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60"/>
  </p:notesMasterIdLst>
  <p:sldIdLst>
    <p:sldId id="256" r:id="rId2"/>
    <p:sldId id="281" r:id="rId3"/>
    <p:sldId id="286" r:id="rId4"/>
    <p:sldId id="288" r:id="rId5"/>
    <p:sldId id="270" r:id="rId6"/>
    <p:sldId id="279" r:id="rId7"/>
    <p:sldId id="280" r:id="rId8"/>
    <p:sldId id="287" r:id="rId9"/>
    <p:sldId id="342" r:id="rId10"/>
    <p:sldId id="262" r:id="rId11"/>
    <p:sldId id="379" r:id="rId12"/>
    <p:sldId id="344" r:id="rId13"/>
    <p:sldId id="354" r:id="rId14"/>
    <p:sldId id="373" r:id="rId15"/>
    <p:sldId id="366" r:id="rId16"/>
    <p:sldId id="268" r:id="rId17"/>
    <p:sldId id="363" r:id="rId18"/>
    <p:sldId id="371" r:id="rId19"/>
    <p:sldId id="370" r:id="rId20"/>
    <p:sldId id="372" r:id="rId21"/>
    <p:sldId id="289" r:id="rId22"/>
    <p:sldId id="291" r:id="rId23"/>
    <p:sldId id="290" r:id="rId24"/>
    <p:sldId id="319" r:id="rId25"/>
    <p:sldId id="338" r:id="rId26"/>
    <p:sldId id="292" r:id="rId27"/>
    <p:sldId id="293" r:id="rId28"/>
    <p:sldId id="323" r:id="rId29"/>
    <p:sldId id="376" r:id="rId30"/>
    <p:sldId id="295" r:id="rId31"/>
    <p:sldId id="332" r:id="rId32"/>
    <p:sldId id="333" r:id="rId33"/>
    <p:sldId id="335" r:id="rId34"/>
    <p:sldId id="334" r:id="rId35"/>
    <p:sldId id="305" r:id="rId36"/>
    <p:sldId id="329" r:id="rId37"/>
    <p:sldId id="330" r:id="rId38"/>
    <p:sldId id="337" r:id="rId39"/>
    <p:sldId id="327" r:id="rId40"/>
    <p:sldId id="326" r:id="rId41"/>
    <p:sldId id="377" r:id="rId42"/>
    <p:sldId id="381" r:id="rId43"/>
    <p:sldId id="378" r:id="rId44"/>
    <p:sldId id="384" r:id="rId45"/>
    <p:sldId id="369" r:id="rId46"/>
    <p:sldId id="304" r:id="rId47"/>
    <p:sldId id="367" r:id="rId48"/>
    <p:sldId id="368" r:id="rId49"/>
    <p:sldId id="302" r:id="rId50"/>
    <p:sldId id="322" r:id="rId51"/>
    <p:sldId id="313" r:id="rId52"/>
    <p:sldId id="386" r:id="rId53"/>
    <p:sldId id="380" r:id="rId54"/>
    <p:sldId id="385" r:id="rId55"/>
    <p:sldId id="387" r:id="rId56"/>
    <p:sldId id="388" r:id="rId57"/>
    <p:sldId id="318" r:id="rId58"/>
    <p:sldId id="341" r:id="rId59"/>
  </p:sldIdLst>
  <p:sldSz cx="9144000" cy="6858000" type="screen4x3"/>
  <p:notesSz cx="6888163" cy="100203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EBF1DE"/>
    <a:srgbClr val="B7DEE8"/>
    <a:srgbClr val="FFCCFF"/>
    <a:srgbClr val="92D050"/>
    <a:srgbClr val="00B0F0"/>
    <a:srgbClr val="000000"/>
    <a:srgbClr val="FDEADA"/>
    <a:srgbClr val="0000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 autoAdjust="0"/>
    <p:restoredTop sz="99794" autoAdjust="0"/>
  </p:normalViewPr>
  <p:slideViewPr>
    <p:cSldViewPr>
      <p:cViewPr varScale="1">
        <p:scale>
          <a:sx n="102" d="100"/>
          <a:sy n="102" d="100"/>
        </p:scale>
        <p:origin x="-103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741006644429707"/>
          <c:y val="2.2696009775043203E-2"/>
          <c:w val="0.81087737086145795"/>
          <c:h val="0.918074065674162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頻度（％）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339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1"/>
            <c:invertIfNegative val="0"/>
            <c:bubble3D val="0"/>
            <c:spPr>
              <a:solidFill>
                <a:srgbClr val="FF339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2"/>
            <c:invertIfNegative val="0"/>
            <c:bubble3D val="0"/>
            <c:spPr>
              <a:solidFill>
                <a:srgbClr val="FF339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3"/>
            <c:invertIfNegative val="0"/>
            <c:bubble3D val="0"/>
            <c:spPr>
              <a:solidFill>
                <a:srgbClr val="FF339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4"/>
            <c:invertIfNegative val="0"/>
            <c:bubble3D val="0"/>
            <c:spPr>
              <a:solidFill>
                <a:srgbClr val="FF339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6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7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8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9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1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1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1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1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1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1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16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17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18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19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2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2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22"/>
            <c:invertIfNegative val="0"/>
            <c:bubble3D val="0"/>
            <c:spPr>
              <a:solidFill>
                <a:srgbClr val="CC00F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23"/>
            <c:invertIfNegative val="0"/>
            <c:bubble3D val="0"/>
            <c:spPr>
              <a:solidFill>
                <a:srgbClr val="CC00F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26"/>
            <c:invertIfNegative val="0"/>
            <c:bubble3D val="0"/>
            <c:spPr>
              <a:solidFill>
                <a:srgbClr val="FF66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27"/>
            <c:invertIfNegative val="0"/>
            <c:bubble3D val="0"/>
            <c:spPr>
              <a:solidFill>
                <a:srgbClr val="FF66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28"/>
            <c:invertIfNegative val="0"/>
            <c:bubble3D val="0"/>
            <c:spPr>
              <a:solidFill>
                <a:srgbClr val="FF66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29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3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31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32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3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3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3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Lbls>
            <c:dLbl>
              <c:idx val="33"/>
              <c:layout>
                <c:manualLayout>
                  <c:x val="0"/>
                  <c:y val="-1.816958662362350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Sheet1!$A$2:$A$37</c:f>
              <c:strCache>
                <c:ptCount val="36"/>
                <c:pt idx="0">
                  <c:v>低体温　&lt;36℃</c:v>
                </c:pt>
                <c:pt idx="1">
                  <c:v>手掌の異常発汗</c:v>
                </c:pt>
                <c:pt idx="2">
                  <c:v>学力低下</c:v>
                </c:pt>
                <c:pt idx="3">
                  <c:v>発熱</c:v>
                </c:pt>
                <c:pt idx="4">
                  <c:v>登校障害</c:v>
                </c:pt>
                <c:pt idx="5">
                  <c:v>徘徊</c:v>
                </c:pt>
                <c:pt idx="6">
                  <c:v>暴言</c:v>
                </c:pt>
                <c:pt idx="7">
                  <c:v>幻視・幻聴</c:v>
                </c:pt>
                <c:pt idx="8">
                  <c:v>過食症</c:v>
                </c:pt>
                <c:pt idx="9">
                  <c:v>けいれん発作</c:v>
                </c:pt>
                <c:pt idx="10">
                  <c:v>妄想</c:v>
                </c:pt>
                <c:pt idx="11">
                  <c:v>光過敏・羞明感</c:v>
                </c:pt>
                <c:pt idx="12">
                  <c:v>他人の視線が気になる</c:v>
                </c:pt>
                <c:pt idx="13">
                  <c:v>見当識障害</c:v>
                </c:pt>
                <c:pt idx="14">
                  <c:v>音過敏</c:v>
                </c:pt>
                <c:pt idx="15">
                  <c:v>過剰な不安感・焦燥感</c:v>
                </c:pt>
                <c:pt idx="16">
                  <c:v>集中力の低下</c:v>
                </c:pt>
                <c:pt idx="17">
                  <c:v>めまい・失神</c:v>
                </c:pt>
                <c:pt idx="18">
                  <c:v>記憶障害</c:v>
                </c:pt>
                <c:pt idx="19">
                  <c:v>睡眠障害</c:v>
                </c:pt>
                <c:pt idx="20">
                  <c:v>突然眠くなり寝る</c:v>
                </c:pt>
                <c:pt idx="21">
                  <c:v>生活意識の低下・無気力</c:v>
                </c:pt>
                <c:pt idx="22">
                  <c:v>過量出欠</c:v>
                </c:pt>
                <c:pt idx="23">
                  <c:v>生理不順</c:v>
                </c:pt>
                <c:pt idx="24">
                  <c:v>喘息の再発</c:v>
                </c:pt>
                <c:pt idx="25">
                  <c:v>呼吸困難・過呼吸</c:v>
                </c:pt>
                <c:pt idx="26">
                  <c:v>過敏性腸症候群</c:v>
                </c:pt>
                <c:pt idx="27">
                  <c:v>慢性腹痛</c:v>
                </c:pt>
                <c:pt idx="28">
                  <c:v>便秘・下痢の繰り返し</c:v>
                </c:pt>
                <c:pt idx="29">
                  <c:v>不随意運動</c:v>
                </c:pt>
                <c:pt idx="30">
                  <c:v>筋痛・筋力低下</c:v>
                </c:pt>
                <c:pt idx="31">
                  <c:v>関節痛・関節炎</c:v>
                </c:pt>
                <c:pt idx="32">
                  <c:v>しびれ</c:v>
                </c:pt>
                <c:pt idx="33">
                  <c:v>だるさ・脱力感</c:v>
                </c:pt>
                <c:pt idx="34">
                  <c:v>慢性頭痛</c:v>
                </c:pt>
                <c:pt idx="35">
                  <c:v>全身痛</c:v>
                </c:pt>
              </c:strCache>
            </c:strRef>
          </c:cat>
          <c:val>
            <c:numRef>
              <c:f>Sheet1!$B$2:$B$37</c:f>
              <c:numCache>
                <c:formatCode>General</c:formatCode>
                <c:ptCount val="36"/>
                <c:pt idx="0">
                  <c:v>20</c:v>
                </c:pt>
                <c:pt idx="1">
                  <c:v>40</c:v>
                </c:pt>
                <c:pt idx="2">
                  <c:v>70</c:v>
                </c:pt>
                <c:pt idx="3">
                  <c:v>70</c:v>
                </c:pt>
                <c:pt idx="4">
                  <c:v>80</c:v>
                </c:pt>
                <c:pt idx="5">
                  <c:v>0</c:v>
                </c:pt>
                <c:pt idx="6">
                  <c:v>10</c:v>
                </c:pt>
                <c:pt idx="7">
                  <c:v>10</c:v>
                </c:pt>
                <c:pt idx="8">
                  <c:v>20</c:v>
                </c:pt>
                <c:pt idx="9">
                  <c:v>20</c:v>
                </c:pt>
                <c:pt idx="10">
                  <c:v>30</c:v>
                </c:pt>
                <c:pt idx="11">
                  <c:v>40</c:v>
                </c:pt>
                <c:pt idx="12">
                  <c:v>40</c:v>
                </c:pt>
                <c:pt idx="13">
                  <c:v>40</c:v>
                </c:pt>
                <c:pt idx="14">
                  <c:v>50</c:v>
                </c:pt>
                <c:pt idx="15">
                  <c:v>70</c:v>
                </c:pt>
                <c:pt idx="16">
                  <c:v>70</c:v>
                </c:pt>
                <c:pt idx="17">
                  <c:v>70</c:v>
                </c:pt>
                <c:pt idx="18">
                  <c:v>80</c:v>
                </c:pt>
                <c:pt idx="19">
                  <c:v>80</c:v>
                </c:pt>
                <c:pt idx="20">
                  <c:v>80</c:v>
                </c:pt>
                <c:pt idx="21">
                  <c:v>90</c:v>
                </c:pt>
                <c:pt idx="22">
                  <c:v>30</c:v>
                </c:pt>
                <c:pt idx="23">
                  <c:v>80</c:v>
                </c:pt>
                <c:pt idx="24">
                  <c:v>20</c:v>
                </c:pt>
                <c:pt idx="25">
                  <c:v>40</c:v>
                </c:pt>
                <c:pt idx="26">
                  <c:v>10</c:v>
                </c:pt>
                <c:pt idx="27">
                  <c:v>50</c:v>
                </c:pt>
                <c:pt idx="28">
                  <c:v>90</c:v>
                </c:pt>
                <c:pt idx="29">
                  <c:v>40</c:v>
                </c:pt>
                <c:pt idx="30">
                  <c:v>50</c:v>
                </c:pt>
                <c:pt idx="31">
                  <c:v>60</c:v>
                </c:pt>
                <c:pt idx="32">
                  <c:v>70</c:v>
                </c:pt>
                <c:pt idx="33">
                  <c:v>100</c:v>
                </c:pt>
                <c:pt idx="34">
                  <c:v>70</c:v>
                </c:pt>
                <c:pt idx="35">
                  <c:v>70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97661824"/>
        <c:axId val="199840896"/>
      </c:barChart>
      <c:catAx>
        <c:axId val="197661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9840896"/>
        <c:crosses val="autoZero"/>
        <c:auto val="1"/>
        <c:lblAlgn val="ctr"/>
        <c:lblOffset val="100"/>
        <c:noMultiLvlLbl val="0"/>
      </c:catAx>
      <c:valAx>
        <c:axId val="199840896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7661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3113845144356898E-2"/>
          <c:y val="8.5354733899642727E-3"/>
          <c:w val="0.8963313648293959"/>
          <c:h val="0.96716793511009802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Sheet1!$A$2:$A$31</c:f>
              <c:strCache>
                <c:ptCount val="30"/>
                <c:pt idx="0">
                  <c:v>過呼吸</c:v>
                </c:pt>
                <c:pt idx="1">
                  <c:v>足痛</c:v>
                </c:pt>
                <c:pt idx="2">
                  <c:v>背部痛</c:v>
                </c:pt>
                <c:pt idx="3">
                  <c:v>羞明</c:v>
                </c:pt>
                <c:pt idx="4">
                  <c:v>膝痛</c:v>
                </c:pt>
                <c:pt idx="5">
                  <c:v>集中力低下</c:v>
                </c:pt>
                <c:pt idx="6">
                  <c:v>嘔気</c:v>
                </c:pt>
                <c:pt idx="7">
                  <c:v>腕痛</c:v>
                </c:pt>
                <c:pt idx="8">
                  <c:v>関節痛</c:v>
                </c:pt>
                <c:pt idx="9">
                  <c:v>めまい</c:v>
                </c:pt>
                <c:pt idx="10">
                  <c:v>下痢・便秘</c:v>
                </c:pt>
                <c:pt idx="11">
                  <c:v>発熱</c:v>
                </c:pt>
                <c:pt idx="12">
                  <c:v>腰痛</c:v>
                </c:pt>
                <c:pt idx="13">
                  <c:v>筋肉痛</c:v>
                </c:pt>
                <c:pt idx="14">
                  <c:v>登校困難</c:v>
                </c:pt>
                <c:pt idx="15">
                  <c:v>肩痛</c:v>
                </c:pt>
                <c:pt idx="16">
                  <c:v>歩行困難</c:v>
                </c:pt>
                <c:pt idx="17">
                  <c:v>腹痛</c:v>
                </c:pt>
                <c:pt idx="18">
                  <c:v>気力低下</c:v>
                </c:pt>
                <c:pt idx="19">
                  <c:v>全身疼痛</c:v>
                </c:pt>
                <c:pt idx="20">
                  <c:v>月経異常</c:v>
                </c:pt>
                <c:pt idx="21">
                  <c:v>学力低下</c:v>
                </c:pt>
                <c:pt idx="22">
                  <c:v>筋力低下</c:v>
                </c:pt>
                <c:pt idx="23">
                  <c:v>記憶障害</c:v>
                </c:pt>
                <c:pt idx="24">
                  <c:v>脱力</c:v>
                </c:pt>
                <c:pt idx="25">
                  <c:v>しびれ</c:v>
                </c:pt>
                <c:pt idx="26">
                  <c:v>睡眠障害</c:v>
                </c:pt>
                <c:pt idx="27">
                  <c:v>疲労感</c:v>
                </c:pt>
                <c:pt idx="28">
                  <c:v>倦怠感</c:v>
                </c:pt>
                <c:pt idx="29">
                  <c:v>頭痛</c:v>
                </c:pt>
              </c:strCache>
            </c:strRef>
          </c:cat>
          <c:val>
            <c:numRef>
              <c:f>Sheet1!$B$2:$B$31</c:f>
              <c:numCache>
                <c:formatCode>General</c:formatCode>
                <c:ptCount val="30"/>
                <c:pt idx="0">
                  <c:v>27</c:v>
                </c:pt>
                <c:pt idx="1">
                  <c:v>28</c:v>
                </c:pt>
                <c:pt idx="2">
                  <c:v>28</c:v>
                </c:pt>
                <c:pt idx="3">
                  <c:v>28</c:v>
                </c:pt>
                <c:pt idx="4">
                  <c:v>30</c:v>
                </c:pt>
                <c:pt idx="5">
                  <c:v>32</c:v>
                </c:pt>
                <c:pt idx="6">
                  <c:v>33</c:v>
                </c:pt>
                <c:pt idx="7">
                  <c:v>33</c:v>
                </c:pt>
                <c:pt idx="8">
                  <c:v>34</c:v>
                </c:pt>
                <c:pt idx="9">
                  <c:v>34</c:v>
                </c:pt>
                <c:pt idx="10">
                  <c:v>34</c:v>
                </c:pt>
                <c:pt idx="11">
                  <c:v>36</c:v>
                </c:pt>
                <c:pt idx="12">
                  <c:v>36</c:v>
                </c:pt>
                <c:pt idx="13">
                  <c:v>36</c:v>
                </c:pt>
                <c:pt idx="14">
                  <c:v>37</c:v>
                </c:pt>
                <c:pt idx="15">
                  <c:v>37</c:v>
                </c:pt>
                <c:pt idx="16">
                  <c:v>39</c:v>
                </c:pt>
                <c:pt idx="17">
                  <c:v>39</c:v>
                </c:pt>
                <c:pt idx="18">
                  <c:v>39</c:v>
                </c:pt>
                <c:pt idx="19">
                  <c:v>44</c:v>
                </c:pt>
                <c:pt idx="20">
                  <c:v>44</c:v>
                </c:pt>
                <c:pt idx="21">
                  <c:v>45</c:v>
                </c:pt>
                <c:pt idx="22">
                  <c:v>48</c:v>
                </c:pt>
                <c:pt idx="23">
                  <c:v>48</c:v>
                </c:pt>
                <c:pt idx="24">
                  <c:v>53</c:v>
                </c:pt>
                <c:pt idx="25">
                  <c:v>54</c:v>
                </c:pt>
                <c:pt idx="26">
                  <c:v>54</c:v>
                </c:pt>
                <c:pt idx="27">
                  <c:v>62</c:v>
                </c:pt>
                <c:pt idx="28">
                  <c:v>66</c:v>
                </c:pt>
                <c:pt idx="29">
                  <c:v>71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9892352"/>
        <c:axId val="199944448"/>
        <c:axId val="0"/>
      </c:bar3DChart>
      <c:catAx>
        <c:axId val="199892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HGSｺﾞｼｯｸM" panose="020B0600000000000000" pitchFamily="50" charset="-128"/>
                <a:ea typeface="HGPｺﾞｼｯｸM" panose="020B0600000000000000" pitchFamily="50" charset="-128"/>
                <a:cs typeface="+mn-cs"/>
              </a:defRPr>
            </a:pPr>
            <a:endParaRPr lang="ja-JP"/>
          </a:p>
        </c:txPr>
        <c:crossAx val="199944448"/>
        <c:crosses val="autoZero"/>
        <c:auto val="1"/>
        <c:lblAlgn val="ctr"/>
        <c:lblOffset val="100"/>
        <c:noMultiLvlLbl val="0"/>
      </c:catAx>
      <c:valAx>
        <c:axId val="199944448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9892352"/>
        <c:crosses val="autoZero"/>
        <c:crossBetween val="between"/>
        <c:majorUnit val="5"/>
      </c:valAx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ja-JP" dirty="0" smtClean="0"/>
                      <a:t>6</a:t>
                    </a:r>
                    <a:endParaRPr lang="en-US" altLang="ja-JP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altLang="ja-JP" dirty="0" smtClean="0"/>
                      <a:t>7</a:t>
                    </a:r>
                    <a:endParaRPr lang="en-US" altLang="ja-JP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altLang="ja-JP" dirty="0" smtClean="0"/>
                      <a:t>10</a:t>
                    </a:r>
                    <a:endParaRPr lang="en-US" altLang="ja-JP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altLang="ja-JP" dirty="0" smtClean="0"/>
                      <a:t>10</a:t>
                    </a:r>
                    <a:endParaRPr lang="en-US" altLang="ja-JP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altLang="ja-JP" dirty="0" smtClean="0"/>
                      <a:t>11</a:t>
                    </a:r>
                    <a:endParaRPr lang="en-US" altLang="ja-JP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altLang="ja-JP" dirty="0" smtClean="0"/>
                      <a:t>11</a:t>
                    </a:r>
                    <a:endParaRPr lang="en-US" altLang="ja-JP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altLang="ja-JP" dirty="0" smtClean="0"/>
                      <a:t>17</a:t>
                    </a:r>
                    <a:endParaRPr lang="en-US" altLang="ja-JP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altLang="ja-JP" dirty="0" smtClean="0"/>
                      <a:t>38</a:t>
                    </a:r>
                    <a:endParaRPr lang="en-US" altLang="ja-JP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altLang="ja-JP" dirty="0" smtClean="0"/>
                      <a:t>44</a:t>
                    </a:r>
                    <a:endParaRPr lang="en-US" altLang="ja-JP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altLang="ja-JP" dirty="0" smtClean="0"/>
                      <a:t>45</a:t>
                    </a:r>
                    <a:endParaRPr lang="en-US" altLang="ja-JP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altLang="ja-JP" dirty="0" smtClean="0"/>
                      <a:t>45</a:t>
                    </a:r>
                    <a:endParaRPr lang="en-US" altLang="ja-JP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 altLang="ja-JP" dirty="0" smtClean="0"/>
                      <a:t>60</a:t>
                    </a:r>
                    <a:endParaRPr lang="en-US" altLang="ja-JP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 altLang="ja-JP" dirty="0" smtClean="0"/>
                      <a:t>65</a:t>
                    </a:r>
                    <a:endParaRPr lang="en-US" altLang="ja-JP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 altLang="ja-JP" dirty="0" smtClean="0"/>
                      <a:t>75</a:t>
                    </a:r>
                    <a:endParaRPr lang="en-US" altLang="ja-JP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 altLang="ja-JP" dirty="0" smtClean="0"/>
                      <a:t>84</a:t>
                    </a:r>
                    <a:endParaRPr lang="en-US" altLang="ja-JP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 altLang="ja-JP" dirty="0" smtClean="0"/>
                      <a:t>99</a:t>
                    </a:r>
                    <a:endParaRPr lang="en-US" altLang="ja-JP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layout/>
              <c:tx>
                <c:rich>
                  <a:bodyPr/>
                  <a:lstStyle/>
                  <a:p>
                    <a:r>
                      <a:rPr lang="en-US" altLang="ja-JP" dirty="0" smtClean="0"/>
                      <a:t>100</a:t>
                    </a:r>
                    <a:endParaRPr lang="en-US" altLang="ja-JP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7"/>
              <c:layout/>
              <c:tx>
                <c:rich>
                  <a:bodyPr/>
                  <a:lstStyle/>
                  <a:p>
                    <a:r>
                      <a:rPr lang="en-US" altLang="ja-JP" dirty="0" smtClean="0"/>
                      <a:t>101</a:t>
                    </a:r>
                    <a:endParaRPr lang="en-US" altLang="ja-JP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8"/>
              <c:layout/>
              <c:tx>
                <c:rich>
                  <a:bodyPr/>
                  <a:lstStyle/>
                  <a:p>
                    <a:r>
                      <a:rPr lang="en-US" altLang="ja-JP" dirty="0" smtClean="0"/>
                      <a:t>151</a:t>
                    </a:r>
                    <a:endParaRPr lang="en-US" altLang="ja-JP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9"/>
              <c:layout/>
              <c:tx>
                <c:rich>
                  <a:bodyPr/>
                  <a:lstStyle/>
                  <a:p>
                    <a:r>
                      <a:rPr lang="en-US" altLang="ja-JP" dirty="0" smtClean="0"/>
                      <a:t>170</a:t>
                    </a:r>
                    <a:endParaRPr lang="en-US" altLang="ja-JP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0"/>
              <c:layout/>
              <c:tx>
                <c:rich>
                  <a:bodyPr/>
                  <a:lstStyle/>
                  <a:p>
                    <a:r>
                      <a:rPr lang="en-US" altLang="ja-JP" dirty="0" smtClean="0"/>
                      <a:t>179</a:t>
                    </a:r>
                    <a:endParaRPr lang="en-US" altLang="ja-JP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1"/>
              <c:layout>
                <c:manualLayout>
                  <c:x val="2.8680686177512712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altLang="ja-JP" dirty="0" smtClean="0"/>
                      <a:t>461</a:t>
                    </a:r>
                    <a:endParaRPr lang="en-US" altLang="ja-JP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2"/>
              <c:layout/>
              <c:tx>
                <c:rich>
                  <a:bodyPr/>
                  <a:lstStyle/>
                  <a:p>
                    <a:r>
                      <a:rPr lang="en-US" altLang="ja-JP" dirty="0" smtClean="0"/>
                      <a:t>571</a:t>
                    </a:r>
                    <a:endParaRPr lang="en-US" altLang="ja-JP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3"/>
              <c:layout/>
              <c:tx>
                <c:rich>
                  <a:bodyPr/>
                  <a:lstStyle/>
                  <a:p>
                    <a:r>
                      <a:rPr lang="en-US" altLang="ja-JP" dirty="0" smtClean="0"/>
                      <a:t>591</a:t>
                    </a:r>
                    <a:endParaRPr lang="en-US" altLang="ja-JP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4"/>
              <c:layout/>
              <c:tx>
                <c:rich>
                  <a:bodyPr/>
                  <a:lstStyle/>
                  <a:p>
                    <a:r>
                      <a:rPr lang="en-US" altLang="ja-JP" dirty="0" smtClean="0"/>
                      <a:t>940</a:t>
                    </a:r>
                    <a:endParaRPr lang="en-US" altLang="ja-JP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5"/>
              <c:layout/>
              <c:tx>
                <c:rich>
                  <a:bodyPr/>
                  <a:lstStyle/>
                  <a:p>
                    <a:r>
                      <a:rPr lang="en-US" altLang="ja-JP" dirty="0" smtClean="0"/>
                      <a:t>1522</a:t>
                    </a:r>
                    <a:endParaRPr lang="en-US" altLang="ja-JP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Sheet1!$A$2:$A$27</c:f>
              <c:strCache>
                <c:ptCount val="26"/>
                <c:pt idx="0">
                  <c:v>Hepatic disorders</c:v>
                </c:pt>
                <c:pt idx="1">
                  <c:v>Endocrine disorders</c:v>
                </c:pt>
                <c:pt idx="2">
                  <c:v>Congenital disorders</c:v>
                </c:pt>
                <c:pt idx="3">
                  <c:v>Surgical &amp; medical procedures</c:v>
                </c:pt>
                <c:pt idx="4">
                  <c:v>Neoplasms</c:v>
                </c:pt>
                <c:pt idx="5">
                  <c:v>Pregnancy conditions</c:v>
                </c:pt>
                <c:pt idx="6">
                  <c:v>Social circumstances</c:v>
                </c:pt>
                <c:pt idx="7">
                  <c:v>Renal &amp; urinary disorders</c:v>
                </c:pt>
                <c:pt idx="8">
                  <c:v>Immune system disorders</c:v>
                </c:pt>
                <c:pt idx="9">
                  <c:v>Blood disorders</c:v>
                </c:pt>
                <c:pt idx="10">
                  <c:v>Metabolic disorders</c:v>
                </c:pt>
                <c:pt idx="11">
                  <c:v>Injuries</c:v>
                </c:pt>
                <c:pt idx="12">
                  <c:v>Ear disoeders</c:v>
                </c:pt>
                <c:pt idx="13">
                  <c:v>Vascular disorders</c:v>
                </c:pt>
                <c:pt idx="14">
                  <c:v>Investitations</c:v>
                </c:pt>
                <c:pt idx="15">
                  <c:v>Reproductive &amp; breast disorders</c:v>
                </c:pt>
                <c:pt idx="16">
                  <c:v>Infections</c:v>
                </c:pt>
                <c:pt idx="17">
                  <c:v>Cardiac disorders</c:v>
                </c:pt>
                <c:pt idx="18">
                  <c:v>Respinatory disorders</c:v>
                </c:pt>
                <c:pt idx="19">
                  <c:v>Eye disorders</c:v>
                </c:pt>
                <c:pt idx="20">
                  <c:v>Psychiatric disorders</c:v>
                </c:pt>
                <c:pt idx="21">
                  <c:v>Gastrointestinal disorders</c:v>
                </c:pt>
                <c:pt idx="22">
                  <c:v>Muscle &amp; tissue disorders</c:v>
                </c:pt>
                <c:pt idx="23">
                  <c:v>Skin disorders</c:v>
                </c:pt>
                <c:pt idx="24">
                  <c:v>General disorders</c:v>
                </c:pt>
                <c:pt idx="25">
                  <c:v>Nervous system disorders</c:v>
                </c:pt>
              </c:strCache>
            </c:strRef>
          </c:cat>
          <c:val>
            <c:numRef>
              <c:f>Sheet1!$B$2:$B$27</c:f>
              <c:numCache>
                <c:formatCode>General</c:formatCode>
                <c:ptCount val="26"/>
                <c:pt idx="0">
                  <c:v>6</c:v>
                </c:pt>
                <c:pt idx="1">
                  <c:v>7</c:v>
                </c:pt>
                <c:pt idx="2">
                  <c:v>10</c:v>
                </c:pt>
                <c:pt idx="3">
                  <c:v>10</c:v>
                </c:pt>
                <c:pt idx="4">
                  <c:v>11</c:v>
                </c:pt>
                <c:pt idx="5">
                  <c:v>11</c:v>
                </c:pt>
                <c:pt idx="6">
                  <c:v>17</c:v>
                </c:pt>
                <c:pt idx="7">
                  <c:v>38</c:v>
                </c:pt>
                <c:pt idx="8">
                  <c:v>44</c:v>
                </c:pt>
                <c:pt idx="9">
                  <c:v>45</c:v>
                </c:pt>
                <c:pt idx="10">
                  <c:v>45</c:v>
                </c:pt>
                <c:pt idx="11">
                  <c:v>60</c:v>
                </c:pt>
                <c:pt idx="12">
                  <c:v>65</c:v>
                </c:pt>
                <c:pt idx="13">
                  <c:v>75</c:v>
                </c:pt>
                <c:pt idx="14">
                  <c:v>84</c:v>
                </c:pt>
                <c:pt idx="15">
                  <c:v>99</c:v>
                </c:pt>
                <c:pt idx="16">
                  <c:v>100</c:v>
                </c:pt>
                <c:pt idx="17">
                  <c:v>101</c:v>
                </c:pt>
                <c:pt idx="18">
                  <c:v>151</c:v>
                </c:pt>
                <c:pt idx="19">
                  <c:v>170</c:v>
                </c:pt>
                <c:pt idx="20">
                  <c:v>179</c:v>
                </c:pt>
                <c:pt idx="21">
                  <c:v>461</c:v>
                </c:pt>
                <c:pt idx="22">
                  <c:v>571</c:v>
                </c:pt>
                <c:pt idx="23">
                  <c:v>591</c:v>
                </c:pt>
                <c:pt idx="24">
                  <c:v>940</c:v>
                </c:pt>
                <c:pt idx="25">
                  <c:v>1522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2"/>
        <c:shape val="box"/>
        <c:axId val="205692288"/>
        <c:axId val="205785344"/>
        <c:axId val="0"/>
      </c:bar3DChart>
      <c:catAx>
        <c:axId val="205692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5785344"/>
        <c:crosses val="autoZero"/>
        <c:auto val="1"/>
        <c:lblAlgn val="ctr"/>
        <c:lblOffset val="100"/>
        <c:noMultiLvlLbl val="0"/>
      </c:catAx>
      <c:valAx>
        <c:axId val="2057853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5692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05B714AB-332B-4BC7-8771-48042E9082FA}" type="datetimeFigureOut">
              <a:rPr kumimoji="1" lang="ja-JP" altLang="en-US" smtClean="0"/>
              <a:pPr/>
              <a:t>2015/6/16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4BB030EE-18AA-423A-A295-BCFB3B13CDE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2072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1002917">
              <a:defRPr/>
            </a:pPr>
            <a:fld id="{3ADDE7E1-805B-4A60-B83A-628823F89483}" type="slidenum">
              <a:rPr lang="ja-JP" altLang="en-US">
                <a:solidFill>
                  <a:srgbClr val="000000"/>
                </a:solidFill>
              </a:rPr>
              <a:pPr defTabSz="1002917">
                <a:defRPr/>
              </a:pPr>
              <a:t>6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41388" y="752475"/>
            <a:ext cx="5008562" cy="37576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2872" y="4719633"/>
            <a:ext cx="5540826" cy="47892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63308" indent="-263308">
              <a:tabLst>
                <a:tab pos="389092" algn="l"/>
              </a:tabLst>
            </a:pPr>
            <a:r>
              <a:rPr lang="en-US" altLang="ja-JP" b="1" dirty="0" smtClean="0">
                <a:latin typeface="Arial" charset="0"/>
                <a:ea typeface="ＭＳ Ｐ明朝" pitchFamily="18" charset="-128"/>
              </a:rPr>
              <a:t>Key Points</a:t>
            </a:r>
            <a:endParaRPr lang="ja-JP" altLang="en-US" dirty="0" smtClean="0">
              <a:latin typeface="ＭＳ Ｐゴシック" charset="-128"/>
              <a:ea typeface="ＭＳ Ｐ明朝" pitchFamily="18" charset="-128"/>
            </a:endParaRPr>
          </a:p>
          <a:p>
            <a:pPr marL="263308" indent="-263308">
              <a:tabLst>
                <a:tab pos="389092" algn="l"/>
              </a:tabLst>
            </a:pPr>
            <a:r>
              <a:rPr lang="ja-JP" altLang="en-US" dirty="0" smtClean="0">
                <a:latin typeface="ＭＳ Ｐゴシック" charset="-128"/>
                <a:ea typeface="ＭＳ Ｐ明朝" pitchFamily="18" charset="-128"/>
              </a:rPr>
              <a:t>・	細菌性髄膜炎の起炎菌としてインフルエンザ菌のほとんどが</a:t>
            </a:r>
            <a:r>
              <a:rPr lang="ja-JP" altLang="en-US" dirty="0" err="1" smtClean="0">
                <a:latin typeface="ＭＳ Ｐゴシック" charset="-128"/>
                <a:ea typeface="ＭＳ Ｐ明朝" pitchFamily="18" charset="-128"/>
              </a:rPr>
              <a:t>ｂ</a:t>
            </a:r>
            <a:r>
              <a:rPr lang="ja-JP" altLang="en-US" dirty="0" smtClean="0">
                <a:latin typeface="ＭＳ Ｐゴシック" charset="-128"/>
                <a:ea typeface="ＭＳ Ｐ明朝" pitchFamily="18" charset="-128"/>
              </a:rPr>
              <a:t>型（</a:t>
            </a:r>
            <a:r>
              <a:rPr lang="en-US" altLang="ja-JP" dirty="0" err="1" smtClean="0">
                <a:latin typeface="ＭＳ Ｐゴシック" charset="-128"/>
                <a:ea typeface="ＭＳ Ｐ明朝" pitchFamily="18" charset="-128"/>
              </a:rPr>
              <a:t>Hib</a:t>
            </a:r>
            <a:r>
              <a:rPr lang="ja-JP" altLang="en-US" dirty="0" smtClean="0">
                <a:latin typeface="ＭＳ Ｐゴシック" charset="-128"/>
                <a:ea typeface="ＭＳ Ｐ明朝" pitchFamily="18" charset="-128"/>
              </a:rPr>
              <a:t>）。その割合は</a:t>
            </a:r>
            <a:r>
              <a:rPr lang="en-US" altLang="ja-JP" dirty="0" err="1" smtClean="0">
                <a:latin typeface="ＭＳ Ｐゴシック" charset="-128"/>
                <a:ea typeface="ＭＳ Ｐ明朝" pitchFamily="18" charset="-128"/>
              </a:rPr>
              <a:t>Hib</a:t>
            </a:r>
            <a:r>
              <a:rPr lang="ja-JP" altLang="en-US" dirty="0" smtClean="0">
                <a:latin typeface="ＭＳ Ｐゴシック" charset="-128"/>
                <a:ea typeface="ＭＳ Ｐ明朝" pitchFamily="18" charset="-128"/>
              </a:rPr>
              <a:t>が6割、肺炎球菌が2</a:t>
            </a:r>
            <a:r>
              <a:rPr lang="en-US" altLang="ja-JP" dirty="0" smtClean="0">
                <a:latin typeface="ＭＳ Ｐゴシック" charset="-128"/>
                <a:ea typeface="ＭＳ Ｐ明朝" pitchFamily="18" charset="-128"/>
              </a:rPr>
              <a:t>-3</a:t>
            </a:r>
            <a:r>
              <a:rPr lang="ja-JP" altLang="en-US" dirty="0" smtClean="0">
                <a:latin typeface="ＭＳ Ｐゴシック" charset="-128"/>
                <a:ea typeface="ＭＳ Ｐ明朝" pitchFamily="18" charset="-128"/>
              </a:rPr>
              <a:t>割で、両方合計で約8割。</a:t>
            </a:r>
          </a:p>
          <a:p>
            <a:pPr marL="263308" indent="-263308">
              <a:tabLst>
                <a:tab pos="389092" algn="l"/>
              </a:tabLst>
            </a:pPr>
            <a:r>
              <a:rPr lang="ja-JP" altLang="en-US" dirty="0" smtClean="0">
                <a:latin typeface="ＭＳ Ｐゴシック" charset="-128"/>
                <a:ea typeface="ＭＳ Ｐ明朝" pitchFamily="18" charset="-128"/>
              </a:rPr>
              <a:t>・	菌血症では肺炎球菌が圧倒的に多く、また細菌性中耳炎においては</a:t>
            </a:r>
            <a:r>
              <a:rPr lang="en-US" altLang="ja-JP" dirty="0" smtClean="0">
                <a:latin typeface="ＭＳ Ｐゴシック" charset="-128"/>
                <a:ea typeface="ＭＳ Ｐ明朝" pitchFamily="18" charset="-128"/>
              </a:rPr>
              <a:t>30</a:t>
            </a:r>
            <a:r>
              <a:rPr lang="ja-JP" altLang="en-US" dirty="0" smtClean="0">
                <a:latin typeface="ＭＳ Ｐゴシック" charset="-128"/>
                <a:ea typeface="ＭＳ Ｐ明朝" pitchFamily="18" charset="-128"/>
              </a:rPr>
              <a:t>％を占める。</a:t>
            </a:r>
          </a:p>
          <a:p>
            <a:pPr marL="263308" indent="-263308">
              <a:tabLst>
                <a:tab pos="389092" algn="l"/>
              </a:tabLst>
            </a:pPr>
            <a:r>
              <a:rPr lang="ja-JP" altLang="en-US" dirty="0" smtClean="0">
                <a:latin typeface="ＭＳ Ｐゴシック" charset="-128"/>
                <a:ea typeface="ＭＳ Ｐ明朝" pitchFamily="18" charset="-128"/>
              </a:rPr>
              <a:t>・	罹患率</a:t>
            </a:r>
            <a:r>
              <a:rPr lang="en-US" altLang="ja-JP" dirty="0" smtClean="0">
                <a:latin typeface="ＭＳ Ｐゴシック" charset="-128"/>
                <a:ea typeface="ＭＳ Ｐ明朝" pitchFamily="18" charset="-128"/>
              </a:rPr>
              <a:t>:</a:t>
            </a:r>
            <a:r>
              <a:rPr lang="ja-JP" altLang="en-US" dirty="0" smtClean="0">
                <a:latin typeface="ＭＳ Ｐゴシック" charset="-128"/>
                <a:ea typeface="ＭＳ Ｐ明朝" pitchFamily="18" charset="-128"/>
              </a:rPr>
              <a:t>神谷班長の全国調査では、肺炎球菌による髄膜炎は</a:t>
            </a:r>
            <a:r>
              <a:rPr lang="en-US" altLang="ja-JP" dirty="0" smtClean="0">
                <a:latin typeface="ＭＳ Ｐゴシック" charset="-128"/>
                <a:ea typeface="ＭＳ Ｐ明朝" pitchFamily="18" charset="-128"/>
              </a:rPr>
              <a:t>10</a:t>
            </a:r>
            <a:r>
              <a:rPr lang="ja-JP" altLang="en-US" dirty="0" smtClean="0">
                <a:latin typeface="ＭＳ Ｐゴシック" charset="-128"/>
                <a:ea typeface="ＭＳ Ｐ明朝" pitchFamily="18" charset="-128"/>
              </a:rPr>
              <a:t>万人あたり</a:t>
            </a:r>
            <a:r>
              <a:rPr lang="en-US" altLang="ja-JP" dirty="0" smtClean="0">
                <a:latin typeface="ＭＳ Ｐゴシック" charset="-128"/>
                <a:ea typeface="ＭＳ Ｐ明朝" pitchFamily="18" charset="-128"/>
              </a:rPr>
              <a:t>2.9</a:t>
            </a:r>
            <a:r>
              <a:rPr lang="ja-JP" altLang="en-US" dirty="0" smtClean="0">
                <a:latin typeface="ＭＳ Ｐゴシック" charset="-128"/>
                <a:ea typeface="ＭＳ Ｐ明朝" pitchFamily="18" charset="-128"/>
              </a:rPr>
              <a:t>人と報告。</a:t>
            </a:r>
          </a:p>
          <a:p>
            <a:pPr marL="263308" indent="-263308">
              <a:tabLst>
                <a:tab pos="389092" algn="l"/>
              </a:tabLst>
            </a:pPr>
            <a:r>
              <a:rPr lang="ja-JP" altLang="en-US" dirty="0" smtClean="0">
                <a:latin typeface="ＭＳ Ｐゴシック" charset="-128"/>
                <a:ea typeface="ＭＳ Ｐ明朝" pitchFamily="18" charset="-128"/>
              </a:rPr>
              <a:t>・	髄膜炎以外の侵襲性肺炎球菌感染症は</a:t>
            </a:r>
            <a:r>
              <a:rPr lang="en-US" altLang="ja-JP" dirty="0" smtClean="0">
                <a:latin typeface="ＭＳ Ｐゴシック" charset="-128"/>
                <a:ea typeface="ＭＳ Ｐ明朝" pitchFamily="18" charset="-128"/>
              </a:rPr>
              <a:t>10</a:t>
            </a:r>
            <a:r>
              <a:rPr lang="ja-JP" altLang="en-US" dirty="0" smtClean="0">
                <a:latin typeface="ＭＳ Ｐゴシック" charset="-128"/>
                <a:ea typeface="ＭＳ Ｐ明朝" pitchFamily="18" charset="-128"/>
              </a:rPr>
              <a:t>万人あたり</a:t>
            </a:r>
            <a:r>
              <a:rPr lang="en-US" altLang="ja-JP" dirty="0" smtClean="0">
                <a:latin typeface="ＭＳ Ｐゴシック" charset="-128"/>
                <a:ea typeface="ＭＳ Ｐ明朝" pitchFamily="18" charset="-128"/>
              </a:rPr>
              <a:t>9.8</a:t>
            </a:r>
            <a:r>
              <a:rPr lang="ja-JP" altLang="en-US" dirty="0" smtClean="0">
                <a:latin typeface="ＭＳ Ｐゴシック" charset="-128"/>
                <a:ea typeface="ＭＳ Ｐ明朝" pitchFamily="18" charset="-128"/>
              </a:rPr>
              <a:t>人。</a:t>
            </a:r>
          </a:p>
          <a:p>
            <a:pPr marL="263308" indent="-263308">
              <a:tabLst>
                <a:tab pos="389092" algn="l"/>
              </a:tabLst>
            </a:pPr>
            <a:endParaRPr lang="ja-JP" altLang="en-US" dirty="0" smtClean="0">
              <a:latin typeface="ＭＳ Ｐゴシック" charset="-128"/>
              <a:ea typeface="ＭＳ Ｐ明朝" pitchFamily="18" charset="-128"/>
            </a:endParaRPr>
          </a:p>
          <a:p>
            <a:pPr marL="263308" indent="-263308">
              <a:tabLst>
                <a:tab pos="389092" algn="l"/>
              </a:tabLst>
            </a:pPr>
            <a:r>
              <a:rPr lang="en-US" altLang="ja-JP" b="1" dirty="0" smtClean="0">
                <a:latin typeface="Arial" charset="0"/>
                <a:ea typeface="ＭＳ Ｐ明朝" pitchFamily="18" charset="-128"/>
              </a:rPr>
              <a:t>References</a:t>
            </a:r>
          </a:p>
          <a:p>
            <a:pPr marL="263308" indent="-263308">
              <a:tabLst>
                <a:tab pos="389092" algn="l"/>
              </a:tabLst>
            </a:pPr>
            <a:r>
              <a:rPr kumimoji="0" lang="en-US" altLang="ja-JP" dirty="0" smtClean="0">
                <a:solidFill>
                  <a:srgbClr val="000000"/>
                </a:solidFill>
                <a:latin typeface="Arial" charset="0"/>
                <a:ea typeface="ＭＳ Ｐ明朝" pitchFamily="18" charset="-128"/>
                <a:sym typeface="Wingdings" pitchFamily="2" charset="2"/>
              </a:rPr>
              <a:t>1 </a:t>
            </a:r>
            <a:r>
              <a:rPr kumimoji="0" lang="ja-JP" altLang="en-US" dirty="0" smtClean="0">
                <a:solidFill>
                  <a:srgbClr val="000000"/>
                </a:solidFill>
                <a:latin typeface="Arial" charset="0"/>
                <a:ea typeface="ＭＳ Ｐ明朝" pitchFamily="18" charset="-128"/>
                <a:sym typeface="Wingdings" pitchFamily="2" charset="2"/>
              </a:rPr>
              <a:t>） 神谷齊 ワクチン</a:t>
            </a:r>
            <a:r>
              <a:rPr kumimoji="0" lang="ja-JP" altLang="en-US" dirty="0" smtClean="0">
                <a:solidFill>
                  <a:srgbClr val="000000"/>
                </a:solidFill>
                <a:latin typeface="Arial" charset="0"/>
                <a:ea typeface="ＭＳ Ｐ明朝" pitchFamily="18" charset="-128"/>
              </a:rPr>
              <a:t>の有用性向上のためのエビデンス及び方策に関する</a:t>
            </a:r>
            <a:br>
              <a:rPr kumimoji="0" lang="ja-JP" altLang="en-US" dirty="0" smtClean="0">
                <a:solidFill>
                  <a:srgbClr val="000000"/>
                </a:solidFill>
                <a:latin typeface="Arial" charset="0"/>
                <a:ea typeface="ＭＳ Ｐ明朝" pitchFamily="18" charset="-128"/>
              </a:rPr>
            </a:br>
            <a:r>
              <a:rPr kumimoji="0" lang="ja-JP" altLang="en-US" dirty="0" smtClean="0">
                <a:solidFill>
                  <a:srgbClr val="000000"/>
                </a:solidFill>
                <a:latin typeface="Arial" charset="0"/>
                <a:ea typeface="ＭＳ Ｐ明朝" pitchFamily="18" charset="-128"/>
              </a:rPr>
              <a:t>研究．平成19年度統括・分担報告書</a:t>
            </a:r>
          </a:p>
          <a:p>
            <a:pPr marL="263308" indent="-263308">
              <a:tabLst>
                <a:tab pos="389092" algn="l"/>
              </a:tabLst>
            </a:pPr>
            <a:r>
              <a:rPr kumimoji="0" lang="en-US" altLang="ja-JP" dirty="0" smtClean="0">
                <a:solidFill>
                  <a:srgbClr val="000000"/>
                </a:solidFill>
                <a:latin typeface="Arial" charset="0"/>
                <a:ea typeface="ＭＳ Ｐ明朝" pitchFamily="18" charset="-128"/>
              </a:rPr>
              <a:t>2 </a:t>
            </a:r>
            <a:r>
              <a:rPr kumimoji="0" lang="ja-JP" altLang="en-US" dirty="0" smtClean="0">
                <a:solidFill>
                  <a:srgbClr val="000000"/>
                </a:solidFill>
                <a:latin typeface="Arial" charset="0"/>
                <a:ea typeface="ＭＳ Ｐ明朝" pitchFamily="18" charset="-128"/>
              </a:rPr>
              <a:t>） 荻田純子ほか：感染症学誌 </a:t>
            </a:r>
            <a:r>
              <a:rPr kumimoji="0" lang="en-US" altLang="ja-JP" dirty="0" smtClean="0">
                <a:solidFill>
                  <a:srgbClr val="000000"/>
                </a:solidFill>
                <a:latin typeface="Arial" charset="0"/>
                <a:ea typeface="ＭＳ Ｐ明朝" pitchFamily="18" charset="-128"/>
              </a:rPr>
              <a:t>82</a:t>
            </a:r>
            <a:r>
              <a:rPr kumimoji="0" lang="ja-JP" altLang="en-US" dirty="0" smtClean="0">
                <a:solidFill>
                  <a:srgbClr val="000000"/>
                </a:solidFill>
                <a:latin typeface="Arial" charset="0"/>
                <a:ea typeface="ＭＳ Ｐ明朝" pitchFamily="18" charset="-128"/>
              </a:rPr>
              <a:t>（</a:t>
            </a:r>
            <a:r>
              <a:rPr kumimoji="0" lang="en-US" altLang="ja-JP" dirty="0" smtClean="0">
                <a:solidFill>
                  <a:srgbClr val="000000"/>
                </a:solidFill>
                <a:latin typeface="Arial" charset="0"/>
                <a:ea typeface="ＭＳ Ｐ明朝" pitchFamily="18" charset="-128"/>
              </a:rPr>
              <a:t>6</a:t>
            </a:r>
            <a:r>
              <a:rPr kumimoji="0" lang="ja-JP" altLang="en-US" dirty="0" smtClean="0">
                <a:solidFill>
                  <a:srgbClr val="000000"/>
                </a:solidFill>
                <a:latin typeface="Arial" charset="0"/>
                <a:ea typeface="ＭＳ Ｐ明朝" pitchFamily="18" charset="-128"/>
              </a:rPr>
              <a:t>）：</a:t>
            </a:r>
            <a:r>
              <a:rPr kumimoji="0" lang="en-US" altLang="ja-JP" dirty="0" smtClean="0">
                <a:solidFill>
                  <a:srgbClr val="000000"/>
                </a:solidFill>
                <a:latin typeface="Arial" charset="0"/>
                <a:ea typeface="ＭＳ Ｐ明朝" pitchFamily="18" charset="-128"/>
              </a:rPr>
              <a:t>624, 2008</a:t>
            </a:r>
          </a:p>
          <a:p>
            <a:pPr marL="263308" indent="-263308">
              <a:tabLst>
                <a:tab pos="389092" algn="l"/>
              </a:tabLst>
            </a:pPr>
            <a:r>
              <a:rPr kumimoji="0" lang="en-US" altLang="ja-JP" dirty="0" smtClean="0">
                <a:solidFill>
                  <a:srgbClr val="000000"/>
                </a:solidFill>
                <a:latin typeface="Arial" charset="0"/>
                <a:ea typeface="ＭＳ Ｐ明朝" pitchFamily="18" charset="-128"/>
              </a:rPr>
              <a:t>3 </a:t>
            </a:r>
            <a:r>
              <a:rPr kumimoji="0" lang="ja-JP" altLang="en-US" dirty="0" smtClean="0">
                <a:solidFill>
                  <a:srgbClr val="000000"/>
                </a:solidFill>
                <a:latin typeface="Arial" charset="0"/>
                <a:ea typeface="ＭＳ Ｐ明朝" pitchFamily="18" charset="-128"/>
              </a:rPr>
              <a:t>） </a:t>
            </a:r>
            <a:r>
              <a:rPr kumimoji="0" lang="en-US" altLang="ja-JP" dirty="0" err="1" smtClean="0">
                <a:solidFill>
                  <a:srgbClr val="000000"/>
                </a:solidFill>
                <a:latin typeface="Arial" charset="0"/>
                <a:ea typeface="ＭＳ Ｐ明朝" pitchFamily="18" charset="-128"/>
              </a:rPr>
              <a:t>Teele</a:t>
            </a:r>
            <a:r>
              <a:rPr kumimoji="0" lang="en-US" altLang="ja-JP" dirty="0" smtClean="0">
                <a:solidFill>
                  <a:srgbClr val="000000"/>
                </a:solidFill>
                <a:latin typeface="Arial" charset="0"/>
                <a:ea typeface="ＭＳ Ｐ明朝" pitchFamily="18" charset="-128"/>
              </a:rPr>
              <a:t> DWT et al.: J Infect </a:t>
            </a:r>
            <a:r>
              <a:rPr kumimoji="0" lang="en-US" altLang="ja-JP" dirty="0" err="1" smtClean="0">
                <a:solidFill>
                  <a:srgbClr val="000000"/>
                </a:solidFill>
                <a:latin typeface="Arial" charset="0"/>
                <a:ea typeface="ＭＳ Ｐ明朝" pitchFamily="18" charset="-128"/>
              </a:rPr>
              <a:t>Dis</a:t>
            </a:r>
            <a:r>
              <a:rPr kumimoji="0" lang="en-US" altLang="ja-JP" dirty="0" smtClean="0">
                <a:solidFill>
                  <a:srgbClr val="000000"/>
                </a:solidFill>
                <a:latin typeface="Arial" charset="0"/>
                <a:ea typeface="ＭＳ Ｐ明朝" pitchFamily="18" charset="-128"/>
              </a:rPr>
              <a:t> 160:83,1989</a:t>
            </a:r>
            <a:endParaRPr kumimoji="0" lang="ja-JP" altLang="en-US" dirty="0" smtClean="0">
              <a:solidFill>
                <a:srgbClr val="000000"/>
              </a:solidFill>
              <a:latin typeface="Arial" charset="0"/>
              <a:ea typeface="ＭＳ Ｐ明朝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9860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510465-5EE3-4208-BFD8-A9EB75740D6B}" type="slidenum">
              <a:rPr lang="en-US" altLang="ja-JP">
                <a:solidFill>
                  <a:prstClr val="white"/>
                </a:solidFill>
              </a:rPr>
              <a:pPr>
                <a:defRPr/>
              </a:pPr>
              <a:t>7</a:t>
            </a:fld>
            <a:endParaRPr lang="en-US" altLang="ja-JP">
              <a:solidFill>
                <a:prstClr val="white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 smtClean="0"/>
              <a:t>米国では</a:t>
            </a:r>
            <a:r>
              <a:rPr lang="en-US" altLang="ja-JP" smtClean="0"/>
              <a:t>1987</a:t>
            </a:r>
            <a:r>
              <a:rPr lang="ja-JP" altLang="en-US" smtClean="0"/>
              <a:t>年に</a:t>
            </a:r>
            <a:r>
              <a:rPr lang="en-US" altLang="ja-JP" smtClean="0"/>
              <a:t>Hib</a:t>
            </a:r>
            <a:r>
              <a:rPr lang="ja-JP" altLang="en-US" smtClean="0"/>
              <a:t>ワクチンが導入され、</a:t>
            </a:r>
            <a:r>
              <a:rPr lang="en-US" altLang="ja-JP" smtClean="0"/>
              <a:t>1989</a:t>
            </a:r>
            <a:r>
              <a:rPr lang="ja-JP" altLang="en-US" smtClean="0"/>
              <a:t>年に</a:t>
            </a:r>
            <a:r>
              <a:rPr lang="en-US" altLang="ja-JP" smtClean="0"/>
              <a:t>5</a:t>
            </a:r>
            <a:r>
              <a:rPr lang="ja-JP" altLang="en-US" smtClean="0"/>
              <a:t>歳未満人口</a:t>
            </a:r>
            <a:r>
              <a:rPr lang="en-US" altLang="ja-JP" smtClean="0"/>
              <a:t>10</a:t>
            </a:r>
            <a:r>
              <a:rPr lang="ja-JP" altLang="en-US" smtClean="0"/>
              <a:t>万人あたり年間</a:t>
            </a:r>
            <a:r>
              <a:rPr lang="en-US" altLang="ja-JP" smtClean="0"/>
              <a:t>34</a:t>
            </a:r>
            <a:r>
              <a:rPr lang="ja-JP" altLang="en-US" smtClean="0"/>
              <a:t>人であった</a:t>
            </a:r>
            <a:r>
              <a:rPr lang="en-US" altLang="ja-JP" smtClean="0"/>
              <a:t>Hib</a:t>
            </a:r>
            <a:r>
              <a:rPr lang="ja-JP" altLang="en-US" smtClean="0"/>
              <a:t>全身感染症の罹患率が、およそ</a:t>
            </a:r>
            <a:r>
              <a:rPr lang="en-US" altLang="ja-JP" smtClean="0"/>
              <a:t>100</a:t>
            </a:r>
            <a:r>
              <a:rPr lang="ja-JP" altLang="en-US" smtClean="0"/>
              <a:t>分の</a:t>
            </a:r>
            <a:r>
              <a:rPr lang="en-US" altLang="ja-JP" smtClean="0"/>
              <a:t>1</a:t>
            </a:r>
            <a:r>
              <a:rPr lang="ja-JP" altLang="en-US" smtClean="0"/>
              <a:t>に減少したと報告されています。</a:t>
            </a:r>
          </a:p>
          <a:p>
            <a:endParaRPr lang="ja-JP" altLang="en-US" smtClean="0"/>
          </a:p>
          <a:p>
            <a:r>
              <a:rPr lang="ja-JP" altLang="en-US" smtClean="0"/>
              <a:t>補足</a:t>
            </a:r>
          </a:p>
          <a:p>
            <a:r>
              <a:rPr lang="ja-JP" altLang="en-US" smtClean="0"/>
              <a:t>特に</a:t>
            </a:r>
            <a:r>
              <a:rPr lang="en-US" altLang="ja-JP" smtClean="0"/>
              <a:t>Hib</a:t>
            </a:r>
            <a:r>
              <a:rPr lang="ja-JP" altLang="en-US" smtClean="0"/>
              <a:t>髄膜炎は</a:t>
            </a:r>
            <a:r>
              <a:rPr lang="en-US" altLang="ja-JP" smtClean="0"/>
              <a:t>5</a:t>
            </a:r>
            <a:r>
              <a:rPr lang="ja-JP" altLang="en-US" smtClean="0"/>
              <a:t>歳未満人口</a:t>
            </a:r>
            <a:r>
              <a:rPr lang="en-US" altLang="ja-JP" smtClean="0"/>
              <a:t>10</a:t>
            </a:r>
            <a:r>
              <a:rPr lang="ja-JP" altLang="en-US" smtClean="0"/>
              <a:t>万人あたり年間</a:t>
            </a:r>
            <a:r>
              <a:rPr lang="en-US" altLang="ja-JP" smtClean="0"/>
              <a:t>25</a:t>
            </a:r>
            <a:r>
              <a:rPr lang="ja-JP" altLang="en-US" smtClean="0"/>
              <a:t>人がほぼ</a:t>
            </a:r>
            <a:r>
              <a:rPr lang="en-US" altLang="ja-JP" smtClean="0"/>
              <a:t>0</a:t>
            </a:r>
            <a:r>
              <a:rPr lang="ja-JP" altLang="en-US" smtClean="0"/>
              <a:t>になりました。</a:t>
            </a:r>
          </a:p>
        </p:txBody>
      </p:sp>
    </p:spTree>
    <p:extLst>
      <p:ext uri="{BB962C8B-B14F-4D97-AF65-F5344CB8AC3E}">
        <p14:creationId xmlns:p14="http://schemas.microsoft.com/office/powerpoint/2010/main" val="1355331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124E-6000-46BB-A800-6644E79B9DBB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7172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85001" indent="-301923">
              <a:defRPr kumimoji="1" sz="2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207694" indent="-241539">
              <a:defRPr kumimoji="1" sz="2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90771" indent="-241539">
              <a:defRPr kumimoji="1" sz="2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173849" indent="-241539">
              <a:defRPr kumimoji="1" sz="2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D01ED5CD-02BD-4F0B-959C-BEA9E2058AE5}" type="slidenum">
              <a:rPr lang="ja-JP" altLang="en-US" sz="1400"/>
              <a:pPr/>
              <a:t>37</a:t>
            </a:fld>
            <a:endParaRPr lang="ja-JP" altLang="en-US" sz="1400"/>
          </a:p>
        </p:txBody>
      </p:sp>
    </p:spTree>
    <p:extLst>
      <p:ext uri="{BB962C8B-B14F-4D97-AF65-F5344CB8AC3E}">
        <p14:creationId xmlns:p14="http://schemas.microsoft.com/office/powerpoint/2010/main" val="995372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ja-JP" altLang="en-US" dirty="0" smtClean="0">
                <a:latin typeface="Arial" pitchFamily="34" charset="0"/>
              </a:rPr>
              <a:t>・</a:t>
            </a:r>
            <a:r>
              <a:rPr lang="en-US" altLang="ja-JP" dirty="0" smtClean="0">
                <a:latin typeface="Arial" pitchFamily="34" charset="0"/>
              </a:rPr>
              <a:t>Thank you for your attention.</a:t>
            </a:r>
            <a:endParaRPr lang="ja-JP" altLang="en-US" dirty="0" smtClean="0">
              <a:latin typeface="Arial" pitchFamily="34" charset="0"/>
            </a:endParaRPr>
          </a:p>
        </p:txBody>
      </p:sp>
      <p:sp>
        <p:nvSpPr>
          <p:cNvPr id="8090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726" eaLnBrk="0" hangingPunct="0">
              <a:defRPr kumimoji="1" b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marL="751018" indent="-288852" defTabSz="922726" eaLnBrk="0" hangingPunct="0">
              <a:defRPr kumimoji="1" b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55412" indent="-231083" defTabSz="922726" eaLnBrk="0" hangingPunct="0">
              <a:defRPr kumimoji="1" b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17576" indent="-231083" defTabSz="922726" eaLnBrk="0" hangingPunct="0">
              <a:defRPr kumimoji="1" b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79741" indent="-231083" defTabSz="922726" eaLnBrk="0" hangingPunct="0">
              <a:defRPr kumimoji="1" b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41907" indent="-231083" defTabSz="922726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3004071" indent="-231083" defTabSz="922726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66235" indent="-231083" defTabSz="922726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928400" indent="-231083" defTabSz="922726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3D8C9EDD-5E0D-4F1C-A8EA-A62C56E5E341}" type="slidenum">
              <a:rPr lang="en-US" altLang="ja-JP" b="0">
                <a:latin typeface="Arial" pitchFamily="34" charset="0"/>
              </a:rPr>
              <a:pPr eaLnBrk="1" hangingPunct="1"/>
              <a:t>58</a:t>
            </a:fld>
            <a:endParaRPr lang="en-US" altLang="ja-JP" b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3DBD-F775-48B7-A2CA-52D3EF2B0A19}" type="datetimeFigureOut">
              <a:rPr kumimoji="1" lang="ja-JP" altLang="en-US" smtClean="0"/>
              <a:pPr/>
              <a:t>2015/6/16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C9AF-838E-4D19-97A1-F22CAAEAB60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3DBD-F775-48B7-A2CA-52D3EF2B0A19}" type="datetimeFigureOut">
              <a:rPr kumimoji="1" lang="ja-JP" altLang="en-US" smtClean="0"/>
              <a:pPr/>
              <a:t>2015/6/16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C9AF-838E-4D19-97A1-F22CAAEAB60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3DBD-F775-48B7-A2CA-52D3EF2B0A19}" type="datetimeFigureOut">
              <a:rPr kumimoji="1" lang="ja-JP" altLang="en-US" smtClean="0"/>
              <a:pPr/>
              <a:t>2015/6/16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C9AF-838E-4D19-97A1-F22CAAEAB60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3DBD-F775-48B7-A2CA-52D3EF2B0A19}" type="datetimeFigureOut">
              <a:rPr kumimoji="1" lang="ja-JP" altLang="en-US" smtClean="0"/>
              <a:pPr/>
              <a:t>2015/6/16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C9AF-838E-4D19-97A1-F22CAAEAB60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3DBD-F775-48B7-A2CA-52D3EF2B0A19}" type="datetimeFigureOut">
              <a:rPr kumimoji="1" lang="ja-JP" altLang="en-US" smtClean="0"/>
              <a:pPr/>
              <a:t>2015/6/16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C9AF-838E-4D19-97A1-F22CAAEAB60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3DBD-F775-48B7-A2CA-52D3EF2B0A19}" type="datetimeFigureOut">
              <a:rPr kumimoji="1" lang="ja-JP" altLang="en-US" smtClean="0"/>
              <a:pPr/>
              <a:t>2015/6/16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C9AF-838E-4D19-97A1-F22CAAEAB60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3DBD-F775-48B7-A2CA-52D3EF2B0A19}" type="datetimeFigureOut">
              <a:rPr kumimoji="1" lang="ja-JP" altLang="en-US" smtClean="0"/>
              <a:pPr/>
              <a:t>2015/6/16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C9AF-838E-4D19-97A1-F22CAAEAB60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3DBD-F775-48B7-A2CA-52D3EF2B0A19}" type="datetimeFigureOut">
              <a:rPr kumimoji="1" lang="ja-JP" altLang="en-US" smtClean="0"/>
              <a:pPr/>
              <a:t>2015/6/16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C9AF-838E-4D19-97A1-F22CAAEAB60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3DBD-F775-48B7-A2CA-52D3EF2B0A19}" type="datetimeFigureOut">
              <a:rPr kumimoji="1" lang="ja-JP" altLang="en-US" smtClean="0"/>
              <a:pPr/>
              <a:t>2015/6/16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C9AF-838E-4D19-97A1-F22CAAEAB60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3DBD-F775-48B7-A2CA-52D3EF2B0A19}" type="datetimeFigureOut">
              <a:rPr kumimoji="1" lang="ja-JP" altLang="en-US" smtClean="0"/>
              <a:pPr/>
              <a:t>2015/6/16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C9AF-838E-4D19-97A1-F22CAAEAB60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3DBD-F775-48B7-A2CA-52D3EF2B0A19}" type="datetimeFigureOut">
              <a:rPr kumimoji="1" lang="ja-JP" altLang="en-US" smtClean="0"/>
              <a:pPr/>
              <a:t>2015/6/16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BC9AF-838E-4D19-97A1-F22CAAEAB60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93DBD-F775-48B7-A2CA-52D3EF2B0A19}" type="datetimeFigureOut">
              <a:rPr kumimoji="1" lang="ja-JP" altLang="en-US" smtClean="0"/>
              <a:pPr/>
              <a:t>2015/6/16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BC9AF-838E-4D19-97A1-F22CAAEAB60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gif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7" Type="http://schemas.openxmlformats.org/officeDocument/2006/relationships/image" Target="../media/image5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hyperlink" Target="http://www.researchgate.net/profile/Jesper_Mehlsen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fihes.pref.fukuoka.jp/~idsc_fukuoka/iasr1/04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hyperlink" Target="http://www.google.com/imgres?client=gmail&amp;sa=X&amp;rls=gm&amp;biw=1735&amp;bih=904&amp;tbm=isch&amp;tbnid=jJtUIACo5WI8cM:&amp;imgrefurl=http://www.pref.hiroshima.lg.jp/site/hec/hidsc-photo-saikin.html&amp;docid=SMwYJ_i08WpYNM&amp;imgurl=http://www.pref.hiroshima.lg.jp/uploaded/image/18765.jpg&amp;w=242&amp;h=196&amp;ei=zZxeUu_sNsmokAWFqIHgAw&amp;zoom=1&amp;ved=1t:3588,r:3,s:0,i:89&amp;iact=rc&amp;page=1&amp;tbnh=156&amp;tbnw=193&amp;start=0&amp;ndsp=29&amp;tx=103&amp;ty=7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/>
          <a:p>
            <a:r>
              <a:rPr lang="ja-JP" alt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小児科医</a:t>
            </a:r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からみた</a:t>
            </a:r>
            <a:r>
              <a:rPr lang="en-US" altLang="ja-JP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/>
            </a:r>
            <a:br>
              <a:rPr lang="en-US" altLang="ja-JP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子宮頸癌ワクチンの光と影</a:t>
            </a:r>
            <a:endParaRPr kumimoji="1"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 smtClean="0"/>
              <a:t>国際医療福祉大学</a:t>
            </a:r>
            <a:endParaRPr kumimoji="1" lang="en-US" altLang="ja-JP" dirty="0" smtClean="0"/>
          </a:p>
          <a:p>
            <a:r>
              <a:rPr lang="ja-JP" altLang="en-US" dirty="0" smtClean="0"/>
              <a:t>横田</a:t>
            </a:r>
            <a:r>
              <a:rPr lang="ja-JP" altLang="en-US" dirty="0"/>
              <a:t>俊平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67544" y="260648"/>
            <a:ext cx="640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平成</a:t>
            </a:r>
            <a:r>
              <a:rPr lang="en-US" altLang="ja-JP" sz="16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27</a:t>
            </a:r>
            <a:r>
              <a:rPr lang="ja-JP" altLang="en-US" sz="16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年度 乃木坂スクール </a:t>
            </a:r>
            <a:r>
              <a:rPr lang="en-US" altLang="ja-JP" sz="16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(2015.6.18.)</a:t>
            </a:r>
            <a:endParaRPr kumimoji="1" lang="ja-JP" altLang="en-US" sz="16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5" name="Picture 5" descr="BD20112_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137985"/>
            <a:ext cx="2100635" cy="145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r>
              <a:rPr kumimoji="1" lang="ja-JP" altLang="en-US" sz="32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予防接種に用いられる</a:t>
            </a: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方法</a:t>
            </a:r>
            <a:r>
              <a:rPr kumimoji="1" lang="ja-JP" altLang="en-US" sz="32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と用語</a:t>
            </a:r>
            <a:endParaRPr kumimoji="1" lang="ja-JP" altLang="en-US" sz="3200" b="1" dirty="0">
              <a:solidFill>
                <a:schemeClr val="accent6">
                  <a:lumMod val="75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4" name="コンテンツ プレースホルダ 3"/>
          <p:cNvSpPr txBox="1">
            <a:spLocks noGrp="1"/>
          </p:cNvSpPr>
          <p:nvPr>
            <p:ph idx="1"/>
          </p:nvPr>
        </p:nvSpPr>
        <p:spPr>
          <a:xfrm>
            <a:off x="827584" y="1052736"/>
            <a:ext cx="7920880" cy="2357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ja-JP" altLang="en-US" sz="2000" b="1" dirty="0" smtClean="0">
                <a:latin typeface="HG丸ｺﾞｼｯｸM-PRO" pitchFamily="50" charset="-128"/>
                <a:ea typeface="HG丸ｺﾞｼｯｸM-PRO" pitchFamily="50" charset="-128"/>
              </a:rPr>
              <a:t>免疫療法の種類</a:t>
            </a:r>
            <a:endParaRPr lang="en-US" altLang="ja-JP" sz="2000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0" indent="0">
              <a:buNone/>
            </a:pPr>
            <a:r>
              <a:rPr lang="ja-JP" altLang="en-US" sz="1600" dirty="0" smtClean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ja-JP" altLang="en-US" sz="1600" dirty="0" smtClean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・</a:t>
            </a:r>
            <a:r>
              <a:rPr lang="ja-JP" altLang="en-US" sz="1600" b="1" dirty="0" smtClean="0">
                <a:latin typeface="HG丸ｺﾞｼｯｸM-PRO" pitchFamily="50" charset="-128"/>
                <a:ea typeface="HG丸ｺﾞｼｯｸM-PRO" pitchFamily="50" charset="-128"/>
              </a:rPr>
              <a:t>能動免疫</a:t>
            </a:r>
            <a:r>
              <a:rPr lang="ja-JP" altLang="en-US" sz="1600" dirty="0" smtClean="0">
                <a:latin typeface="HG丸ｺﾞｼｯｸM-PRO" pitchFamily="50" charset="-128"/>
                <a:ea typeface="HG丸ｺﾞｼｯｸM-PRO" pitchFamily="50" charset="-128"/>
              </a:rPr>
              <a:t>：ワクチン、トキソイド</a:t>
            </a:r>
            <a:endParaRPr lang="en-US" altLang="ja-JP" sz="16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None/>
            </a:pPr>
            <a:r>
              <a:rPr lang="ja-JP" altLang="en-US" sz="1600" dirty="0" smtClean="0">
                <a:latin typeface="HG丸ｺﾞｼｯｸM-PRO" pitchFamily="50" charset="-128"/>
                <a:ea typeface="HG丸ｺﾞｼｯｸM-PRO" pitchFamily="50" charset="-128"/>
              </a:rPr>
              <a:t>　　</a:t>
            </a:r>
            <a:r>
              <a:rPr lang="ja-JP" altLang="en-US" sz="1600" dirty="0" smtClean="0">
                <a:solidFill>
                  <a:srgbClr val="00B050"/>
                </a:solidFill>
                <a:latin typeface="HG丸ｺﾞｼｯｸM-PRO" pitchFamily="50" charset="-128"/>
                <a:ea typeface="HG丸ｺﾞｼｯｸM-PRO" pitchFamily="50" charset="-128"/>
              </a:rPr>
              <a:t>・</a:t>
            </a:r>
            <a:r>
              <a:rPr lang="ja-JP" altLang="en-US" sz="1600" dirty="0" smtClean="0">
                <a:latin typeface="HG丸ｺﾞｼｯｸM-PRO" pitchFamily="50" charset="-128"/>
                <a:ea typeface="HG丸ｺﾞｼｯｸM-PRO" pitchFamily="50" charset="-128"/>
              </a:rPr>
              <a:t>生ワクチン・・・・</a:t>
            </a:r>
            <a:r>
              <a:rPr lang="ja-JP" altLang="en-US" sz="1400" dirty="0" smtClean="0">
                <a:latin typeface="HG丸ｺﾞｼｯｸM-PRO" pitchFamily="50" charset="-128"/>
                <a:ea typeface="HG丸ｺﾞｼｯｸM-PRO" pitchFamily="50" charset="-128"/>
              </a:rPr>
              <a:t>感染性はなくし、生きた状態のウイルスを用いる方法。</a:t>
            </a:r>
            <a:endParaRPr lang="en-US" altLang="ja-JP" sz="14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None/>
            </a:pPr>
            <a:r>
              <a:rPr lang="ja-JP" altLang="en-US" sz="1400" dirty="0" smtClean="0">
                <a:latin typeface="HG丸ｺﾞｼｯｸM-PRO" pitchFamily="50" charset="-128"/>
                <a:ea typeface="HG丸ｺﾞｼｯｸM-PRO" pitchFamily="50" charset="-128"/>
              </a:rPr>
              <a:t>　　　　　　　　　自然感染と同様の免疫応答を誘導できる利点があり、一生涯効果は続く。</a:t>
            </a:r>
            <a:endParaRPr lang="en-US" altLang="ja-JP" sz="14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None/>
            </a:pPr>
            <a:r>
              <a:rPr lang="ja-JP" altLang="en-US" sz="1600" dirty="0" smtClean="0">
                <a:latin typeface="HG丸ｺﾞｼｯｸM-PRO" pitchFamily="50" charset="-128"/>
                <a:ea typeface="HG丸ｺﾞｼｯｸM-PRO" pitchFamily="50" charset="-128"/>
              </a:rPr>
              <a:t>　　</a:t>
            </a:r>
            <a:r>
              <a:rPr lang="ja-JP" altLang="en-US" sz="1600" dirty="0" smtClean="0">
                <a:solidFill>
                  <a:srgbClr val="00B050"/>
                </a:solidFill>
                <a:latin typeface="HG丸ｺﾞｼｯｸM-PRO" pitchFamily="50" charset="-128"/>
                <a:ea typeface="HG丸ｺﾞｼｯｸM-PRO" pitchFamily="50" charset="-128"/>
              </a:rPr>
              <a:t>・</a:t>
            </a:r>
            <a:r>
              <a:rPr lang="ja-JP" altLang="en-US" sz="1600" dirty="0" smtClean="0">
                <a:latin typeface="HG丸ｺﾞｼｯｸM-PRO" pitchFamily="50" charset="-128"/>
                <a:ea typeface="HG丸ｺﾞｼｯｸM-PRO" pitchFamily="50" charset="-128"/>
              </a:rPr>
              <a:t>不活化ワクチン・・</a:t>
            </a:r>
            <a:r>
              <a:rPr lang="ja-JP" altLang="en-US" sz="1400" dirty="0" smtClean="0">
                <a:latin typeface="HG丸ｺﾞｼｯｸM-PRO" pitchFamily="50" charset="-128"/>
                <a:ea typeface="HG丸ｺﾞｼｯｸM-PRO" pitchFamily="50" charset="-128"/>
              </a:rPr>
              <a:t>不活性化したウイルス、毒性を排除した毒素、その抽出物、</a:t>
            </a:r>
            <a:endParaRPr lang="en-US" altLang="ja-JP" sz="14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None/>
            </a:pPr>
            <a:r>
              <a:rPr lang="ja-JP" altLang="en-US" sz="1400" dirty="0" smtClean="0">
                <a:latin typeface="HG丸ｺﾞｼｯｸM-PRO" pitchFamily="50" charset="-128"/>
                <a:ea typeface="HG丸ｺﾞｼｯｸM-PRO" pitchFamily="50" charset="-128"/>
              </a:rPr>
              <a:t>　　　　　　　　　ウイルス・細菌の構成成分の一部を用いたワクチン。抗体産生刺激が弱く、　　　</a:t>
            </a:r>
            <a:endParaRPr lang="en-US" altLang="ja-JP" sz="14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None/>
            </a:pPr>
            <a:r>
              <a:rPr lang="ja-JP" altLang="en-US" sz="1400" dirty="0" smtClean="0">
                <a:latin typeface="HG丸ｺﾞｼｯｸM-PRO" pitchFamily="50" charset="-128"/>
                <a:ea typeface="HG丸ｺﾞｼｯｸM-PRO" pitchFamily="50" charset="-128"/>
              </a:rPr>
              <a:t>　　　　　　　　　数度のブースター接種が必要である。</a:t>
            </a:r>
            <a:endParaRPr lang="en-US" altLang="ja-JP" sz="14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None/>
            </a:pPr>
            <a:r>
              <a:rPr lang="ja-JP" altLang="en-US" sz="1600" dirty="0" smtClean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ja-JP" altLang="en-US" sz="1600" dirty="0" smtClean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・</a:t>
            </a:r>
            <a:r>
              <a:rPr kumimoji="1" lang="ja-JP" altLang="en-US" sz="1600" b="1" dirty="0" smtClean="0">
                <a:latin typeface="HG丸ｺﾞｼｯｸM-PRO" pitchFamily="50" charset="-128"/>
                <a:ea typeface="HG丸ｺﾞｼｯｸM-PRO" pitchFamily="50" charset="-128"/>
              </a:rPr>
              <a:t>受動免疫</a:t>
            </a:r>
            <a:r>
              <a:rPr kumimoji="1" lang="ja-JP" altLang="en-US" sz="1600" dirty="0" smtClean="0">
                <a:latin typeface="HG丸ｺﾞｼｯｸM-PRO" pitchFamily="50" charset="-128"/>
                <a:ea typeface="HG丸ｺﾞｼｯｸM-PRO" pitchFamily="50" charset="-128"/>
              </a:rPr>
              <a:t>：免疫グロブリン、抗毒素抗体（ヒト・動物の血液から抽出）</a:t>
            </a:r>
            <a:endParaRPr kumimoji="1" lang="en-US" altLang="ja-JP" sz="1600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6" name="コンテンツ プレースホルダ 3"/>
          <p:cNvSpPr txBox="1">
            <a:spLocks/>
          </p:cNvSpPr>
          <p:nvPr/>
        </p:nvSpPr>
        <p:spPr>
          <a:xfrm>
            <a:off x="1115616" y="3573016"/>
            <a:ext cx="7128792" cy="237603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sz="1400" b="1" noProof="0" dirty="0" smtClean="0">
                <a:latin typeface="HG丸ｺﾞｼｯｸM-PRO" pitchFamily="50" charset="-128"/>
                <a:ea typeface="HG丸ｺﾞｼｯｸM-PRO" pitchFamily="50" charset="-128"/>
              </a:rPr>
              <a:t>ワクチン</a:t>
            </a:r>
            <a:r>
              <a:rPr lang="ja-JP" altLang="en-US" sz="1400" dirty="0" smtClean="0">
                <a:latin typeface="HG丸ｺﾞｼｯｸM-PRO" pitchFamily="50" charset="-128"/>
                <a:ea typeface="HG丸ｺﾞｼｯｸM-PRO" pitchFamily="50" charset="-128"/>
              </a:rPr>
              <a:t>・・・・病原</a:t>
            </a:r>
            <a:r>
              <a:rPr lang="ja-JP" altLang="en-US" sz="1400" noProof="0" dirty="0" smtClean="0">
                <a:latin typeface="HG丸ｺﾞｼｯｸM-PRO" pitchFamily="50" charset="-128"/>
                <a:ea typeface="HG丸ｺﾞｼｯｸM-PRO" pitchFamily="50" charset="-128"/>
              </a:rPr>
              <a:t>体の</a:t>
            </a:r>
            <a:r>
              <a:rPr lang="en-US" altLang="ja-JP" sz="1400" noProof="0" dirty="0" smtClean="0">
                <a:latin typeface="HG丸ｺﾞｼｯｸM-PRO" pitchFamily="50" charset="-128"/>
                <a:ea typeface="HG丸ｺﾞｼｯｸM-PRO" pitchFamily="50" charset="-128"/>
              </a:rPr>
              <a:t>protein</a:t>
            </a:r>
            <a:r>
              <a:rPr lang="ja-JP" altLang="en-US" sz="1400" noProof="0" dirty="0" err="1" smtClean="0">
                <a:latin typeface="HG丸ｺﾞｼｯｸM-PRO" pitchFamily="50" charset="-128"/>
                <a:ea typeface="HG丸ｺﾞｼｯｸM-PRO" pitchFamily="50" charset="-128"/>
              </a:rPr>
              <a:t>、</a:t>
            </a:r>
            <a:r>
              <a:rPr lang="en-US" altLang="ja-JP" sz="1400" noProof="0" dirty="0" smtClean="0">
                <a:latin typeface="HG丸ｺﾞｼｯｸM-PRO" pitchFamily="50" charset="-128"/>
                <a:ea typeface="HG丸ｺﾞｼｯｸM-PRO" pitchFamily="50" charset="-128"/>
              </a:rPr>
              <a:t>polysaccharide</a:t>
            </a:r>
            <a:r>
              <a:rPr lang="ja-JP" altLang="en-US" sz="1400" noProof="0" dirty="0" err="1" smtClean="0">
                <a:latin typeface="HG丸ｺﾞｼｯｸM-PRO" pitchFamily="50" charset="-128"/>
                <a:ea typeface="HG丸ｺﾞｼｯｸM-PRO" pitchFamily="50" charset="-128"/>
              </a:rPr>
              <a:t>、</a:t>
            </a:r>
            <a:r>
              <a:rPr lang="ja-JP" altLang="en-US" sz="1400" noProof="0" dirty="0" smtClean="0">
                <a:latin typeface="HG丸ｺﾞｼｯｸM-PRO" pitchFamily="50" charset="-128"/>
                <a:ea typeface="HG丸ｺﾞｼｯｸM-PRO" pitchFamily="50" charset="-128"/>
              </a:rPr>
              <a:t>核酸を投与し、生体に特異的</a:t>
            </a:r>
            <a:endParaRPr lang="en-US" altLang="ja-JP" sz="1400" noProof="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sz="1400" dirty="0" smtClean="0">
                <a:latin typeface="HG丸ｺﾞｼｯｸM-PRO" pitchFamily="50" charset="-128"/>
                <a:ea typeface="HG丸ｺﾞｼｯｸM-PRO" pitchFamily="50" charset="-128"/>
              </a:rPr>
              <a:t>　　　　　　　　</a:t>
            </a:r>
            <a:r>
              <a:rPr lang="ja-JP" altLang="en-US" sz="1400" noProof="0" dirty="0" smtClean="0">
                <a:latin typeface="HG丸ｺﾞｼｯｸM-PRO" pitchFamily="50" charset="-128"/>
                <a:ea typeface="HG丸ｺﾞｼｯｸM-PRO" pitchFamily="50" charset="-128"/>
              </a:rPr>
              <a:t>反応を誘導してその病原体を不活化、破壊、抑制するもの。</a:t>
            </a:r>
            <a:endParaRPr lang="en-US" altLang="ja-JP" sz="1400" noProof="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sz="1400" b="1" dirty="0" smtClean="0">
                <a:latin typeface="HG丸ｺﾞｼｯｸM-PRO" pitchFamily="50" charset="-128"/>
                <a:ea typeface="HG丸ｺﾞｼｯｸM-PRO" pitchFamily="50" charset="-128"/>
              </a:rPr>
              <a:t>トキソイド</a:t>
            </a:r>
            <a:r>
              <a:rPr lang="ja-JP" altLang="en-US" sz="1400" dirty="0" smtClean="0">
                <a:latin typeface="HG丸ｺﾞｼｯｸM-PRO" pitchFamily="50" charset="-128"/>
                <a:ea typeface="HG丸ｺﾞｼｯｸM-PRO" pitchFamily="50" charset="-128"/>
              </a:rPr>
              <a:t>・・・細菌の毒素を変化させ、毒性は排除して抗毒素を誘導できる部分は</a:t>
            </a:r>
            <a:endParaRPr lang="en-US" altLang="ja-JP" sz="14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sz="1400" dirty="0" smtClean="0">
                <a:latin typeface="HG丸ｺﾞｼｯｸM-PRO" pitchFamily="50" charset="-128"/>
                <a:ea typeface="HG丸ｺﾞｼｯｸM-PRO" pitchFamily="50" charset="-128"/>
              </a:rPr>
              <a:t>　　　　　　　　残し、これにより抗毒素の産生を誘導するもの。</a:t>
            </a:r>
            <a:endParaRPr lang="en-US" altLang="ja-JP" sz="14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sz="1400" b="1" dirty="0" smtClean="0">
                <a:latin typeface="HG丸ｺﾞｼｯｸM-PRO" pitchFamily="50" charset="-128"/>
                <a:ea typeface="HG丸ｺﾞｼｯｸM-PRO" pitchFamily="50" charset="-128"/>
              </a:rPr>
              <a:t>免疫グロブリン</a:t>
            </a:r>
            <a:r>
              <a:rPr lang="ja-JP" altLang="en-US" sz="1400" dirty="0" smtClean="0">
                <a:latin typeface="HG丸ｺﾞｼｯｸM-PRO" pitchFamily="50" charset="-128"/>
                <a:ea typeface="HG丸ｺﾞｼｯｸM-PRO" pitchFamily="50" charset="-128"/>
              </a:rPr>
              <a:t>・多数の供血者の血液から生成した抗体を含むエタノール分画を溶解</a:t>
            </a:r>
            <a:endParaRPr lang="en-US" altLang="ja-JP" sz="14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sz="1400" dirty="0" smtClean="0">
                <a:latin typeface="HG丸ｺﾞｼｯｸM-PRO" pitchFamily="50" charset="-128"/>
                <a:ea typeface="HG丸ｺﾞｼｯｸM-PRO" pitchFamily="50" charset="-128"/>
              </a:rPr>
              <a:t>　　　　　　　　して、免疫不全者や受動免疫に用いる製剤。</a:t>
            </a:r>
            <a:endParaRPr lang="en-US" altLang="ja-JP" sz="14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sz="1400" b="1" dirty="0" smtClean="0">
                <a:latin typeface="HG丸ｺﾞｼｯｸM-PRO" pitchFamily="50" charset="-128"/>
                <a:ea typeface="HG丸ｺﾞｼｯｸM-PRO" pitchFamily="50" charset="-128"/>
              </a:rPr>
              <a:t>抗毒素抗体</a:t>
            </a:r>
            <a:r>
              <a:rPr lang="ja-JP" altLang="en-US" sz="1400" dirty="0" smtClean="0">
                <a:latin typeface="HG丸ｺﾞｼｯｸM-PRO" pitchFamily="50" charset="-128"/>
                <a:ea typeface="HG丸ｺﾞｼｯｸM-PRO" pitchFamily="50" charset="-128"/>
              </a:rPr>
              <a:t>・・・特異抗原にて作成したヒト由来・動物由来の抗体で、受動免疫に用</a:t>
            </a:r>
            <a:endParaRPr lang="en-US" altLang="ja-JP" sz="14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sz="1400" dirty="0" smtClean="0">
                <a:latin typeface="HG丸ｺﾞｼｯｸM-PRO" pitchFamily="50" charset="-128"/>
                <a:ea typeface="HG丸ｺﾞｼｯｸM-PRO" pitchFamily="50" charset="-128"/>
              </a:rPr>
              <a:t>　　　　　　　　いる。</a:t>
            </a:r>
            <a:endParaRPr lang="en-US" altLang="ja-JP" sz="14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sz="1400" b="1" dirty="0" smtClean="0">
                <a:latin typeface="HG丸ｺﾞｼｯｸM-PRO" pitchFamily="50" charset="-128"/>
                <a:ea typeface="HG丸ｺﾞｼｯｸM-PRO" pitchFamily="50" charset="-128"/>
              </a:rPr>
              <a:t>アジバント</a:t>
            </a:r>
            <a:r>
              <a:rPr lang="ja-JP" altLang="en-US" sz="1400" dirty="0" smtClean="0">
                <a:latin typeface="HG丸ｺﾞｼｯｸM-PRO" pitchFamily="50" charset="-128"/>
                <a:ea typeface="HG丸ｺﾞｼｯｸM-PRO" pitchFamily="50" charset="-128"/>
              </a:rPr>
              <a:t>・・・不活化ワクチンの効果を高めるために、自然免疫を活性化する物質。</a:t>
            </a:r>
            <a:endParaRPr lang="en-US" altLang="ja-JP" sz="1400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cxnSp>
        <p:nvCxnSpPr>
          <p:cNvPr id="8" name="直線コネクタ 7"/>
          <p:cNvCxnSpPr/>
          <p:nvPr/>
        </p:nvCxnSpPr>
        <p:spPr>
          <a:xfrm>
            <a:off x="1115616" y="414908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1115616" y="4653136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1115616" y="5157192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1115616" y="5661248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テキスト ボックス 24"/>
          <p:cNvSpPr txBox="1"/>
          <p:nvPr/>
        </p:nvSpPr>
        <p:spPr>
          <a:xfrm>
            <a:off x="1331640" y="1700808"/>
            <a:ext cx="115212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細菌・ウイルス</a:t>
            </a:r>
            <a:endParaRPr kumimoji="1" lang="ja-JP" altLang="en-US" sz="1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Content Placeholder 3" descr="immunities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9724" y="1125785"/>
            <a:ext cx="7478476" cy="5471567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3" name="Rectangle 2"/>
          <p:cNvSpPr/>
          <p:nvPr/>
        </p:nvSpPr>
        <p:spPr>
          <a:xfrm>
            <a:off x="6324600" y="4953000"/>
            <a:ext cx="1673279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i="1" u="sng" dirty="0" smtClean="0"/>
              <a:t>IL-2,</a:t>
            </a:r>
            <a:r>
              <a:rPr lang="en-US" dirty="0" smtClean="0"/>
              <a:t> and </a:t>
            </a:r>
            <a:r>
              <a:rPr lang="en-US" i="1" u="sng" dirty="0" smtClean="0"/>
              <a:t>IFN-γ,</a:t>
            </a:r>
            <a:r>
              <a:rPr lang="en-US" i="1" dirty="0" smtClean="0"/>
              <a:t> </a:t>
            </a:r>
            <a:endParaRPr 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1043608" y="3356992"/>
            <a:ext cx="648072" cy="1800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1403648" y="2060848"/>
            <a:ext cx="288032" cy="144016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19672" y="1897668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 smtClean="0"/>
              <a:t>A</a:t>
            </a:r>
            <a:r>
              <a:rPr kumimoji="1" lang="en-US" altLang="ja-JP" sz="1400" b="1" dirty="0" smtClean="0"/>
              <a:t>poptosis</a:t>
            </a:r>
          </a:p>
          <a:p>
            <a:pPr algn="ctr"/>
            <a:r>
              <a:rPr lang="en-US" altLang="ja-JP" sz="1400" b="1" dirty="0" smtClean="0"/>
              <a:t>DAMPs</a:t>
            </a:r>
            <a:endParaRPr kumimoji="1" lang="ja-JP" altLang="en-US" sz="1400" b="1" dirty="0"/>
          </a:p>
        </p:txBody>
      </p:sp>
      <p:sp>
        <p:nvSpPr>
          <p:cNvPr id="7" name="円/楕円 6"/>
          <p:cNvSpPr/>
          <p:nvPr/>
        </p:nvSpPr>
        <p:spPr>
          <a:xfrm>
            <a:off x="4788024" y="2564904"/>
            <a:ext cx="1512168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/>
          <p:nvPr/>
        </p:nvCxnSpPr>
        <p:spPr>
          <a:xfrm>
            <a:off x="6020366" y="2780928"/>
            <a:ext cx="576064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6588224" y="2564904"/>
            <a:ext cx="937628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炎症</a:t>
            </a:r>
            <a:endParaRPr kumimoji="1" lang="ja-JP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691679" y="260648"/>
            <a:ext cx="5975139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自然免疫</a:t>
            </a:r>
            <a:r>
              <a:rPr kumimoji="1" lang="ja-JP" altLang="en-US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と適応免疫</a:t>
            </a:r>
            <a:endParaRPr kumimoji="1" lang="ja-JP" altLang="en-US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763688" y="2204864"/>
            <a:ext cx="64807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1475656" y="1700808"/>
            <a:ext cx="720080" cy="21602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475656" y="1681063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 smtClean="0"/>
              <a:t>PAMPs</a:t>
            </a:r>
            <a:endParaRPr kumimoji="1" lang="ja-JP" altLang="en-US" sz="1400" b="1" dirty="0"/>
          </a:p>
        </p:txBody>
      </p:sp>
      <p:sp>
        <p:nvSpPr>
          <p:cNvPr id="14" name="フローチャート : 結合子 13"/>
          <p:cNvSpPr/>
          <p:nvPr/>
        </p:nvSpPr>
        <p:spPr>
          <a:xfrm>
            <a:off x="5148064" y="5137666"/>
            <a:ext cx="888504" cy="862498"/>
          </a:xfrm>
          <a:prstGeom prst="flowChartConnector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6156176" y="5686690"/>
            <a:ext cx="79208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7089231" y="5445224"/>
            <a:ext cx="1155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丸ｺﾞｼｯｸM-PRO" panose="020F0600000000000000" pitchFamily="50" charset="-128"/>
              </a:rPr>
              <a:t>抗体</a:t>
            </a:r>
            <a:endParaRPr kumimoji="1" lang="ja-JP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丸ｺﾞｼｯｸM-PRO" panose="020F0600000000000000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92080" y="5384249"/>
            <a:ext cx="888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B cell</a:t>
            </a:r>
            <a:endParaRPr kumimoji="1" lang="ja-JP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flipH="1">
            <a:off x="5868144" y="4365104"/>
            <a:ext cx="1080120" cy="8640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H="1">
            <a:off x="6858000" y="4509120"/>
            <a:ext cx="303239" cy="36004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/>
        </p:nvSpPr>
        <p:spPr>
          <a:xfrm>
            <a:off x="1043608" y="3573016"/>
            <a:ext cx="648072" cy="21602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43608" y="3553271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DAMPs</a:t>
            </a:r>
            <a:endParaRPr kumimoji="1" lang="ja-JP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6948264" y="5445224"/>
            <a:ext cx="1155177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979712" y="4365104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/>
              <a:t>a</a:t>
            </a:r>
            <a:r>
              <a:rPr kumimoji="1" lang="en-US" altLang="ja-JP" sz="1600" b="1" dirty="0" smtClean="0"/>
              <a:t>ntigen-processing</a:t>
            </a:r>
            <a:endParaRPr kumimoji="1" lang="ja-JP" altLang="en-US" sz="1600" b="1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547664" y="5877272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細菌・ウイルス</a:t>
            </a:r>
            <a:endParaRPr kumimoji="1" lang="ja-JP" alt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691680" y="1916832"/>
            <a:ext cx="1368152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1050" b="1" dirty="0" smtClean="0">
                <a:solidFill>
                  <a:schemeClr val="accent1">
                    <a:lumMod val="75000"/>
                  </a:schemeClr>
                </a:solidFill>
              </a:rPr>
              <a:t>自己の蛋白・</a:t>
            </a:r>
            <a:r>
              <a:rPr lang="en-US" altLang="ja-JP" sz="1050" b="1" dirty="0" smtClean="0">
                <a:solidFill>
                  <a:schemeClr val="accent1">
                    <a:lumMod val="75000"/>
                  </a:schemeClr>
                </a:solidFill>
              </a:rPr>
              <a:t>DNA</a:t>
            </a:r>
            <a:endParaRPr kumimoji="1" lang="ja-JP" altLang="en-US" sz="105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195736" y="2492896"/>
            <a:ext cx="1512168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樹状細胞</a:t>
            </a:r>
            <a:endParaRPr kumimoji="1" lang="ja-JP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627784" y="4725144"/>
            <a:ext cx="1728192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マクロファージ</a:t>
            </a:r>
            <a:endParaRPr kumimoji="1" lang="ja-JP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971600" y="1412776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細菌・ウイルス</a:t>
            </a:r>
            <a:endParaRPr kumimoji="1" lang="ja-JP" alt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096" name="直線矢印コネクタ 4095"/>
          <p:cNvCxnSpPr/>
          <p:nvPr/>
        </p:nvCxnSpPr>
        <p:spPr>
          <a:xfrm rot="2100000" flipV="1">
            <a:off x="7756069" y="3394485"/>
            <a:ext cx="0" cy="19627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" name="円/楕円 4096"/>
          <p:cNvSpPr/>
          <p:nvPr/>
        </p:nvSpPr>
        <p:spPr>
          <a:xfrm>
            <a:off x="7668344" y="2708920"/>
            <a:ext cx="776371" cy="792088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99" name="テキスト ボックス 4098"/>
          <p:cNvSpPr txBox="1"/>
          <p:nvPr/>
        </p:nvSpPr>
        <p:spPr>
          <a:xfrm>
            <a:off x="7668344" y="2924944"/>
            <a:ext cx="918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</a:rPr>
              <a:t>CD</a:t>
            </a:r>
            <a:r>
              <a:rPr kumimoji="1" lang="en-US" altLang="ja-JP" sz="2000" b="1" dirty="0" smtClean="0">
                <a:solidFill>
                  <a:srgbClr val="FF0000"/>
                </a:solidFill>
              </a:rPr>
              <a:t>8</a:t>
            </a:r>
            <a:r>
              <a:rPr kumimoji="1" lang="en-US" altLang="ja-JP" sz="2000" b="1" baseline="30000" dirty="0" smtClean="0">
                <a:solidFill>
                  <a:srgbClr val="FF0000"/>
                </a:solidFill>
              </a:rPr>
              <a:t>+</a:t>
            </a:r>
            <a:r>
              <a:rPr kumimoji="1" lang="en-US" altLang="ja-JP" sz="2000" b="1" dirty="0" smtClean="0">
                <a:solidFill>
                  <a:srgbClr val="FF0000"/>
                </a:solidFill>
              </a:rPr>
              <a:t>T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4100" name="角丸四角形 4099"/>
          <p:cNvSpPr/>
          <p:nvPr/>
        </p:nvSpPr>
        <p:spPr>
          <a:xfrm>
            <a:off x="3779912" y="1268760"/>
            <a:ext cx="4464496" cy="7920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01" name="テキスト ボックス 4100"/>
          <p:cNvSpPr txBox="1"/>
          <p:nvPr/>
        </p:nvSpPr>
        <p:spPr>
          <a:xfrm>
            <a:off x="3779912" y="1342509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自然免疫は</a:t>
            </a:r>
            <a:r>
              <a:rPr lang="ja-JP" altLang="en-US" dirty="0" smtClean="0">
                <a:solidFill>
                  <a:srgbClr val="FF0000"/>
                </a:solidFill>
              </a:rPr>
              <a:t>炎症</a:t>
            </a:r>
            <a:r>
              <a:rPr lang="ja-JP" altLang="en-US" dirty="0" smtClean="0"/>
              <a:t>を、適応免疫は</a:t>
            </a:r>
            <a:r>
              <a:rPr lang="ja-JP" altLang="en-US" dirty="0" smtClean="0">
                <a:solidFill>
                  <a:srgbClr val="FF0000"/>
                </a:solidFill>
              </a:rPr>
              <a:t>抗体産生</a:t>
            </a:r>
            <a:r>
              <a:rPr lang="ja-JP" altLang="en-US" dirty="0" smtClean="0"/>
              <a:t>と</a:t>
            </a:r>
            <a:endParaRPr lang="en-US" altLang="ja-JP" dirty="0" smtClean="0"/>
          </a:p>
          <a:p>
            <a:r>
              <a:rPr kumimoji="1" lang="ja-JP" altLang="en-US" dirty="0" smtClean="0">
                <a:solidFill>
                  <a:srgbClr val="FF0000"/>
                </a:solidFill>
              </a:rPr>
              <a:t>キラー細胞</a:t>
            </a:r>
            <a:r>
              <a:rPr kumimoji="1" lang="ja-JP" altLang="en-US" dirty="0" smtClean="0"/>
              <a:t>を誘導する。両者は密接に連携。</a:t>
            </a:r>
            <a:endParaRPr kumimoji="1" lang="ja-JP" altLang="en-US" dirty="0"/>
          </a:p>
        </p:txBody>
      </p:sp>
      <p:sp>
        <p:nvSpPr>
          <p:cNvPr id="4102" name="テキスト ボックス 4101"/>
          <p:cNvSpPr txBox="1"/>
          <p:nvPr/>
        </p:nvSpPr>
        <p:spPr>
          <a:xfrm>
            <a:off x="7812360" y="3212976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キラー細胞</a:t>
            </a:r>
            <a:endParaRPr kumimoji="1" lang="ja-JP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676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989013"/>
          </a:xfrm>
          <a:gradFill flip="none">
            <a:gsLst>
              <a:gs pos="0">
                <a:srgbClr val="000000">
                  <a:tint val="66000"/>
                  <a:satMod val="160000"/>
                </a:srgbClr>
              </a:gs>
              <a:gs pos="50000">
                <a:srgbClr val="000000">
                  <a:tint val="44500"/>
                  <a:satMod val="160000"/>
                </a:srgbClr>
              </a:gs>
              <a:gs pos="100000">
                <a:srgbClr val="000000">
                  <a:tint val="23500"/>
                  <a:satMod val="160000"/>
                </a:srgbClr>
              </a:gs>
            </a:gsLst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altLang="ja-JP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ja-JP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ja-JP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Nobel Prize in Physiology or Medicine 2011</a:t>
            </a:r>
            <a:r>
              <a:rPr lang="en-US" altLang="ja-JP" sz="32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ja-JP" sz="32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ja-JP" sz="2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Bruce A. </a:t>
            </a:r>
            <a:r>
              <a:rPr lang="en-US" altLang="ja-JP" sz="2400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Beutler</a:t>
            </a:r>
            <a:r>
              <a:rPr lang="en-US" altLang="ja-JP" sz="2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Jules A. Hoffmann, Ralph M. Steinman</a:t>
            </a:r>
            <a:r>
              <a:rPr lang="en-US" altLang="ja-JP" sz="4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40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ja-JP" altLang="en-US" sz="400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7" name="Picture 6" descr="Jules A. Hoffman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756" y="2205038"/>
            <a:ext cx="2209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3077634" y="5499100"/>
            <a:ext cx="2988733" cy="7381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050" dirty="0">
                <a:ea typeface="MS PGothic" pitchFamily="50" charset="-128"/>
              </a:rPr>
              <a:t>Jules A. Hoffmann</a:t>
            </a:r>
          </a:p>
          <a:p>
            <a:pPr>
              <a:defRPr/>
            </a:pPr>
            <a:r>
              <a:rPr lang="en-US" altLang="ja-JP" sz="1050" dirty="0">
                <a:ea typeface="MS PGothic" pitchFamily="50" charset="-128"/>
              </a:rPr>
              <a:t>Born: 1941, </a:t>
            </a:r>
            <a:r>
              <a:rPr lang="en-US" altLang="ja-JP" sz="1050" dirty="0" err="1">
                <a:ea typeface="MS PGothic" pitchFamily="50" charset="-128"/>
              </a:rPr>
              <a:t>Echternach</a:t>
            </a:r>
            <a:r>
              <a:rPr lang="en-US" altLang="ja-JP" sz="1050" dirty="0">
                <a:ea typeface="MS PGothic" pitchFamily="50" charset="-128"/>
              </a:rPr>
              <a:t>, Luxembourg</a:t>
            </a:r>
          </a:p>
          <a:p>
            <a:pPr>
              <a:defRPr/>
            </a:pPr>
            <a:r>
              <a:rPr lang="en-US" altLang="ja-JP" sz="1050" dirty="0">
                <a:ea typeface="MS PGothic" pitchFamily="50" charset="-128"/>
              </a:rPr>
              <a:t>Prize motivation: "for their discoveries concerning </a:t>
            </a:r>
          </a:p>
          <a:p>
            <a:pPr>
              <a:defRPr/>
            </a:pPr>
            <a:r>
              <a:rPr lang="en-US" altLang="ja-JP" sz="1050" dirty="0">
                <a:ea typeface="MS PGothic" pitchFamily="50" charset="-128"/>
              </a:rPr>
              <a:t>the activation of innate immunity"</a:t>
            </a:r>
          </a:p>
        </p:txBody>
      </p:sp>
      <p:sp>
        <p:nvSpPr>
          <p:cNvPr id="6149" name="正方形/長方形 4"/>
          <p:cNvSpPr>
            <a:spLocks noChangeArrowheads="1"/>
          </p:cNvSpPr>
          <p:nvPr/>
        </p:nvSpPr>
        <p:spPr bwMode="auto">
          <a:xfrm>
            <a:off x="323145" y="1538288"/>
            <a:ext cx="2952044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ja-JP"/>
          </a:p>
          <a:p>
            <a:r>
              <a:rPr lang="en-US" altLang="ja-JP" sz="1000"/>
              <a:t>Bruce A. Beutler</a:t>
            </a:r>
          </a:p>
          <a:p>
            <a:r>
              <a:rPr lang="en-US" altLang="ja-JP" sz="1000"/>
              <a:t>Born: 1957, Chicago, IL, USA</a:t>
            </a:r>
          </a:p>
          <a:p>
            <a:r>
              <a:rPr lang="en-US" altLang="ja-JP" sz="1000"/>
              <a:t>Prize motivation: "for their discoveries concerning </a:t>
            </a:r>
          </a:p>
          <a:p>
            <a:r>
              <a:rPr lang="en-US" altLang="ja-JP" sz="1000"/>
              <a:t>the activation of innate immunity"</a:t>
            </a:r>
          </a:p>
        </p:txBody>
      </p:sp>
      <p:pic>
        <p:nvPicPr>
          <p:cNvPr id="6150" name="Picture 16" descr="Bruce A. Beutl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78" y="2873375"/>
            <a:ext cx="2184400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9" descr="Portrait of Professor Ralph M. Steinm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489" y="29284613"/>
            <a:ext cx="490502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24" descr="Ralph M. Steinm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611" y="2892426"/>
            <a:ext cx="2160411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テキスト ボックス 8"/>
          <p:cNvSpPr txBox="1">
            <a:spLocks noChangeArrowheads="1"/>
          </p:cNvSpPr>
          <p:nvPr/>
        </p:nvSpPr>
        <p:spPr bwMode="auto">
          <a:xfrm>
            <a:off x="6066367" y="1773239"/>
            <a:ext cx="2826455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000"/>
              <a:t>Ralph M. Steinman</a:t>
            </a:r>
          </a:p>
          <a:p>
            <a:pPr eaLnBrk="1" hangingPunct="1"/>
            <a:r>
              <a:rPr lang="en-US" altLang="ja-JP" sz="1000"/>
              <a:t>Born: 1943, Montreal, Canada</a:t>
            </a:r>
          </a:p>
          <a:p>
            <a:pPr eaLnBrk="1" hangingPunct="1"/>
            <a:r>
              <a:rPr lang="en-US" altLang="ja-JP" sz="1000"/>
              <a:t>Died: 30 September 2011</a:t>
            </a:r>
          </a:p>
          <a:p>
            <a:pPr eaLnBrk="1" hangingPunct="1"/>
            <a:r>
              <a:rPr lang="en-US" altLang="ja-JP" sz="1000"/>
              <a:t>Prize motivation: "for his discovery of the dendritic cell and its role in adaptive immunity"</a:t>
            </a:r>
          </a:p>
          <a:p>
            <a:pPr eaLnBrk="1" hangingPunct="1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7039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r>
              <a:rPr kumimoji="1" lang="ja-JP" altLang="en-US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ウイルス感染がん細胞への対処には</a:t>
            </a:r>
            <a:r>
              <a:rPr kumimoji="1" lang="en-US" altLang="ja-JP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/>
            </a:r>
            <a:br>
              <a:rPr kumimoji="1" lang="en-US" altLang="ja-JP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kumimoji="1" lang="ja-JP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細胞傷害性</a:t>
            </a:r>
            <a:r>
              <a:rPr lang="en-US" altLang="ja-JP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CD8</a:t>
            </a:r>
            <a:r>
              <a:rPr lang="en-US" altLang="ja-JP" sz="36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+</a:t>
            </a:r>
            <a:r>
              <a:rPr lang="en-US" altLang="ja-JP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T</a:t>
            </a:r>
            <a:r>
              <a:rPr lang="ja-JP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細胞の誘導が必須</a:t>
            </a:r>
            <a:endParaRPr kumimoji="1" lang="ja-JP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13316" name="Picture 4" descr="http://gansupport.jp/img/mk_02/03/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088" y="1916832"/>
            <a:ext cx="5898232" cy="426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円/楕円 2"/>
          <p:cNvSpPr/>
          <p:nvPr/>
        </p:nvSpPr>
        <p:spPr>
          <a:xfrm>
            <a:off x="3203848" y="4725144"/>
            <a:ext cx="3744416" cy="1512168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771800" y="6021288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細胞障害性Ｔ細胞</a:t>
            </a:r>
            <a:endParaRPr kumimoji="1" lang="ja-JP" altLang="en-US" sz="16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982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１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4584918" cy="42530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直線コネクタ 4"/>
          <p:cNvCxnSpPr/>
          <p:nvPr/>
        </p:nvCxnSpPr>
        <p:spPr>
          <a:xfrm>
            <a:off x="6228184" y="4293096"/>
            <a:ext cx="10801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7308304" y="4077072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smtClean="0"/>
              <a:t>T cell-dependent</a:t>
            </a:r>
          </a:p>
          <a:p>
            <a:r>
              <a:rPr lang="en-US" altLang="ja-JP" sz="1400" b="1" dirty="0" smtClean="0"/>
              <a:t>IgA production</a:t>
            </a:r>
            <a:endParaRPr kumimoji="1" lang="ja-JP" altLang="en-US" sz="14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1560" y="2348880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smtClean="0"/>
              <a:t>T cell-independent</a:t>
            </a:r>
          </a:p>
          <a:p>
            <a:r>
              <a:rPr lang="en-US" altLang="ja-JP" sz="1400" b="1" dirty="0" smtClean="0"/>
              <a:t>IgA production</a:t>
            </a:r>
            <a:endParaRPr kumimoji="1" lang="ja-JP" altLang="en-US" sz="1400" b="1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2195736" y="2636912"/>
            <a:ext cx="7200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6660232" y="6309320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</a:t>
            </a:r>
            <a:r>
              <a:rPr lang="en-US" altLang="ja-JP" sz="1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2010, </a:t>
            </a:r>
            <a:r>
              <a:rPr lang="ja-JP" altLang="en-US" sz="1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大野博司</a:t>
            </a:r>
            <a:r>
              <a:rPr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</a:t>
            </a:r>
            <a:endParaRPr kumimoji="1" lang="ja-JP" altLang="en-US" sz="1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004048" y="292494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M cell</a:t>
            </a:r>
            <a:endParaRPr kumimoji="1" lang="ja-JP" altLang="en-US" sz="12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 rot="-2700000">
            <a:off x="4854261" y="1944530"/>
            <a:ext cx="252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S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 rot="-3420000">
            <a:off x="2339752" y="1669921"/>
            <a:ext cx="252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S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 rot="3360000">
            <a:off x="5518568" y="2676559"/>
            <a:ext cx="252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S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 rot="-1920000">
            <a:off x="3779912" y="2675629"/>
            <a:ext cx="252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S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 rot="-1980000">
            <a:off x="6372200" y="2948819"/>
            <a:ext cx="252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S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940152" y="2276872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solidFill>
                  <a:srgbClr val="FF0000"/>
                </a:solidFill>
              </a:rPr>
              <a:t>S</a:t>
            </a:r>
            <a:r>
              <a:rPr lang="en-US" altLang="ja-JP" sz="1200" b="1" dirty="0" smtClean="0">
                <a:solidFill>
                  <a:srgbClr val="FF0000"/>
                </a:solidFill>
              </a:rPr>
              <a:t>: secretory component</a:t>
            </a:r>
            <a:endParaRPr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 rot="3480000">
            <a:off x="4006579" y="3377051"/>
            <a:ext cx="252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S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25" name="フローチャート : 照合 24"/>
          <p:cNvSpPr/>
          <p:nvPr/>
        </p:nvSpPr>
        <p:spPr>
          <a:xfrm rot="-3420000" flipH="1">
            <a:off x="3004592" y="1573560"/>
            <a:ext cx="72008" cy="216024"/>
          </a:xfrm>
          <a:prstGeom prst="flowChartCollat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6" name="フローチャート : 照合 25"/>
          <p:cNvSpPr/>
          <p:nvPr/>
        </p:nvSpPr>
        <p:spPr>
          <a:xfrm rot="-3420000" flipH="1">
            <a:off x="3156992" y="1725960"/>
            <a:ext cx="72008" cy="216024"/>
          </a:xfrm>
          <a:prstGeom prst="flowChartCollat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7" name="フローチャート : 照合 26"/>
          <p:cNvSpPr/>
          <p:nvPr/>
        </p:nvSpPr>
        <p:spPr>
          <a:xfrm rot="-3420000" flipH="1">
            <a:off x="3309392" y="1878360"/>
            <a:ext cx="72008" cy="216024"/>
          </a:xfrm>
          <a:prstGeom prst="flowChartCollat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8" name="フローチャート : 照合 27"/>
          <p:cNvSpPr/>
          <p:nvPr/>
        </p:nvSpPr>
        <p:spPr>
          <a:xfrm rot="-3420000" flipH="1">
            <a:off x="3461792" y="2030760"/>
            <a:ext cx="72008" cy="216024"/>
          </a:xfrm>
          <a:prstGeom prst="flowChartCollat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940152" y="1484784"/>
            <a:ext cx="212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（消化</a:t>
            </a:r>
            <a:r>
              <a:rPr lang="ja-JP" altLang="en-US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管内腔側）</a:t>
            </a:r>
            <a:endParaRPr lang="ja-JP" altLang="en-US" b="1" dirty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660232" y="341970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（粘膜上皮細胞）</a:t>
            </a:r>
            <a:endParaRPr lang="ja-JP" altLang="en-US" b="1" dirty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cxnSp>
        <p:nvCxnSpPr>
          <p:cNvPr id="32" name="直線コネクタ 31"/>
          <p:cNvCxnSpPr/>
          <p:nvPr/>
        </p:nvCxnSpPr>
        <p:spPr>
          <a:xfrm>
            <a:off x="6444208" y="3604374"/>
            <a:ext cx="40845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6444208" y="529191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（粘膜下層側）</a:t>
            </a:r>
            <a:endParaRPr lang="ja-JP" altLang="en-US" b="1" dirty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23528" y="1124744"/>
            <a:ext cx="8568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IgG</a:t>
            </a:r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は粘膜上皮細胞表面の</a:t>
            </a:r>
            <a:r>
              <a:rPr lang="en-US" altLang="ja-JP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proteinase</a:t>
            </a:r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で分解され、</a:t>
            </a:r>
            <a:r>
              <a:rPr lang="en-US" altLang="ja-JP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IgA</a:t>
            </a:r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は</a:t>
            </a:r>
            <a:r>
              <a:rPr lang="en-US" altLang="ja-JP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</a:t>
            </a:r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量体となり</a:t>
            </a:r>
            <a:r>
              <a:rPr lang="en-US" altLang="ja-JP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SC</a:t>
            </a:r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が絡みついて</a:t>
            </a:r>
            <a:r>
              <a:rPr lang="en-US" altLang="ja-JP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proteinase</a:t>
            </a:r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から防御されている。</a:t>
            </a:r>
            <a:endParaRPr kumimoji="1" lang="ja-JP" altLang="en-US" sz="12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899592" y="188640"/>
            <a:ext cx="7164796" cy="80021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粘膜免疫：分泌型</a:t>
            </a:r>
            <a:r>
              <a:rPr lang="en-US" altLang="ja-JP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IgA</a:t>
            </a: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産生機構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Mucosal-associated Lymphoid Tissue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5009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ja-JP" altLang="en-US" sz="28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ウイルスの侵入と感染症の発症</a:t>
            </a:r>
            <a:r>
              <a:rPr lang="en-US" altLang="ja-JP" sz="28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/>
            </a:r>
            <a:br>
              <a:rPr lang="en-US" altLang="ja-JP" sz="28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ja-JP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病態に応じたワクチン戦略</a:t>
            </a:r>
            <a:endParaRPr kumimoji="1" lang="ja-JP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2050" name="Picture 2" descr="http://ts1.mm.bing.net/th?&amp;id=JN.ZzT74NxS8joFREEUGFw66A&amp;w=300&amp;h=300&amp;c=0&amp;pid=1.9&amp;rs=0&amp;p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73638"/>
            <a:ext cx="1392155" cy="95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ts1.mm.bing.net/th?&amp;id=JN.%2b9aQpMldO306dqhnckgxBg&amp;w=300&amp;h=300&amp;c=0&amp;pid=1.9&amp;rs=0&amp;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2" y="3356992"/>
            <a:ext cx="1032116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ts1.mm.bing.net/th?&amp;id=JN.TE26/nP2DHhEP%2bpRmQ%2bbFQ&amp;w=300&amp;h=300&amp;c=0&amp;pid=1.9&amp;rs=0&amp;p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301208"/>
            <a:ext cx="824518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51520" y="1537047"/>
            <a:ext cx="1944216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ウイルスの侵入門戸</a:t>
            </a:r>
            <a:endParaRPr kumimoji="1" lang="ja-JP" altLang="en-US" sz="14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26159" y="3119166"/>
            <a:ext cx="461665" cy="12459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kumimoji="1" lang="ja-JP" altLang="en-US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一次増殖</a:t>
            </a:r>
            <a:endParaRPr kumimoji="1" lang="ja-JP" altLang="en-US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2060" name="Picture 12" descr="http://isha-hiroba.com/wordpress/wp-content/uploads/2010/01/Fotolia_30714472_Subscription_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852935"/>
            <a:ext cx="2016224" cy="191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byzantion.cocolog-nifty.com/blog/images/2007/11/18/rhinovirus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73016"/>
            <a:ext cx="697582" cy="68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617868" y="4797152"/>
            <a:ext cx="1602204" cy="369332"/>
          </a:xfrm>
          <a:prstGeom prst="rect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ウイルス血症</a:t>
            </a:r>
            <a:endParaRPr kumimoji="1" lang="ja-JP" altLang="en-US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cxnSp>
        <p:nvCxnSpPr>
          <p:cNvPr id="7" name="直線コネクタ 6"/>
          <p:cNvCxnSpPr>
            <a:stCxn id="4" idx="0"/>
          </p:cNvCxnSpPr>
          <p:nvPr/>
        </p:nvCxnSpPr>
        <p:spPr>
          <a:xfrm flipH="1" flipV="1">
            <a:off x="2756991" y="1772816"/>
            <a:ext cx="1" cy="134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>
            <a:off x="2756991" y="1772816"/>
            <a:ext cx="80689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3563888" y="1556792"/>
            <a:ext cx="648072" cy="369332"/>
          </a:xfrm>
          <a:prstGeom prst="rect">
            <a:avLst/>
          </a:prstGeom>
          <a:solidFill>
            <a:srgbClr val="FFCCFF">
              <a:alpha val="40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発症</a:t>
            </a:r>
            <a:endParaRPr kumimoji="1" lang="ja-JP" altLang="en-US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cxnSp>
        <p:nvCxnSpPr>
          <p:cNvPr id="12" name="直線矢印コネクタ 11"/>
          <p:cNvCxnSpPr>
            <a:stCxn id="2050" idx="3"/>
          </p:cNvCxnSpPr>
          <p:nvPr/>
        </p:nvCxnSpPr>
        <p:spPr>
          <a:xfrm>
            <a:off x="1931707" y="2449291"/>
            <a:ext cx="552061" cy="11237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V="1">
            <a:off x="1931707" y="3712115"/>
            <a:ext cx="594452" cy="49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右矢印 20"/>
          <p:cNvSpPr/>
          <p:nvPr/>
        </p:nvSpPr>
        <p:spPr>
          <a:xfrm>
            <a:off x="2987824" y="3712115"/>
            <a:ext cx="352635" cy="457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" name="直線コネクタ 25"/>
          <p:cNvCxnSpPr/>
          <p:nvPr/>
        </p:nvCxnSpPr>
        <p:spPr>
          <a:xfrm>
            <a:off x="1691680" y="5877272"/>
            <a:ext cx="14881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3203848" y="5661248"/>
            <a:ext cx="1109397" cy="369332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潜伏感染</a:t>
            </a:r>
            <a:endParaRPr kumimoji="1" lang="ja-JP" altLang="en-US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cxnSp>
        <p:nvCxnSpPr>
          <p:cNvPr id="31" name="直線矢印コネクタ 30"/>
          <p:cNvCxnSpPr>
            <a:stCxn id="27" idx="3"/>
          </p:cNvCxnSpPr>
          <p:nvPr/>
        </p:nvCxnSpPr>
        <p:spPr>
          <a:xfrm>
            <a:off x="4313245" y="5845914"/>
            <a:ext cx="98382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5292080" y="5661248"/>
            <a:ext cx="1075134" cy="369332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発癌</a:t>
            </a:r>
            <a:endParaRPr kumimoji="1" lang="ja-JP" altLang="en-US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0" name="右矢印 39"/>
          <p:cNvSpPr/>
          <p:nvPr/>
        </p:nvSpPr>
        <p:spPr>
          <a:xfrm>
            <a:off x="6303895" y="3717032"/>
            <a:ext cx="140313" cy="457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64" name="Picture 16" descr="http://kango-edu.justhpbs.jp/F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233" y="3267178"/>
            <a:ext cx="1282119" cy="116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" name="テキスト ボックス 2047"/>
          <p:cNvSpPr txBox="1"/>
          <p:nvPr/>
        </p:nvSpPr>
        <p:spPr>
          <a:xfrm>
            <a:off x="467544" y="2852936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鼻・咽頭・喉頭</a:t>
            </a:r>
            <a:endParaRPr kumimoji="1" lang="en-US" altLang="ja-JP" sz="12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1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上皮細胞</a:t>
            </a:r>
            <a:endParaRPr kumimoji="1" lang="ja-JP" altLang="en-US" sz="12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67544" y="4695527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消化管</a:t>
            </a:r>
            <a:endParaRPr kumimoji="1" lang="en-US" altLang="ja-JP" sz="12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1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上皮細胞</a:t>
            </a:r>
            <a:endParaRPr kumimoji="1" lang="ja-JP" altLang="en-US" sz="12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467544" y="5991671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膣・子宮頸部</a:t>
            </a:r>
            <a:endParaRPr kumimoji="1" lang="en-US" altLang="ja-JP" sz="12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1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上皮細胞</a:t>
            </a:r>
            <a:endParaRPr kumimoji="1" lang="ja-JP" altLang="en-US" sz="12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049" name="テキスト ボックス 2048"/>
          <p:cNvSpPr txBox="1"/>
          <p:nvPr/>
        </p:nvSpPr>
        <p:spPr>
          <a:xfrm>
            <a:off x="7740352" y="3481302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脳炎・髄膜炎</a:t>
            </a:r>
            <a:endParaRPr kumimoji="1" lang="ja-JP" altLang="en-US" sz="12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2066" name="Picture 18" descr="http://wellness7755.com/metabo/kanzou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866" y="1865361"/>
            <a:ext cx="1322486" cy="9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テキスト ボックス 2054"/>
          <p:cNvSpPr txBox="1"/>
          <p:nvPr/>
        </p:nvSpPr>
        <p:spPr>
          <a:xfrm>
            <a:off x="4206974" y="1556792"/>
            <a:ext cx="1805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インフルエンザ・風邪・　ロタウイルス</a:t>
            </a:r>
            <a:r>
              <a:rPr lang="ja-JP" altLang="en-US" sz="10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など。</a:t>
            </a:r>
            <a:endParaRPr kumimoji="1" lang="ja-JP" altLang="en-US" sz="10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057" name="テキスト ボックス 2056"/>
          <p:cNvSpPr txBox="1"/>
          <p:nvPr/>
        </p:nvSpPr>
        <p:spPr>
          <a:xfrm>
            <a:off x="5364088" y="6030580"/>
            <a:ext cx="1080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HPV</a:t>
            </a:r>
            <a:r>
              <a:rPr kumimoji="1" lang="ja-JP" altLang="en-US" sz="10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ウイルス</a:t>
            </a:r>
            <a:endParaRPr kumimoji="1" lang="ja-JP" altLang="en-US" sz="10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059" name="テキスト ボックス 2058"/>
          <p:cNvSpPr txBox="1"/>
          <p:nvPr/>
        </p:nvSpPr>
        <p:spPr>
          <a:xfrm>
            <a:off x="7938628" y="3667090"/>
            <a:ext cx="7378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ポリオ</a:t>
            </a:r>
            <a:endParaRPr kumimoji="1" lang="en-US" altLang="ja-JP" sz="10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0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麻疹</a:t>
            </a:r>
            <a:endParaRPr lang="en-US" altLang="ja-JP" sz="10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10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風疹</a:t>
            </a: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5796136" y="3140968"/>
            <a:ext cx="461665" cy="12459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ja-JP" altLang="en-US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二</a:t>
            </a:r>
            <a:r>
              <a:rPr kumimoji="1" lang="ja-JP" altLang="en-US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次増殖</a:t>
            </a:r>
            <a:endParaRPr kumimoji="1" lang="ja-JP" altLang="en-US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3" name="右矢印 52"/>
          <p:cNvSpPr/>
          <p:nvPr/>
        </p:nvSpPr>
        <p:spPr>
          <a:xfrm>
            <a:off x="5580112" y="3717032"/>
            <a:ext cx="140313" cy="45719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61" name="テキスト ボックス 2060"/>
          <p:cNvSpPr txBox="1"/>
          <p:nvPr/>
        </p:nvSpPr>
        <p:spPr>
          <a:xfrm>
            <a:off x="2915816" y="2060848"/>
            <a:ext cx="1155517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母子感染</a:t>
            </a:r>
            <a:endParaRPr kumimoji="1" lang="en-US" altLang="ja-JP" sz="14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針刺し</a:t>
            </a:r>
            <a:r>
              <a:rPr lang="ja-JP" altLang="en-US" sz="14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事故</a:t>
            </a:r>
            <a:endParaRPr kumimoji="1" lang="ja-JP" altLang="en-US" sz="14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063" name="テキスト ボックス 2062"/>
          <p:cNvSpPr txBox="1"/>
          <p:nvPr/>
        </p:nvSpPr>
        <p:spPr>
          <a:xfrm>
            <a:off x="4612349" y="2132856"/>
            <a:ext cx="1183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（血行性）</a:t>
            </a:r>
            <a:endParaRPr kumimoji="1" lang="ja-JP" altLang="en-US" sz="14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cxnSp>
        <p:nvCxnSpPr>
          <p:cNvPr id="2067" name="直線コネクタ 2066"/>
          <p:cNvCxnSpPr/>
          <p:nvPr/>
        </p:nvCxnSpPr>
        <p:spPr>
          <a:xfrm>
            <a:off x="4071333" y="2304601"/>
            <a:ext cx="7166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6" name="直線矢印コネクタ 2075"/>
          <p:cNvCxnSpPr/>
          <p:nvPr/>
        </p:nvCxnSpPr>
        <p:spPr>
          <a:xfrm>
            <a:off x="5580112" y="2304601"/>
            <a:ext cx="79393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7" name="テキスト ボックス 2076"/>
          <p:cNvSpPr txBox="1"/>
          <p:nvPr/>
        </p:nvSpPr>
        <p:spPr>
          <a:xfrm>
            <a:off x="7668344" y="192612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増殖</a:t>
            </a:r>
            <a:endParaRPr kumimoji="1" lang="en-US" altLang="ja-JP" sz="14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0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en-US" altLang="ja-JP" sz="10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B</a:t>
            </a:r>
            <a:r>
              <a:rPr lang="ja-JP" altLang="en-US" sz="10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型肝炎</a:t>
            </a:r>
            <a:endParaRPr kumimoji="1" lang="ja-JP" altLang="en-US" sz="10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078" name="テキスト ボックス 2077"/>
          <p:cNvSpPr txBox="1"/>
          <p:nvPr/>
        </p:nvSpPr>
        <p:spPr>
          <a:xfrm>
            <a:off x="5513090" y="2617167"/>
            <a:ext cx="744711" cy="30777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蚊刺傷</a:t>
            </a:r>
            <a:endParaRPr kumimoji="1" lang="ja-JP" altLang="en-US" sz="14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cxnSp>
        <p:nvCxnSpPr>
          <p:cNvPr id="34" name="直線矢印コネクタ 33"/>
          <p:cNvCxnSpPr>
            <a:stCxn id="2078" idx="3"/>
          </p:cNvCxnSpPr>
          <p:nvPr/>
        </p:nvCxnSpPr>
        <p:spPr>
          <a:xfrm>
            <a:off x="6257801" y="2771056"/>
            <a:ext cx="821308" cy="4201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6300192" y="2822739"/>
            <a:ext cx="7560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b="1" dirty="0" smtClean="0"/>
              <a:t>（血行性）</a:t>
            </a:r>
            <a:endParaRPr kumimoji="1" lang="ja-JP" altLang="en-US" sz="1000" b="1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002016" y="2945849"/>
            <a:ext cx="882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日本脳炎</a:t>
            </a:r>
            <a:endParaRPr kumimoji="1" lang="ja-JP" altLang="en-US" sz="12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691680" y="5589240"/>
            <a:ext cx="15841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（ウイルス血症なし）</a:t>
            </a:r>
            <a:endParaRPr kumimoji="1" lang="ja-JP" altLang="en-US" sz="105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763688" y="3717032"/>
            <a:ext cx="825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分泌型</a:t>
            </a:r>
            <a:r>
              <a:rPr lang="en-US" altLang="ja-JP" sz="14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IgA</a:t>
            </a:r>
            <a:endParaRPr kumimoji="1" lang="ja-JP" altLang="en-US" sz="14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1763688" y="2780928"/>
            <a:ext cx="825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分泌型</a:t>
            </a:r>
            <a:r>
              <a:rPr lang="en-US" altLang="ja-JP" sz="14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IgA</a:t>
            </a:r>
            <a:endParaRPr kumimoji="1" lang="ja-JP" altLang="en-US" sz="14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2051720" y="5877272"/>
            <a:ext cx="825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分泌型</a:t>
            </a:r>
            <a:r>
              <a:rPr lang="en-US" altLang="ja-JP" sz="14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IgA</a:t>
            </a:r>
            <a:endParaRPr kumimoji="1" lang="ja-JP" altLang="en-US" sz="14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2378564" y="1484784"/>
            <a:ext cx="825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分泌型</a:t>
            </a:r>
            <a:r>
              <a:rPr lang="en-US" altLang="ja-JP" sz="14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IgA</a:t>
            </a:r>
            <a:endParaRPr kumimoji="1" lang="ja-JP" altLang="en-US" sz="14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4572000" y="2329135"/>
            <a:ext cx="1091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中和</a:t>
            </a:r>
            <a:r>
              <a:rPr lang="ja-JP" altLang="en-US" sz="1400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型</a:t>
            </a:r>
            <a:r>
              <a:rPr lang="en-US" altLang="ja-JP" sz="14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IgG</a:t>
            </a:r>
            <a:endParaRPr kumimoji="1" lang="ja-JP" altLang="en-US" sz="1400" b="1" dirty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6804248" y="2761183"/>
            <a:ext cx="1091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中和</a:t>
            </a:r>
            <a:r>
              <a:rPr lang="ja-JP" altLang="en-US" sz="1200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型</a:t>
            </a:r>
            <a:r>
              <a:rPr lang="en-US" altLang="ja-JP" sz="12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IgG</a:t>
            </a:r>
            <a:endParaRPr kumimoji="1" lang="ja-JP" altLang="en-US" sz="1200" b="1" dirty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3851920" y="5157192"/>
            <a:ext cx="1091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中和</a:t>
            </a:r>
            <a:r>
              <a:rPr lang="ja-JP" altLang="en-US" sz="1400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型</a:t>
            </a:r>
            <a:r>
              <a:rPr lang="en-US" altLang="ja-JP" sz="14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IgG</a:t>
            </a:r>
            <a:endParaRPr kumimoji="1" lang="ja-JP" altLang="en-US" sz="1400" b="1" dirty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5508104" y="4365104"/>
            <a:ext cx="1091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中和</a:t>
            </a:r>
            <a:r>
              <a:rPr lang="ja-JP" altLang="en-US" sz="1400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型</a:t>
            </a:r>
            <a:r>
              <a:rPr lang="en-US" altLang="ja-JP" sz="14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IgG</a:t>
            </a:r>
          </a:p>
          <a:p>
            <a:pPr algn="ctr"/>
            <a:r>
              <a:rPr kumimoji="1" lang="en-US" altLang="ja-JP" sz="1400" b="1" dirty="0" smtClean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CD8</a:t>
            </a:r>
            <a:r>
              <a:rPr kumimoji="1" lang="en-US" altLang="ja-JP" sz="1400" b="1" baseline="30000" dirty="0" smtClean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+</a:t>
            </a:r>
            <a:r>
              <a:rPr kumimoji="1" lang="en-US" altLang="ja-JP" sz="1400" b="1" dirty="0" smtClean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T</a:t>
            </a:r>
            <a:endParaRPr kumimoji="1" lang="ja-JP" altLang="en-US" sz="1400" b="1" dirty="0">
              <a:solidFill>
                <a:srgbClr val="00B05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7596336" y="1681063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 smtClean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CD8</a:t>
            </a:r>
            <a:r>
              <a:rPr kumimoji="1" lang="en-US" altLang="ja-JP" sz="1400" b="1" baseline="30000" dirty="0" smtClean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+</a:t>
            </a:r>
            <a:r>
              <a:rPr kumimoji="1" lang="en-US" altLang="ja-JP" sz="1400" b="1" dirty="0" smtClean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T</a:t>
            </a:r>
            <a:endParaRPr kumimoji="1" lang="ja-JP" altLang="en-US" sz="1400" b="1" dirty="0">
              <a:solidFill>
                <a:srgbClr val="00B05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7748736" y="3265239"/>
            <a:ext cx="927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CD8</a:t>
            </a:r>
            <a:r>
              <a:rPr kumimoji="1" lang="en-US" altLang="ja-JP" sz="1400" b="1" baseline="30000" dirty="0" smtClean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+</a:t>
            </a:r>
            <a:r>
              <a:rPr kumimoji="1" lang="en-US" altLang="ja-JP" sz="1400" b="1" dirty="0" smtClean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T</a:t>
            </a:r>
            <a:endParaRPr kumimoji="1" lang="ja-JP" altLang="en-US" sz="1400" b="1" dirty="0">
              <a:solidFill>
                <a:srgbClr val="00B05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4355976" y="5805264"/>
            <a:ext cx="833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 smtClean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CD8</a:t>
            </a:r>
            <a:r>
              <a:rPr kumimoji="1" lang="en-US" altLang="ja-JP" sz="1400" b="1" baseline="30000" dirty="0" smtClean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+</a:t>
            </a:r>
            <a:r>
              <a:rPr kumimoji="1" lang="en-US" altLang="ja-JP" sz="1400" b="1" dirty="0" smtClean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T</a:t>
            </a:r>
            <a:endParaRPr kumimoji="1" lang="ja-JP" altLang="en-US" sz="1400" b="1" dirty="0">
              <a:solidFill>
                <a:srgbClr val="00B05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458233" y="5026531"/>
            <a:ext cx="2506255" cy="11387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液性免疫</a:t>
            </a:r>
            <a:endParaRPr lang="en-US" altLang="ja-JP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kumimoji="1" lang="ja-JP" altLang="en-US" sz="14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分泌型</a:t>
            </a:r>
            <a:r>
              <a:rPr kumimoji="1" lang="en-US" altLang="ja-JP" sz="14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IgA</a:t>
            </a:r>
            <a:r>
              <a:rPr kumimoji="1"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</a:t>
            </a:r>
            <a:r>
              <a:rPr kumimoji="1" lang="ja-JP" altLang="en-US" sz="14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中和型</a:t>
            </a:r>
            <a:r>
              <a:rPr kumimoji="1" lang="en-US" altLang="ja-JP" sz="14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IgG</a:t>
            </a:r>
          </a:p>
          <a:p>
            <a:r>
              <a:rPr lang="ja-JP" altLang="en-US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細胞性免疫</a:t>
            </a:r>
            <a:r>
              <a:rPr lang="en-US" altLang="ja-JP" sz="10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ja-JP" altLang="en-US" sz="10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感染細胞の排除</a:t>
            </a:r>
            <a:r>
              <a:rPr lang="en-US" altLang="ja-JP" sz="10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</a:p>
          <a:p>
            <a:r>
              <a:rPr kumimoji="1" lang="ja-JP" altLang="en-US" sz="1400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4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細胞障害性</a:t>
            </a:r>
            <a:r>
              <a:rPr lang="en-US" altLang="ja-JP" sz="14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T</a:t>
            </a:r>
            <a:r>
              <a:rPr lang="ja-JP" altLang="en-US" sz="14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細胞</a:t>
            </a:r>
            <a:r>
              <a:rPr lang="en-US" altLang="ja-JP" sz="1200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en-US" altLang="ja-JP" sz="1400" b="1" dirty="0" smtClean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CD8</a:t>
            </a:r>
            <a:r>
              <a:rPr lang="en-US" altLang="ja-JP" sz="1400" b="1" baseline="30000" dirty="0" smtClean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+</a:t>
            </a:r>
            <a:r>
              <a:rPr lang="en-US" altLang="ja-JP" sz="1400" b="1" dirty="0" smtClean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T</a:t>
            </a:r>
            <a:r>
              <a:rPr lang="en-US" altLang="ja-JP" sz="1400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  <a:endParaRPr kumimoji="1" lang="ja-JP" altLang="en-US" sz="1400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168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95536" y="1628800"/>
            <a:ext cx="2088232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 smtClean="0">
                <a:latin typeface="HG丸ｺﾞｼｯｸM-PRO" pitchFamily="50" charset="-128"/>
                <a:ea typeface="HG丸ｺﾞｼｯｸM-PRO" pitchFamily="50" charset="-128"/>
              </a:rPr>
              <a:t>特異抗体</a:t>
            </a:r>
            <a:r>
              <a:rPr lang="ja-JP" altLang="en-US" sz="2000" b="1" dirty="0" smtClean="0">
                <a:latin typeface="HG丸ｺﾞｼｯｸM-PRO" pitchFamily="50" charset="-128"/>
                <a:ea typeface="HG丸ｺﾞｼｯｸM-PRO" pitchFamily="50" charset="-128"/>
              </a:rPr>
              <a:t>の産生</a:t>
            </a:r>
            <a:endParaRPr kumimoji="1" lang="ja-JP" altLang="en-US" sz="2000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9552" y="4737338"/>
            <a:ext cx="180020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抗原特異的</a:t>
            </a:r>
            <a:endParaRPr lang="en-US" altLang="ja-JP" b="1" dirty="0"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r>
              <a:rPr kumimoji="1" lang="en-US" altLang="ja-JP" b="1" dirty="0" smtClean="0">
                <a:latin typeface="HG丸ｺﾞｼｯｸM-PRO" pitchFamily="50" charset="-128"/>
                <a:ea typeface="HG丸ｺﾞｼｯｸM-PRO" pitchFamily="50" charset="-128"/>
              </a:rPr>
              <a:t>T</a:t>
            </a:r>
            <a:r>
              <a:rPr kumimoji="1"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細胞の誘導</a:t>
            </a:r>
            <a:endParaRPr kumimoji="1" lang="ja-JP" altLang="en-US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59832" y="1412776"/>
            <a:ext cx="172819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中和抗体</a:t>
            </a:r>
            <a:endParaRPr lang="ja-JP" altLang="en-US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059832" y="1988840"/>
            <a:ext cx="172819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毒素の中和</a:t>
            </a:r>
            <a:endParaRPr lang="ja-JP" altLang="en-US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059832" y="2564904"/>
            <a:ext cx="1728192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b="1" dirty="0" smtClean="0">
                <a:latin typeface="HG丸ｺﾞｼｯｸM-PRO" pitchFamily="50" charset="-128"/>
                <a:ea typeface="HG丸ｺﾞｼｯｸM-PRO" pitchFamily="50" charset="-128"/>
              </a:rPr>
              <a:t>オプソニン効果</a:t>
            </a:r>
            <a:endParaRPr lang="ja-JP" altLang="en-US" sz="1600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059832" y="3068960"/>
            <a:ext cx="172819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免疫溶菌</a:t>
            </a:r>
            <a:endParaRPr lang="ja-JP" altLang="en-US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87824" y="4242574"/>
            <a:ext cx="216024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 smtClean="0">
                <a:latin typeface="HG丸ｺﾞｼｯｸM-PRO" pitchFamily="50" charset="-128"/>
                <a:ea typeface="HG丸ｺﾞｼｯｸM-PRO" pitchFamily="50" charset="-128"/>
              </a:rPr>
              <a:t>CD8</a:t>
            </a:r>
            <a:r>
              <a:rPr lang="en-US" altLang="ja-JP" sz="2000" b="1" dirty="0" smtClean="0">
                <a:latin typeface="HG丸ｺﾞｼｯｸM-PRO" pitchFamily="50" charset="-128"/>
                <a:ea typeface="HG丸ｺﾞｼｯｸM-PRO" pitchFamily="50" charset="-128"/>
              </a:rPr>
              <a:t>+</a:t>
            </a:r>
            <a:r>
              <a:rPr lang="en-US" altLang="ja-JP" sz="1600" b="1" dirty="0" smtClean="0">
                <a:latin typeface="HG丸ｺﾞｼｯｸM-PRO" pitchFamily="50" charset="-128"/>
                <a:ea typeface="HG丸ｺﾞｼｯｸM-PRO" pitchFamily="50" charset="-128"/>
              </a:rPr>
              <a:t>T</a:t>
            </a:r>
            <a:r>
              <a:rPr lang="ja-JP" altLang="en-US" sz="1600" b="1" dirty="0" smtClean="0">
                <a:latin typeface="HG丸ｺﾞｼｯｸM-PRO" pitchFamily="50" charset="-128"/>
                <a:ea typeface="HG丸ｺﾞｼｯｸM-PRO" pitchFamily="50" charset="-128"/>
              </a:rPr>
              <a:t>細胞の誘導</a:t>
            </a:r>
            <a:endParaRPr lang="ja-JP" altLang="en-US" sz="1600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987824" y="4922004"/>
            <a:ext cx="216024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 smtClean="0">
                <a:latin typeface="HG丸ｺﾞｼｯｸM-PRO" pitchFamily="50" charset="-128"/>
                <a:ea typeface="HG丸ｺﾞｼｯｸM-PRO" pitchFamily="50" charset="-128"/>
              </a:rPr>
              <a:t>helper T</a:t>
            </a:r>
            <a:r>
              <a:rPr lang="ja-JP" altLang="en-US" sz="1400" b="1" dirty="0" smtClean="0">
                <a:latin typeface="HG丸ｺﾞｼｯｸM-PRO" pitchFamily="50" charset="-128"/>
                <a:ea typeface="HG丸ｺﾞｼｯｸM-PRO" pitchFamily="50" charset="-128"/>
              </a:rPr>
              <a:t>細胞の誘導　→特異抗体産生の補助</a:t>
            </a:r>
            <a:endParaRPr lang="ja-JP" altLang="en-US" sz="1400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87824" y="5642084"/>
            <a:ext cx="216024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 smtClean="0">
                <a:latin typeface="HG丸ｺﾞｼｯｸM-PRO" pitchFamily="50" charset="-128"/>
                <a:ea typeface="HG丸ｺﾞｼｯｸM-PRO" pitchFamily="50" charset="-128"/>
              </a:rPr>
              <a:t>helper T</a:t>
            </a:r>
            <a:r>
              <a:rPr lang="ja-JP" altLang="en-US" sz="1400" b="1" dirty="0" smtClean="0">
                <a:latin typeface="HG丸ｺﾞｼｯｸM-PRO" pitchFamily="50" charset="-128"/>
                <a:ea typeface="HG丸ｺﾞｼｯｸM-PRO" pitchFamily="50" charset="-128"/>
              </a:rPr>
              <a:t>細胞の誘導　→マクロファージ活性化</a:t>
            </a:r>
            <a:endParaRPr lang="ja-JP" altLang="en-US" sz="1400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3" name="左中かっこ 12"/>
          <p:cNvSpPr/>
          <p:nvPr/>
        </p:nvSpPr>
        <p:spPr>
          <a:xfrm>
            <a:off x="2555776" y="1556792"/>
            <a:ext cx="288032" cy="172819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左中かっこ 13"/>
          <p:cNvSpPr/>
          <p:nvPr/>
        </p:nvSpPr>
        <p:spPr>
          <a:xfrm>
            <a:off x="2555776" y="4365104"/>
            <a:ext cx="288032" cy="151216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868144" y="1412776"/>
            <a:ext cx="2448272" cy="461665"/>
          </a:xfrm>
          <a:prstGeom prst="rect">
            <a:avLst/>
          </a:prstGeom>
          <a:solidFill>
            <a:srgbClr val="FFCC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ja-JP" sz="1200" b="1" dirty="0" smtClean="0">
                <a:latin typeface="HG丸ｺﾞｼｯｸM-PRO" pitchFamily="50" charset="-128"/>
                <a:ea typeface="HG丸ｺﾞｼｯｸM-PRO" pitchFamily="50" charset="-128"/>
                <a:cs typeface="Times New Roman" pitchFamily="18" charset="0"/>
              </a:rPr>
              <a:t>B</a:t>
            </a:r>
            <a:r>
              <a:rPr lang="ja-JP" altLang="en-US" sz="1200" b="1" dirty="0" smtClean="0">
                <a:latin typeface="HG丸ｺﾞｼｯｸM-PRO" pitchFamily="50" charset="-128"/>
                <a:ea typeface="HG丸ｺﾞｼｯｸM-PRO" pitchFamily="50" charset="-128"/>
                <a:cs typeface="Times New Roman" pitchFamily="18" charset="0"/>
              </a:rPr>
              <a:t>型肝炎</a:t>
            </a:r>
            <a:r>
              <a:rPr kumimoji="1" lang="ja-JP" altLang="en-US" sz="1200" b="1" dirty="0" smtClean="0">
                <a:latin typeface="HG丸ｺﾞｼｯｸM-PRO" pitchFamily="50" charset="-128"/>
                <a:ea typeface="HG丸ｺﾞｼｯｸM-PRO" pitchFamily="50" charset="-128"/>
                <a:cs typeface="Times New Roman" pitchFamily="18" charset="0"/>
              </a:rPr>
              <a:t>、日本脳炎、ポリオ</a:t>
            </a:r>
            <a:endParaRPr kumimoji="1" lang="en-US" altLang="ja-JP" sz="1200" b="1" dirty="0" smtClean="0">
              <a:latin typeface="HG丸ｺﾞｼｯｸM-PRO" pitchFamily="50" charset="-128"/>
              <a:ea typeface="HG丸ｺﾞｼｯｸM-PRO" pitchFamily="50" charset="-128"/>
              <a:cs typeface="Times New Roman" pitchFamily="18" charset="0"/>
            </a:endParaRPr>
          </a:p>
          <a:p>
            <a:r>
              <a:rPr kumimoji="1" lang="ja-JP" altLang="en-US" sz="1200" b="1" dirty="0" smtClean="0">
                <a:latin typeface="HG丸ｺﾞｼｯｸM-PRO" pitchFamily="50" charset="-128"/>
                <a:ea typeface="HG丸ｺﾞｼｯｸM-PRO" pitchFamily="50" charset="-128"/>
                <a:cs typeface="Times New Roman" pitchFamily="18" charset="0"/>
              </a:rPr>
              <a:t>ムンプス、麻疹、風疹、水痘</a:t>
            </a:r>
            <a:endParaRPr kumimoji="1" lang="ja-JP" altLang="en-US" sz="1200" b="1" dirty="0">
              <a:latin typeface="HG丸ｺﾞｼｯｸM-PRO" pitchFamily="50" charset="-128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868144" y="1988840"/>
            <a:ext cx="2448272" cy="276999"/>
          </a:xfrm>
          <a:prstGeom prst="rect">
            <a:avLst/>
          </a:prstGeom>
          <a:solidFill>
            <a:srgbClr val="FFCC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>
                <a:latin typeface="HG丸ｺﾞｼｯｸM-PRO" pitchFamily="50" charset="-128"/>
                <a:ea typeface="HG丸ｺﾞｼｯｸM-PRO" pitchFamily="50" charset="-128"/>
                <a:cs typeface="Times New Roman" pitchFamily="18" charset="0"/>
              </a:rPr>
              <a:t>ジフテリア、破傷風</a:t>
            </a:r>
            <a:endParaRPr kumimoji="1" lang="en-US" altLang="ja-JP" sz="1200" b="1" dirty="0" smtClean="0">
              <a:latin typeface="HG丸ｺﾞｼｯｸM-PRO" pitchFamily="50" charset="-128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868144" y="2564904"/>
            <a:ext cx="2448272" cy="276999"/>
          </a:xfrm>
          <a:prstGeom prst="rect">
            <a:avLst/>
          </a:prstGeom>
          <a:solidFill>
            <a:srgbClr val="FFCC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>
                <a:latin typeface="HG丸ｺﾞｼｯｸM-PRO" pitchFamily="50" charset="-128"/>
                <a:ea typeface="HG丸ｺﾞｼｯｸM-PRO" pitchFamily="50" charset="-128"/>
                <a:cs typeface="Times New Roman" pitchFamily="18" charset="0"/>
              </a:rPr>
              <a:t>インフルエンザ菌、肺炎球菌</a:t>
            </a:r>
            <a:endParaRPr kumimoji="1" lang="en-US" altLang="ja-JP" sz="1200" b="1" dirty="0" smtClean="0">
              <a:latin typeface="HG丸ｺﾞｼｯｸM-PRO" pitchFamily="50" charset="-128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868144" y="3068960"/>
            <a:ext cx="2448272" cy="276999"/>
          </a:xfrm>
          <a:prstGeom prst="rect">
            <a:avLst/>
          </a:prstGeom>
          <a:solidFill>
            <a:srgbClr val="FFCC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>
                <a:latin typeface="HG丸ｺﾞｼｯｸM-PRO" pitchFamily="50" charset="-128"/>
                <a:ea typeface="HG丸ｺﾞｼｯｸM-PRO" pitchFamily="50" charset="-128"/>
                <a:cs typeface="Times New Roman" pitchFamily="18" charset="0"/>
              </a:rPr>
              <a:t>髄膜炎菌（ナイセリア菌）</a:t>
            </a:r>
            <a:endParaRPr kumimoji="1" lang="en-US" altLang="ja-JP" sz="1200" b="1" dirty="0" smtClean="0">
              <a:latin typeface="HG丸ｺﾞｼｯｸM-PRO" pitchFamily="50" charset="-128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868144" y="4304129"/>
            <a:ext cx="2448272" cy="276999"/>
          </a:xfrm>
          <a:prstGeom prst="rect">
            <a:avLst/>
          </a:prstGeom>
          <a:solidFill>
            <a:srgbClr val="FFCC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>
                <a:latin typeface="HG丸ｺﾞｼｯｸM-PRO" pitchFamily="50" charset="-128"/>
                <a:ea typeface="HG丸ｺﾞｼｯｸM-PRO" pitchFamily="50" charset="-128"/>
                <a:cs typeface="Times New Roman" pitchFamily="18" charset="0"/>
              </a:rPr>
              <a:t>ムンプス、麻疹、風疹、水痘</a:t>
            </a:r>
            <a:endParaRPr kumimoji="1" lang="en-US" altLang="ja-JP" sz="1200" b="1" dirty="0" smtClean="0">
              <a:latin typeface="HG丸ｺﾞｼｯｸM-PRO" pitchFamily="50" charset="-128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868144" y="5024209"/>
            <a:ext cx="2448272" cy="276999"/>
          </a:xfrm>
          <a:prstGeom prst="rect">
            <a:avLst/>
          </a:prstGeom>
          <a:solidFill>
            <a:srgbClr val="FFCC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>
                <a:latin typeface="HG丸ｺﾞｼｯｸM-PRO" pitchFamily="50" charset="-128"/>
                <a:ea typeface="HG丸ｺﾞｼｯｸM-PRO" pitchFamily="50" charset="-128"/>
                <a:cs typeface="Times New Roman" pitchFamily="18" charset="0"/>
              </a:rPr>
              <a:t>ワクチン全般</a:t>
            </a:r>
            <a:endParaRPr kumimoji="1" lang="en-US" altLang="ja-JP" sz="1200" b="1" dirty="0" smtClean="0">
              <a:latin typeface="HG丸ｺﾞｼｯｸM-PRO" pitchFamily="50" charset="-128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868144" y="5744289"/>
            <a:ext cx="2448272" cy="276999"/>
          </a:xfrm>
          <a:prstGeom prst="rect">
            <a:avLst/>
          </a:prstGeom>
          <a:solidFill>
            <a:srgbClr val="FFCC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>
                <a:latin typeface="HG丸ｺﾞｼｯｸM-PRO" pitchFamily="50" charset="-128"/>
                <a:ea typeface="HG丸ｺﾞｼｯｸM-PRO" pitchFamily="50" charset="-128"/>
                <a:cs typeface="Times New Roman" pitchFamily="18" charset="0"/>
              </a:rPr>
              <a:t>結核菌（</a:t>
            </a:r>
            <a:r>
              <a:rPr lang="en-US" altLang="ja-JP" sz="1200" b="1" dirty="0" smtClean="0">
                <a:latin typeface="HG丸ｺﾞｼｯｸM-PRO" pitchFamily="50" charset="-128"/>
                <a:ea typeface="HG丸ｺﾞｼｯｸM-PRO" pitchFamily="50" charset="-128"/>
                <a:cs typeface="Times New Roman" pitchFamily="18" charset="0"/>
              </a:rPr>
              <a:t>BCG</a:t>
            </a:r>
            <a:r>
              <a:rPr lang="ja-JP" altLang="en-US" sz="1200" b="1" dirty="0" smtClean="0">
                <a:latin typeface="HG丸ｺﾞｼｯｸM-PRO" pitchFamily="50" charset="-128"/>
                <a:ea typeface="HG丸ｺﾞｼｯｸM-PRO" pitchFamily="50" charset="-128"/>
                <a:cs typeface="Times New Roman" pitchFamily="18" charset="0"/>
              </a:rPr>
              <a:t>）</a:t>
            </a:r>
            <a:endParaRPr kumimoji="1" lang="en-US" altLang="ja-JP" sz="1200" b="1" dirty="0" smtClean="0">
              <a:latin typeface="HG丸ｺﾞｼｯｸM-PRO" pitchFamily="50" charset="-128"/>
              <a:ea typeface="HG丸ｺﾞｼｯｸM-PRO" pitchFamily="50" charset="-128"/>
              <a:cs typeface="Times New Roman" pitchFamily="18" charset="0"/>
            </a:endParaRPr>
          </a:p>
        </p:txBody>
      </p:sp>
      <p:cxnSp>
        <p:nvCxnSpPr>
          <p:cNvPr id="23" name="直線コネクタ 22"/>
          <p:cNvCxnSpPr/>
          <p:nvPr/>
        </p:nvCxnSpPr>
        <p:spPr>
          <a:xfrm>
            <a:off x="4932040" y="1628800"/>
            <a:ext cx="79208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4932040" y="2132856"/>
            <a:ext cx="79208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4932040" y="2708920"/>
            <a:ext cx="79208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4932040" y="3212976"/>
            <a:ext cx="79208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5220072" y="4437112"/>
            <a:ext cx="504056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5220072" y="5157192"/>
            <a:ext cx="504056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5220072" y="5877272"/>
            <a:ext cx="504056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5868144" y="3284984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>
                <a:latin typeface="HG丸ｺﾞｼｯｸM-PRO" pitchFamily="50" charset="-128"/>
                <a:ea typeface="HG丸ｺﾞｼｯｸM-PRO" pitchFamily="50" charset="-128"/>
                <a:cs typeface="Times New Roman" pitchFamily="18" charset="0"/>
              </a:rPr>
              <a:t>（補体による</a:t>
            </a:r>
            <a:r>
              <a:rPr lang="en-US" altLang="ja-JP" sz="1200" b="1" dirty="0" smtClean="0">
                <a:latin typeface="HG丸ｺﾞｼｯｸM-PRO" pitchFamily="50" charset="-128"/>
                <a:ea typeface="HG丸ｺﾞｼｯｸM-PRO" pitchFamily="50" charset="-128"/>
                <a:cs typeface="Times New Roman" pitchFamily="18" charset="0"/>
              </a:rPr>
              <a:t>membrane </a:t>
            </a:r>
            <a:r>
              <a:rPr lang="ja-JP" altLang="en-US" sz="1200" b="1" dirty="0" smtClean="0">
                <a:latin typeface="HG丸ｺﾞｼｯｸM-PRO" pitchFamily="50" charset="-128"/>
                <a:ea typeface="HG丸ｺﾞｼｯｸM-PRO" pitchFamily="50" charset="-128"/>
                <a:cs typeface="Times New Roman" pitchFamily="18" charset="0"/>
              </a:rPr>
              <a:t>　</a:t>
            </a:r>
            <a:endParaRPr lang="en-US" altLang="ja-JP" sz="1200" b="1" dirty="0" smtClean="0">
              <a:latin typeface="HG丸ｺﾞｼｯｸM-PRO" pitchFamily="50" charset="-128"/>
              <a:ea typeface="HG丸ｺﾞｼｯｸM-PRO" pitchFamily="50" charset="-128"/>
              <a:cs typeface="Times New Roman" pitchFamily="18" charset="0"/>
            </a:endParaRPr>
          </a:p>
          <a:p>
            <a:r>
              <a:rPr lang="ja-JP" altLang="en-US" sz="1200" b="1" dirty="0" smtClean="0">
                <a:latin typeface="HG丸ｺﾞｼｯｸM-PRO" pitchFamily="50" charset="-128"/>
                <a:ea typeface="HG丸ｺﾞｼｯｸM-PRO" pitchFamily="50" charset="-128"/>
                <a:cs typeface="Times New Roman" pitchFamily="18" charset="0"/>
              </a:rPr>
              <a:t>　　　</a:t>
            </a:r>
            <a:r>
              <a:rPr lang="en-US" altLang="ja-JP" sz="1200" b="1" dirty="0" smtClean="0">
                <a:latin typeface="HG丸ｺﾞｼｯｸM-PRO" pitchFamily="50" charset="-128"/>
                <a:ea typeface="HG丸ｺﾞｼｯｸM-PRO" pitchFamily="50" charset="-128"/>
                <a:cs typeface="Times New Roman" pitchFamily="18" charset="0"/>
              </a:rPr>
              <a:t>attack complex</a:t>
            </a:r>
            <a:r>
              <a:rPr lang="ja-JP" altLang="en-US" sz="1200" b="1" dirty="0" smtClean="0">
                <a:latin typeface="HG丸ｺﾞｼｯｸM-PRO" pitchFamily="50" charset="-128"/>
                <a:ea typeface="HG丸ｺﾞｼｯｸM-PRO" pitchFamily="50" charset="-128"/>
                <a:cs typeface="Times New Roman" pitchFamily="18" charset="0"/>
              </a:rPr>
              <a:t>形成）</a:t>
            </a:r>
            <a:endParaRPr kumimoji="1" lang="en-US" altLang="ja-JP" sz="1200" b="1" dirty="0" smtClean="0">
              <a:latin typeface="HG丸ｺﾞｼｯｸM-PRO" pitchFamily="50" charset="-128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32" name="タイトル 1"/>
          <p:cNvSpPr>
            <a:spLocks noGrp="1"/>
          </p:cNvSpPr>
          <p:nvPr>
            <p:ph type="title"/>
          </p:nvPr>
        </p:nvSpPr>
        <p:spPr>
          <a:xfrm>
            <a:off x="457200" y="346646"/>
            <a:ext cx="8229600" cy="706090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r>
              <a:rPr kumimoji="1" lang="ja-JP" altLang="en-US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予防</a:t>
            </a:r>
            <a:r>
              <a:rPr lang="ja-JP" altLang="en-US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接種の効果</a:t>
            </a:r>
            <a:endParaRPr kumimoji="1" lang="ja-JP" altLang="en-US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059832" y="3645024"/>
            <a:ext cx="1728192" cy="338554"/>
          </a:xfrm>
          <a:prstGeom prst="rect">
            <a:avLst/>
          </a:prstGeom>
          <a:solidFill>
            <a:srgbClr val="FFCCFF">
              <a:alpha val="40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b="1" dirty="0" smtClean="0">
                <a:latin typeface="HG丸ｺﾞｼｯｸM-PRO" pitchFamily="50" charset="-128"/>
                <a:ea typeface="HG丸ｺﾞｼｯｸM-PRO" pitchFamily="50" charset="-128"/>
              </a:rPr>
              <a:t>粘膜免疫抗体</a:t>
            </a:r>
            <a:endParaRPr lang="ja-JP" altLang="en-US" sz="1600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>
            <a:off x="4932040" y="3861048"/>
            <a:ext cx="79208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5868144" y="3717032"/>
            <a:ext cx="2448272" cy="276999"/>
          </a:xfrm>
          <a:prstGeom prst="rect">
            <a:avLst/>
          </a:prstGeom>
          <a:solidFill>
            <a:srgbClr val="FFCC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>
                <a:latin typeface="HG丸ｺﾞｼｯｸM-PRO" pitchFamily="50" charset="-128"/>
                <a:ea typeface="HG丸ｺﾞｼｯｸM-PRO" pitchFamily="50" charset="-128"/>
                <a:cs typeface="Times New Roman" pitchFamily="18" charset="0"/>
              </a:rPr>
              <a:t>ポリオ（生）、インフルエンザ</a:t>
            </a:r>
            <a:endParaRPr kumimoji="1" lang="en-US" altLang="ja-JP" sz="1200" b="1" dirty="0" smtClean="0">
              <a:latin typeface="HG丸ｺﾞｼｯｸM-PRO" pitchFamily="50" charset="-128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012160" y="3933056"/>
            <a:ext cx="2160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（ヒト・パピローマウイルス）</a:t>
            </a:r>
            <a:endParaRPr kumimoji="1" lang="ja-JP" altLang="en-US" sz="11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5" name="左中かっこ 34"/>
          <p:cNvSpPr/>
          <p:nvPr/>
        </p:nvSpPr>
        <p:spPr>
          <a:xfrm>
            <a:off x="2555776" y="3645024"/>
            <a:ext cx="288032" cy="43204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5536" y="2173506"/>
            <a:ext cx="20882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特異的中和型</a:t>
            </a:r>
            <a:r>
              <a:rPr kumimoji="1" lang="en-US" altLang="ja-JP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IgG</a:t>
            </a:r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（血中でウイルスを中和）</a:t>
            </a:r>
            <a:endParaRPr kumimoji="1" lang="ja-JP" altLang="en-US" sz="12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23528" y="3645024"/>
            <a:ext cx="23042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特異的分泌型</a:t>
            </a:r>
            <a:r>
              <a:rPr kumimoji="1" lang="en-US" altLang="ja-JP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IgA</a:t>
            </a:r>
          </a:p>
          <a:p>
            <a:pPr algn="ctr"/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（粘膜</a:t>
            </a:r>
            <a:r>
              <a:rPr lang="ja-JP" altLang="en-US" sz="1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上皮</a:t>
            </a:r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で感染</a:t>
            </a:r>
            <a:r>
              <a:rPr lang="ja-JP" altLang="en-US" sz="1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阻止</a:t>
            </a:r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</a:t>
            </a:r>
            <a:endParaRPr kumimoji="1" lang="ja-JP" altLang="en-US" sz="12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012160" y="4509120"/>
            <a:ext cx="2160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（ヒト・パピローマウイルス）</a:t>
            </a:r>
            <a:endParaRPr kumimoji="1" lang="ja-JP" altLang="en-US" sz="11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059832" y="4581128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/>
              <a:t>（がん細胞・細胞内感染細胞）</a:t>
            </a:r>
            <a:endParaRPr kumimoji="1" lang="ja-JP" alt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img5.blogs.yahoo.co.jp/ybi/1/91/34/omizo1960/folder/1144826/img_1144826_31627623_1?12704715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067425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979712" y="5661248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 smtClean="0">
                <a:latin typeface="+mn-ea"/>
              </a:rPr>
              <a:t>+ </a:t>
            </a:r>
            <a:r>
              <a:rPr lang="ja-JP" altLang="en-US" sz="1400" b="1" dirty="0" smtClean="0">
                <a:latin typeface="+mn-ea"/>
              </a:rPr>
              <a:t>分泌型</a:t>
            </a:r>
            <a:r>
              <a:rPr lang="en-US" altLang="ja-JP" sz="1400" b="1" dirty="0" smtClean="0">
                <a:latin typeface="+mn-ea"/>
              </a:rPr>
              <a:t>IgA</a:t>
            </a:r>
            <a:r>
              <a:rPr lang="ja-JP" altLang="en-US" sz="1400" b="1" dirty="0" smtClean="0">
                <a:latin typeface="+mn-ea"/>
              </a:rPr>
              <a:t>抗体</a:t>
            </a:r>
            <a:endParaRPr kumimoji="1" lang="ja-JP" altLang="en-US" sz="1400" b="1" dirty="0">
              <a:latin typeface="+mn-ea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860032" y="5661248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 smtClean="0">
                <a:latin typeface="+mn-ea"/>
              </a:rPr>
              <a:t>IgG</a:t>
            </a:r>
            <a:r>
              <a:rPr lang="ja-JP" altLang="en-US" sz="1400" b="1" dirty="0" smtClean="0">
                <a:latin typeface="+mn-ea"/>
              </a:rPr>
              <a:t>抗体</a:t>
            </a:r>
            <a:endParaRPr kumimoji="1" lang="ja-JP" altLang="en-US" sz="1400" b="1" dirty="0">
              <a:latin typeface="+mn-ea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1835696" y="4941168"/>
            <a:ext cx="1872208" cy="10801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タイトル 3"/>
          <p:cNvSpPr>
            <a:spLocks noGrp="1"/>
          </p:cNvSpPr>
          <p:nvPr>
            <p:ph type="title"/>
          </p:nvPr>
        </p:nvSpPr>
        <p:spPr>
          <a:xfrm>
            <a:off x="251520" y="404664"/>
            <a:ext cx="8568952" cy="936104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ja-JP" altLang="en-US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インフルエンザ・ワクチンの</a:t>
            </a:r>
            <a:r>
              <a:rPr lang="ja-JP" altLang="en-US" sz="2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例</a:t>
            </a:r>
            <a:r>
              <a:rPr lang="en-US" altLang="ja-JP" sz="2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/>
            </a:r>
            <a:br>
              <a:rPr lang="en-US" altLang="ja-JP" sz="2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</a:br>
            <a:r>
              <a:rPr kumimoji="1" lang="ja-JP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生ウイルス・全粒子型・スプリット型（不活化）ワクチン</a:t>
            </a:r>
            <a:endParaRPr kumimoji="1" lang="ja-JP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4860032" y="4921423"/>
            <a:ext cx="1152128" cy="1099865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72000" y="609329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ウイルス血症</a:t>
            </a:r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時に</a:t>
            </a:r>
            <a:endParaRPr lang="en-US" altLang="ja-JP" sz="12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ウイルスを中和・排除</a:t>
            </a:r>
            <a:endParaRPr kumimoji="1" lang="ja-JP" altLang="en-US" sz="12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084168" y="5969025"/>
            <a:ext cx="1170881" cy="212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547664" y="609329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粘膜で</a:t>
            </a:r>
            <a:r>
              <a:rPr lang="en-US" altLang="ja-JP" sz="1200" b="1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sIgA</a:t>
            </a:r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を使い感染防止し、</a:t>
            </a:r>
            <a:endParaRPr lang="en-US" altLang="ja-JP" sz="12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en-US" altLang="ja-JP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CD8+T</a:t>
            </a:r>
            <a:r>
              <a:rPr kumimoji="1"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で感染細胞を叩く。</a:t>
            </a:r>
            <a:endParaRPr kumimoji="1" lang="ja-JP" altLang="en-US" sz="12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195736" y="1700808"/>
            <a:ext cx="1152128" cy="21602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3779912" y="1700808"/>
            <a:ext cx="1152128" cy="216024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5364088" y="1700808"/>
            <a:ext cx="1152128" cy="216024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461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850106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r>
              <a:rPr kumimoji="1" lang="en-US" altLang="ja-JP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Immune Therapy for Human Papillomaviruses-related Cancers  </a:t>
            </a:r>
            <a:r>
              <a:rPr kumimoji="1" lang="en-US" altLang="ja-JP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(World Clinical Oncology, 2014;5:1002-19)</a:t>
            </a:r>
            <a:endParaRPr kumimoji="1" lang="ja-JP" altLang="en-US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chibita\Pictures\img7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3176283" cy="352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hibita\Pictures\img7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1196752"/>
            <a:ext cx="3484711" cy="250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hibita\Pictures\img7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623" y="3861048"/>
            <a:ext cx="3583865" cy="258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572000" y="3573016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Papillomavirus replication is tissue specific.</a:t>
            </a:r>
            <a:endParaRPr kumimoji="1" lang="ja-JP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572000" y="6309320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Cellular immune response against HPV.</a:t>
            </a:r>
            <a:endParaRPr kumimoji="1" lang="ja-JP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763688" y="1196752"/>
            <a:ext cx="151216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HPV</a:t>
            </a:r>
            <a:r>
              <a:rPr lang="ja-JP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genome</a:t>
            </a:r>
            <a:endParaRPr kumimoji="1" lang="ja-JP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23928" y="227687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Non-</a:t>
            </a:r>
            <a:r>
              <a:rPr kumimoji="1" lang="en-US" altLang="ja-JP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keratinised</a:t>
            </a:r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stratified squamous epithelial lining cells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995936" y="5374957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Non-</a:t>
            </a:r>
            <a:r>
              <a:rPr kumimoji="1" lang="en-US" altLang="ja-JP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keratinised</a:t>
            </a:r>
            <a:r>
              <a:rPr kumimoji="1" lang="en-US" altLang="ja-JP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stratified squamous epithelial lining cells</a:t>
            </a:r>
            <a:endParaRPr kumimoji="1" lang="ja-JP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4871482"/>
            <a:ext cx="41044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Blip>
                <a:blip r:embed="rId5"/>
              </a:buBlip>
            </a:pPr>
            <a:r>
              <a:rPr lang="en-US" altLang="ja-JP" sz="10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HPV</a:t>
            </a:r>
            <a:r>
              <a:rPr lang="ja-JP" altLang="en-US" sz="10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は</a:t>
            </a:r>
            <a:r>
              <a:rPr lang="en-US" altLang="ja-JP" sz="10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50nm</a:t>
            </a:r>
            <a:r>
              <a:rPr lang="ja-JP" altLang="en-US" sz="1000" b="1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</a:t>
            </a:r>
            <a:r>
              <a:rPr lang="ja-JP" altLang="en-US" sz="10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塩基対約</a:t>
            </a:r>
            <a:r>
              <a:rPr lang="en-US" altLang="ja-JP" sz="10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8,000</a:t>
            </a:r>
            <a:r>
              <a:rPr lang="ja-JP" altLang="en-US" sz="10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塩基、環状２本鎖</a:t>
            </a:r>
            <a:r>
              <a:rPr lang="en-US" altLang="ja-JP" sz="10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DNA</a:t>
            </a:r>
            <a:r>
              <a:rPr lang="ja-JP" altLang="en-US" sz="10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ウイルス。</a:t>
            </a:r>
            <a:endParaRPr lang="en-US" altLang="ja-JP" sz="10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171450" indent="-171450">
              <a:buBlip>
                <a:blip r:embed="rId5"/>
              </a:buBlip>
            </a:pPr>
            <a:r>
              <a:rPr kumimoji="1" lang="ja-JP" altLang="en-US" sz="10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性器粘膜の小さな傷から侵入、上皮の規定細胞に感染する。</a:t>
            </a:r>
            <a:endParaRPr kumimoji="1" lang="en-US" altLang="ja-JP" sz="10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171450" indent="-171450">
              <a:buBlip>
                <a:blip r:embed="rId5"/>
              </a:buBlip>
            </a:pPr>
            <a:r>
              <a:rPr lang="ja-JP" altLang="en-US" sz="10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規定細胞では増殖せず、核内でゲノムの一部が一過性に　　</a:t>
            </a:r>
            <a:endParaRPr lang="en-US" altLang="ja-JP" sz="10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0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 </a:t>
            </a:r>
            <a:r>
              <a:rPr lang="ja-JP" altLang="en-US" sz="10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複製し、エピゾームとして潜伏感染を成立させる。</a:t>
            </a:r>
            <a:endParaRPr lang="en-US" altLang="ja-JP" sz="10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171450" indent="-171450">
              <a:buBlip>
                <a:blip r:embed="rId5"/>
              </a:buBlip>
            </a:pPr>
            <a:r>
              <a:rPr lang="ja-JP" altLang="en-US" sz="10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潜伏感染細胞は</a:t>
            </a:r>
            <a:r>
              <a:rPr lang="en-US" altLang="ja-JP" sz="10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HPV</a:t>
            </a:r>
            <a:r>
              <a:rPr lang="ja-JP" altLang="en-US" sz="10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蛋白を殆ど発現せず、免疫系から免れる。</a:t>
            </a:r>
            <a:endParaRPr kumimoji="1" lang="ja-JP" altLang="en-US" sz="10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999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 fontScale="90000"/>
          </a:bodyPr>
          <a:lstStyle/>
          <a:p>
            <a:r>
              <a:rPr kumimoji="1" lang="en-US" altLang="ja-JP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HPV</a:t>
            </a:r>
            <a:r>
              <a:rPr kumimoji="1" lang="ja-JP" alt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ワクチンの免疫学的検討</a:t>
            </a:r>
            <a:r>
              <a:rPr lang="en-US" altLang="ja-JP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/>
            </a:r>
            <a:br>
              <a:rPr lang="en-US" altLang="ja-JP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ja-JP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充足すべき要件：ウイルスの潜入排除</a:t>
            </a:r>
            <a:r>
              <a:rPr lang="en-US" altLang="ja-JP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-</a:t>
            </a:r>
            <a:r>
              <a:rPr lang="en-US" altLang="ja-JP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sIgA</a:t>
            </a:r>
            <a:r>
              <a:rPr lang="en-US" altLang="ja-JP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/</a:t>
            </a:r>
            <a:r>
              <a:rPr lang="ja-JP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感染</a:t>
            </a:r>
            <a:r>
              <a:rPr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上皮</a:t>
            </a:r>
            <a:r>
              <a:rPr lang="ja-JP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細胞の除去</a:t>
            </a:r>
            <a:r>
              <a:rPr lang="en-US" altLang="ja-JP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-</a:t>
            </a:r>
            <a:r>
              <a:rPr lang="en-US" altLang="ja-JP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CD8</a:t>
            </a:r>
            <a:r>
              <a:rPr lang="en-US" altLang="ja-JP" sz="20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+</a:t>
            </a:r>
            <a:r>
              <a:rPr lang="en-US" altLang="ja-JP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T</a:t>
            </a:r>
            <a:endParaRPr kumimoji="1" lang="ja-JP" altLang="en-US" sz="2800" b="1" dirty="0">
              <a:solidFill>
                <a:srgbClr val="FFFF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528" y="1556792"/>
            <a:ext cx="8784976" cy="5256584"/>
          </a:xfrm>
        </p:spPr>
        <p:txBody>
          <a:bodyPr>
            <a:normAutofit fontScale="92500" lnSpcReduction="10000"/>
          </a:bodyPr>
          <a:lstStyle/>
          <a:p>
            <a:pPr>
              <a:buBlip>
                <a:blip r:embed="rId2"/>
              </a:buBlip>
            </a:pPr>
            <a:r>
              <a:rPr lang="ja-JP" altLang="en-US" sz="1800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分泌型</a:t>
            </a:r>
            <a:r>
              <a:rPr lang="en-US" altLang="ja-JP" sz="1800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IgA</a:t>
            </a:r>
            <a:r>
              <a:rPr lang="ja-JP" altLang="en-US" sz="1800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</a:t>
            </a:r>
            <a:r>
              <a:rPr lang="ja-JP" altLang="en-US" sz="18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誘導</a:t>
            </a:r>
            <a:endParaRPr lang="en-US" altLang="ja-JP" sz="1400" dirty="0" smtClean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en-US" altLang="ja-JP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 </a:t>
            </a:r>
            <a:r>
              <a:rPr lang="en-US" altLang="ja-JP" sz="1400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Balmelli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C (1998)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：</a:t>
            </a:r>
            <a:r>
              <a:rPr lang="ja-JP" altLang="en-US" sz="1400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鼻腔免疫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＞＞皮下免疫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膣</a:t>
            </a:r>
            <a:r>
              <a:rPr lang="en-US" altLang="ja-JP" sz="1400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sIgA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↑↑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). 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とくに</a:t>
            </a:r>
            <a:r>
              <a:rPr lang="ja-JP" altLang="en-US" sz="1400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皮下免疫では膣・</a:t>
            </a:r>
            <a:r>
              <a:rPr lang="ja-JP" altLang="en-US" sz="1400" dirty="0" err="1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だ</a:t>
            </a:r>
            <a:r>
              <a:rPr lang="ja-JP" altLang="en-US" sz="1400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液の</a:t>
            </a:r>
            <a:r>
              <a:rPr lang="en-US" altLang="ja-JP" sz="1400" dirty="0" err="1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sIgA</a:t>
            </a:r>
            <a:r>
              <a:rPr lang="ja-JP" altLang="en-US" sz="14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は</a:t>
            </a:r>
            <a:r>
              <a:rPr lang="en-US" altLang="ja-JP" sz="1400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0.</a:t>
            </a:r>
          </a:p>
          <a:p>
            <a:pPr marL="0" indent="0">
              <a:buNone/>
            </a:pPr>
            <a:r>
              <a:rPr lang="en-US" altLang="ja-JP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 Cho HJ (2010)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：   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HPV-16 L1-VLP: 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鼻腔・膣・皮下・舌下・筋肉投与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.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</a:t>
            </a:r>
            <a:r>
              <a:rPr lang="ja-JP" altLang="en-US" sz="1400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舌下免疫</a:t>
            </a:r>
            <a:r>
              <a:rPr lang="ja-JP" altLang="en-US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最大の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IgG/</a:t>
            </a:r>
            <a:r>
              <a:rPr lang="en-US" altLang="ja-JP" sz="1400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sIgA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産生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.</a:t>
            </a:r>
          </a:p>
          <a:p>
            <a:pPr marL="0" indent="0">
              <a:buNone/>
            </a:pP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  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Dell K (2006)      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：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HPV-16 </a:t>
            </a:r>
            <a:r>
              <a:rPr lang="en-US" altLang="ja-JP" sz="1400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capsomeres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: 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鼻腔免疫で膣</a:t>
            </a:r>
            <a:r>
              <a:rPr lang="en-US" altLang="ja-JP" sz="1400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sIgA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上昇、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CT8+T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も誘導できた。 </a:t>
            </a:r>
            <a:endParaRPr lang="en-US" altLang="ja-JP" sz="1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en-US" altLang="ja-JP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 Hunter Z (2011)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： 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HPV-VLP aerosol 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膣内免疫により膣内の</a:t>
            </a:r>
            <a:r>
              <a:rPr lang="en-US" altLang="ja-JP" sz="1400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sIgA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/IgG</a:t>
            </a:r>
            <a:r>
              <a:rPr lang="ja-JP" altLang="en-US" sz="1400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血清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IgG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上昇を得た。</a:t>
            </a:r>
            <a:endParaRPr lang="en-US" altLang="ja-JP" sz="1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lang="en-US" altLang="ja-JP" sz="1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4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問題点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：</a:t>
            </a:r>
            <a:r>
              <a:rPr lang="en-US" altLang="ja-JP" sz="1400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sIgA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は鼻腔・舌下など</a:t>
            </a:r>
            <a:r>
              <a:rPr lang="en-US" altLang="ja-JP" sz="14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Mucosal-associated Lymphoid Tissue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の活性化が必須。</a:t>
            </a:r>
            <a:endParaRPr lang="en-US" altLang="ja-JP" sz="1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lang="en-US" altLang="ja-JP" sz="1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buBlip>
                <a:blip r:embed="rId2"/>
              </a:buBlip>
            </a:pPr>
            <a:r>
              <a:rPr kumimoji="1" lang="en-US" altLang="ja-JP" sz="18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CD8+T</a:t>
            </a:r>
            <a:r>
              <a:rPr kumimoji="1" lang="ja-JP" altLang="en-US" sz="18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の誘導</a:t>
            </a:r>
            <a:endParaRPr lang="en-US" altLang="ja-JP" sz="1800" b="1" dirty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  Pinto LA (2003) 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：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Best SR (2012)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：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HPV-16 L1-VLP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特異的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CD8+T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を誘導した。</a:t>
            </a:r>
            <a:endParaRPr lang="en-US" altLang="ja-JP" sz="1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  Rosales R (2014)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：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L1/L2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が感染した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keratinocyte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が最終分化した頃に発現する蛋白なので、</a:t>
            </a:r>
            <a:endParaRPr lang="en-US" altLang="ja-JP" sz="1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                          臨床的には無意味である。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E6/E7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に対する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CD8+T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の誘導が必須である。</a:t>
            </a:r>
            <a:endParaRPr lang="en-US" altLang="ja-JP" sz="1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en-US" altLang="ja-JP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kumimoji="1"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 Chen J (2011)   </a:t>
            </a:r>
            <a:r>
              <a:rPr kumimoji="1"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： </a:t>
            </a:r>
            <a:r>
              <a:rPr kumimoji="1"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HPV-VLP</a:t>
            </a:r>
            <a:r>
              <a:rPr kumimoji="1"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は感染を起こした状態には無効。アジバントが</a:t>
            </a:r>
            <a:r>
              <a:rPr kumimoji="1"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IL10</a:t>
            </a:r>
            <a:r>
              <a:rPr kumimoji="1"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を誘導するので、</a:t>
            </a:r>
            <a:endParaRPr kumimoji="1" lang="en-US" altLang="ja-JP" sz="1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　　　　　    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CD8+T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は誘導できないから、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E2/E6/E7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を抗原とし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IL10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を抑制することが必須。</a:t>
            </a:r>
            <a:endParaRPr lang="en-US" altLang="ja-JP" sz="1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en-US" altLang="ja-JP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 Heller C (2011)   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：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high-risk HPV-16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は、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E7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MHC I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発現抑制の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peptide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配列がある。</a:t>
            </a:r>
            <a:endParaRPr lang="en-US" altLang="ja-JP" sz="1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kumimoji="1" lang="en-US" altLang="ja-JP" sz="1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4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問題点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：</a:t>
            </a:r>
            <a:r>
              <a:rPr lang="en-US" altLang="ja-JP" sz="1400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Cervarix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/Gardasil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ともに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HPV L1-</a:t>
            </a:r>
            <a:r>
              <a:rPr kumimoji="1"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VLP</a:t>
            </a:r>
            <a:r>
              <a:rPr kumimoji="1"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を抗原に用いているが、</a:t>
            </a:r>
            <a:r>
              <a:rPr kumimoji="1"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HPV</a:t>
            </a:r>
            <a:r>
              <a:rPr kumimoji="1"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感染細胞は叩けず、</a:t>
            </a:r>
            <a:endParaRPr kumimoji="1" lang="en-US" altLang="ja-JP" sz="1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14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“抗癌ワクチン”としては無効</a:t>
            </a:r>
            <a:r>
              <a:rPr kumimoji="1"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。一方、</a:t>
            </a:r>
            <a:r>
              <a:rPr kumimoji="1" lang="en-US" altLang="ja-JP" sz="1400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E6/E7</a:t>
            </a:r>
            <a:r>
              <a:rPr lang="ja-JP" altLang="en-US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は</a:t>
            </a:r>
            <a:r>
              <a:rPr kumimoji="1"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つねに発現しており、これを抗原に使うべきである。</a:t>
            </a:r>
            <a:endParaRPr kumimoji="1" lang="en-US" altLang="ja-JP" sz="1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  </a:t>
            </a:r>
            <a:r>
              <a:rPr lang="en-US" altLang="ja-JP" sz="1400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Kenter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(2009)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：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Vulvar Intraepithelial Neoplasia=regression (79%)/complete regression(47%)</a:t>
            </a:r>
          </a:p>
          <a:p>
            <a:pPr marL="0" indent="0">
              <a:buNone/>
            </a:pPr>
            <a:r>
              <a:rPr lang="en-US" altLang="ja-JP" sz="1400" dirty="0"/>
              <a:t> </a:t>
            </a:r>
            <a:r>
              <a:rPr lang="en-US" altLang="ja-JP" sz="1400" dirty="0" smtClean="0"/>
              <a:t>     </a:t>
            </a:r>
            <a:r>
              <a:rPr lang="en-US" altLang="ja-JP" sz="1400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Kawana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(2014)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：</a:t>
            </a:r>
            <a:r>
              <a:rPr lang="en-US" altLang="ja-JP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O</a:t>
            </a:r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ral vaccination against HPV-16 E7</a:t>
            </a:r>
            <a:endParaRPr lang="en-US" altLang="ja-JP" sz="18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en-US" altLang="ja-JP" sz="18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18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 </a:t>
            </a:r>
            <a:endParaRPr lang="en-US" altLang="ja-JP" sz="14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en-US" altLang="ja-JP" sz="18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kumimoji="1" lang="en-US" altLang="ja-JP" sz="18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 </a:t>
            </a:r>
          </a:p>
          <a:p>
            <a:pPr marL="0" indent="0">
              <a:buNone/>
            </a:pPr>
            <a:endParaRPr kumimoji="1" lang="ja-JP" altLang="en-US" sz="14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579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角丸四角形 17"/>
          <p:cNvSpPr/>
          <p:nvPr/>
        </p:nvSpPr>
        <p:spPr>
          <a:xfrm>
            <a:off x="5220072" y="3645024"/>
            <a:ext cx="3744416" cy="10563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角丸四角形 15"/>
          <p:cNvSpPr/>
          <p:nvPr/>
        </p:nvSpPr>
        <p:spPr>
          <a:xfrm>
            <a:off x="5220072" y="880470"/>
            <a:ext cx="3744416" cy="21164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509270"/>
            <a:ext cx="1922247" cy="252028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11560" y="6029550"/>
            <a:ext cx="1922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663300"/>
                </a:solidFill>
                <a:latin typeface="Times New Roman" panose="02020603050405020304" pitchFamily="18" charset="0"/>
                <a:ea typeface="HGP創英角ﾎﾟｯﾌﾟ体" panose="040B0A00000000000000" pitchFamily="50" charset="-128"/>
                <a:cs typeface="Times New Roman" panose="02020603050405020304" pitchFamily="18" charset="0"/>
              </a:rPr>
              <a:t>Edward Jenner</a:t>
            </a:r>
            <a:endParaRPr kumimoji="1" lang="ja-JP" altLang="en-US" sz="2000" b="1" dirty="0">
              <a:solidFill>
                <a:srgbClr val="663300"/>
              </a:solidFill>
              <a:latin typeface="Times New Roman" panose="02020603050405020304" pitchFamily="18" charset="0"/>
              <a:ea typeface="HGP創英角ﾎﾟｯﾌﾟ体" panose="040B0A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1720" y="3509270"/>
            <a:ext cx="2262328" cy="252028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1" y="1052736"/>
            <a:ext cx="2709830" cy="1746570"/>
          </a:xfrm>
          <a:prstGeom prst="rect">
            <a:avLst/>
          </a:prstGeom>
        </p:spPr>
      </p:pic>
      <p:sp>
        <p:nvSpPr>
          <p:cNvPr id="10" name="タイトル 1"/>
          <p:cNvSpPr txBox="1">
            <a:spLocks/>
          </p:cNvSpPr>
          <p:nvPr/>
        </p:nvSpPr>
        <p:spPr>
          <a:xfrm>
            <a:off x="457200" y="188640"/>
            <a:ext cx="8229600" cy="56207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予防接種の歴史</a:t>
            </a:r>
            <a:endParaRPr lang="ja-JP" altLang="en-US" sz="2800" b="1" dirty="0">
              <a:solidFill>
                <a:schemeClr val="accent6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25552" y="836712"/>
            <a:ext cx="1378496" cy="2245865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3160395" y="3068960"/>
            <a:ext cx="21707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Mary Whatley Montague</a:t>
            </a:r>
            <a:r>
              <a:rPr lang="ja-JP" altLang="en-US" sz="1400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endParaRPr lang="ja-JP" altLang="en-US" sz="1400" b="1" dirty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331640" y="2799306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天然痘の患者</a:t>
            </a:r>
            <a:endParaRPr kumimoji="1" lang="ja-JP" altLang="en-US" sz="14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220072" y="890131"/>
            <a:ext cx="374441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1689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年、</a:t>
            </a:r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英国貴族の家に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生まれる。</a:t>
            </a:r>
            <a:endParaRPr lang="en-US" altLang="ja-JP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en-US" altLang="ja-JP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1712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年、</a:t>
            </a:r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ウォートレー氏と駆落ち結婚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。間もなく　</a:t>
            </a:r>
            <a:endParaRPr lang="en-US" altLang="ja-JP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メアリー</a:t>
            </a:r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は天然痘に罹患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し一命を取りとめたが、　</a:t>
            </a:r>
            <a:endParaRPr lang="en-US" altLang="ja-JP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全身</a:t>
            </a:r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に残った瘢痕の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ため　美貌</a:t>
            </a:r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失った。</a:t>
            </a:r>
            <a:endParaRPr lang="en-US" altLang="ja-JP" sz="1200" b="1" dirty="0">
              <a:solidFill>
                <a:schemeClr val="tx1">
                  <a:lumMod val="85000"/>
                  <a:lumOff val="1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en-US" altLang="ja-JP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1716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年、</a:t>
            </a:r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夫がオスマン帝国大使に任命され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、一緒</a:t>
            </a:r>
            <a:endParaRPr lang="en-US" altLang="ja-JP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に赴いた。そこで人痘法をみた。</a:t>
            </a:r>
            <a:endParaRPr lang="en-US" altLang="ja-JP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帰国後</a:t>
            </a:r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に英国で天然痘の流行が始まると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、反対</a:t>
            </a:r>
            <a:endParaRPr lang="en-US" altLang="ja-JP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意見</a:t>
            </a:r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があるなかで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、人痘</a:t>
            </a:r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接種を開始した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。人痘接　</a:t>
            </a:r>
            <a:endParaRPr lang="en-US" altLang="ja-JP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種は英国</a:t>
            </a:r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で大ブームとなった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。</a:t>
            </a:r>
            <a:endParaRPr lang="en-US" altLang="ja-JP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天然痘</a:t>
            </a:r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の発症率・死亡率は驚異的に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改善した</a:t>
            </a:r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が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　</a:t>
            </a:r>
            <a:endParaRPr lang="en-US" altLang="ja-JP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約 </a:t>
            </a:r>
            <a:r>
              <a:rPr lang="en-US" altLang="ja-JP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％は </a:t>
            </a:r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重症化し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死亡した。</a:t>
            </a:r>
            <a:endParaRPr lang="en-US" altLang="ja-JP" sz="1200" b="1" dirty="0">
              <a:solidFill>
                <a:schemeClr val="tx1">
                  <a:lumMod val="85000"/>
                  <a:lumOff val="1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z="1400" b="1" dirty="0">
              <a:solidFill>
                <a:schemeClr val="tx1">
                  <a:lumMod val="85000"/>
                  <a:lumOff val="1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z="1400" b="1" dirty="0">
              <a:solidFill>
                <a:schemeClr val="tx1">
                  <a:lumMod val="85000"/>
                  <a:lumOff val="1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z="1400" b="1" dirty="0">
              <a:solidFill>
                <a:schemeClr val="tx1">
                  <a:lumMod val="85000"/>
                  <a:lumOff val="1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ja-JP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ja-JP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ja-JP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ja-JP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ja-JP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ja-JP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220072" y="3645024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1798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年、</a:t>
            </a:r>
            <a:r>
              <a:rPr lang="en-US" altLang="ja-JP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Jenner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は 牛痘による種痘法を開発し、　</a:t>
            </a:r>
            <a:endParaRPr lang="en-US" altLang="ja-JP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使用人</a:t>
            </a:r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 </a:t>
            </a:r>
            <a:r>
              <a:rPr lang="en-US" altLang="ja-JP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8</a:t>
            </a:r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歳の息子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に接種を</a:t>
            </a:r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し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た。その成功に</a:t>
            </a:r>
            <a:endParaRPr lang="en-US" altLang="ja-JP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より種痘は急速</a:t>
            </a:r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欧州</a:t>
            </a:r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に広がった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。</a:t>
            </a:r>
            <a:endParaRPr lang="en-US" altLang="ja-JP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しかし</a:t>
            </a:r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、「牛痘を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接種する</a:t>
            </a:r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と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、牛</a:t>
            </a:r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になる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」などの</a:t>
            </a:r>
            <a:endParaRPr lang="en-US" altLang="ja-JP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偏見</a:t>
            </a:r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があり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、医</a:t>
            </a:r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学界に</a:t>
            </a:r>
            <a:r>
              <a:rPr lang="ja-JP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は認められなかった</a:t>
            </a:r>
            <a:r>
              <a:rPr lang="ja-JP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。</a:t>
            </a:r>
            <a:endParaRPr lang="en-US" altLang="ja-JP" sz="1200" b="1" dirty="0">
              <a:solidFill>
                <a:schemeClr val="tx1">
                  <a:lumMod val="85000"/>
                  <a:lumOff val="1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kumimoji="1" lang="ja-JP" altLang="en-US" sz="12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076056" y="3284984"/>
            <a:ext cx="3610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p"/>
            </a:pPr>
            <a:r>
              <a:rPr kumimoji="1" lang="ja-JP" altLang="en-US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人痘から牛痘へ</a:t>
            </a:r>
            <a:endParaRPr kumimoji="1" lang="ja-JP" altLang="en-US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076056" y="5003884"/>
            <a:ext cx="3610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p"/>
            </a:pPr>
            <a:r>
              <a:rPr lang="ja-JP" altLang="en-US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わが国</a:t>
            </a:r>
            <a:r>
              <a:rPr lang="ja-JP" altLang="en-US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の種痘</a:t>
            </a:r>
            <a:endParaRPr kumimoji="1" lang="ja-JP" altLang="en-US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220072" y="5374957"/>
            <a:ext cx="374441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1824</a:t>
            </a:r>
            <a:r>
              <a:rPr kumimoji="1"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年、中川五郎治（ロシア抑留民）</a:t>
            </a:r>
            <a:endParaRPr kumimoji="1" lang="en-US" altLang="ja-JP" sz="12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en-US" altLang="ja-JP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1849</a:t>
            </a:r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年、佐賀藩　楢林宗達</a:t>
            </a:r>
            <a:endParaRPr lang="en-US" altLang="ja-JP" sz="12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en-US" altLang="ja-JP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1859</a:t>
            </a:r>
            <a:r>
              <a:rPr kumimoji="1"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年、伊東玄朴ら、お玉が池種痘所（→東大）</a:t>
            </a:r>
            <a:endParaRPr kumimoji="1" lang="ja-JP" altLang="en-US" sz="12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059832" y="6093296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220</a:t>
            </a:r>
            <a:r>
              <a:rPr kumimoji="1" lang="ja-JP" altLang="en-US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年前！</a:t>
            </a:r>
            <a:endParaRPr kumimoji="1" lang="ja-JP" altLang="en-US" sz="14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088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418654"/>
            <a:ext cx="8229600" cy="850106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r>
              <a:rPr kumimoji="1" lang="ja-JP" altLang="en-US" sz="36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ＨＰＶワクチン 添付文書</a:t>
            </a:r>
            <a:endParaRPr kumimoji="1" lang="ja-JP" altLang="en-US" sz="3600" b="1" dirty="0">
              <a:solidFill>
                <a:schemeClr val="accent6">
                  <a:lumMod val="75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1026" name="Picture 2" descr="C:\Users\Owner\Pictures\img2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916832"/>
            <a:ext cx="2952328" cy="1231592"/>
          </a:xfrm>
          <a:prstGeom prst="rect">
            <a:avLst/>
          </a:prstGeom>
          <a:noFill/>
        </p:spPr>
      </p:pic>
      <p:pic>
        <p:nvPicPr>
          <p:cNvPr id="1027" name="Picture 3" descr="C:\Users\Owner\Pictures\img2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499" y="3356992"/>
            <a:ext cx="3777469" cy="2376264"/>
          </a:xfrm>
          <a:prstGeom prst="rect">
            <a:avLst/>
          </a:prstGeom>
          <a:noFill/>
        </p:spPr>
      </p:pic>
      <p:pic>
        <p:nvPicPr>
          <p:cNvPr id="1028" name="Picture 4" descr="C:\Users\Owner\Pictures\img2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0937" y="1916832"/>
            <a:ext cx="3923511" cy="1231592"/>
          </a:xfrm>
          <a:prstGeom prst="rect">
            <a:avLst/>
          </a:prstGeom>
          <a:noFill/>
        </p:spPr>
      </p:pic>
      <p:pic>
        <p:nvPicPr>
          <p:cNvPr id="1029" name="Picture 5" descr="C:\Users\Owner\Pictures\img2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5425" y="3356992"/>
            <a:ext cx="4336644" cy="2376264"/>
          </a:xfrm>
          <a:prstGeom prst="rect">
            <a:avLst/>
          </a:prstGeom>
          <a:noFill/>
        </p:spPr>
      </p:pic>
      <p:cxnSp>
        <p:nvCxnSpPr>
          <p:cNvPr id="10" name="直線コネクタ 9"/>
          <p:cNvCxnSpPr/>
          <p:nvPr/>
        </p:nvCxnSpPr>
        <p:spPr>
          <a:xfrm>
            <a:off x="5004048" y="3933056"/>
            <a:ext cx="37444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5004048" y="4221088"/>
            <a:ext cx="338437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899592" y="3861048"/>
            <a:ext cx="32403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899592" y="4077072"/>
            <a:ext cx="32403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899592" y="4221088"/>
            <a:ext cx="43204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899592" y="4365104"/>
            <a:ext cx="32403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827584" y="4545124"/>
            <a:ext cx="33123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899592" y="4725144"/>
            <a:ext cx="25202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4968044" y="4437112"/>
            <a:ext cx="37804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5004048" y="4653136"/>
            <a:ext cx="316835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5004048" y="5553236"/>
            <a:ext cx="2520280" cy="360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827584" y="5589240"/>
            <a:ext cx="295232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円/楕円 1"/>
          <p:cNvSpPr/>
          <p:nvPr/>
        </p:nvSpPr>
        <p:spPr>
          <a:xfrm>
            <a:off x="539552" y="4185084"/>
            <a:ext cx="265711" cy="2520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4810345" y="4185084"/>
            <a:ext cx="265711" cy="2520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06499" y="5949280"/>
            <a:ext cx="8241965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抗癌ワクチンとしては、</a:t>
            </a:r>
            <a:r>
              <a:rPr kumimoji="1" lang="ja-JP" altLang="en-US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無効</a:t>
            </a:r>
            <a:r>
              <a:rPr kumimoji="1" lang="ja-JP" altLang="en-US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であることを接種者に説明されたか？</a:t>
            </a:r>
            <a:endParaRPr kumimoji="1" lang="ja-JP" altLang="en-US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28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>
          <a:xfrm>
            <a:off x="539552" y="1556792"/>
            <a:ext cx="8136904" cy="1944216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/>
          </a:bodyPr>
          <a:lstStyle/>
          <a:p>
            <a:r>
              <a:rPr lang="ja-JP" alt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線維筋痛症様症状で始まる新しい疾患</a:t>
            </a:r>
            <a:r>
              <a:rPr lang="en-US" altLang="ja-JP" sz="35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HPV</a:t>
            </a:r>
            <a:r>
              <a:rPr lang="ja-JP" altLang="en-US" sz="35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ワクチン関連神経免疫異常症候群</a:t>
            </a:r>
            <a:endParaRPr lang="en-US" altLang="ja-JP" sz="35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kumimoji="1" lang="en-US" altLang="ja-JP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HPV vaccine-associated </a:t>
            </a:r>
            <a:r>
              <a:rPr kumimoji="1" lang="en-US" altLang="ja-JP" sz="2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neuroimmunopathic</a:t>
            </a:r>
            <a:r>
              <a:rPr kumimoji="1" lang="en-US" altLang="ja-JP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 syndrome (HANS)</a:t>
            </a:r>
            <a:endParaRPr kumimoji="1" lang="ja-JP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6" name="Picture 5" descr="BD20112_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77072"/>
            <a:ext cx="2736304" cy="190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979712" y="764704"/>
            <a:ext cx="5256584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 smtClean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ワクチンの副反応・・・</a:t>
            </a:r>
            <a:r>
              <a:rPr kumimoji="1" lang="ja-JP" altLang="en-US" sz="2800" b="1" dirty="0" smtClean="0">
                <a:latin typeface="HG丸ｺﾞｼｯｸM-PRO" pitchFamily="50" charset="-128"/>
                <a:ea typeface="HG丸ｺﾞｼｯｸM-PRO" pitchFamily="50" charset="-128"/>
              </a:rPr>
              <a:t>影！</a:t>
            </a:r>
            <a:endParaRPr kumimoji="1" lang="ja-JP" altLang="en-US" sz="2800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299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chibita\Pictures\img7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5" y="3703255"/>
            <a:ext cx="2527581" cy="181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idsc.nih.go.jp/iasr/29/343/graph/df3437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0" y="542535"/>
            <a:ext cx="3768353" cy="274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1835696" y="770849"/>
            <a:ext cx="1800200" cy="1434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19672" y="332656"/>
            <a:ext cx="7067128" cy="648072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ja-JP" altLang="en-US" dirty="0">
                <a:solidFill>
                  <a:schemeClr val="accent6">
                    <a:lumMod val="75000"/>
                  </a:schemeClr>
                </a:solidFill>
              </a:rPr>
              <a:t>２</a:t>
            </a:r>
            <a:r>
              <a:rPr kumimoji="1" lang="ja-JP" altLang="en-US" dirty="0" smtClean="0">
                <a:solidFill>
                  <a:schemeClr val="accent6">
                    <a:lumMod val="75000"/>
                  </a:schemeClr>
                </a:solidFill>
              </a:rPr>
              <a:t>種類の</a:t>
            </a:r>
            <a:r>
              <a:rPr lang="ja-JP" altLang="en-US" dirty="0">
                <a:solidFill>
                  <a:schemeClr val="accent6">
                    <a:lumMod val="75000"/>
                  </a:schemeClr>
                </a:solidFill>
              </a:rPr>
              <a:t>ＨＰＶ</a:t>
            </a:r>
            <a:r>
              <a:rPr kumimoji="1" lang="ja-JP" altLang="en-US" dirty="0" smtClean="0">
                <a:solidFill>
                  <a:schemeClr val="accent6">
                    <a:lumMod val="75000"/>
                  </a:schemeClr>
                </a:solidFill>
              </a:rPr>
              <a:t>ワクチン</a:t>
            </a:r>
            <a:endParaRPr kumimoji="1" lang="ja-JP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708671"/>
              </p:ext>
            </p:extLst>
          </p:nvPr>
        </p:nvGraphicFramePr>
        <p:xfrm>
          <a:off x="2483768" y="1340768"/>
          <a:ext cx="6336704" cy="47525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0"/>
                <a:gridCol w="2016224"/>
                <a:gridCol w="2880320"/>
              </a:tblGrid>
              <a:tr h="423107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Cervarix</a:t>
                      </a:r>
                      <a:r>
                        <a:rPr lang="en-US" sz="1400" b="1" u="none" strike="noStrike" baseline="30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®</a:t>
                      </a: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(GSK)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Gardasil</a:t>
                      </a:r>
                      <a:r>
                        <a:rPr lang="en-US" sz="1400" b="1" u="none" strike="noStrike" baseline="30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®</a:t>
                      </a: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(MSD)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68981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蛋白</a:t>
                      </a:r>
                      <a:r>
                        <a:rPr lang="ja-JP" altLang="en-US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系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イクラサギンソウバ</a:t>
                      </a:r>
                      <a:r>
                        <a:rPr lang="ja-JP" altLang="en-US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細胞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酵母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25842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抗原 </a:t>
                      </a:r>
                      <a:r>
                        <a:rPr lang="en-US" altLang="ja-JP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(VLP)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da-DK" sz="11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L1-HPV-16</a:t>
                      </a:r>
                      <a:r>
                        <a:rPr lang="da-DK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da-DK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20 ug        </a:t>
                      </a:r>
                      <a:endParaRPr lang="da-DK" sz="1100" b="1" u="none" strike="noStrike" dirty="0" smtClean="0"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l" fontAlgn="ctr"/>
                      <a:r>
                        <a:rPr lang="ja-JP" alt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da-DK" sz="11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L1-HPV-18 </a:t>
                      </a:r>
                      <a:r>
                        <a:rPr lang="da-DK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 20 ug</a:t>
                      </a:r>
                      <a:endParaRPr lang="da-DK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L1-HPV-6    </a:t>
                      </a:r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en-US" sz="1100" b="1" u="none" strike="noStrike" dirty="0" err="1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ug</a:t>
                      </a:r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L1-HPV-11  40 </a:t>
                      </a:r>
                      <a:r>
                        <a:rPr lang="en-US" sz="1100" b="1" u="none" strike="noStrike" dirty="0" err="1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ug</a:t>
                      </a:r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ja-JP" alt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　</a:t>
                      </a:r>
                      <a:endParaRPr lang="en-US" altLang="ja-JP" sz="1100" b="1" u="none" strike="noStrike" dirty="0" smtClean="0"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l" fontAlgn="ctr"/>
                      <a:r>
                        <a:rPr lang="ja-JP" alt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en-US" sz="11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L1-HPV-16</a:t>
                      </a:r>
                      <a:r>
                        <a:rPr 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en-US" sz="1100" b="1" u="none" strike="noStrike" dirty="0" err="1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ug</a:t>
                      </a:r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en-US" sz="11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L1-HPV-18</a:t>
                      </a:r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 20 </a:t>
                      </a:r>
                      <a:r>
                        <a:rPr lang="en-US" sz="1100" b="1" u="none" strike="noStrike" dirty="0" err="1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ug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814318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アジュバント</a:t>
                      </a:r>
                      <a:endParaRPr lang="en-US" altLang="ja-JP" sz="1100" b="1" u="none" strike="noStrike" dirty="0" smtClean="0"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l" fontAlgn="ctr"/>
                      <a:r>
                        <a:rPr lang="ja-JP" alt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ja-JP" altLang="en-US" sz="11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（炎症反応を惹起）</a:t>
                      </a:r>
                      <a:endParaRPr lang="ja-JP" altLang="en-US" sz="11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en-US" sz="11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AS04  </a:t>
                      </a:r>
                      <a:r>
                        <a:rPr 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                          </a:t>
                      </a:r>
                    </a:p>
                    <a:p>
                      <a:pPr marL="0" indent="0" algn="l" fontAlgn="ctr">
                        <a:buFontTx/>
                        <a:buNone/>
                      </a:pPr>
                      <a:r>
                        <a:rPr lang="ja-JP" alt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　</a:t>
                      </a:r>
                      <a:r>
                        <a:rPr lang="en-US" altLang="ja-JP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Al(OH)</a:t>
                      </a:r>
                      <a:r>
                        <a:rPr lang="en-US" sz="1100" b="1" u="none" strike="noStrike" baseline="-25000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 500 </a:t>
                      </a:r>
                      <a:r>
                        <a:rPr lang="en-US" sz="1100" b="1" u="none" strike="noStrike" dirty="0" err="1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ug</a:t>
                      </a:r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           </a:t>
                      </a:r>
                      <a:endParaRPr lang="en-US" sz="1100" b="1" u="none" strike="noStrike" dirty="0" smtClean="0"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marL="0" indent="0" algn="l" fontAlgn="ctr">
                        <a:buFontTx/>
                        <a:buNone/>
                      </a:pPr>
                      <a:r>
                        <a:rPr 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1" u="none" strike="noStrike" baseline="0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ja-JP" altLang="en-US" sz="1100" b="1" u="none" strike="noStrike" baseline="0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en-US" sz="1100" b="1" u="none" strike="noStrike" baseline="0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 - </a:t>
                      </a:r>
                      <a:r>
                        <a:rPr 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MPL-A     50 </a:t>
                      </a:r>
                      <a:r>
                        <a:rPr lang="en-US" sz="1100" b="1" u="none" strike="noStrike" dirty="0" err="1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ug</a:t>
                      </a:r>
                      <a:r>
                        <a:rPr 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 (LPS)</a:t>
                      </a:r>
                    </a:p>
                    <a:p>
                      <a:pPr marL="0" indent="0" algn="l" fontAlgn="ctr">
                        <a:buFontTx/>
                        <a:buNone/>
                      </a:pPr>
                      <a:r>
                        <a:rPr lang="en-US" sz="11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          (TLR4: Th1, IL-6, </a:t>
                      </a:r>
                      <a:r>
                        <a:rPr lang="en-US" sz="1100" b="1" i="0" u="none" strike="noStrike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IFN</a:t>
                      </a:r>
                      <a:r>
                        <a:rPr lang="en-US" altLang="ja-JP" sz="1100" b="1" i="0" u="none" strike="noStrike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γ</a:t>
                      </a:r>
                      <a:r>
                        <a:rPr lang="en-US" altLang="ja-JP" sz="11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アルミニウム塩</a:t>
                      </a:r>
                      <a:endParaRPr lang="en-US" altLang="ja-JP" sz="1100" b="1" u="none" strike="noStrike" dirty="0" smtClean="0"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l" fontAlgn="ctr"/>
                      <a:r>
                        <a:rPr lang="en-US" altLang="ja-JP" sz="11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         (NLRP3: Th2, IL-1β, IL-18</a:t>
                      </a:r>
                      <a:r>
                        <a:rPr lang="ja-JP" altLang="en-US" sz="11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・・</a:t>
                      </a:r>
                      <a:r>
                        <a:rPr lang="en-US" altLang="ja-JP" sz="11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)</a:t>
                      </a:r>
                      <a:endParaRPr lang="ja-JP" altLang="en-US" sz="11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1766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その他</a:t>
                      </a:r>
                      <a:r>
                        <a:rPr lang="ja-JP" altLang="en-US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の添加物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en-US" sz="1100" b="1" u="none" strike="noStrike" dirty="0" err="1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NaCl</a:t>
                      </a:r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ja-JP" altLang="en-US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等張化剤）　</a:t>
                      </a:r>
                      <a:endParaRPr lang="en-US" altLang="ja-JP" sz="1100" b="1" u="none" strike="noStrike" dirty="0" smtClean="0"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l" fontAlgn="ctr"/>
                      <a:r>
                        <a:rPr lang="ja-JP" alt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en-US" sz="1100" b="1" u="none" strike="noStrike" dirty="0" err="1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NaH</a:t>
                      </a:r>
                      <a:r>
                        <a:rPr 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(PO</a:t>
                      </a:r>
                      <a:r>
                        <a:rPr lang="en-US" sz="1100" b="1" u="none" strike="noStrike" baseline="-25000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100" b="1" u="none" strike="noStrike" baseline="-25000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ja-JP" altLang="en-US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緩衝剤）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en-US" altLang="ja-JP" sz="1100" b="1" u="none" strike="noStrike" dirty="0" err="1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NaCl</a:t>
                      </a:r>
                      <a:r>
                        <a:rPr lang="ja-JP" altLang="en-US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（安定剤）</a:t>
                      </a:r>
                      <a:r>
                        <a:rPr lang="ja-JP" alt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、</a:t>
                      </a:r>
                      <a:endParaRPr lang="en-US" altLang="ja-JP" sz="1100" b="1" u="none" strike="noStrike" dirty="0" smtClean="0"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l" fontAlgn="ctr"/>
                      <a:r>
                        <a:rPr lang="ja-JP" alt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ja-JP" altLang="en-US" sz="11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ポリソルベート</a:t>
                      </a:r>
                      <a:r>
                        <a:rPr lang="en-US" altLang="ja-JP" sz="11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80</a:t>
                      </a:r>
                      <a:r>
                        <a:rPr lang="ja-JP" altLang="en-US" sz="11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ja-JP" sz="11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Tween 80)</a:t>
                      </a:r>
                      <a:r>
                        <a:rPr lang="ja-JP" altLang="en-US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（安定剤）　　　　</a:t>
                      </a:r>
                      <a:endParaRPr lang="en-US" altLang="ja-JP" sz="1100" b="1" u="none" strike="noStrike" dirty="0" smtClean="0"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l" fontAlgn="ctr"/>
                      <a:r>
                        <a:rPr lang="ja-JP" alt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ホウ</a:t>
                      </a:r>
                      <a:r>
                        <a:rPr lang="ja-JP" altLang="en-US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酸（緩衝剤）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34464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用量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0.5 </a:t>
                      </a:r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ml/</a:t>
                      </a:r>
                      <a:r>
                        <a:rPr lang="ja-JP" altLang="en-US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回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0.5 </a:t>
                      </a:r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ml/</a:t>
                      </a:r>
                      <a:r>
                        <a:rPr lang="ja-JP" altLang="en-US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回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投与</a:t>
                      </a:r>
                      <a:r>
                        <a:rPr lang="ja-JP" altLang="en-US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方法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筋肉内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筋肉内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接種</a:t>
                      </a:r>
                      <a:r>
                        <a:rPr lang="ja-JP" altLang="en-US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スケジュール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en-US" altLang="ja-JP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altLang="ja-JP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, 1, 6</a:t>
                      </a:r>
                      <a:r>
                        <a:rPr lang="ja-JP" altLang="en-US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ヵ月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en-US" altLang="ja-JP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0, </a:t>
                      </a:r>
                      <a:r>
                        <a:rPr lang="en-US" altLang="ja-JP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ja-JP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ja-JP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ja-JP" altLang="en-US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ヵ月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接種</a:t>
                      </a:r>
                      <a:r>
                        <a:rPr lang="ja-JP" altLang="en-US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対象者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en-US" altLang="ja-JP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ja-JP" altLang="en-US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歳以上の女性（日本）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　</a:t>
                      </a:r>
                      <a:r>
                        <a:rPr lang="en-US" altLang="ja-JP" sz="1100" b="1" u="none" strike="noStrike" dirty="0" smtClean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ja-JP" altLang="en-US" sz="1100" b="1" u="none" strike="noStrike" dirty="0"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歳以上の女性（日本）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2411760" y="6237312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＊</a:t>
            </a:r>
            <a:r>
              <a:rPr kumimoji="1" lang="en-US" altLang="ja-JP" b="1" dirty="0" err="1" smtClean="0">
                <a:latin typeface="Times New Roman" pitchFamily="18" charset="0"/>
                <a:cs typeface="Times New Roman" pitchFamily="18" charset="0"/>
              </a:rPr>
              <a:t>Cervarix</a:t>
            </a:r>
            <a:r>
              <a:rPr kumimoji="1" lang="ja-JP" altLang="en-US" b="1" dirty="0" smtClean="0">
                <a:latin typeface="Times New Roman" pitchFamily="18" charset="0"/>
                <a:cs typeface="Times New Roman" pitchFamily="18" charset="0"/>
              </a:rPr>
              <a:t>と</a:t>
            </a:r>
            <a:r>
              <a:rPr kumimoji="1" lang="en-US" altLang="ja-JP" b="1" dirty="0" err="1" smtClean="0">
                <a:latin typeface="Times New Roman" pitchFamily="18" charset="0"/>
                <a:cs typeface="Times New Roman" pitchFamily="18" charset="0"/>
              </a:rPr>
              <a:t>Gardasil</a:t>
            </a:r>
            <a:r>
              <a:rPr kumimoji="1" lang="ja-JP" altLang="en-US" b="1" dirty="0" smtClean="0">
                <a:latin typeface="Times New Roman" pitchFamily="18" charset="0"/>
                <a:cs typeface="Times New Roman" pitchFamily="18" charset="0"/>
              </a:rPr>
              <a:t>とは、</a:t>
            </a:r>
            <a:r>
              <a:rPr kumimoji="1" lang="en-US" altLang="ja-JP" b="1" dirty="0" smtClean="0">
                <a:latin typeface="Times New Roman" pitchFamily="18" charset="0"/>
                <a:cs typeface="Times New Roman" pitchFamily="18" charset="0"/>
              </a:rPr>
              <a:t>HANS</a:t>
            </a:r>
            <a:r>
              <a:rPr kumimoji="1" lang="ja-JP" altLang="en-US" b="1" dirty="0" smtClean="0">
                <a:latin typeface="Times New Roman" pitchFamily="18" charset="0"/>
                <a:cs typeface="Times New Roman" pitchFamily="18" charset="0"/>
              </a:rPr>
              <a:t>ではほぼ同じ症状を呈する。</a:t>
            </a:r>
            <a:endParaRPr kumimoji="1" lang="ja-JP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251520" y="476672"/>
            <a:ext cx="360040" cy="294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9512" y="2564904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ja-JP" altLang="en-US" sz="1000" dirty="0" smtClean="0">
                <a:latin typeface="ＭＳ 明朝" panose="02020609040205080304" pitchFamily="17" charset="-128"/>
                <a:ea typeface="ＭＳ 明朝" panose="02020609040205080304" pitchFamily="17" charset="-128"/>
              </a:rPr>
              <a:t>細胞で</a:t>
            </a:r>
            <a:r>
              <a:rPr lang="en-US" altLang="ja-JP" sz="1000" dirty="0" smtClean="0">
                <a:latin typeface="ＭＳ 明朝" panose="02020609040205080304" pitchFamily="17" charset="-128"/>
                <a:ea typeface="ＭＳ 明朝" panose="02020609040205080304" pitchFamily="17" charset="-128"/>
              </a:rPr>
              <a:t>L1</a:t>
            </a:r>
            <a:r>
              <a:rPr lang="ja-JP" altLang="en-US" sz="1000" dirty="0" smtClean="0">
                <a:latin typeface="ＭＳ 明朝" panose="02020609040205080304" pitchFamily="17" charset="-128"/>
                <a:ea typeface="ＭＳ 明朝" panose="02020609040205080304" pitchFamily="17" charset="-128"/>
              </a:rPr>
              <a:t>蛋白のみを高発現させると、細胞核内で癒合して</a:t>
            </a:r>
            <a:r>
              <a:rPr lang="en-US" altLang="ja-JP" sz="1000" dirty="0" smtClean="0">
                <a:latin typeface="ＭＳ 明朝" panose="02020609040205080304" pitchFamily="17" charset="-128"/>
                <a:ea typeface="ＭＳ 明朝" panose="02020609040205080304" pitchFamily="17" charset="-128"/>
              </a:rPr>
              <a:t>HPV</a:t>
            </a:r>
            <a:r>
              <a:rPr lang="ja-JP" altLang="en-US" sz="1000" dirty="0" smtClean="0">
                <a:latin typeface="ＭＳ 明朝" panose="02020609040205080304" pitchFamily="17" charset="-128"/>
                <a:ea typeface="ＭＳ 明朝" panose="02020609040205080304" pitchFamily="17" charset="-128"/>
              </a:rPr>
              <a:t>粒子とよく似た</a:t>
            </a:r>
            <a:r>
              <a:rPr lang="en-US" altLang="ja-JP" sz="1000" dirty="0" smtClean="0">
                <a:latin typeface="ＭＳ 明朝" panose="02020609040205080304" pitchFamily="17" charset="-128"/>
                <a:ea typeface="ＭＳ 明朝" panose="02020609040205080304" pitchFamily="17" charset="-128"/>
              </a:rPr>
              <a:t>VLP</a:t>
            </a:r>
            <a:r>
              <a:rPr lang="ja-JP" altLang="en-US" sz="1000" dirty="0" smtClean="0">
                <a:latin typeface="ＭＳ 明朝" panose="02020609040205080304" pitchFamily="17" charset="-128"/>
                <a:ea typeface="ＭＳ 明朝" panose="02020609040205080304" pitchFamily="17" charset="-128"/>
              </a:rPr>
              <a:t>を形成する。</a:t>
            </a:r>
            <a:endParaRPr kumimoji="1" lang="ja-JP" altLang="en-US" sz="10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79512" y="5661248"/>
            <a:ext cx="22322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kumimoji="1" lang="en-US" altLang="ja-JP" sz="105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HPV</a:t>
            </a:r>
            <a:r>
              <a:rPr kumimoji="1" lang="ja-JP" altLang="en-US" sz="105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ワクチン効果は</a:t>
            </a:r>
            <a:r>
              <a:rPr kumimoji="1" lang="en-US" altLang="ja-JP" sz="105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L1-VLP</a:t>
            </a:r>
            <a:r>
              <a:rPr kumimoji="1" lang="ja-JP" altLang="en-US" sz="105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ではなく、</a:t>
            </a:r>
            <a:r>
              <a:rPr kumimoji="1" lang="en-US" altLang="ja-JP" sz="105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E6/E7</a:t>
            </a:r>
            <a:r>
              <a:rPr kumimoji="1" lang="ja-JP" altLang="en-US" sz="105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にある。</a:t>
            </a:r>
            <a:endParaRPr kumimoji="1" lang="ja-JP" altLang="en-US" sz="105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709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75656" y="418654"/>
            <a:ext cx="5904656" cy="706090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r>
              <a:rPr kumimoji="1" lang="en-US" altLang="ja-JP" sz="32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Case 1: </a:t>
            </a:r>
            <a:r>
              <a:rPr kumimoji="1" lang="ja-JP" altLang="en-US" sz="32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１５歳、女児</a:t>
            </a:r>
            <a:endParaRPr kumimoji="1" lang="ja-JP" altLang="en-US" sz="3200" b="1" dirty="0">
              <a:solidFill>
                <a:schemeClr val="accent6">
                  <a:lumMod val="75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95536" y="1556792"/>
            <a:ext cx="8640960" cy="4896544"/>
          </a:xfrm>
          <a:solidFill>
            <a:srgbClr val="DBEEF4">
              <a:alpha val="50196"/>
            </a:srgb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en-US" altLang="ja-JP" sz="1800" b="1" dirty="0" smtClean="0">
                <a:latin typeface="HG丸ｺﾞｼｯｸM-PRO" pitchFamily="50" charset="-128"/>
                <a:ea typeface="HG丸ｺﾞｼｯｸM-PRO" pitchFamily="50" charset="-128"/>
              </a:rPr>
              <a:t>[</a:t>
            </a:r>
            <a:r>
              <a:rPr kumimoji="1" lang="ja-JP" altLang="en-US" sz="1800" b="1" dirty="0" smtClean="0">
                <a:latin typeface="HG丸ｺﾞｼｯｸM-PRO" pitchFamily="50" charset="-128"/>
                <a:ea typeface="HG丸ｺﾞｼｯｸM-PRO" pitchFamily="50" charset="-128"/>
              </a:rPr>
              <a:t>症例１</a:t>
            </a:r>
            <a:r>
              <a:rPr lang="en-US" altLang="ja-JP" sz="1800" dirty="0" smtClean="0">
                <a:latin typeface="HG丸ｺﾞｼｯｸM-PRO" pitchFamily="50" charset="-128"/>
                <a:ea typeface="HG丸ｺﾞｼｯｸM-PRO" pitchFamily="50" charset="-128"/>
              </a:rPr>
              <a:t>] </a:t>
            </a:r>
            <a:r>
              <a:rPr kumimoji="1"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女児、</a:t>
            </a:r>
            <a:r>
              <a:rPr kumimoji="1" lang="en-US" altLang="ja-JP" sz="1800" dirty="0" smtClean="0">
                <a:latin typeface="HG丸ｺﾞｼｯｸM-PRO" pitchFamily="50" charset="-128"/>
                <a:ea typeface="HG丸ｺﾞｼｯｸM-PRO" pitchFamily="50" charset="-128"/>
              </a:rPr>
              <a:t>15</a:t>
            </a:r>
            <a:r>
              <a:rPr kumimoji="1"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歳（</a:t>
            </a:r>
            <a:r>
              <a:rPr kumimoji="1" lang="en-US" altLang="ja-JP" sz="1800" dirty="0" smtClean="0">
                <a:latin typeface="HG丸ｺﾞｼｯｸM-PRO" pitchFamily="50" charset="-128"/>
                <a:ea typeface="HG丸ｺﾞｼｯｸM-PRO" pitchFamily="50" charset="-128"/>
              </a:rPr>
              <a:t>1998</a:t>
            </a:r>
            <a:r>
              <a:rPr kumimoji="1"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年</a:t>
            </a:r>
            <a:r>
              <a:rPr kumimoji="1" lang="en-US" altLang="ja-JP" sz="1800" dirty="0" smtClean="0">
                <a:latin typeface="HG丸ｺﾞｼｯｸM-PRO" pitchFamily="50" charset="-128"/>
                <a:ea typeface="HG丸ｺﾞｼｯｸM-PRO" pitchFamily="50" charset="-128"/>
              </a:rPr>
              <a:t>4</a:t>
            </a:r>
            <a:r>
              <a:rPr kumimoji="1"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月</a:t>
            </a:r>
            <a:r>
              <a:rPr kumimoji="1" lang="en-US" altLang="ja-JP" sz="1800" dirty="0" smtClean="0">
                <a:latin typeface="HG丸ｺﾞｼｯｸM-PRO" pitchFamily="50" charset="-128"/>
                <a:ea typeface="HG丸ｺﾞｼｯｸM-PRO" pitchFamily="50" charset="-128"/>
              </a:rPr>
              <a:t>1</a:t>
            </a:r>
            <a:r>
              <a:rPr kumimoji="1"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日生まれ）</a:t>
            </a:r>
            <a:endParaRPr kumimoji="1" lang="en-US" altLang="ja-JP" sz="1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ja-JP" sz="1800" dirty="0" smtClean="0">
                <a:latin typeface="HG丸ｺﾞｼｯｸM-PRO" pitchFamily="50" charset="-128"/>
                <a:ea typeface="HG丸ｺﾞｼｯｸM-PRO" pitchFamily="50" charset="-128"/>
              </a:rPr>
              <a:t>①</a:t>
            </a:r>
            <a:r>
              <a:rPr lang="en-US" altLang="ja-JP" sz="1800" dirty="0" err="1" smtClean="0">
                <a:latin typeface="HG丸ｺﾞｼｯｸM-PRO" pitchFamily="50" charset="-128"/>
                <a:ea typeface="HG丸ｺﾞｼｯｸM-PRO" pitchFamily="50" charset="-128"/>
              </a:rPr>
              <a:t>Gardasil</a:t>
            </a:r>
            <a:r>
              <a:rPr lang="en-US" altLang="ja-JP" sz="1800" dirty="0" smtClean="0">
                <a:latin typeface="HG丸ｺﾞｼｯｸM-PRO" pitchFamily="50" charset="-128"/>
                <a:ea typeface="HG丸ｺﾞｼｯｸM-PRO" pitchFamily="50" charset="-128"/>
              </a:rPr>
              <a:t>: 2012/7/24</a:t>
            </a:r>
            <a:r>
              <a:rPr lang="ja-JP" altLang="en-US" sz="1800" dirty="0" err="1" smtClean="0">
                <a:latin typeface="HG丸ｺﾞｼｯｸM-PRO" pitchFamily="50" charset="-128"/>
                <a:ea typeface="HG丸ｺﾞｼｯｸM-PRO" pitchFamily="50" charset="-128"/>
              </a:rPr>
              <a:t>、</a:t>
            </a:r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②</a:t>
            </a:r>
            <a:r>
              <a:rPr lang="en-US" altLang="ja-JP" sz="1800" dirty="0" err="1" smtClean="0">
                <a:latin typeface="HG丸ｺﾞｼｯｸM-PRO" pitchFamily="50" charset="-128"/>
                <a:ea typeface="HG丸ｺﾞｼｯｸM-PRO" pitchFamily="50" charset="-128"/>
              </a:rPr>
              <a:t>Gardasil</a:t>
            </a:r>
            <a:r>
              <a:rPr lang="en-US" altLang="ja-JP" sz="1800" dirty="0" smtClean="0">
                <a:latin typeface="HG丸ｺﾞｼｯｸM-PRO" pitchFamily="50" charset="-128"/>
                <a:ea typeface="HG丸ｺﾞｼｯｸM-PRO" pitchFamily="50" charset="-128"/>
              </a:rPr>
              <a:t>: 2012/12/5</a:t>
            </a:r>
          </a:p>
          <a:p>
            <a:r>
              <a:rPr kumimoji="1" lang="en-US" altLang="ja-JP" sz="1800" dirty="0" smtClean="0">
                <a:latin typeface="HG丸ｺﾞｼｯｸM-PRO" pitchFamily="50" charset="-128"/>
                <a:ea typeface="HG丸ｺﾞｼｯｸM-PRO" pitchFamily="50" charset="-128"/>
              </a:rPr>
              <a:t>12</a:t>
            </a:r>
            <a:r>
              <a:rPr kumimoji="1"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月下旬より異様なだるさ、易疲労感、全身痛を訴え、幻視・幻聴を認めた。</a:t>
            </a:r>
            <a:endParaRPr kumimoji="1" lang="en-US" altLang="ja-JP" sz="1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None/>
            </a:pPr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　　西岡先生を受診し、圧痛点</a:t>
            </a:r>
            <a:r>
              <a:rPr lang="en-US" altLang="ja-JP" sz="1800" dirty="0" smtClean="0">
                <a:latin typeface="HG丸ｺﾞｼｯｸM-PRO" pitchFamily="50" charset="-128"/>
                <a:ea typeface="HG丸ｺﾞｼｯｸM-PRO" pitchFamily="50" charset="-128"/>
              </a:rPr>
              <a:t>18/18</a:t>
            </a:r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、線維筋痛症の診断を受け１月に当科へ。</a:t>
            </a:r>
            <a:endParaRPr lang="en-US" altLang="ja-JP" sz="1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kumimoji="1" lang="ja-JP" altLang="en-US" sz="1800" b="1" dirty="0" smtClean="0">
                <a:latin typeface="HG丸ｺﾞｼｯｸM-PRO" pitchFamily="50" charset="-128"/>
                <a:ea typeface="HG丸ｺﾞｼｯｸM-PRO" pitchFamily="50" charset="-128"/>
              </a:rPr>
              <a:t>家族歴・既往歴</a:t>
            </a:r>
            <a:r>
              <a:rPr kumimoji="1"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：とくになし。</a:t>
            </a:r>
            <a:r>
              <a:rPr kumimoji="1" lang="en-US" altLang="ja-JP" sz="1800" dirty="0" err="1" smtClean="0">
                <a:latin typeface="HG丸ｺﾞｼｯｸM-PRO" pitchFamily="50" charset="-128"/>
                <a:ea typeface="HG丸ｺﾞｼｯｸM-PRO" pitchFamily="50" charset="-128"/>
              </a:rPr>
              <a:t>Gardasil</a:t>
            </a:r>
            <a:r>
              <a:rPr kumimoji="1"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接種前は運動部で活躍。</a:t>
            </a:r>
            <a:endParaRPr kumimoji="1" lang="en-US" altLang="ja-JP" sz="1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None/>
            </a:pPr>
            <a:r>
              <a:rPr lang="en-US" altLang="ja-JP" sz="1800" b="1" dirty="0" smtClean="0">
                <a:latin typeface="HG丸ｺﾞｼｯｸM-PRO" pitchFamily="50" charset="-128"/>
                <a:ea typeface="HG丸ｺﾞｼｯｸM-PRO" pitchFamily="50" charset="-128"/>
              </a:rPr>
              <a:t>[</a:t>
            </a:r>
            <a:r>
              <a:rPr lang="ja-JP" altLang="en-US" sz="1800" b="1" dirty="0" smtClean="0">
                <a:latin typeface="HG丸ｺﾞｼｯｸM-PRO" pitchFamily="50" charset="-128"/>
                <a:ea typeface="HG丸ｺﾞｼｯｸM-PRO" pitchFamily="50" charset="-128"/>
              </a:rPr>
              <a:t>現病歴・経過</a:t>
            </a:r>
            <a:r>
              <a:rPr lang="en-US" altLang="ja-JP" sz="1800" b="1" dirty="0" smtClean="0">
                <a:latin typeface="HG丸ｺﾞｼｯｸM-PRO" pitchFamily="50" charset="-128"/>
                <a:ea typeface="HG丸ｺﾞｼｯｸM-PRO" pitchFamily="50" charset="-128"/>
              </a:rPr>
              <a:t>]</a:t>
            </a:r>
          </a:p>
          <a:p>
            <a:r>
              <a:rPr lang="en-US" altLang="ja-JP" sz="1800" dirty="0" smtClean="0">
                <a:latin typeface="HG丸ｺﾞｼｯｸM-PRO" pitchFamily="50" charset="-128"/>
                <a:ea typeface="HG丸ｺﾞｼｯｸM-PRO" pitchFamily="50" charset="-128"/>
              </a:rPr>
              <a:t>1</a:t>
            </a:r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回目</a:t>
            </a:r>
            <a:r>
              <a:rPr lang="en-US" altLang="ja-JP" sz="1800" dirty="0" err="1" smtClean="0">
                <a:latin typeface="HG丸ｺﾞｼｯｸM-PRO" pitchFamily="50" charset="-128"/>
                <a:ea typeface="HG丸ｺﾞｼｯｸM-PRO" pitchFamily="50" charset="-128"/>
              </a:rPr>
              <a:t>Gardasil</a:t>
            </a:r>
            <a:r>
              <a:rPr lang="en-US" altLang="ja-JP" sz="1800" dirty="0" smtClean="0">
                <a:latin typeface="HG丸ｺﾞｼｯｸM-PRO" pitchFamily="50" charset="-128"/>
                <a:ea typeface="HG丸ｺﾞｼｯｸM-PRO" pitchFamily="50" charset="-128"/>
              </a:rPr>
              <a:t> 2</a:t>
            </a:r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カ月後、ひどい頭痛、四肢のしびれ、筋痛・筋力低下</a:t>
            </a:r>
            <a:r>
              <a:rPr lang="en-US" altLang="ja-JP" sz="1800" dirty="0" smtClean="0">
                <a:latin typeface="HG丸ｺﾞｼｯｸM-PRO" pitchFamily="50" charset="-128"/>
                <a:ea typeface="HG丸ｺﾞｼｯｸM-PRO" pitchFamily="50" charset="-128"/>
              </a:rPr>
              <a:t>(</a:t>
            </a:r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車椅子</a:t>
            </a:r>
            <a:r>
              <a:rPr lang="en-US" altLang="ja-JP" sz="1800" dirty="0" smtClean="0">
                <a:latin typeface="HG丸ｺﾞｼｯｸM-PRO" pitchFamily="50" charset="-128"/>
                <a:ea typeface="HG丸ｺﾞｼｯｸM-PRO" pitchFamily="50" charset="-128"/>
              </a:rPr>
              <a:t>)</a:t>
            </a:r>
          </a:p>
          <a:p>
            <a:pPr>
              <a:buNone/>
            </a:pPr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　 </a:t>
            </a:r>
            <a:r>
              <a:rPr lang="en-US" altLang="ja-JP" sz="1800" dirty="0" smtClean="0">
                <a:latin typeface="HG丸ｺﾞｼｯｸM-PRO" pitchFamily="50" charset="-128"/>
                <a:ea typeface="HG丸ｺﾞｼｯｸM-PRO" pitchFamily="50" charset="-128"/>
              </a:rPr>
              <a:t> </a:t>
            </a:r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光・音過敏、睡眠障害が出現した。</a:t>
            </a:r>
            <a:r>
              <a:rPr lang="en-US" altLang="ja-JP" sz="1800" dirty="0" smtClean="0">
                <a:latin typeface="HG丸ｺﾞｼｯｸM-PRO" pitchFamily="50" charset="-128"/>
                <a:ea typeface="HG丸ｺﾞｼｯｸM-PRO" pitchFamily="50" charset="-128"/>
              </a:rPr>
              <a:t>2</a:t>
            </a:r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回目後症状は悪化し、記憶が飛び、学習障害、　自己認識ができず、幻視・幻聴が始まった。当初、若年性線維筋痛症の診断。</a:t>
            </a:r>
            <a:endParaRPr lang="en-US" altLang="ja-JP" sz="1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None/>
            </a:pPr>
            <a:r>
              <a:rPr lang="en-US" altLang="ja-JP" sz="1800" b="1" dirty="0">
                <a:latin typeface="HG丸ｺﾞｼｯｸM-PRO" pitchFamily="50" charset="-128"/>
                <a:ea typeface="HG丸ｺﾞｼｯｸM-PRO" pitchFamily="50" charset="-128"/>
              </a:rPr>
              <a:t>[</a:t>
            </a:r>
            <a:r>
              <a:rPr lang="ja-JP" altLang="en-US" sz="1800" b="1" dirty="0" smtClean="0">
                <a:latin typeface="HG丸ｺﾞｼｯｸM-PRO" pitchFamily="50" charset="-128"/>
                <a:ea typeface="HG丸ｺﾞｼｯｸM-PRO" pitchFamily="50" charset="-128"/>
              </a:rPr>
              <a:t>理学的所見</a:t>
            </a:r>
            <a:r>
              <a:rPr lang="en-US" altLang="ja-JP" sz="1800" b="1" dirty="0" smtClean="0">
                <a:latin typeface="HG丸ｺﾞｼｯｸM-PRO" pitchFamily="50" charset="-128"/>
                <a:ea typeface="HG丸ｺﾞｼｯｸM-PRO" pitchFamily="50" charset="-128"/>
              </a:rPr>
              <a:t>]</a:t>
            </a:r>
            <a:r>
              <a:rPr lang="en-US" altLang="ja-JP" sz="1800" dirty="0" smtClean="0">
                <a:latin typeface="HG丸ｺﾞｼｯｸM-PRO" pitchFamily="50" charset="-128"/>
                <a:ea typeface="HG丸ｺﾞｼｯｸM-PRO" pitchFamily="50" charset="-128"/>
              </a:rPr>
              <a:t> </a:t>
            </a:r>
            <a:r>
              <a:rPr lang="en-US" altLang="ja-JP" sz="1800" dirty="0" err="1" smtClean="0">
                <a:latin typeface="HG丸ｺﾞｼｯｸM-PRO" pitchFamily="50" charset="-128"/>
                <a:ea typeface="HG丸ｺﾞｼｯｸM-PRO" pitchFamily="50" charset="-128"/>
              </a:rPr>
              <a:t>allodynia</a:t>
            </a:r>
            <a:r>
              <a:rPr lang="ja-JP" altLang="en-US" sz="1800" dirty="0" err="1" smtClean="0">
                <a:latin typeface="HG丸ｺﾞｼｯｸM-PRO" pitchFamily="50" charset="-128"/>
                <a:ea typeface="HG丸ｺﾞｼｯｸM-PRO" pitchFamily="50" charset="-128"/>
              </a:rPr>
              <a:t>、</a:t>
            </a:r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圧痛点</a:t>
            </a:r>
            <a:r>
              <a:rPr lang="en-US" altLang="ja-JP" sz="1800" dirty="0" smtClean="0">
                <a:latin typeface="HG丸ｺﾞｼｯｸM-PRO" pitchFamily="50" charset="-128"/>
                <a:ea typeface="HG丸ｺﾞｼｯｸM-PRO" pitchFamily="50" charset="-128"/>
              </a:rPr>
              <a:t>18/18</a:t>
            </a:r>
            <a:r>
              <a:rPr lang="ja-JP" altLang="en-US" sz="1800" dirty="0" err="1" smtClean="0">
                <a:latin typeface="HG丸ｺﾞｼｯｸM-PRO" pitchFamily="50" charset="-128"/>
                <a:ea typeface="HG丸ｺﾞｼｯｸM-PRO" pitchFamily="50" charset="-128"/>
              </a:rPr>
              <a:t>、</a:t>
            </a:r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筋・関節に異常なし。</a:t>
            </a:r>
            <a:endParaRPr lang="en-US" altLang="ja-JP" sz="1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None/>
            </a:pPr>
            <a:r>
              <a:rPr lang="en-US" altLang="ja-JP" sz="1800" b="1" dirty="0">
                <a:latin typeface="HG丸ｺﾞｼｯｸM-PRO" pitchFamily="50" charset="-128"/>
                <a:ea typeface="HG丸ｺﾞｼｯｸM-PRO" pitchFamily="50" charset="-128"/>
              </a:rPr>
              <a:t>[</a:t>
            </a:r>
            <a:r>
              <a:rPr lang="ja-JP" altLang="en-US" sz="1800" b="1" dirty="0" smtClean="0">
                <a:latin typeface="HG丸ｺﾞｼｯｸM-PRO" pitchFamily="50" charset="-128"/>
                <a:ea typeface="HG丸ｺﾞｼｯｸM-PRO" pitchFamily="50" charset="-128"/>
              </a:rPr>
              <a:t>血液検査</a:t>
            </a:r>
            <a:r>
              <a:rPr lang="en-US" altLang="ja-JP" sz="1800" b="1" dirty="0" smtClean="0">
                <a:latin typeface="HG丸ｺﾞｼｯｸM-PRO" pitchFamily="50" charset="-128"/>
                <a:ea typeface="HG丸ｺﾞｼｯｸM-PRO" pitchFamily="50" charset="-128"/>
              </a:rPr>
              <a:t>]</a:t>
            </a:r>
            <a:r>
              <a:rPr lang="en-US" altLang="ja-JP" sz="1800" dirty="0" smtClean="0">
                <a:latin typeface="HG丸ｺﾞｼｯｸM-PRO" pitchFamily="50" charset="-128"/>
                <a:ea typeface="HG丸ｺﾞｼｯｸM-PRO" pitchFamily="50" charset="-128"/>
              </a:rPr>
              <a:t>    </a:t>
            </a:r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炎症（－）、甲状腺機能：正常、抗核抗体・抗</a:t>
            </a:r>
            <a:r>
              <a:rPr lang="en-US" altLang="ja-JP" sz="1800" dirty="0" smtClean="0">
                <a:latin typeface="HG丸ｺﾞｼｯｸM-PRO" pitchFamily="50" charset="-128"/>
                <a:ea typeface="HG丸ｺﾞｼｯｸM-PRO" pitchFamily="50" charset="-128"/>
              </a:rPr>
              <a:t>SS-A</a:t>
            </a:r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抗体（－）</a:t>
            </a:r>
            <a:endParaRPr lang="en-US" altLang="ja-JP" sz="1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None/>
            </a:pPr>
            <a:r>
              <a:rPr lang="en-US" altLang="ja-JP" sz="1800" b="1" dirty="0" smtClean="0">
                <a:latin typeface="HG丸ｺﾞｼｯｸM-PRO" pitchFamily="50" charset="-128"/>
                <a:ea typeface="HG丸ｺﾞｼｯｸM-PRO" pitchFamily="50" charset="-128"/>
              </a:rPr>
              <a:t>[</a:t>
            </a:r>
            <a:r>
              <a:rPr lang="ja-JP" altLang="en-US" sz="1800" b="1" dirty="0" smtClean="0">
                <a:latin typeface="HG丸ｺﾞｼｯｸM-PRO" pitchFamily="50" charset="-128"/>
                <a:ea typeface="HG丸ｺﾞｼｯｸM-PRO" pitchFamily="50" charset="-128"/>
              </a:rPr>
              <a:t>経過</a:t>
            </a:r>
            <a:r>
              <a:rPr lang="en-US" altLang="ja-JP" sz="1800" b="1" dirty="0" smtClean="0">
                <a:latin typeface="HG丸ｺﾞｼｯｸM-PRO" pitchFamily="50" charset="-128"/>
                <a:ea typeface="HG丸ｺﾞｼｯｸM-PRO" pitchFamily="50" charset="-128"/>
              </a:rPr>
              <a:t>]</a:t>
            </a:r>
          </a:p>
          <a:p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１月、当科で環境分離入院にも拘わらず、状態の悪化が進行した。</a:t>
            </a:r>
            <a:endParaRPr lang="en-US" altLang="ja-JP" sz="1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幻視・幻聴の悪化 → </a:t>
            </a:r>
            <a:r>
              <a:rPr lang="en-US" altLang="ja-JP" sz="1800" dirty="0" smtClean="0">
                <a:latin typeface="HG丸ｺﾞｼｯｸM-PRO" pitchFamily="50" charset="-128"/>
                <a:ea typeface="HG丸ｺﾞｼｯｸM-PRO" pitchFamily="50" charset="-128"/>
              </a:rPr>
              <a:t>wrist-cut </a:t>
            </a:r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→ 精神科：</a:t>
            </a:r>
            <a:r>
              <a:rPr lang="en-US" altLang="ja-JP" sz="1800" dirty="0" smtClean="0">
                <a:latin typeface="HG丸ｺﾞｼｯｸM-PRO" pitchFamily="50" charset="-128"/>
                <a:ea typeface="HG丸ｺﾞｼｯｸM-PRO" pitchFamily="50" charset="-128"/>
              </a:rPr>
              <a:t>CFS</a:t>
            </a:r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中に抗</a:t>
            </a:r>
            <a:r>
              <a:rPr lang="en-US" altLang="ja-JP" sz="1800" dirty="0" smtClean="0">
                <a:latin typeface="HG丸ｺﾞｼｯｸM-PRO" pitchFamily="50" charset="-128"/>
                <a:ea typeface="HG丸ｺﾞｼｯｸM-PRO" pitchFamily="50" charset="-128"/>
              </a:rPr>
              <a:t>NMDAR</a:t>
            </a:r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抗体（＋）</a:t>
            </a:r>
            <a:endParaRPr lang="en-US" altLang="ja-JP" sz="1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プレドニンゾロン内服を開始したが、効果を認めていない。</a:t>
            </a:r>
            <a:endParaRPr lang="en-US" altLang="ja-JP" sz="1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None/>
            </a:pPr>
            <a:r>
              <a:rPr kumimoji="1" lang="en-US" altLang="ja-JP" sz="1800" dirty="0" smtClean="0">
                <a:latin typeface="HG丸ｺﾞｼｯｸM-PRO" pitchFamily="50" charset="-128"/>
                <a:ea typeface="HG丸ｺﾞｼｯｸM-PRO" pitchFamily="50" charset="-128"/>
              </a:rPr>
              <a:t> </a:t>
            </a:r>
            <a:endParaRPr kumimoji="1" lang="ja-JP" altLang="en-US" sz="1800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730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83568" y="260648"/>
            <a:ext cx="6840760" cy="994122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 fontScale="90000"/>
          </a:bodyPr>
          <a:lstStyle/>
          <a:p>
            <a:r>
              <a:rPr kumimoji="1" lang="ja-JP" altLang="en-US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子どもの精神的発達からみた</a:t>
            </a:r>
            <a:r>
              <a:rPr kumimoji="1" lang="en-US" altLang="ja-JP" sz="3600" dirty="0" smtClean="0">
                <a:latin typeface="HG丸ｺﾞｼｯｸM-PRO" pitchFamily="50" charset="-128"/>
                <a:ea typeface="HG丸ｺﾞｼｯｸM-PRO" pitchFamily="50" charset="-128"/>
              </a:rPr>
              <a:t/>
            </a:r>
            <a:br>
              <a:rPr kumimoji="1" lang="en-US" altLang="ja-JP" sz="3600" dirty="0" smtClean="0">
                <a:latin typeface="HG丸ｺﾞｼｯｸM-PRO" pitchFamily="50" charset="-128"/>
                <a:ea typeface="HG丸ｺﾞｼｯｸM-PRO" pitchFamily="50" charset="-128"/>
              </a:rPr>
            </a:br>
            <a:r>
              <a:rPr lang="ja-JP" altLang="en-US" sz="3100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若年性線維筋痛症</a:t>
            </a:r>
            <a:endParaRPr kumimoji="1" lang="ja-JP" altLang="en-US" sz="3100" dirty="0">
              <a:solidFill>
                <a:schemeClr val="bg1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755576" y="5589240"/>
            <a:ext cx="7776864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201578" y="5229200"/>
            <a:ext cx="553998" cy="9361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 smtClean="0">
                <a:latin typeface="HG丸ｺﾞｼｯｸM-PRO" pitchFamily="50" charset="-128"/>
                <a:ea typeface="HG丸ｺﾞｼｯｸM-PRO" pitchFamily="50" charset="-128"/>
              </a:rPr>
              <a:t>誕生</a:t>
            </a:r>
            <a:endParaRPr kumimoji="1" lang="ja-JP" altLang="en-US" sz="2400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91345" y="5661248"/>
            <a:ext cx="712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latin typeface="HG丸ｺﾞｼｯｸM-PRO" pitchFamily="50" charset="-128"/>
                <a:ea typeface="HG丸ｺﾞｼｯｸM-PRO" pitchFamily="50" charset="-128"/>
              </a:rPr>
              <a:t>0</a:t>
            </a:r>
            <a:r>
              <a:rPr kumimoji="1"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歳</a:t>
            </a:r>
            <a:endParaRPr kumimoji="1" lang="ja-JP" altLang="en-US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11625" y="5661248"/>
            <a:ext cx="928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10</a:t>
            </a:r>
            <a:r>
              <a:rPr kumimoji="1" lang="ja-JP" altLang="en-US" b="1" dirty="0" smtClean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歳</a:t>
            </a:r>
            <a:endParaRPr kumimoji="1" lang="ja-JP" altLang="en-US" b="1" dirty="0">
              <a:solidFill>
                <a:srgbClr val="FF0000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172065" y="5661248"/>
            <a:ext cx="928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HG丸ｺﾞｼｯｸM-PRO" pitchFamily="50" charset="-128"/>
                <a:ea typeface="HG丸ｺﾞｼｯｸM-PRO" pitchFamily="50" charset="-128"/>
              </a:rPr>
              <a:t>2</a:t>
            </a:r>
            <a:r>
              <a:rPr kumimoji="1" lang="en-US" altLang="ja-JP" b="1" dirty="0" smtClean="0">
                <a:latin typeface="HG丸ｺﾞｼｯｸM-PRO" pitchFamily="50" charset="-128"/>
                <a:ea typeface="HG丸ｺﾞｼｯｸM-PRO" pitchFamily="50" charset="-128"/>
              </a:rPr>
              <a:t>0</a:t>
            </a:r>
            <a:r>
              <a:rPr kumimoji="1"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歳</a:t>
            </a:r>
            <a:endParaRPr kumimoji="1" lang="ja-JP" altLang="en-US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755576" y="5013176"/>
            <a:ext cx="2920212" cy="432048"/>
          </a:xfrm>
          <a:prstGeom prst="ellipse">
            <a:avLst/>
          </a:prstGeom>
          <a:solidFill>
            <a:srgbClr val="66FF66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3091948" y="5013176"/>
            <a:ext cx="4432380" cy="432048"/>
          </a:xfrm>
          <a:prstGeom prst="ellipse">
            <a:avLst/>
          </a:prstGeom>
          <a:solidFill>
            <a:srgbClr val="FF99CC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187624" y="4725144"/>
            <a:ext cx="2024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latin typeface="HG丸ｺﾞｼｯｸM-PRO" pitchFamily="50" charset="-128"/>
                <a:ea typeface="HG丸ｺﾞｼｯｸM-PRO" pitchFamily="50" charset="-128"/>
              </a:rPr>
              <a:t>性格形成期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211960" y="4725144"/>
            <a:ext cx="2024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 smtClean="0">
                <a:latin typeface="HG丸ｺﾞｼｯｸM-PRO" pitchFamily="50" charset="-128"/>
                <a:ea typeface="HG丸ｺﾞｼｯｸM-PRO" pitchFamily="50" charset="-128"/>
              </a:rPr>
              <a:t>人格</a:t>
            </a:r>
            <a:r>
              <a:rPr lang="ja-JP" altLang="en-US" sz="2000" b="1" dirty="0">
                <a:latin typeface="HG丸ｺﾞｼｯｸM-PRO" pitchFamily="50" charset="-128"/>
                <a:ea typeface="HG丸ｺﾞｼｯｸM-PRO" pitchFamily="50" charset="-128"/>
              </a:rPr>
              <a:t>形成期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79847" y="5877272"/>
            <a:ext cx="2456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u="sng" dirty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母子</a:t>
            </a:r>
            <a:r>
              <a:rPr lang="ja-JP" altLang="en-US" b="1" u="sng" dirty="0" smtClean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の絆形成</a:t>
            </a:r>
            <a:endParaRPr lang="en-US" altLang="ja-JP" b="1" u="sng" dirty="0" smtClean="0">
              <a:solidFill>
                <a:srgbClr val="FF0000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kumimoji="1" lang="ja-JP" altLang="en-US" b="1" dirty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愛着 ⇔ </a:t>
            </a:r>
            <a:r>
              <a:rPr kumimoji="1"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探索行動</a:t>
            </a:r>
            <a:endParaRPr kumimoji="1" lang="ja-JP" altLang="en-US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028051" y="5877272"/>
            <a:ext cx="3144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u="sng" dirty="0" smtClean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個人の独立</a:t>
            </a:r>
            <a:endParaRPr lang="en-US" altLang="ja-JP" b="1" u="sng" dirty="0" smtClean="0">
              <a:solidFill>
                <a:srgbClr val="FF0000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　母の子離れ・子の母離れ</a:t>
            </a:r>
            <a:endParaRPr lang="en-US" altLang="ja-JP" b="1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690410" y="2204864"/>
            <a:ext cx="553998" cy="25922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著しい生活障害</a:t>
            </a:r>
            <a:endParaRPr kumimoji="1" lang="ja-JP" altLang="en-US" sz="2400" dirty="0">
              <a:solidFill>
                <a:srgbClr val="0070C0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grpSp>
        <p:nvGrpSpPr>
          <p:cNvPr id="39" name="グループ化 38"/>
          <p:cNvGrpSpPr/>
          <p:nvPr/>
        </p:nvGrpSpPr>
        <p:grpSpPr>
          <a:xfrm>
            <a:off x="1103951" y="1628800"/>
            <a:ext cx="6708409" cy="2703205"/>
            <a:chOff x="1103951" y="1628800"/>
            <a:chExt cx="6708409" cy="2703205"/>
          </a:xfrm>
        </p:grpSpPr>
        <p:sp>
          <p:nvSpPr>
            <p:cNvPr id="23" name="正方形/長方形 22"/>
            <p:cNvSpPr/>
            <p:nvPr/>
          </p:nvSpPr>
          <p:spPr>
            <a:xfrm>
              <a:off x="5580112" y="3068960"/>
              <a:ext cx="2160240" cy="360041"/>
            </a:xfrm>
            <a:prstGeom prst="rect">
              <a:avLst/>
            </a:prstGeom>
            <a:solidFill>
              <a:srgbClr val="B9CD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二等辺三角形 16"/>
            <p:cNvSpPr/>
            <p:nvPr/>
          </p:nvSpPr>
          <p:spPr>
            <a:xfrm rot="16200000">
              <a:off x="3517866" y="2590890"/>
              <a:ext cx="360040" cy="2324291"/>
            </a:xfrm>
            <a:prstGeom prst="triangle">
              <a:avLst/>
            </a:prstGeom>
            <a:solidFill>
              <a:srgbClr val="B9CD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331640" y="3430741"/>
              <a:ext cx="21602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 smtClean="0">
                  <a:latin typeface="HG丸ｺﾞｼｯｸM-PRO" pitchFamily="50" charset="-128"/>
                  <a:ea typeface="HG丸ｺﾞｼｯｸM-PRO" pitchFamily="50" charset="-128"/>
                </a:rPr>
                <a:t>関節痛・筋痛</a:t>
              </a:r>
              <a:endParaRPr kumimoji="1" lang="en-US" altLang="ja-JP" dirty="0" smtClean="0">
                <a:latin typeface="HG丸ｺﾞｼｯｸM-PRO" pitchFamily="50" charset="-128"/>
                <a:ea typeface="HG丸ｺﾞｼｯｸM-PRO" pitchFamily="50" charset="-128"/>
              </a:endParaRPr>
            </a:p>
            <a:p>
              <a:r>
                <a:rPr lang="ja-JP" altLang="en-US" dirty="0" smtClean="0">
                  <a:latin typeface="HG丸ｺﾞｼｯｸM-PRO" pitchFamily="50" charset="-128"/>
                  <a:ea typeface="HG丸ｺﾞｼｯｸM-PRO" pitchFamily="50" charset="-128"/>
                </a:rPr>
                <a:t>腰痛・</a:t>
              </a:r>
              <a:r>
                <a:rPr kumimoji="1" lang="ja-JP" altLang="en-US" dirty="0" smtClean="0">
                  <a:latin typeface="HG丸ｺﾞｼｯｸM-PRO" pitchFamily="50" charset="-128"/>
                  <a:ea typeface="HG丸ｺﾞｼｯｸM-PRO" pitchFamily="50" charset="-128"/>
                </a:rPr>
                <a:t>頭痛・腹痛</a:t>
              </a:r>
              <a:endParaRPr kumimoji="1" lang="ja-JP" altLang="en-US" dirty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4860032" y="3573015"/>
              <a:ext cx="2880320" cy="360041"/>
            </a:xfrm>
            <a:prstGeom prst="rect">
              <a:avLst/>
            </a:prstGeom>
            <a:solidFill>
              <a:srgbClr val="B9CD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3275856" y="3501008"/>
              <a:ext cx="21962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b="1" dirty="0" smtClean="0">
                  <a:latin typeface="HG丸ｺﾞｼｯｸM-PRO" pitchFamily="50" charset="-128"/>
                  <a:ea typeface="HG丸ｺﾞｼｯｸM-PRO" pitchFamily="50" charset="-128"/>
                </a:rPr>
                <a:t>疼痛の全身化</a:t>
              </a:r>
              <a:endParaRPr kumimoji="1" lang="ja-JP" altLang="en-US" sz="2400" b="1" dirty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  <p:sp>
          <p:nvSpPr>
            <p:cNvPr id="21" name="二等辺三角形 20"/>
            <p:cNvSpPr/>
            <p:nvPr/>
          </p:nvSpPr>
          <p:spPr>
            <a:xfrm rot="16200000">
              <a:off x="4237946" y="2086835"/>
              <a:ext cx="360040" cy="2324291"/>
            </a:xfrm>
            <a:prstGeom prst="triangle">
              <a:avLst/>
            </a:prstGeom>
            <a:solidFill>
              <a:srgbClr val="B9CD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3563888" y="3028890"/>
              <a:ext cx="40504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b="1" dirty="0" smtClean="0">
                  <a:latin typeface="HG丸ｺﾞｼｯｸM-PRO" pitchFamily="50" charset="-128"/>
                  <a:ea typeface="HG丸ｺﾞｼｯｸM-PRO" pitchFamily="50" charset="-128"/>
                </a:rPr>
                <a:t>倦怠感・疲労感・睡眠障害</a:t>
              </a:r>
              <a:endParaRPr kumimoji="1" lang="ja-JP" altLang="en-US" sz="2400" b="1" dirty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4417966" y="3962673"/>
              <a:ext cx="33223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 smtClean="0">
                  <a:solidFill>
                    <a:srgbClr val="0070C0"/>
                  </a:solidFill>
                  <a:latin typeface="HG丸ｺﾞｼｯｸM-PRO" pitchFamily="50" charset="-128"/>
                  <a:ea typeface="HG丸ｺﾞｼｯｸM-PRO" pitchFamily="50" charset="-128"/>
                </a:rPr>
                <a:t>筋の廃用性萎縮、登校障害</a:t>
              </a:r>
              <a:endParaRPr kumimoji="1" lang="ja-JP" altLang="en-US" b="1" dirty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  <p:sp>
          <p:nvSpPr>
            <p:cNvPr id="25" name="二等辺三角形 24"/>
            <p:cNvSpPr/>
            <p:nvPr/>
          </p:nvSpPr>
          <p:spPr>
            <a:xfrm rot="16200000">
              <a:off x="5030034" y="1510770"/>
              <a:ext cx="360040" cy="2324291"/>
            </a:xfrm>
            <a:prstGeom prst="triangle">
              <a:avLst/>
            </a:prstGeom>
            <a:solidFill>
              <a:srgbClr val="B9CD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6372200" y="2492897"/>
              <a:ext cx="1368152" cy="360040"/>
            </a:xfrm>
            <a:prstGeom prst="rect">
              <a:avLst/>
            </a:prstGeom>
            <a:solidFill>
              <a:srgbClr val="B9CD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5076056" y="2492896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 smtClean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発汗過多・過敏性腸炎</a:t>
              </a:r>
              <a:endParaRPr kumimoji="1" lang="ja-JP" altLang="en-US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  <p:cxnSp>
          <p:nvCxnSpPr>
            <p:cNvPr id="30" name="直線コネクタ 29"/>
            <p:cNvCxnSpPr/>
            <p:nvPr/>
          </p:nvCxnSpPr>
          <p:spPr>
            <a:xfrm>
              <a:off x="2119839" y="2060848"/>
              <a:ext cx="2524169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>
              <a:off x="5144175" y="2060848"/>
              <a:ext cx="2524169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テキスト ボックス 31"/>
            <p:cNvSpPr txBox="1"/>
            <p:nvPr/>
          </p:nvSpPr>
          <p:spPr>
            <a:xfrm>
              <a:off x="2006715" y="1628800"/>
              <a:ext cx="26822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 smtClean="0">
                  <a:solidFill>
                    <a:srgbClr val="00B050"/>
                  </a:solidFill>
                  <a:latin typeface="HG丸ｺﾞｼｯｸM-PRO" pitchFamily="50" charset="-128"/>
                  <a:ea typeface="HG丸ｺﾞｼｯｸM-PRO" pitchFamily="50" charset="-128"/>
                </a:rPr>
                <a:t>防御的逃避反応期</a:t>
              </a:r>
              <a:endParaRPr kumimoji="1" lang="ja-JP" altLang="en-US" sz="2000" b="1" dirty="0">
                <a:solidFill>
                  <a:srgbClr val="00B050"/>
                </a:solidFill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5076056" y="1628800"/>
              <a:ext cx="26822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b="1" dirty="0" smtClean="0">
                  <a:solidFill>
                    <a:srgbClr val="00B050"/>
                  </a:solidFill>
                  <a:latin typeface="HG丸ｺﾞｼｯｸM-PRO" pitchFamily="50" charset="-128"/>
                  <a:ea typeface="HG丸ｺﾞｼｯｸM-PRO" pitchFamily="50" charset="-128"/>
                </a:rPr>
                <a:t>器質的病態形成</a:t>
              </a:r>
              <a:r>
                <a:rPr kumimoji="1" lang="ja-JP" altLang="en-US" sz="2000" b="1" dirty="0" smtClean="0">
                  <a:solidFill>
                    <a:srgbClr val="00B050"/>
                  </a:solidFill>
                  <a:latin typeface="HG丸ｺﾞｼｯｸM-PRO" pitchFamily="50" charset="-128"/>
                  <a:ea typeface="HG丸ｺﾞｼｯｸM-PRO" pitchFamily="50" charset="-128"/>
                </a:rPr>
                <a:t>期</a:t>
              </a:r>
              <a:endParaRPr kumimoji="1" lang="ja-JP" altLang="en-US" sz="2000" b="1" dirty="0">
                <a:solidFill>
                  <a:srgbClr val="00B050"/>
                </a:solidFill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  <p:sp>
          <p:nvSpPr>
            <p:cNvPr id="36" name="左中かっこ 35"/>
            <p:cNvSpPr/>
            <p:nvPr/>
          </p:nvSpPr>
          <p:spPr>
            <a:xfrm>
              <a:off x="1103951" y="2348880"/>
              <a:ext cx="155681" cy="1798459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7" name="テキスト ボックス 36"/>
          <p:cNvSpPr txBox="1"/>
          <p:nvPr/>
        </p:nvSpPr>
        <p:spPr>
          <a:xfrm>
            <a:off x="489610" y="2132856"/>
            <a:ext cx="553998" cy="26642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b="1" dirty="0" smtClean="0">
                <a:latin typeface="HG丸ｺﾞｼｯｸM-PRO" pitchFamily="50" charset="-128"/>
                <a:ea typeface="HG丸ｺﾞｼｯｸM-PRO" pitchFamily="50" charset="-128"/>
              </a:rPr>
              <a:t>若年性線維筋痛症</a:t>
            </a:r>
            <a:endParaRPr kumimoji="1" lang="ja-JP" altLang="en-US" sz="2400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34" name="Picture 6" descr="baby_m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8354" y="260648"/>
            <a:ext cx="1134721" cy="170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テキスト ボックス 34"/>
          <p:cNvSpPr txBox="1"/>
          <p:nvPr/>
        </p:nvSpPr>
        <p:spPr>
          <a:xfrm>
            <a:off x="8081808" y="2348880"/>
            <a:ext cx="738664" cy="26642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1 </a:t>
            </a:r>
            <a:r>
              <a:rPr lang="ja-JP" altLang="en-US" b="1" dirty="0" smtClean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疼痛性障害</a:t>
            </a:r>
            <a:endParaRPr lang="en-US" altLang="ja-JP" b="1" dirty="0" smtClean="0">
              <a:solidFill>
                <a:srgbClr val="FF0000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kumimoji="1" lang="en-US" altLang="ja-JP" b="1" dirty="0" smtClean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2 </a:t>
            </a:r>
            <a:r>
              <a:rPr kumimoji="1" lang="ja-JP" altLang="en-US" b="1" dirty="0" smtClean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自律神経障害</a:t>
            </a:r>
            <a:endParaRPr kumimoji="1" lang="ja-JP" altLang="en-US" b="1" dirty="0">
              <a:solidFill>
                <a:srgbClr val="FF0000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38" name="円/楕円 37"/>
          <p:cNvSpPr/>
          <p:nvPr/>
        </p:nvSpPr>
        <p:spPr>
          <a:xfrm>
            <a:off x="2843808" y="4365104"/>
            <a:ext cx="1584176" cy="1872208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643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1619672" y="5517232"/>
            <a:ext cx="7056784" cy="43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r>
              <a:rPr kumimoji="1" lang="en-US" altLang="ja-JP" sz="32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Case 1</a:t>
            </a:r>
            <a:r>
              <a:rPr kumimoji="1" lang="ja-JP" altLang="en-US" sz="32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の臨床的特徴</a:t>
            </a:r>
            <a:endParaRPr kumimoji="1" lang="ja-JP" altLang="en-US" sz="3200" b="1" dirty="0">
              <a:solidFill>
                <a:schemeClr val="accent6">
                  <a:lumMod val="75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412776"/>
            <a:ext cx="8363272" cy="4525963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kumimoji="1" lang="ja-JP" altLang="en-US" sz="2000" dirty="0" smtClean="0">
                <a:latin typeface="HG丸ｺﾞｼｯｸM-PRO" pitchFamily="50" charset="-128"/>
                <a:ea typeface="HG丸ｺﾞｼｯｸM-PRO" pitchFamily="50" charset="-128"/>
              </a:rPr>
              <a:t>疼痛性障害と自律神経障害を呈し、若年性線維筋痛症を疑った。</a:t>
            </a:r>
            <a:endParaRPr kumimoji="1" lang="en-US" altLang="ja-JP" sz="20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None/>
            </a:pPr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en-US" altLang="ja-JP" sz="1800" dirty="0" smtClean="0">
                <a:latin typeface="HG丸ｺﾞｼｯｸM-PRO" pitchFamily="50" charset="-128"/>
                <a:ea typeface="HG丸ｺﾞｼｯｸM-PRO" pitchFamily="50" charset="-128"/>
              </a:rPr>
              <a:t>= </a:t>
            </a:r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圧痛点</a:t>
            </a:r>
            <a:r>
              <a:rPr lang="en-US" altLang="ja-JP" sz="1800" dirty="0" smtClean="0">
                <a:latin typeface="HG丸ｺﾞｼｯｸM-PRO" pitchFamily="50" charset="-128"/>
                <a:ea typeface="HG丸ｺﾞｼｯｸM-PRO" pitchFamily="50" charset="-128"/>
              </a:rPr>
              <a:t>18/18</a:t>
            </a:r>
            <a:endParaRPr kumimoji="1" lang="en-US" altLang="ja-JP" sz="1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Blip>
                <a:blip r:embed="rId2"/>
              </a:buBlip>
            </a:pPr>
            <a:r>
              <a:rPr lang="ja-JP" altLang="en-US" sz="2000" dirty="0" smtClean="0">
                <a:latin typeface="HG丸ｺﾞｼｯｸM-PRO" pitchFamily="50" charset="-128"/>
                <a:ea typeface="HG丸ｺﾞｼｯｸM-PRO" pitchFamily="50" charset="-128"/>
              </a:rPr>
              <a:t>しかし、</a:t>
            </a:r>
            <a:r>
              <a:rPr lang="ja-JP" altLang="en-US" sz="2000" dirty="0" smtClean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臨床像が異なる</a:t>
            </a:r>
            <a:r>
              <a:rPr lang="ja-JP" altLang="en-US" sz="2000" dirty="0" smtClean="0">
                <a:latin typeface="HG丸ｺﾞｼｯｸM-PRO" pitchFamily="50" charset="-128"/>
                <a:ea typeface="HG丸ｺﾞｼｯｸM-PRO" pitchFamily="50" charset="-128"/>
              </a:rPr>
              <a:t>：</a:t>
            </a:r>
            <a:endParaRPr lang="en-US" altLang="ja-JP" sz="20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None/>
            </a:pPr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en-US" altLang="ja-JP" sz="1800" dirty="0" smtClean="0">
                <a:latin typeface="HG丸ｺﾞｼｯｸM-PRO" pitchFamily="50" charset="-128"/>
                <a:ea typeface="HG丸ｺﾞｼｯｸM-PRO" pitchFamily="50" charset="-128"/>
              </a:rPr>
              <a:t>= </a:t>
            </a:r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発症年齢が異なる </a:t>
            </a:r>
            <a:r>
              <a:rPr lang="en-US" altLang="ja-JP" sz="1800" dirty="0" smtClean="0">
                <a:latin typeface="HG丸ｺﾞｼｯｸM-PRO" pitchFamily="50" charset="-128"/>
                <a:ea typeface="HG丸ｺﾞｼｯｸM-PRO" pitchFamily="50" charset="-128"/>
              </a:rPr>
              <a:t>/ </a:t>
            </a:r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家族背景がない。</a:t>
            </a:r>
            <a:endParaRPr lang="en-US" altLang="ja-JP" sz="1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None/>
            </a:pPr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en-US" altLang="ja-JP" sz="1800" dirty="0" smtClean="0">
                <a:latin typeface="HG丸ｺﾞｼｯｸM-PRO" pitchFamily="50" charset="-128"/>
                <a:ea typeface="HG丸ｺﾞｼｯｸM-PRO" pitchFamily="50" charset="-128"/>
              </a:rPr>
              <a:t>= </a:t>
            </a:r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臨床症状が短期間に精神・神経症状、高次脳機能障害へ進展する。</a:t>
            </a:r>
            <a:endParaRPr lang="en-US" altLang="ja-JP" sz="1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None/>
            </a:pPr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en-US" altLang="ja-JP" sz="1800" dirty="0" smtClean="0">
                <a:latin typeface="HG丸ｺﾞｼｯｸM-PRO" pitchFamily="50" charset="-128"/>
                <a:ea typeface="HG丸ｺﾞｼｯｸM-PRO" pitchFamily="50" charset="-128"/>
              </a:rPr>
              <a:t>= </a:t>
            </a:r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「環境分離入院」の効果がみられなかった。</a:t>
            </a:r>
            <a:endParaRPr lang="en-US" altLang="ja-JP" sz="1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Blip>
                <a:blip r:embed="rId2"/>
              </a:buBlip>
            </a:pPr>
            <a:r>
              <a:rPr kumimoji="1" lang="ja-JP" altLang="en-US" sz="2000" dirty="0" smtClean="0">
                <a:latin typeface="HG丸ｺﾞｼｯｸM-PRO" pitchFamily="50" charset="-128"/>
                <a:ea typeface="HG丸ｺﾞｼｯｸM-PRO" pitchFamily="50" charset="-128"/>
              </a:rPr>
              <a:t>多彩な精神・神経症状、高次脳機能障害の病巣の推定が困難。</a:t>
            </a:r>
            <a:endParaRPr kumimoji="1" lang="en-US" altLang="ja-JP" sz="20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Blip>
                <a:blip r:embed="rId2"/>
              </a:buBlip>
            </a:pPr>
            <a:r>
              <a:rPr kumimoji="1" lang="en-US" altLang="ja-JP" sz="2000" dirty="0" smtClean="0">
                <a:latin typeface="HG丸ｺﾞｼｯｸM-PRO" pitchFamily="50" charset="-128"/>
                <a:ea typeface="HG丸ｺﾞｼｯｸM-PRO" pitchFamily="50" charset="-128"/>
              </a:rPr>
              <a:t>HPV</a:t>
            </a:r>
            <a:r>
              <a:rPr kumimoji="1" lang="ja-JP" altLang="en-US" sz="2000" dirty="0" smtClean="0">
                <a:latin typeface="HG丸ｺﾞｼｯｸM-PRO" pitchFamily="50" charset="-128"/>
                <a:ea typeface="HG丸ｺﾞｼｯｸM-PRO" pitchFamily="50" charset="-128"/>
              </a:rPr>
              <a:t>ワクチン接種が症状発現のきっかけとなっている。</a:t>
            </a:r>
            <a:endParaRPr kumimoji="1" lang="en-US" altLang="ja-JP" sz="20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None/>
            </a:pPr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en-US" altLang="ja-JP" sz="1800" dirty="0" smtClean="0">
                <a:latin typeface="HG丸ｺﾞｼｯｸM-PRO" pitchFamily="50" charset="-128"/>
                <a:ea typeface="HG丸ｺﾞｼｯｸM-PRO" pitchFamily="50" charset="-128"/>
              </a:rPr>
              <a:t>= </a:t>
            </a:r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当初、家族もワクチンとの関係を考えていない例がほとんど。</a:t>
            </a:r>
            <a:endParaRPr lang="en-US" altLang="ja-JP" sz="1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Blip>
                <a:blip r:embed="rId2"/>
              </a:buBlip>
            </a:pPr>
            <a:r>
              <a:rPr lang="ja-JP" altLang="en-US" sz="2000" dirty="0" smtClean="0">
                <a:latin typeface="HG丸ｺﾞｼｯｸM-PRO" pitchFamily="50" charset="-128"/>
                <a:ea typeface="HG丸ｺﾞｼｯｸM-PRO" pitchFamily="50" charset="-128"/>
              </a:rPr>
              <a:t>血液検査、脳波検査、画像検査に有意な変化が見られなかった。</a:t>
            </a:r>
            <a:endParaRPr lang="en-US" altLang="ja-JP" sz="20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None/>
            </a:pPr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en-US" altLang="ja-JP" sz="1800" dirty="0" smtClean="0">
                <a:latin typeface="HG丸ｺﾞｼｯｸM-PRO" pitchFamily="50" charset="-128"/>
                <a:ea typeface="HG丸ｺﾞｼｯｸM-PRO" pitchFamily="50" charset="-128"/>
              </a:rPr>
              <a:t>= </a:t>
            </a:r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臨床症状（＋）と検査所見（－）の乖離をどのように説明するか。</a:t>
            </a:r>
            <a:endParaRPr lang="en-US" altLang="ja-JP" sz="1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None/>
            </a:pPr>
            <a:endParaRPr lang="en-US" altLang="ja-JP" sz="1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None/>
            </a:pPr>
            <a:r>
              <a:rPr lang="ja-JP" altLang="en-US" sz="1800" dirty="0" smtClean="0">
                <a:latin typeface="HG丸ｺﾞｼｯｸM-PRO" pitchFamily="50" charset="-128"/>
                <a:ea typeface="HG丸ｺﾞｼｯｸM-PRO" pitchFamily="50" charset="-128"/>
              </a:rPr>
              <a:t>　　　　　</a:t>
            </a:r>
            <a:r>
              <a:rPr lang="ja-JP" altLang="en-US" sz="1800" b="1" dirty="0" smtClean="0">
                <a:latin typeface="HG丸ｺﾞｼｯｸM-PRO" pitchFamily="50" charset="-128"/>
                <a:ea typeface="HG丸ｺﾞｼｯｸM-PRO" pitchFamily="50" charset="-128"/>
              </a:rPr>
              <a:t>その後、半年間に類似した症候を呈する症例が１０例になった。</a:t>
            </a:r>
            <a:endParaRPr lang="en-US" altLang="ja-JP" sz="1800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Blip>
                <a:blip r:embed="rId2"/>
              </a:buBlip>
            </a:pPr>
            <a:endParaRPr lang="en-US" altLang="ja-JP" sz="20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None/>
            </a:pPr>
            <a:endParaRPr kumimoji="1" lang="ja-JP" altLang="en-US" sz="2000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4" name="右矢印 3"/>
          <p:cNvSpPr/>
          <p:nvPr/>
        </p:nvSpPr>
        <p:spPr>
          <a:xfrm>
            <a:off x="611560" y="551723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0692" y="217345"/>
            <a:ext cx="8373438" cy="547359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Autofit/>
          </a:bodyPr>
          <a:lstStyle/>
          <a:p>
            <a:pPr algn="ctr"/>
            <a:r>
              <a:rPr kumimoji="1" lang="en-US" altLang="ja-JP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HANS</a:t>
            </a:r>
            <a:r>
              <a:rPr kumimoji="1" lang="ja-JP" altLang="en-US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ja-JP" altLang="en-US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臨床</a:t>
            </a: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症状の症候的分類と頻度　</a:t>
            </a:r>
            <a:r>
              <a:rPr lang="en-US" altLang="ja-J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(n=10</a:t>
            </a:r>
            <a:r>
              <a:rPr lang="en-US" altLang="ja-JP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  <a:endParaRPr kumimoji="1" lang="ja-JP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グラフ 2"/>
          <p:cNvGraphicFramePr/>
          <p:nvPr>
            <p:extLst>
              <p:ext uri="{D42A27DB-BD31-4B8C-83A1-F6EECF244321}">
                <p14:modId xmlns:p14="http://schemas.microsoft.com/office/powerpoint/2010/main" val="768310166"/>
              </p:ext>
            </p:extLst>
          </p:nvPr>
        </p:nvGraphicFramePr>
        <p:xfrm>
          <a:off x="1025237" y="942110"/>
          <a:ext cx="7850908" cy="5718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左大かっこ 3"/>
          <p:cNvSpPr/>
          <p:nvPr/>
        </p:nvSpPr>
        <p:spPr>
          <a:xfrm>
            <a:off x="818574" y="1131464"/>
            <a:ext cx="45719" cy="193963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左大かっこ 4"/>
          <p:cNvSpPr/>
          <p:nvPr/>
        </p:nvSpPr>
        <p:spPr>
          <a:xfrm>
            <a:off x="832434" y="2576904"/>
            <a:ext cx="45719" cy="193963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左大かっこ 5"/>
          <p:cNvSpPr/>
          <p:nvPr/>
        </p:nvSpPr>
        <p:spPr>
          <a:xfrm>
            <a:off x="827822" y="2867844"/>
            <a:ext cx="45719" cy="193963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左大かっこ 6"/>
          <p:cNvSpPr/>
          <p:nvPr/>
        </p:nvSpPr>
        <p:spPr>
          <a:xfrm>
            <a:off x="822961" y="1417787"/>
            <a:ext cx="45719" cy="586512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左大かっこ 7"/>
          <p:cNvSpPr/>
          <p:nvPr/>
        </p:nvSpPr>
        <p:spPr>
          <a:xfrm>
            <a:off x="822962" y="2124372"/>
            <a:ext cx="50580" cy="355568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左大かっこ 8"/>
          <p:cNvSpPr/>
          <p:nvPr/>
        </p:nvSpPr>
        <p:spPr>
          <a:xfrm>
            <a:off x="841433" y="3223438"/>
            <a:ext cx="55541" cy="2327616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左大かっこ 9"/>
          <p:cNvSpPr/>
          <p:nvPr/>
        </p:nvSpPr>
        <p:spPr>
          <a:xfrm>
            <a:off x="846057" y="5634027"/>
            <a:ext cx="45719" cy="586512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1045" y="1108353"/>
            <a:ext cx="11453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b="1" dirty="0" smtClean="0">
                <a:solidFill>
                  <a:srgbClr val="FF0000"/>
                </a:solidFill>
                <a:latin typeface="+mn-ea"/>
              </a:rPr>
              <a:t>疼痛性障害</a:t>
            </a:r>
            <a:endParaRPr kumimoji="1" lang="ja-JP" altLang="en-US" sz="105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66433" y="1574777"/>
            <a:ext cx="11453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b="1" dirty="0">
                <a:solidFill>
                  <a:srgbClr val="6600FF"/>
                </a:solidFill>
                <a:latin typeface="+mn-ea"/>
              </a:rPr>
              <a:t>運動機能</a:t>
            </a:r>
            <a:r>
              <a:rPr lang="ja-JP" altLang="en-US" sz="1050" b="1" dirty="0" smtClean="0">
                <a:solidFill>
                  <a:srgbClr val="6600FF"/>
                </a:solidFill>
                <a:latin typeface="+mn-ea"/>
              </a:rPr>
              <a:t>障害</a:t>
            </a:r>
            <a:endParaRPr kumimoji="1" lang="ja-JP" altLang="en-US" sz="1050" b="1" dirty="0">
              <a:solidFill>
                <a:srgbClr val="6600FF"/>
              </a:solidFill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15641" y="2142797"/>
            <a:ext cx="11453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b="1" dirty="0" smtClean="0">
                <a:solidFill>
                  <a:srgbClr val="FF6600"/>
                </a:solidFill>
                <a:latin typeface="+mn-ea"/>
              </a:rPr>
              <a:t>消化器機能障害</a:t>
            </a:r>
            <a:endParaRPr kumimoji="1" lang="ja-JP" altLang="en-US" sz="1050" b="1" dirty="0">
              <a:solidFill>
                <a:srgbClr val="FF6600"/>
              </a:solidFill>
              <a:latin typeface="+mn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38737" y="2535333"/>
            <a:ext cx="1145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>
                <a:solidFill>
                  <a:srgbClr val="00B050"/>
                </a:solidFill>
                <a:latin typeface="+mn-ea"/>
              </a:rPr>
              <a:t>呼吸機能障害</a:t>
            </a:r>
            <a:endParaRPr kumimoji="1" lang="ja-JP" altLang="en-US" sz="1200" b="1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34125" y="2817037"/>
            <a:ext cx="11453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b="1" dirty="0" smtClean="0">
                <a:solidFill>
                  <a:srgbClr val="CC00FF"/>
                </a:solidFill>
                <a:latin typeface="+mn-ea"/>
              </a:rPr>
              <a:t>内分泌機能障害</a:t>
            </a:r>
            <a:endParaRPr kumimoji="1" lang="ja-JP" altLang="en-US" sz="1050" b="1" dirty="0">
              <a:solidFill>
                <a:srgbClr val="CC00FF"/>
              </a:solidFill>
              <a:latin typeface="+mn-ea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66433" y="4123937"/>
            <a:ext cx="11453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b="1" dirty="0" smtClean="0">
                <a:solidFill>
                  <a:srgbClr val="00CCFF"/>
                </a:solidFill>
                <a:latin typeface="+mn-ea"/>
              </a:rPr>
              <a:t>高次脳機能障害</a:t>
            </a:r>
            <a:endParaRPr kumimoji="1" lang="ja-JP" altLang="en-US" sz="1050" b="1" dirty="0">
              <a:solidFill>
                <a:srgbClr val="00CCFF"/>
              </a:solidFill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10781" y="5800325"/>
            <a:ext cx="6557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b="1" dirty="0">
                <a:solidFill>
                  <a:srgbClr val="FF66FF"/>
                </a:solidFill>
                <a:latin typeface="+mn-ea"/>
              </a:rPr>
              <a:t>その他</a:t>
            </a:r>
            <a:endParaRPr kumimoji="1" lang="ja-JP" altLang="en-US" sz="1050" b="1" dirty="0">
              <a:solidFill>
                <a:srgbClr val="FF66FF"/>
              </a:solidFill>
              <a:latin typeface="+mn-ea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470957" y="654098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 b="1" dirty="0" smtClean="0"/>
              <a:t>（％）</a:t>
            </a:r>
            <a:endParaRPr kumimoji="1" lang="ja-JP" altLang="en-US" sz="1050" b="1" dirty="0"/>
          </a:p>
        </p:txBody>
      </p:sp>
      <p:sp>
        <p:nvSpPr>
          <p:cNvPr id="19" name="正方形/長方形 18"/>
          <p:cNvSpPr/>
          <p:nvPr/>
        </p:nvSpPr>
        <p:spPr>
          <a:xfrm>
            <a:off x="1797978" y="1202076"/>
            <a:ext cx="154112" cy="113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633591" y="1150706"/>
            <a:ext cx="8219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b="1" dirty="0" smtClean="0"/>
              <a:t>発作</a:t>
            </a:r>
            <a:endParaRPr kumimoji="1" lang="ja-JP" altLang="en-US" sz="900" b="1" dirty="0"/>
          </a:p>
        </p:txBody>
      </p:sp>
      <p:sp>
        <p:nvSpPr>
          <p:cNvPr id="22" name="正方形/長方形 21"/>
          <p:cNvSpPr/>
          <p:nvPr/>
        </p:nvSpPr>
        <p:spPr>
          <a:xfrm>
            <a:off x="2084143" y="2943995"/>
            <a:ext cx="255609" cy="126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979712" y="2910136"/>
            <a:ext cx="5112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 b="1" dirty="0"/>
              <a:t>出血</a:t>
            </a:r>
            <a:endParaRPr kumimoji="1" lang="ja-JP" altLang="en-US" sz="900" b="1" dirty="0"/>
          </a:p>
        </p:txBody>
      </p:sp>
    </p:spTree>
    <p:extLst>
      <p:ext uri="{BB962C8B-B14F-4D97-AF65-F5344CB8AC3E}">
        <p14:creationId xmlns:p14="http://schemas.microsoft.com/office/powerpoint/2010/main" val="52440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912768" cy="576064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HG丸ｺﾞｼｯｸM-PRO" pitchFamily="50" charset="-128"/>
                <a:cs typeface="Times New Roman" pitchFamily="18" charset="0"/>
              </a:rPr>
              <a:t>時間</a:t>
            </a:r>
            <a:r>
              <a:rPr lang="ja-JP" alt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経過に伴う症候の進展と拡大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357745" y="5366327"/>
            <a:ext cx="638232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V="1">
            <a:off x="1459345" y="1865745"/>
            <a:ext cx="18473" cy="362065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下矢印 8"/>
          <p:cNvSpPr/>
          <p:nvPr/>
        </p:nvSpPr>
        <p:spPr>
          <a:xfrm flipV="1">
            <a:off x="1376221" y="5551055"/>
            <a:ext cx="166255" cy="28632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29673" y="5948218"/>
            <a:ext cx="1348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b="1" dirty="0" err="1" smtClean="0">
                <a:ea typeface="HG丸ｺﾞｼｯｸM-PRO" panose="020F0600000000000000" pitchFamily="50" charset="-128"/>
              </a:rPr>
              <a:t>Cervarix</a:t>
            </a:r>
            <a:r>
              <a:rPr kumimoji="1" lang="en-US" altLang="ja-JP" sz="1200" b="1" dirty="0" smtClean="0">
                <a:ea typeface="HG丸ｺﾞｼｯｸM-PRO" panose="020F0600000000000000" pitchFamily="50" charset="-128"/>
              </a:rPr>
              <a:t>/Gardasil</a:t>
            </a:r>
          </a:p>
          <a:p>
            <a:pPr algn="ctr"/>
            <a:r>
              <a:rPr lang="en-US" altLang="ja-JP" sz="1200" b="1" dirty="0" smtClean="0">
                <a:ea typeface="HG丸ｺﾞｼｯｸM-PRO" panose="020F0600000000000000" pitchFamily="50" charset="-128"/>
              </a:rPr>
              <a:t>vaccination</a:t>
            </a:r>
            <a:endParaRPr kumimoji="1" lang="ja-JP" altLang="en-US" sz="1200" b="1" dirty="0">
              <a:ea typeface="HG丸ｺﾞｼｯｸM-PRO" panose="020F0600000000000000" pitchFamily="50" charset="-128"/>
            </a:endParaRPr>
          </a:p>
        </p:txBody>
      </p:sp>
      <p:sp>
        <p:nvSpPr>
          <p:cNvPr id="11" name="円/楕円 10"/>
          <p:cNvSpPr/>
          <p:nvPr/>
        </p:nvSpPr>
        <p:spPr>
          <a:xfrm rot="-1500000">
            <a:off x="1542476" y="4211798"/>
            <a:ext cx="1403924" cy="74814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736433" y="4248731"/>
            <a:ext cx="1228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/>
              <a:t>全身痛・しびれ</a:t>
            </a:r>
            <a:endParaRPr lang="en-US" altLang="ja-JP" sz="1200" b="1" dirty="0" smtClean="0"/>
          </a:p>
          <a:p>
            <a:r>
              <a:rPr lang="ja-JP" altLang="en-US" sz="1200" b="1" dirty="0" smtClean="0"/>
              <a:t>関節痛・筋痛</a:t>
            </a:r>
            <a:endParaRPr lang="en-US" altLang="ja-JP" sz="1200" b="1" dirty="0" smtClean="0"/>
          </a:p>
          <a:p>
            <a:r>
              <a:rPr kumimoji="1" lang="ja-JP" altLang="en-US" sz="1200" b="1" dirty="0" smtClean="0"/>
              <a:t>発作性頭痛</a:t>
            </a:r>
            <a:endParaRPr kumimoji="1" lang="ja-JP" altLang="en-US" sz="1200" b="1" dirty="0"/>
          </a:p>
        </p:txBody>
      </p:sp>
      <p:sp>
        <p:nvSpPr>
          <p:cNvPr id="13" name="円/楕円 12"/>
          <p:cNvSpPr/>
          <p:nvPr/>
        </p:nvSpPr>
        <p:spPr>
          <a:xfrm rot="-1500000">
            <a:off x="2951098" y="3438357"/>
            <a:ext cx="1403924" cy="102904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 rot="-1500000">
            <a:off x="4434935" y="2604859"/>
            <a:ext cx="1521356" cy="129595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 rot="-1500000">
            <a:off x="5979363" y="1768850"/>
            <a:ext cx="1590399" cy="158066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52575" y="3514475"/>
            <a:ext cx="1131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/>
              <a:t>病的だるさ</a:t>
            </a:r>
            <a:endParaRPr kumimoji="1" lang="en-US" altLang="ja-JP" sz="1200" b="1" dirty="0" smtClean="0"/>
          </a:p>
          <a:p>
            <a:r>
              <a:rPr lang="ja-JP" altLang="en-US" sz="1200" b="1" dirty="0" smtClean="0"/>
              <a:t>発作性脱力</a:t>
            </a:r>
            <a:endParaRPr lang="en-US" altLang="ja-JP" sz="1200" b="1" dirty="0" smtClean="0"/>
          </a:p>
          <a:p>
            <a:r>
              <a:rPr lang="ja-JP" altLang="en-US" sz="1200" b="1" dirty="0" smtClean="0"/>
              <a:t>姿勢保持</a:t>
            </a:r>
            <a:r>
              <a:rPr lang="ja-JP" altLang="en-US" sz="1200" b="1" dirty="0"/>
              <a:t>不全</a:t>
            </a:r>
            <a:endParaRPr lang="en-US" altLang="ja-JP" sz="1200" b="1" dirty="0" smtClean="0"/>
          </a:p>
          <a:p>
            <a:r>
              <a:rPr kumimoji="1" lang="ja-JP" altLang="en-US" sz="1200" b="1" dirty="0" smtClean="0"/>
              <a:t>不随意運動</a:t>
            </a:r>
            <a:endParaRPr kumimoji="1" lang="en-US" altLang="ja-JP" sz="1200" b="1" dirty="0" smtClean="0"/>
          </a:p>
          <a:p>
            <a:r>
              <a:rPr lang="ja-JP" altLang="en-US" sz="1200" b="1" dirty="0" smtClean="0"/>
              <a:t>睡眠</a:t>
            </a:r>
            <a:r>
              <a:rPr lang="ja-JP" altLang="en-US" sz="1200" b="1" dirty="0"/>
              <a:t>障害</a:t>
            </a:r>
            <a:endParaRPr kumimoji="1" lang="ja-JP" altLang="en-US" sz="1200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499992" y="2780928"/>
            <a:ext cx="1648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/>
              <a:t>無気力</a:t>
            </a:r>
            <a:r>
              <a:rPr lang="ja-JP" altLang="en-US" sz="1200" b="1" dirty="0"/>
              <a:t>・</a:t>
            </a:r>
            <a:r>
              <a:rPr lang="ja-JP" altLang="en-US" sz="1200" b="1" dirty="0" smtClean="0"/>
              <a:t>集中力の低下</a:t>
            </a:r>
            <a:endParaRPr lang="en-US" altLang="ja-JP" sz="1200" b="1" dirty="0" smtClean="0"/>
          </a:p>
          <a:p>
            <a:r>
              <a:rPr lang="ja-JP" altLang="en-US" sz="1200" b="1" dirty="0" smtClean="0"/>
              <a:t>体温調節不全</a:t>
            </a:r>
            <a:endParaRPr lang="en-US" altLang="ja-JP" sz="1200" b="1" dirty="0" smtClean="0"/>
          </a:p>
          <a:p>
            <a:r>
              <a:rPr kumimoji="1" lang="ja-JP" altLang="en-US" sz="1200" b="1" dirty="0" smtClean="0"/>
              <a:t>異常発汗・立ちくらみ</a:t>
            </a:r>
            <a:endParaRPr kumimoji="1" lang="en-US" altLang="ja-JP" sz="1200" b="1" dirty="0" smtClean="0"/>
          </a:p>
          <a:p>
            <a:r>
              <a:rPr lang="ja-JP" altLang="en-US" sz="1200" b="1" dirty="0"/>
              <a:t>記憶</a:t>
            </a:r>
            <a:r>
              <a:rPr lang="ja-JP" altLang="en-US" sz="1200" b="1" dirty="0" smtClean="0"/>
              <a:t>障害・書字不可</a:t>
            </a:r>
            <a:endParaRPr lang="en-US" altLang="ja-JP" sz="1200" b="1" dirty="0" smtClean="0"/>
          </a:p>
          <a:p>
            <a:r>
              <a:rPr kumimoji="1" lang="ja-JP" altLang="en-US" sz="1200" b="1" dirty="0" smtClean="0"/>
              <a:t>顔貌認知障害</a:t>
            </a:r>
            <a:endParaRPr kumimoji="1" lang="ja-JP" altLang="en-US" sz="120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771320" y="3453824"/>
            <a:ext cx="1288512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生理不順</a:t>
            </a:r>
            <a:endParaRPr kumimoji="1" lang="en-US" altLang="ja-JP" sz="12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不</a:t>
            </a:r>
            <a:r>
              <a:rPr lang="ja-JP" altLang="en-US" sz="1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正</a:t>
            </a:r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性器出血</a:t>
            </a:r>
            <a:endParaRPr lang="en-US" altLang="ja-JP" sz="12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105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（黒い経血・塊）</a:t>
            </a:r>
            <a:endParaRPr kumimoji="1" lang="ja-JP" altLang="en-US" sz="105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242357" y="2132856"/>
            <a:ext cx="1209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学習障害</a:t>
            </a:r>
            <a:endParaRPr kumimoji="1" lang="en-US" altLang="ja-JP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r>
              <a:rPr kumimoji="1" lang="ja-JP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学力低下</a:t>
            </a:r>
            <a:endParaRPr kumimoji="1" lang="en-US" altLang="ja-JP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r>
              <a:rPr lang="ja-JP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登校障害</a:t>
            </a:r>
            <a:endParaRPr lang="en-US" altLang="ja-JP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r>
              <a:rPr kumimoji="1" lang="ja-JP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歩行障害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704569" y="2826111"/>
            <a:ext cx="722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光</a:t>
            </a:r>
            <a:r>
              <a:rPr lang="ja-JP" altLang="en-US" sz="1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過敏</a:t>
            </a:r>
            <a:endParaRPr kumimoji="1" lang="en-US" altLang="ja-JP" sz="12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音過敏</a:t>
            </a:r>
            <a:endParaRPr kumimoji="1" lang="ja-JP" altLang="en-US" sz="12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1" name="右矢印 20"/>
          <p:cNvSpPr/>
          <p:nvPr/>
        </p:nvSpPr>
        <p:spPr>
          <a:xfrm rot="-1500000">
            <a:off x="1264547" y="3309124"/>
            <a:ext cx="6858670" cy="252395"/>
          </a:xfrm>
          <a:prstGeom prst="right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矢印コネクタ 22"/>
          <p:cNvCxnSpPr/>
          <p:nvPr/>
        </p:nvCxnSpPr>
        <p:spPr>
          <a:xfrm>
            <a:off x="2468342" y="4998995"/>
            <a:ext cx="422640" cy="552060"/>
          </a:xfrm>
          <a:prstGeom prst="straightConnector1">
            <a:avLst/>
          </a:prstGeom>
          <a:ln w="28575">
            <a:solidFill>
              <a:srgbClr val="CC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2032010" y="5551066"/>
            <a:ext cx="2200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若年性線維筋痛症様</a:t>
            </a:r>
            <a:endParaRPr kumimoji="1" lang="en-US" altLang="ja-JP" sz="16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cxnSp>
        <p:nvCxnSpPr>
          <p:cNvPr id="25" name="直線矢印コネクタ 24"/>
          <p:cNvCxnSpPr/>
          <p:nvPr/>
        </p:nvCxnSpPr>
        <p:spPr>
          <a:xfrm>
            <a:off x="3969198" y="4504875"/>
            <a:ext cx="381011" cy="494120"/>
          </a:xfrm>
          <a:prstGeom prst="straightConnector1">
            <a:avLst/>
          </a:prstGeom>
          <a:ln w="28575">
            <a:solidFill>
              <a:srgbClr val="CC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3801866" y="4980344"/>
            <a:ext cx="154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Narcolepsy</a:t>
            </a:r>
            <a:r>
              <a:rPr kumimoji="1" lang="ja-JP" altLang="en-US" sz="16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様</a:t>
            </a:r>
            <a:endParaRPr kumimoji="1" lang="ja-JP" altLang="en-US" sz="16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cxnSp>
        <p:nvCxnSpPr>
          <p:cNvPr id="32" name="直線矢印コネクタ 31"/>
          <p:cNvCxnSpPr/>
          <p:nvPr/>
        </p:nvCxnSpPr>
        <p:spPr>
          <a:xfrm>
            <a:off x="5525470" y="3853743"/>
            <a:ext cx="381011" cy="494120"/>
          </a:xfrm>
          <a:prstGeom prst="straightConnector1">
            <a:avLst/>
          </a:prstGeom>
          <a:ln w="28575">
            <a:solidFill>
              <a:srgbClr val="CC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5225401" y="4347863"/>
            <a:ext cx="1821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高次脳機能障害</a:t>
            </a:r>
            <a:endParaRPr lang="en-US" altLang="ja-JP" sz="14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400" b="1" dirty="0" smtClean="0"/>
              <a:t>　　（認知症様）</a:t>
            </a:r>
            <a:endParaRPr lang="en-US" altLang="ja-JP" sz="1400" b="1" dirty="0" smtClean="0"/>
          </a:p>
          <a:p>
            <a:r>
              <a:rPr kumimoji="1" lang="ja-JP" altLang="en-US" sz="1400" b="1" dirty="0" smtClean="0"/>
              <a:t>自律神経障害</a:t>
            </a:r>
            <a:r>
              <a:rPr kumimoji="1" lang="en-US" altLang="ja-JP" sz="1400" b="1" dirty="0" smtClean="0"/>
              <a:t>(POTS)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996535" y="5486400"/>
            <a:ext cx="1177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（時間）</a:t>
            </a:r>
            <a:endParaRPr kumimoji="1" lang="ja-JP" altLang="en-US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71055" y="1477818"/>
            <a:ext cx="1879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症状</a:t>
            </a:r>
            <a:r>
              <a:rPr kumimoji="1" lang="ja-JP" altLang="en-US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の程度）</a:t>
            </a:r>
            <a:endParaRPr kumimoji="1" lang="ja-JP" altLang="en-US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cxnSp>
        <p:nvCxnSpPr>
          <p:cNvPr id="36" name="直線矢印コネクタ 35"/>
          <p:cNvCxnSpPr/>
          <p:nvPr/>
        </p:nvCxnSpPr>
        <p:spPr>
          <a:xfrm>
            <a:off x="7247990" y="3276499"/>
            <a:ext cx="381011" cy="494120"/>
          </a:xfrm>
          <a:prstGeom prst="straightConnector1">
            <a:avLst/>
          </a:prstGeom>
          <a:ln w="28575">
            <a:solidFill>
              <a:srgbClr val="CC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7204360" y="3816799"/>
            <a:ext cx="11120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車椅子・杖</a:t>
            </a:r>
            <a:endParaRPr kumimoji="1" lang="en-US" altLang="ja-JP" sz="14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4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生活</a:t>
            </a:r>
            <a:r>
              <a:rPr lang="ja-JP" altLang="en-US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障害</a:t>
            </a:r>
            <a:endParaRPr lang="en-US" altLang="ja-JP" sz="14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転校・退学</a:t>
            </a:r>
            <a:endParaRPr kumimoji="1" lang="ja-JP" altLang="en-US" sz="14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774563" y="1198493"/>
            <a:ext cx="2369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視床下部・辺縁系</a:t>
            </a:r>
            <a:r>
              <a:rPr lang="ja-JP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kumimoji="1" lang="ja-JP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の障害？</a:t>
            </a:r>
            <a:endParaRPr kumimoji="1"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7265415" y="6179050"/>
            <a:ext cx="1411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By Yokota, 2014.</a:t>
            </a:r>
            <a:endParaRPr kumimoji="1" lang="ja-JP" altLang="en-US" sz="1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644008" y="5579948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（数ヶ月</a:t>
            </a:r>
            <a:r>
              <a:rPr lang="en-US" altLang="ja-JP" sz="16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〜</a:t>
            </a:r>
            <a:r>
              <a:rPr lang="ja-JP" altLang="en-US" sz="16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１年程度）</a:t>
            </a:r>
            <a:endParaRPr kumimoji="1" lang="ja-JP" altLang="en-US" sz="16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2" name="左中かっこ 21"/>
          <p:cNvSpPr/>
          <p:nvPr/>
        </p:nvSpPr>
        <p:spPr>
          <a:xfrm rot="3780000">
            <a:off x="3276488" y="233162"/>
            <a:ext cx="405352" cy="5241947"/>
          </a:xfrm>
          <a:prstGeom prst="lef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 rot="-1500000">
            <a:off x="1669063" y="2154095"/>
            <a:ext cx="3685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全体が本症の臨床症候である！</a:t>
            </a:r>
            <a:endParaRPr kumimoji="1" lang="ja-JP" altLang="en-US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292080" y="2103239"/>
            <a:ext cx="600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幻覚</a:t>
            </a:r>
            <a:endParaRPr kumimoji="1" lang="en-US" altLang="ja-JP" sz="12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幻聴</a:t>
            </a:r>
            <a:endParaRPr kumimoji="1" lang="ja-JP" altLang="en-US" sz="12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939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67545" y="980728"/>
            <a:ext cx="8280920" cy="3494674"/>
          </a:xfrm>
        </p:spPr>
        <p:txBody>
          <a:bodyPr>
            <a:normAutofit fontScale="47500" lnSpcReduction="20000"/>
          </a:bodyPr>
          <a:lstStyle/>
          <a:p>
            <a:pPr lvl="0">
              <a:buBlip>
                <a:blip r:embed="rId2"/>
              </a:buBlip>
            </a:pPr>
            <a:r>
              <a:rPr lang="ja-JP" altLang="ja-JP" sz="4200" b="1" dirty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高次脳機能障害</a:t>
            </a:r>
            <a:r>
              <a:rPr lang="ja-JP" altLang="ja-JP" sz="2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：</a:t>
            </a:r>
            <a:r>
              <a:rPr lang="ja-JP" altLang="ja-JP" sz="34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集中力の低下</a:t>
            </a:r>
            <a:r>
              <a:rPr lang="ja-JP" altLang="ja-JP" sz="2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</a:t>
            </a:r>
            <a:r>
              <a:rPr lang="ja-JP" altLang="ja-JP" sz="34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意欲の低下</a:t>
            </a:r>
            <a:r>
              <a:rPr lang="ja-JP" altLang="ja-JP" sz="2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など定性的な症候ではあるが、これは多い（このため登校できず、授業も休みがちになり、中途退学してしまう。転校例もまれではない。受験期の子どもは勉強に身が入らず、そのことのストレスが大きい。家族は将来のことまで心配になり、このままでは社会の脱落者になってしまう、結婚はできないだろう、子どもは生めるのか、など外来ではそのことが主題になってしまうことがしばしばある）</a:t>
            </a:r>
            <a:r>
              <a:rPr lang="ja-JP" altLang="ja-JP" sz="29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。</a:t>
            </a:r>
            <a:endParaRPr lang="en-US" altLang="ja-JP" sz="15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lvl="0" indent="0">
              <a:buNone/>
            </a:pPr>
            <a:endParaRPr lang="en-US" altLang="ja-JP" sz="15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lvl="0">
              <a:buBlip>
                <a:blip r:embed="rId2"/>
              </a:buBlip>
            </a:pPr>
            <a:r>
              <a:rPr lang="ja-JP" altLang="ja-JP" sz="42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簡単</a:t>
            </a:r>
            <a:r>
              <a:rPr lang="ja-JP" altLang="ja-JP" sz="4200" b="1" dirty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な計算が</a:t>
            </a:r>
            <a:r>
              <a:rPr lang="ja-JP" altLang="ja-JP" sz="42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できない</a:t>
            </a:r>
            <a:r>
              <a:rPr lang="ja-JP" altLang="en-US" sz="2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：</a:t>
            </a:r>
            <a:r>
              <a:rPr lang="ja-JP" altLang="ja-JP" sz="34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計算</a:t>
            </a:r>
            <a:r>
              <a:rPr lang="ja-JP" altLang="ja-JP" sz="2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</a:t>
            </a:r>
            <a:r>
              <a:rPr lang="ja-JP" altLang="ja-JP" sz="29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間違える</a:t>
            </a:r>
            <a:r>
              <a:rPr lang="ja-JP" altLang="en-US" sz="29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</a:t>
            </a:r>
            <a:r>
              <a:rPr lang="ja-JP" altLang="ja-JP" sz="29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間違い</a:t>
            </a:r>
            <a:r>
              <a:rPr lang="ja-JP" altLang="ja-JP" sz="2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を指摘されることがたびたび</a:t>
            </a:r>
            <a:r>
              <a:rPr lang="ja-JP" altLang="ja-JP" sz="29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ある</a:t>
            </a:r>
            <a:r>
              <a:rPr lang="ja-JP" altLang="en-US" sz="29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。</a:t>
            </a:r>
            <a:endParaRPr lang="en-US" altLang="ja-JP" sz="15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lvl="0" indent="0">
              <a:buNone/>
            </a:pPr>
            <a:endParaRPr lang="en-US" altLang="ja-JP" sz="15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lvl="0">
              <a:buBlip>
                <a:blip r:embed="rId2"/>
              </a:buBlip>
            </a:pPr>
            <a:r>
              <a:rPr lang="ja-JP" altLang="ja-JP" sz="42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漢字</a:t>
            </a:r>
            <a:r>
              <a:rPr lang="ja-JP" altLang="ja-JP" sz="4200" b="1" dirty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を思い浮かべることができない</a:t>
            </a:r>
            <a:r>
              <a:rPr lang="ja-JP" altLang="ja-JP" sz="2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（したがって、</a:t>
            </a:r>
            <a:r>
              <a:rPr lang="ja-JP" altLang="ja-JP" sz="34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漢字が書けない</a:t>
            </a:r>
            <a:r>
              <a:rPr lang="ja-JP" altLang="ja-JP" sz="2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。</a:t>
            </a:r>
            <a:r>
              <a:rPr lang="en-US" altLang="ja-JP" sz="29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16</a:t>
            </a:r>
            <a:r>
              <a:rPr lang="ja-JP" altLang="ja-JP" sz="2900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</a:t>
            </a:r>
            <a:r>
              <a:rPr lang="en-US" altLang="ja-JP" sz="2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17</a:t>
            </a:r>
            <a:r>
              <a:rPr lang="ja-JP" altLang="ja-JP" sz="2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歳の</a:t>
            </a:r>
            <a:r>
              <a:rPr lang="ja-JP" altLang="ja-JP" sz="29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子</a:t>
            </a:r>
            <a:r>
              <a:rPr lang="ja-JP" altLang="en-US" sz="2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ども</a:t>
            </a:r>
            <a:r>
              <a:rPr lang="ja-JP" altLang="ja-JP" sz="29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</a:t>
            </a:r>
            <a:r>
              <a:rPr lang="ja-JP" altLang="ja-JP" sz="2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文章が平仮名文になってしまうのはきわめて異様である</a:t>
            </a:r>
            <a:r>
              <a:rPr lang="ja-JP" altLang="ja-JP" sz="29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</a:t>
            </a:r>
            <a:r>
              <a:rPr lang="ja-JP" altLang="en-US" sz="29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。</a:t>
            </a:r>
            <a:endParaRPr lang="en-US" altLang="ja-JP" sz="15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lvl="0" indent="0">
              <a:buNone/>
            </a:pPr>
            <a:endParaRPr lang="en-US" altLang="ja-JP" sz="15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lvl="0">
              <a:buBlip>
                <a:blip r:embed="rId2"/>
              </a:buBlip>
            </a:pPr>
            <a:r>
              <a:rPr lang="ja-JP" altLang="ja-JP" sz="4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文章</a:t>
            </a:r>
            <a:r>
              <a:rPr lang="ja-JP" altLang="ja-JP" sz="4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を読む</a:t>
            </a:r>
            <a:r>
              <a:rPr lang="ja-JP" altLang="ja-JP" sz="2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ときに文字は読めるが</a:t>
            </a:r>
            <a:r>
              <a:rPr lang="ja-JP" altLang="ja-JP" sz="4200" b="1" dirty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内容が掴めない</a:t>
            </a:r>
            <a:r>
              <a:rPr lang="ja-JP" altLang="ja-JP" sz="2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、理解できない（受験生や試験前の子どもは、国語の文章読解ができなくて困っている）、</a:t>
            </a:r>
            <a:r>
              <a:rPr lang="ja-JP" altLang="ja-JP" sz="34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友人の顔が思い浮かばない</a:t>
            </a:r>
            <a:r>
              <a:rPr lang="ja-JP" altLang="ja-JP" sz="2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</a:t>
            </a:r>
            <a:r>
              <a:rPr lang="en-US" altLang="ja-JP" sz="2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</a:t>
            </a:r>
            <a:r>
              <a:rPr lang="ja-JP" altLang="ja-JP" sz="2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例ではあるが、時期により</a:t>
            </a:r>
            <a:r>
              <a:rPr lang="ja-JP" altLang="ja-JP" sz="29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母親の顔が分別できなくなった</a:t>
            </a:r>
            <a:r>
              <a:rPr lang="ja-JP" altLang="ja-JP" sz="2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）など、認知の問題も加わり、高次脳機能障害もなかなか複雑である。</a:t>
            </a:r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r>
              <a:rPr kumimoji="1" lang="ja-JP" alt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ＨＡＮＳにみる高次脳機能障害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7170" name="Picture 2" descr="C:\Users\chibita\Pictures\img4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149080"/>
            <a:ext cx="2952329" cy="198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chibita\Pictures\img4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759" y="4221088"/>
            <a:ext cx="2854625" cy="191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403648" y="6237312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Alzheimer</a:t>
            </a:r>
            <a:r>
              <a:rPr kumimoji="1" lang="ja-JP" altLang="en-US" sz="16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病の発症メカニズム</a:t>
            </a:r>
            <a:endParaRPr kumimoji="1" lang="ja-JP" altLang="en-US" sz="16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148064" y="6237312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Microglia</a:t>
            </a:r>
            <a:r>
              <a:rPr kumimoji="1" lang="ja-JP" altLang="en-US" sz="16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を中心とする脳内炎症</a:t>
            </a:r>
            <a:endParaRPr kumimoji="1" lang="en-US" altLang="ja-JP" sz="16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128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6984776" cy="706090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r>
              <a:rPr lang="ja-JP" altLang="en-US" sz="36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ワクチン接種後の市町村調査</a:t>
            </a:r>
            <a:endParaRPr kumimoji="1" lang="ja-JP" altLang="en-US" sz="3600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408421"/>
              </p:ext>
            </p:extLst>
          </p:nvPr>
        </p:nvGraphicFramePr>
        <p:xfrm>
          <a:off x="179512" y="1772820"/>
          <a:ext cx="8820476" cy="4536500"/>
        </p:xfrm>
        <a:graphic>
          <a:graphicData uri="http://schemas.openxmlformats.org/drawingml/2006/table">
            <a:tbl>
              <a:tblPr/>
              <a:tblGrid>
                <a:gridCol w="1652048"/>
                <a:gridCol w="796492"/>
                <a:gridCol w="796492"/>
                <a:gridCol w="796492"/>
                <a:gridCol w="796492"/>
                <a:gridCol w="796492"/>
                <a:gridCol w="796492"/>
                <a:gridCol w="796492"/>
                <a:gridCol w="796492"/>
                <a:gridCol w="796492"/>
              </a:tblGrid>
              <a:tr h="322766">
                <a:tc>
                  <a:txBody>
                    <a:bodyPr/>
                    <a:lstStyle/>
                    <a:p>
                      <a:pPr algn="l" fontAlgn="ctr"/>
                      <a:endParaRPr lang="ja-JP" altLang="en-US" sz="10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5555" marR="5555" marT="5555" marB="0" anchor="ctr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0000"/>
                          </a:solidFill>
                          <a:latin typeface="ＭＳ Ｐゴシック"/>
                        </a:rPr>
                        <a:t>茅ヶ崎市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(921</a:t>
                      </a:r>
                      <a:r>
                        <a:rPr lang="ja-JP" altLang="en-US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人対象</a:t>
                      </a:r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)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（</a:t>
                      </a:r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1762</a:t>
                      </a:r>
                      <a:r>
                        <a:rPr lang="ja-JP" altLang="en-US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件対象）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0000"/>
                          </a:solidFill>
                          <a:latin typeface="ＭＳ Ｐゴシック"/>
                        </a:rPr>
                        <a:t>大和市</a:t>
                      </a:r>
                    </a:p>
                  </a:txBody>
                  <a:tcPr marL="5555" marR="5555" marT="55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（</a:t>
                      </a:r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1032</a:t>
                      </a:r>
                      <a:r>
                        <a:rPr lang="ja-JP" altLang="en-US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人対象）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(1977</a:t>
                      </a:r>
                      <a:r>
                        <a:rPr lang="ja-JP" altLang="en-US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件対象</a:t>
                      </a:r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)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0000"/>
                          </a:solidFill>
                          <a:latin typeface="ＭＳ Ｐゴシック"/>
                        </a:rPr>
                        <a:t>鎌倉市</a:t>
                      </a:r>
                    </a:p>
                  </a:txBody>
                  <a:tcPr marL="5555" marR="5555" marT="55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(818</a:t>
                      </a:r>
                      <a:r>
                        <a:rPr lang="ja-JP" altLang="en-US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人対象</a:t>
                      </a:r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)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(1476</a:t>
                      </a:r>
                      <a:r>
                        <a:rPr lang="ja-JP" altLang="en-US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件対象</a:t>
                      </a:r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)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40542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回答項目</a:t>
                      </a:r>
                    </a:p>
                  </a:txBody>
                  <a:tcPr marL="5555" marR="5555" marT="5555" marB="0" anchor="ctr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chemeClr val="tx1"/>
                          </a:solidFill>
                          <a:latin typeface="ＭＳ Ｐゴシック"/>
                        </a:rPr>
                        <a:t>延件数（件）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0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割合 </a:t>
                      </a:r>
                      <a:r>
                        <a:rPr lang="en-US" altLang="ja-JP" sz="1000" b="0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(%)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0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割合 </a:t>
                      </a:r>
                      <a:r>
                        <a:rPr lang="en-US" altLang="ja-JP" sz="1000" b="0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(%)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延件数（件）</a:t>
                      </a:r>
                    </a:p>
                  </a:txBody>
                  <a:tcPr marL="5555" marR="5555" marT="55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0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割合</a:t>
                      </a:r>
                      <a:r>
                        <a:rPr lang="en-US" altLang="ja-JP" sz="1000" b="0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(%)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割合 </a:t>
                      </a:r>
                      <a:r>
                        <a:rPr lang="en-US" altLang="ja-JP" sz="10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(%)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延件数（件）</a:t>
                      </a:r>
                    </a:p>
                  </a:txBody>
                  <a:tcPr marL="5555" marR="5555" marT="55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0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割合 </a:t>
                      </a:r>
                      <a:r>
                        <a:rPr lang="en-US" altLang="ja-JP" sz="1000" b="0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(%)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0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割合 </a:t>
                      </a:r>
                      <a:r>
                        <a:rPr lang="en-US" altLang="ja-JP" sz="1000" b="0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(%)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76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注射部の痛み、かゆみ</a:t>
                      </a:r>
                    </a:p>
                  </a:txBody>
                  <a:tcPr marL="5555" marR="5555" marT="5555" marB="0" anchor="ctr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717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77.9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40.7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806</a:t>
                      </a:r>
                    </a:p>
                  </a:txBody>
                  <a:tcPr marL="5555" marR="5555" marT="55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78.1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40.8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659</a:t>
                      </a:r>
                    </a:p>
                  </a:txBody>
                  <a:tcPr marL="5555" marR="5555" marT="55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80.6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44.6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32276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注射部の腫れ、赤み</a:t>
                      </a:r>
                    </a:p>
                  </a:txBody>
                  <a:tcPr marL="5555" marR="5555" marT="5555" marB="0" anchor="ctr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532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57.8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30.2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623</a:t>
                      </a:r>
                    </a:p>
                  </a:txBody>
                  <a:tcPr marL="5555" marR="5555" marT="55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60.4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31.5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493</a:t>
                      </a:r>
                    </a:p>
                  </a:txBody>
                  <a:tcPr marL="5555" marR="5555" marT="55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60.3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33.4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76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体のだるさ、疲労感、脱力感</a:t>
                      </a:r>
                    </a:p>
                  </a:txBody>
                  <a:tcPr marL="5555" marR="5555" marT="5555" marB="0" anchor="ctr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195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21.2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11.1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212</a:t>
                      </a:r>
                    </a:p>
                  </a:txBody>
                  <a:tcPr marL="5555" marR="5555" marT="55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20.5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10.7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162</a:t>
                      </a:r>
                    </a:p>
                  </a:txBody>
                  <a:tcPr marL="5555" marR="5555" marT="55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19.8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 smtClean="0">
                          <a:solidFill>
                            <a:srgbClr val="000000"/>
                          </a:solidFill>
                          <a:latin typeface="ＭＳ Ｐゴシック"/>
                        </a:rPr>
                        <a:t>11.0</a:t>
                      </a:r>
                      <a:endParaRPr lang="en-US" altLang="ja-JP" sz="1000" b="1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5555" marR="5555" marT="5555" marB="0" anchor="ctr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32276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頭痛</a:t>
                      </a:r>
                    </a:p>
                  </a:txBody>
                  <a:tcPr marL="5555" marR="5555" marT="5555" marB="0" anchor="ctr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39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4.2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2.2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34</a:t>
                      </a:r>
                    </a:p>
                  </a:txBody>
                  <a:tcPr marL="5555" marR="5555" marT="55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3.3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1.7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23</a:t>
                      </a:r>
                    </a:p>
                  </a:txBody>
                  <a:tcPr marL="5555" marR="5555" marT="55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2.8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1.6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76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発熱</a:t>
                      </a:r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(37℃</a:t>
                      </a:r>
                      <a:r>
                        <a:rPr lang="ja-JP" altLang="en-US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以上</a:t>
                      </a:r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)</a:t>
                      </a:r>
                    </a:p>
                  </a:txBody>
                  <a:tcPr marL="5555" marR="5555" marT="5555" marB="0" anchor="ctr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26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2.8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1.5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52</a:t>
                      </a:r>
                    </a:p>
                  </a:txBody>
                  <a:tcPr marL="5555" marR="5555" marT="55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5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2.6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22</a:t>
                      </a:r>
                    </a:p>
                  </a:txBody>
                  <a:tcPr marL="5555" marR="5555" marT="55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2.7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1.5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32276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湿疹</a:t>
                      </a:r>
                    </a:p>
                  </a:txBody>
                  <a:tcPr marL="5555" marR="5555" marT="5555" marB="0" anchor="ctr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8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0.9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0.4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3</a:t>
                      </a:r>
                    </a:p>
                  </a:txBody>
                  <a:tcPr marL="5555" marR="5555" marT="55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0.3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0.2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1</a:t>
                      </a:r>
                    </a:p>
                  </a:txBody>
                  <a:tcPr marL="5555" marR="5555" marT="55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0.1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0.1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76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めまい</a:t>
                      </a:r>
                    </a:p>
                  </a:txBody>
                  <a:tcPr marL="5555" marR="5555" marT="5555" marB="0" anchor="ctr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27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2.9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1.5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26</a:t>
                      </a:r>
                    </a:p>
                  </a:txBody>
                  <a:tcPr marL="5555" marR="5555" marT="55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2.5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1.3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6</a:t>
                      </a:r>
                    </a:p>
                  </a:txBody>
                  <a:tcPr marL="5555" marR="5555" marT="55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0.7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0.4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32276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失神</a:t>
                      </a:r>
                    </a:p>
                  </a:txBody>
                  <a:tcPr marL="5555" marR="5555" marT="5555" marB="0" anchor="ctr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10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1.1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0.6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11</a:t>
                      </a:r>
                    </a:p>
                  </a:txBody>
                  <a:tcPr marL="5555" marR="5555" marT="55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1.1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0.6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6</a:t>
                      </a:r>
                    </a:p>
                  </a:txBody>
                  <a:tcPr marL="5555" marR="5555" marT="55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0.7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0.4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76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手足の痛み</a:t>
                      </a:r>
                    </a:p>
                  </a:txBody>
                  <a:tcPr marL="5555" marR="5555" marT="5555" marB="0" anchor="ctr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66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7.2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3.7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77</a:t>
                      </a:r>
                    </a:p>
                  </a:txBody>
                  <a:tcPr marL="5555" marR="5555" marT="55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7.5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3.9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48</a:t>
                      </a:r>
                    </a:p>
                  </a:txBody>
                  <a:tcPr marL="5555" marR="5555" marT="55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5.9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3.2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32276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その他</a:t>
                      </a:r>
                    </a:p>
                  </a:txBody>
                  <a:tcPr marL="5555" marR="5555" marT="5555" marB="0" anchor="ctr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140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15.2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7.9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131</a:t>
                      </a:r>
                    </a:p>
                  </a:txBody>
                  <a:tcPr marL="5555" marR="5555" marT="55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12.7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6.6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56</a:t>
                      </a:r>
                    </a:p>
                  </a:txBody>
                  <a:tcPr marL="5555" marR="5555" marT="55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6.8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3.8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76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未回答</a:t>
                      </a:r>
                    </a:p>
                  </a:txBody>
                  <a:tcPr marL="5555" marR="5555" marT="5555" marB="0" anchor="ctr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3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0.3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0.2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2</a:t>
                      </a:r>
                    </a:p>
                  </a:txBody>
                  <a:tcPr marL="5555" marR="5555" marT="55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0.2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0.1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1</a:t>
                      </a:r>
                    </a:p>
                  </a:txBody>
                  <a:tcPr marL="5555" marR="5555" marT="55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0.1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0.1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32276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合計</a:t>
                      </a:r>
                    </a:p>
                  </a:txBody>
                  <a:tcPr marL="5555" marR="5555" marT="5555" marB="0" anchor="ctr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1763</a:t>
                      </a: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00" b="1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 smtClean="0">
                          <a:solidFill>
                            <a:srgbClr val="000000"/>
                          </a:solidFill>
                          <a:latin typeface="ＭＳ Ｐゴシック"/>
                        </a:rPr>
                        <a:t>100.0</a:t>
                      </a:r>
                      <a:endParaRPr lang="en-US" altLang="ja-JP" sz="1000" b="1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5555" marR="5555" marT="555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1977</a:t>
                      </a:r>
                    </a:p>
                  </a:txBody>
                  <a:tcPr marL="5555" marR="5555" marT="55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00" b="1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 smtClean="0">
                          <a:solidFill>
                            <a:srgbClr val="000000"/>
                          </a:solidFill>
                          <a:latin typeface="ＭＳ Ｐゴシック"/>
                        </a:rPr>
                        <a:t>100.0</a:t>
                      </a:r>
                      <a:endParaRPr lang="en-US" altLang="ja-JP" sz="1000" b="1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5555" marR="5555" marT="555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1476</a:t>
                      </a:r>
                    </a:p>
                  </a:txBody>
                  <a:tcPr marL="5555" marR="5555" marT="55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00" b="1" i="0" u="none" strike="noStrike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5555" marR="5555" marT="555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b="1" i="0" u="none" strike="noStrike" dirty="0" smtClean="0">
                          <a:solidFill>
                            <a:srgbClr val="000000"/>
                          </a:solidFill>
                          <a:latin typeface="ＭＳ Ｐゴシック"/>
                        </a:rPr>
                        <a:t>100.0</a:t>
                      </a:r>
                      <a:endParaRPr lang="en-US" altLang="ja-JP" sz="1000" b="1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5555" marR="5555" marT="5555" marB="0" anchor="ctr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395536" y="1412780"/>
            <a:ext cx="8606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 smtClean="0"/>
              <a:t>体調変化有り　　　　   </a:t>
            </a:r>
            <a:r>
              <a:rPr kumimoji="1" lang="en-US" altLang="ja-JP" sz="1400" b="1" dirty="0" smtClean="0"/>
              <a:t>38.7 % </a:t>
            </a:r>
            <a:r>
              <a:rPr lang="en-US" altLang="ja-JP" sz="1050" b="1" dirty="0" smtClean="0"/>
              <a:t>(</a:t>
            </a:r>
            <a:r>
              <a:rPr lang="ja-JP" altLang="en-US" sz="1050" b="1" dirty="0" smtClean="0"/>
              <a:t>総数</a:t>
            </a:r>
            <a:r>
              <a:rPr lang="en-US" altLang="ja-JP" sz="1400" b="1" dirty="0" smtClean="0"/>
              <a:t>2,382</a:t>
            </a:r>
            <a:r>
              <a:rPr lang="ja-JP" altLang="en-US" sz="1050" b="1" dirty="0" smtClean="0"/>
              <a:t>名</a:t>
            </a:r>
            <a:r>
              <a:rPr lang="en-US" altLang="ja-JP" sz="1400" b="1" dirty="0" smtClean="0"/>
              <a:t>)</a:t>
            </a:r>
            <a:r>
              <a:rPr kumimoji="1" lang="ja-JP" altLang="en-US" sz="1400" b="1" dirty="0" smtClean="0"/>
              <a:t>　　　　　　　　　</a:t>
            </a:r>
            <a:r>
              <a:rPr kumimoji="1" lang="en-US" altLang="ja-JP" sz="1400" b="1" dirty="0" smtClean="0"/>
              <a:t>45.9 % (</a:t>
            </a:r>
            <a:r>
              <a:rPr kumimoji="1" lang="ja-JP" altLang="en-US" sz="1050" b="1" dirty="0" smtClean="0"/>
              <a:t>総数</a:t>
            </a:r>
            <a:r>
              <a:rPr kumimoji="1" lang="en-US" altLang="ja-JP" sz="1400" b="1" dirty="0" smtClean="0"/>
              <a:t>2,294</a:t>
            </a:r>
            <a:r>
              <a:rPr kumimoji="1" lang="ja-JP" altLang="en-US" sz="1050" b="1" dirty="0" smtClean="0"/>
              <a:t>名</a:t>
            </a:r>
            <a:r>
              <a:rPr kumimoji="1" lang="en-US" altLang="ja-JP" sz="1400" b="1" dirty="0" smtClean="0"/>
              <a:t>)                         45.6 % (</a:t>
            </a:r>
            <a:r>
              <a:rPr kumimoji="1" lang="ja-JP" altLang="en-US" sz="1050" b="1" dirty="0" smtClean="0"/>
              <a:t>総数</a:t>
            </a:r>
            <a:r>
              <a:rPr kumimoji="1" lang="en-US" altLang="ja-JP" sz="1400" b="1" dirty="0" smtClean="0"/>
              <a:t>1,795</a:t>
            </a:r>
            <a:r>
              <a:rPr kumimoji="1" lang="ja-JP" altLang="en-US" sz="1050" b="1" dirty="0" smtClean="0"/>
              <a:t>名</a:t>
            </a:r>
            <a:r>
              <a:rPr kumimoji="1" lang="en-US" altLang="ja-JP" sz="1400" b="1" dirty="0" smtClean="0"/>
              <a:t>)</a:t>
            </a:r>
            <a:endParaRPr kumimoji="1" lang="ja-JP" altLang="en-US" sz="14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169599" y="6525344"/>
            <a:ext cx="58326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b="1" dirty="0"/>
              <a:t>ＨＰＶ</a:t>
            </a:r>
            <a:r>
              <a:rPr lang="ja-JP" altLang="en-US" sz="1050" b="1" dirty="0" smtClean="0"/>
              <a:t>ワクチン接種後の体調変化に関する状況調査：茅ヶ崎市、大和市、鎌倉市 （平成２５～２６年）</a:t>
            </a:r>
            <a:endParaRPr kumimoji="1" lang="ja-JP" altLang="en-US" sz="1050" b="1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779011" y="1002214"/>
            <a:ext cx="2033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（急性期反応のみ）</a:t>
            </a:r>
            <a:endParaRPr kumimoji="1" lang="ja-JP" altLang="en-US" sz="16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181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21770" y="1458496"/>
            <a:ext cx="4010670" cy="506684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391980" y="908720"/>
            <a:ext cx="4284476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1980</a:t>
            </a:r>
            <a:r>
              <a:rPr lang="ja-JP" altLang="en-US" sz="20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年に </a:t>
            </a:r>
            <a:r>
              <a:rPr lang="en-US" altLang="ja-JP" sz="20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WHO </a:t>
            </a:r>
            <a:r>
              <a:rPr lang="ja-JP" altLang="en-US" sz="20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による 根絶宣言</a:t>
            </a:r>
            <a:endParaRPr lang="en-US" altLang="ja-JP" sz="20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71600" y="188640"/>
            <a:ext cx="684076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天然痘の撲滅</a:t>
            </a:r>
            <a:endParaRPr kumimoji="1" lang="ja-JP" altLang="en-US" sz="3200" b="1" dirty="0">
              <a:solidFill>
                <a:schemeClr val="accent6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458496"/>
            <a:ext cx="3312368" cy="247456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9660" y="4005064"/>
            <a:ext cx="3371961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5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"/>
          <a:stretch/>
        </p:blipFill>
        <p:spPr>
          <a:xfrm>
            <a:off x="768085" y="836712"/>
            <a:ext cx="7836363" cy="5877272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790421" y="4077072"/>
            <a:ext cx="4102059" cy="8617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70C0"/>
              </a:buClr>
              <a:buFont typeface="Wingdings" pitchFamily="2" charset="2"/>
              <a:buChar char="p"/>
            </a:pPr>
            <a:r>
              <a:rPr lang="ja-JP" altLang="en-US" dirty="0" smtClean="0"/>
              <a:t> </a:t>
            </a:r>
            <a:r>
              <a:rPr kumimoji="1" lang="ja-JP" altLang="en-US" sz="1600" dirty="0" smtClean="0">
                <a:latin typeface="HG丸ｺﾞｼｯｸM-PRO" pitchFamily="50" charset="-128"/>
                <a:ea typeface="HG丸ｺﾞｼｯｸM-PRO" pitchFamily="50" charset="-128"/>
              </a:rPr>
              <a:t>対象患者は</a:t>
            </a:r>
            <a:r>
              <a:rPr kumimoji="1" lang="en-US" altLang="ja-JP" sz="1600" dirty="0" smtClean="0">
                <a:latin typeface="HG丸ｺﾞｼｯｸM-PRO" pitchFamily="50" charset="-128"/>
                <a:ea typeface="HG丸ｺﾞｼｯｸM-PRO" pitchFamily="50" charset="-128"/>
              </a:rPr>
              <a:t>1,231</a:t>
            </a:r>
            <a:r>
              <a:rPr kumimoji="1" lang="ja-JP" altLang="en-US" sz="1600" dirty="0" smtClean="0">
                <a:latin typeface="HG丸ｺﾞｼｯｸM-PRO" pitchFamily="50" charset="-128"/>
                <a:ea typeface="HG丸ｺﾞｼｯｸM-PRO" pitchFamily="50" charset="-128"/>
              </a:rPr>
              <a:t>名</a:t>
            </a:r>
            <a:endParaRPr kumimoji="1" lang="en-US" altLang="ja-JP" sz="16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p"/>
            </a:pPr>
            <a:r>
              <a:rPr lang="ja-JP" altLang="en-US" sz="1600" dirty="0" smtClean="0">
                <a:latin typeface="HG丸ｺﾞｼｯｸM-PRO" pitchFamily="50" charset="-128"/>
                <a:ea typeface="HG丸ｺﾞｼｯｸM-PRO" pitchFamily="50" charset="-128"/>
              </a:rPr>
              <a:t> </a:t>
            </a:r>
            <a:r>
              <a:rPr kumimoji="1" lang="ja-JP" altLang="en-US" sz="1600" dirty="0" smtClean="0">
                <a:latin typeface="HG丸ｺﾞｼｯｸM-PRO" pitchFamily="50" charset="-128"/>
                <a:ea typeface="HG丸ｺﾞｼｯｸM-PRO" pitchFamily="50" charset="-128"/>
              </a:rPr>
              <a:t>全体で</a:t>
            </a:r>
            <a:r>
              <a:rPr lang="en-US" altLang="ja-JP" sz="1600" dirty="0" smtClean="0">
                <a:latin typeface="HG丸ｺﾞｼｯｸM-PRO" pitchFamily="50" charset="-128"/>
                <a:ea typeface="HG丸ｺﾞｼｯｸM-PRO" pitchFamily="50" charset="-128"/>
              </a:rPr>
              <a:t>4,649</a:t>
            </a:r>
            <a:r>
              <a:rPr kumimoji="1" lang="ja-JP" altLang="en-US" sz="1600" dirty="0" smtClean="0">
                <a:latin typeface="HG丸ｺﾞｼｯｸM-PRO" pitchFamily="50" charset="-128"/>
                <a:ea typeface="HG丸ｺﾞｼｯｸM-PRO" pitchFamily="50" charset="-128"/>
              </a:rPr>
              <a:t>件の症状</a:t>
            </a:r>
            <a:endParaRPr kumimoji="1" lang="en-US" altLang="ja-JP" sz="16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p"/>
            </a:pPr>
            <a:r>
              <a:rPr lang="ja-JP" altLang="en-US" sz="1600" dirty="0" smtClean="0">
                <a:latin typeface="HG丸ｺﾞｼｯｸM-PRO" pitchFamily="50" charset="-128"/>
                <a:ea typeface="HG丸ｺﾞｼｯｸM-PRO" pitchFamily="50" charset="-128"/>
              </a:rPr>
              <a:t> </a:t>
            </a:r>
            <a:r>
              <a:rPr lang="en-US" altLang="ja-JP" sz="1600" dirty="0" smtClean="0">
                <a:latin typeface="HG丸ｺﾞｼｯｸM-PRO" pitchFamily="50" charset="-128"/>
                <a:ea typeface="HG丸ｺﾞｼｯｸM-PRO" pitchFamily="50" charset="-128"/>
              </a:rPr>
              <a:t>1</a:t>
            </a:r>
            <a:r>
              <a:rPr lang="ja-JP" altLang="en-US" sz="1600" dirty="0" smtClean="0">
                <a:latin typeface="HG丸ｺﾞｼｯｸM-PRO" pitchFamily="50" charset="-128"/>
                <a:ea typeface="HG丸ｺﾞｼｯｸM-PRO" pitchFamily="50" charset="-128"/>
              </a:rPr>
              <a:t>人で</a:t>
            </a:r>
            <a:r>
              <a:rPr lang="en-US" altLang="ja-JP" sz="1600" dirty="0" smtClean="0">
                <a:latin typeface="HG丸ｺﾞｼｯｸM-PRO" pitchFamily="50" charset="-128"/>
                <a:ea typeface="HG丸ｺﾞｼｯｸM-PRO" pitchFamily="50" charset="-128"/>
              </a:rPr>
              <a:t>62</a:t>
            </a:r>
            <a:r>
              <a:rPr lang="ja-JP" altLang="en-US" sz="1600" dirty="0" smtClean="0">
                <a:latin typeface="HG丸ｺﾞｼｯｸM-PRO" pitchFamily="50" charset="-128"/>
                <a:ea typeface="HG丸ｺﾞｼｯｸM-PRO" pitchFamily="50" charset="-128"/>
              </a:rPr>
              <a:t>件の症状を</a:t>
            </a:r>
            <a:r>
              <a:rPr lang="ja-JP" altLang="en-US" sz="1600" dirty="0">
                <a:latin typeface="HG丸ｺﾞｼｯｸM-PRO" pitchFamily="50" charset="-128"/>
                <a:ea typeface="HG丸ｺﾞｼｯｸM-PRO" pitchFamily="50" charset="-128"/>
              </a:rPr>
              <a:t>もつ</a:t>
            </a:r>
            <a:r>
              <a:rPr lang="ja-JP" altLang="en-US" sz="1600" dirty="0" smtClean="0">
                <a:latin typeface="HG丸ｺﾞｼｯｸM-PRO" pitchFamily="50" charset="-128"/>
                <a:ea typeface="HG丸ｺﾞｼｯｸM-PRO" pitchFamily="50" charset="-128"/>
              </a:rPr>
              <a:t>例もあった。</a:t>
            </a:r>
            <a:endParaRPr lang="en-US" altLang="ja-JP" sz="1600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788024" y="2780928"/>
            <a:ext cx="410445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発症頻度の高い</a:t>
            </a:r>
            <a:r>
              <a:rPr kumimoji="1" lang="en-US" altLang="ja-JP" b="1" dirty="0" smtClean="0">
                <a:latin typeface="HG丸ｺﾞｼｯｸM-PRO" pitchFamily="50" charset="-128"/>
                <a:ea typeface="HG丸ｺﾞｼｯｸM-PRO" pitchFamily="50" charset="-128"/>
              </a:rPr>
              <a:t>60</a:t>
            </a:r>
            <a:r>
              <a:rPr kumimoji="1"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症状</a:t>
            </a:r>
            <a:endParaRPr lang="en-US" altLang="ja-JP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r>
              <a:rPr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失神・意識消失、発熱、痙攣、頭痛</a:t>
            </a:r>
            <a:endParaRPr lang="en-US" altLang="ja-JP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r>
              <a:rPr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全身疼痛、筋力低下をはじめとする</a:t>
            </a:r>
            <a:endParaRPr lang="en-US" altLang="ja-JP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r>
              <a:rPr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神経・筋症状が上位を占めている。</a:t>
            </a:r>
            <a:endParaRPr kumimoji="1" lang="ja-JP" altLang="en-US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376896" y="6021288"/>
            <a:ext cx="4737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日本線維筋痛症学会・難病治療研究振興財団調査研究チーム調べ</a:t>
            </a:r>
            <a:endParaRPr kumimoji="1" lang="en-US" altLang="ja-JP" sz="1200" dirty="0" smtClean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ja-JP" altLang="en-US" sz="12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西岡</a:t>
            </a:r>
            <a:r>
              <a:rPr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久</a:t>
            </a:r>
            <a:r>
              <a:rPr lang="ja-JP" altLang="en-US" sz="12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寿樹、他　日本線維筋痛症学会第</a:t>
            </a:r>
            <a:r>
              <a:rPr lang="en-US" altLang="ja-JP" sz="12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6</a:t>
            </a:r>
            <a:r>
              <a:rPr lang="ja-JP" altLang="en-US" sz="12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回学術集会　</a:t>
            </a:r>
            <a:r>
              <a:rPr lang="en-US" altLang="ja-JP" sz="12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2014.9.14</a:t>
            </a:r>
            <a:endParaRPr kumimoji="1" lang="ja-JP" altLang="en-US" sz="1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5536" y="188640"/>
            <a:ext cx="8496944" cy="4616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厚労省</a:t>
            </a:r>
            <a:r>
              <a:rPr kumimoji="1" lang="en-U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HPV</a:t>
            </a:r>
            <a:r>
              <a:rPr kumimoji="1" lang="ja-JP" altLang="en-US" sz="24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副反応報告</a:t>
            </a:r>
            <a:r>
              <a:rPr kumimoji="1" lang="en-U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2,500</a:t>
            </a:r>
            <a:r>
              <a:rPr kumimoji="1" lang="ja-JP" altLang="en-US" sz="24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例中、重篤な</a:t>
            </a:r>
            <a:r>
              <a:rPr kumimoji="1" lang="en-U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1,231</a:t>
            </a:r>
            <a:r>
              <a:rPr kumimoji="1" lang="ja-JP" altLang="en-US" sz="24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例の症状</a:t>
            </a:r>
            <a:endParaRPr kumimoji="1" lang="ja-JP" altLang="en-US" sz="2400" b="1" dirty="0">
              <a:solidFill>
                <a:schemeClr val="accent6">
                  <a:lumMod val="75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763688" y="744959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 smtClean="0">
                <a:solidFill>
                  <a:srgbClr val="FF0000"/>
                </a:solidFill>
                <a:latin typeface="ＭＳ Ｐゴシック"/>
                <a:ea typeface="ＭＳ Ｐゴシック"/>
              </a:rPr>
              <a:t>→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79712" y="1609055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 smtClean="0">
                <a:solidFill>
                  <a:srgbClr val="FF0000"/>
                </a:solidFill>
                <a:latin typeface="ＭＳ Ｐゴシック"/>
                <a:ea typeface="ＭＳ Ｐゴシック"/>
              </a:rPr>
              <a:t>→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403648" y="1340768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 smtClean="0">
                <a:solidFill>
                  <a:srgbClr val="FF0000"/>
                </a:solidFill>
                <a:latin typeface="ＭＳ Ｐゴシック"/>
                <a:ea typeface="ＭＳ Ｐゴシック"/>
              </a:rPr>
              <a:t>→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88024" y="5077053"/>
            <a:ext cx="4104456" cy="8002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疑問</a:t>
            </a:r>
            <a:endParaRPr kumimoji="1" lang="en-US" altLang="ja-JP" b="1" dirty="0" smtClean="0">
              <a:solidFill>
                <a:srgbClr val="FF0000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sz="1400" dirty="0" smtClean="0">
                <a:latin typeface="HG丸ｺﾞｼｯｸM-PRO" pitchFamily="50" charset="-128"/>
                <a:ea typeface="HG丸ｺﾞｼｯｸM-PRO" pitchFamily="50" charset="-128"/>
              </a:rPr>
              <a:t>他のワクチンでは見られないこれらの副反応が、なぜ</a:t>
            </a:r>
            <a:r>
              <a:rPr lang="en-US" altLang="ja-JP" sz="1400" dirty="0" smtClean="0">
                <a:latin typeface="HG丸ｺﾞｼｯｸM-PRO" pitchFamily="50" charset="-128"/>
                <a:ea typeface="HG丸ｺﾞｼｯｸM-PRO" pitchFamily="50" charset="-128"/>
              </a:rPr>
              <a:t>HPV</a:t>
            </a:r>
            <a:r>
              <a:rPr lang="ja-JP" altLang="en-US" sz="1400" dirty="0" smtClean="0">
                <a:latin typeface="HG丸ｺﾞｼｯｸM-PRO" pitchFamily="50" charset="-128"/>
                <a:ea typeface="HG丸ｺﾞｼｯｸM-PRO" pitchFamily="50" charset="-128"/>
              </a:rPr>
              <a:t>ワクチンだけにみられるのか？</a:t>
            </a:r>
            <a:endParaRPr kumimoji="1" lang="ja-JP" altLang="en-US" sz="1400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572000" y="2132856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HPV</a:t>
            </a:r>
            <a:r>
              <a:rPr lang="ja-JP" altLang="en-US" sz="1600" b="1" dirty="0" smtClean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ワクチン接種後、２８日以内の症状のみ</a:t>
            </a:r>
            <a:endParaRPr kumimoji="1" lang="ja-JP" altLang="en-US" sz="1600" b="1" dirty="0">
              <a:solidFill>
                <a:srgbClr val="0070C0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387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allAtOnce"/>
      <p:bldP spid="10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403648" y="227739"/>
            <a:ext cx="6408712" cy="608973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Autofit/>
          </a:bodyPr>
          <a:lstStyle/>
          <a:p>
            <a:pPr algn="ctr"/>
            <a:r>
              <a:rPr lang="en-U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HANS</a:t>
            </a:r>
            <a:r>
              <a:rPr lang="ja-JP" altLang="en-US" sz="24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患者</a:t>
            </a:r>
            <a:r>
              <a:rPr lang="en-U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104</a:t>
            </a:r>
            <a:r>
              <a:rPr lang="ja-JP" altLang="en-US" sz="24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名の副反応</a:t>
            </a:r>
            <a:r>
              <a:rPr lang="en-US" altLang="ja-JP" sz="2400" b="1" dirty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193</a:t>
            </a:r>
            <a:r>
              <a:rPr lang="ja-JP" altLang="en-US" sz="2400" b="1" dirty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症状の</a:t>
            </a:r>
            <a:r>
              <a:rPr lang="ja-JP" altLang="en-US" sz="24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内訳</a:t>
            </a:r>
            <a:endParaRPr lang="ja-JP" altLang="en-US" sz="2400" b="1" dirty="0">
              <a:solidFill>
                <a:schemeClr val="accent6">
                  <a:lumMod val="75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graphicFrame>
        <p:nvGraphicFramePr>
          <p:cNvPr id="14" name="コンテンツ プレースホルダー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65206"/>
              </p:ext>
            </p:extLst>
          </p:nvPr>
        </p:nvGraphicFramePr>
        <p:xfrm>
          <a:off x="179512" y="1196752"/>
          <a:ext cx="7776864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290677"/>
              </p:ext>
            </p:extLst>
          </p:nvPr>
        </p:nvGraphicFramePr>
        <p:xfrm>
          <a:off x="5223933" y="2996949"/>
          <a:ext cx="3668547" cy="355203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4254"/>
                <a:gridCol w="874901"/>
                <a:gridCol w="512730"/>
                <a:gridCol w="433634"/>
                <a:gridCol w="962669"/>
                <a:gridCol w="520359"/>
              </a:tblGrid>
              <a:tr h="323893">
                <a:tc gridSpan="6"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/>
                        <a:t>臨床症状の多いものから</a:t>
                      </a:r>
                      <a:r>
                        <a:rPr kumimoji="1" lang="en-US" altLang="ja-JP" sz="1200" dirty="0" smtClean="0"/>
                        <a:t>20</a:t>
                      </a:r>
                      <a:r>
                        <a:rPr kumimoji="1" lang="ja-JP" altLang="en-US" sz="1200" dirty="0" smtClean="0"/>
                        <a:t>症状</a:t>
                      </a:r>
                      <a:endParaRPr kumimoji="1" lang="en-US" altLang="ja-JP" sz="1200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en-US" altLang="ja-JP" sz="1200" dirty="0" smtClean="0"/>
                    </a:p>
                  </a:txBody>
                  <a:tcPr anchor="ctr"/>
                </a:tc>
              </a:tr>
              <a:tr h="32389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</a:t>
                      </a:r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u="none" strike="noStrike" dirty="0">
                          <a:effectLst/>
                        </a:rPr>
                        <a:t>頭痛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71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11</a:t>
                      </a:r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全身疼痛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44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2389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2</a:t>
                      </a:r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u="none" strike="noStrike" dirty="0">
                          <a:effectLst/>
                        </a:rPr>
                        <a:t>倦怠感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66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12</a:t>
                      </a:r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気力低下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39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278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3</a:t>
                      </a:r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u="none" strike="noStrike" dirty="0">
                          <a:effectLst/>
                        </a:rPr>
                        <a:t>疲労感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62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13</a:t>
                      </a:r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腹痛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39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2389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4</a:t>
                      </a:r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睡眠障害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54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14</a:t>
                      </a:r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歩行困難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38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2389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5</a:t>
                      </a:r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しびれ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54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15</a:t>
                      </a:r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肩痛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37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2389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6</a:t>
                      </a:r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脱力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53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16</a:t>
                      </a:r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登校困難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37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2389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7</a:t>
                      </a:r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記憶障害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48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17</a:t>
                      </a:r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筋肉痛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36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2389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8</a:t>
                      </a:r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筋力低下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48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18</a:t>
                      </a:r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腰痛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36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2389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9</a:t>
                      </a:r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学力低下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45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19</a:t>
                      </a:r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発熱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36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918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10</a:t>
                      </a:r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月経異常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44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20</a:t>
                      </a:r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下痢・便秘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34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角丸四角形 1"/>
          <p:cNvSpPr/>
          <p:nvPr/>
        </p:nvSpPr>
        <p:spPr>
          <a:xfrm>
            <a:off x="6876256" y="1722760"/>
            <a:ext cx="1907786" cy="1130176"/>
          </a:xfrm>
          <a:prstGeom prst="roundRect">
            <a:avLst>
              <a:gd name="adj" fmla="val 944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２８</a:t>
            </a:r>
            <a:r>
              <a:rPr kumimoji="1"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日以内の</a:t>
            </a:r>
            <a:endParaRPr kumimoji="1" lang="en-US" altLang="ja-JP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r>
              <a:rPr kumimoji="1"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急性期の反応と</a:t>
            </a:r>
            <a:endParaRPr kumimoji="1" lang="en-US" altLang="ja-JP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r>
              <a:rPr kumimoji="1"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かなり異なる</a:t>
            </a:r>
            <a:endParaRPr kumimoji="1" lang="ja-JP" altLang="en-US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004048" y="83671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（虎ノ門アーバンクリニック）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918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テキスト ボックス 82"/>
          <p:cNvSpPr txBox="1"/>
          <p:nvPr/>
        </p:nvSpPr>
        <p:spPr>
          <a:xfrm>
            <a:off x="457075" y="334397"/>
            <a:ext cx="3111749" cy="6463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ja-JP" altLang="en-US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具体的症例の提示</a:t>
            </a:r>
            <a:r>
              <a:rPr kumimoji="1" lang="ja-JP" altLang="en-US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：</a:t>
            </a:r>
            <a:r>
              <a:rPr kumimoji="1" lang="en-US" altLang="ja-JP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Case 1</a:t>
            </a:r>
          </a:p>
          <a:p>
            <a:r>
              <a:rPr lang="ja-JP" altLang="en-US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　　</a:t>
            </a:r>
            <a:r>
              <a:rPr lang="ja-JP" altLang="en-US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（</a:t>
            </a:r>
            <a:r>
              <a:rPr lang="en-US" altLang="ja-JP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14</a:t>
            </a:r>
            <a:r>
              <a:rPr lang="ja-JP" altLang="en-US" b="1" dirty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歳 </a:t>
            </a:r>
            <a:r>
              <a:rPr lang="ja-JP" altLang="en-US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女性　</a:t>
            </a:r>
            <a:r>
              <a:rPr lang="en-US" altLang="ja-JP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KY</a:t>
            </a:r>
            <a:r>
              <a:rPr lang="ja-JP" altLang="en-US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）</a:t>
            </a:r>
            <a:endParaRPr kumimoji="1" lang="ja-JP" altLang="en-US" b="1" dirty="0">
              <a:solidFill>
                <a:schemeClr val="bg1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-26717" y="500422"/>
            <a:ext cx="9170718" cy="6381029"/>
            <a:chOff x="-26717" y="500422"/>
            <a:chExt cx="9170718" cy="6381029"/>
          </a:xfrm>
        </p:grpSpPr>
        <p:sp>
          <p:nvSpPr>
            <p:cNvPr id="4" name="ホームベース 3"/>
            <p:cNvSpPr/>
            <p:nvPr/>
          </p:nvSpPr>
          <p:spPr>
            <a:xfrm>
              <a:off x="31037" y="3708996"/>
              <a:ext cx="9072946" cy="504056"/>
            </a:xfrm>
            <a:prstGeom prst="homePlate">
              <a:avLst/>
            </a:prstGeom>
            <a:solidFill>
              <a:srgbClr val="99FFCC">
                <a:alpha val="50196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solidFill>
                  <a:schemeClr val="tx1"/>
                </a:solidFill>
              </a:endParaRPr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3928151" y="3785746"/>
              <a:ext cx="588623" cy="36933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rtlCol="0">
              <a:spAutoFit/>
            </a:bodyPr>
            <a:lstStyle/>
            <a:p>
              <a:r>
                <a:rPr lang="en-US" altLang="ja-JP" b="1" dirty="0">
                  <a:latin typeface="HG丸ｺﾞｼｯｸM-PRO" pitchFamily="50" charset="-128"/>
                  <a:ea typeface="HG丸ｺﾞｼｯｸM-PRO" pitchFamily="50" charset="-128"/>
                </a:rPr>
                <a:t>1</a:t>
              </a:r>
              <a:r>
                <a:rPr kumimoji="1" lang="ja-JP" altLang="en-US" b="1" dirty="0" smtClean="0">
                  <a:latin typeface="HG丸ｺﾞｼｯｸM-PRO" pitchFamily="50" charset="-128"/>
                  <a:ea typeface="HG丸ｺﾞｼｯｸM-PRO" pitchFamily="50" charset="-128"/>
                </a:rPr>
                <a:t>年</a:t>
              </a:r>
              <a:endParaRPr kumimoji="1" lang="ja-JP" altLang="en-US" b="1" dirty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7797700" y="3797831"/>
              <a:ext cx="588623" cy="36933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rtlCol="0">
              <a:spAutoFit/>
            </a:bodyPr>
            <a:lstStyle/>
            <a:p>
              <a:r>
                <a:rPr lang="en-US" altLang="ja-JP" b="1" dirty="0">
                  <a:latin typeface="HG丸ｺﾞｼｯｸM-PRO" pitchFamily="50" charset="-128"/>
                  <a:ea typeface="HG丸ｺﾞｼｯｸM-PRO" pitchFamily="50" charset="-128"/>
                </a:rPr>
                <a:t>2</a:t>
              </a:r>
              <a:r>
                <a:rPr kumimoji="1" lang="ja-JP" altLang="en-US" b="1" dirty="0" smtClean="0">
                  <a:latin typeface="HG丸ｺﾞｼｯｸM-PRO" pitchFamily="50" charset="-128"/>
                  <a:ea typeface="HG丸ｺﾞｼｯｸM-PRO" pitchFamily="50" charset="-128"/>
                </a:rPr>
                <a:t>年</a:t>
              </a:r>
              <a:endParaRPr kumimoji="1" lang="ja-JP" altLang="en-US" b="1" dirty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2224" y="3810526"/>
              <a:ext cx="1823472" cy="338554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b="1" dirty="0" smtClean="0">
                  <a:latin typeface="HG丸ｺﾞｼｯｸM-PRO" pitchFamily="50" charset="-128"/>
                  <a:ea typeface="HG丸ｺﾞｼｯｸM-PRO" pitchFamily="50" charset="-128"/>
                </a:rPr>
                <a:t>ワクチン接種</a:t>
              </a:r>
              <a:endParaRPr kumimoji="1" lang="ja-JP" altLang="en-US" sz="1600" b="1" dirty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  <p:sp>
          <p:nvSpPr>
            <p:cNvPr id="9" name="右矢印 8"/>
            <p:cNvSpPr/>
            <p:nvPr/>
          </p:nvSpPr>
          <p:spPr>
            <a:xfrm>
              <a:off x="3097457" y="4758192"/>
              <a:ext cx="269572" cy="162139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右矢印 9"/>
            <p:cNvSpPr/>
            <p:nvPr/>
          </p:nvSpPr>
          <p:spPr>
            <a:xfrm>
              <a:off x="2796772" y="4677294"/>
              <a:ext cx="269572" cy="162139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右矢印 10"/>
            <p:cNvSpPr/>
            <p:nvPr/>
          </p:nvSpPr>
          <p:spPr>
            <a:xfrm>
              <a:off x="4452373" y="4954530"/>
              <a:ext cx="517687" cy="172605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右矢印 11"/>
            <p:cNvSpPr/>
            <p:nvPr/>
          </p:nvSpPr>
          <p:spPr>
            <a:xfrm>
              <a:off x="4996787" y="5039690"/>
              <a:ext cx="1033634" cy="199016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右矢印 12"/>
            <p:cNvSpPr/>
            <p:nvPr/>
          </p:nvSpPr>
          <p:spPr>
            <a:xfrm>
              <a:off x="8032020" y="5565254"/>
              <a:ext cx="1071963" cy="167151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右矢印 13"/>
            <p:cNvSpPr/>
            <p:nvPr/>
          </p:nvSpPr>
          <p:spPr>
            <a:xfrm>
              <a:off x="5920098" y="5149258"/>
              <a:ext cx="2011641" cy="188696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右大かっこ 14"/>
            <p:cNvSpPr/>
            <p:nvPr/>
          </p:nvSpPr>
          <p:spPr>
            <a:xfrm rot="5400000">
              <a:off x="794278" y="4157090"/>
              <a:ext cx="212394" cy="1738876"/>
            </a:xfrm>
            <a:prstGeom prst="rightBracket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2384316" y="4800187"/>
              <a:ext cx="369332" cy="75365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近医受診</a:t>
              </a:r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5804932" y="5332997"/>
              <a:ext cx="553999" cy="104861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大学病院</a:t>
              </a:r>
              <a:endParaRPr kumimoji="1" lang="en-US" altLang="ja-JP" sz="12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r>
                <a:rPr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神経</a:t>
              </a:r>
              <a:r>
                <a:rPr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内科</a:t>
              </a:r>
              <a:r>
                <a:rPr kumimoji="1"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受診</a:t>
              </a:r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5114869" y="5231804"/>
              <a:ext cx="553999" cy="94956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大学病院</a:t>
              </a:r>
              <a:endParaRPr kumimoji="1" lang="en-US" altLang="ja-JP" sz="12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r>
                <a:rPr kumimoji="1"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小児科受診</a:t>
              </a:r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7899100" y="5692048"/>
              <a:ext cx="553999" cy="118940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クリニック</a:t>
              </a:r>
              <a:endParaRPr kumimoji="1" lang="en-US" altLang="ja-JP" sz="12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r>
                <a:rPr kumimoji="1"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リウマチ科受診</a:t>
              </a:r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8310235" y="5808760"/>
              <a:ext cx="553999" cy="101774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大学病院</a:t>
              </a:r>
              <a:endParaRPr kumimoji="1" lang="en-US" altLang="ja-JP" sz="12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r>
                <a:rPr kumimoji="1"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神経内科入院</a:t>
              </a:r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2" name="右矢印 21"/>
            <p:cNvSpPr/>
            <p:nvPr/>
          </p:nvSpPr>
          <p:spPr>
            <a:xfrm>
              <a:off x="2108203" y="4514157"/>
              <a:ext cx="269572" cy="162139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右矢印 22"/>
            <p:cNvSpPr/>
            <p:nvPr/>
          </p:nvSpPr>
          <p:spPr>
            <a:xfrm>
              <a:off x="3642482" y="4860101"/>
              <a:ext cx="287535" cy="152049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右矢印 23"/>
            <p:cNvSpPr/>
            <p:nvPr/>
          </p:nvSpPr>
          <p:spPr>
            <a:xfrm>
              <a:off x="3949001" y="4897855"/>
              <a:ext cx="521956" cy="174460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右矢印 24"/>
            <p:cNvSpPr/>
            <p:nvPr/>
          </p:nvSpPr>
          <p:spPr>
            <a:xfrm>
              <a:off x="6452783" y="5297372"/>
              <a:ext cx="1478956" cy="182621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右矢印 25"/>
            <p:cNvSpPr/>
            <p:nvPr/>
          </p:nvSpPr>
          <p:spPr>
            <a:xfrm>
              <a:off x="6790930" y="5433120"/>
              <a:ext cx="2141173" cy="173324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6892240" y="5591350"/>
              <a:ext cx="553999" cy="110871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公立病院</a:t>
              </a:r>
              <a:endParaRPr kumimoji="1" lang="en-US" altLang="ja-JP" sz="12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r>
                <a:rPr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神経内科</a:t>
              </a:r>
              <a:r>
                <a:rPr kumimoji="1"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受診</a:t>
              </a:r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8" name="右矢印 27"/>
            <p:cNvSpPr/>
            <p:nvPr/>
          </p:nvSpPr>
          <p:spPr>
            <a:xfrm>
              <a:off x="8403900" y="5683614"/>
              <a:ext cx="366673" cy="177664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右矢印 28"/>
            <p:cNvSpPr/>
            <p:nvPr/>
          </p:nvSpPr>
          <p:spPr>
            <a:xfrm>
              <a:off x="2377775" y="4592913"/>
              <a:ext cx="433168" cy="179137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3937316" y="5056234"/>
              <a:ext cx="553999" cy="105657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大学病院</a:t>
              </a:r>
              <a:endParaRPr kumimoji="1" lang="en-US" altLang="ja-JP" sz="12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r>
                <a:rPr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神経</a:t>
              </a:r>
              <a:r>
                <a:rPr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内科</a:t>
              </a:r>
              <a:r>
                <a:rPr kumimoji="1"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受診</a:t>
              </a:r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4538149" y="5124793"/>
              <a:ext cx="369332" cy="105657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総合病院受診</a:t>
              </a:r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3604296" y="5008981"/>
              <a:ext cx="369332" cy="105657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総合病院受診</a:t>
              </a:r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2049424" y="4703517"/>
              <a:ext cx="369332" cy="105657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総合病院受診</a:t>
              </a:r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2696563" y="4860851"/>
              <a:ext cx="369332" cy="105657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総合病院受診</a:t>
              </a:r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3028078" y="4948468"/>
              <a:ext cx="369332" cy="75365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近医受診</a:t>
              </a:r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6466892" y="5416396"/>
              <a:ext cx="369332" cy="108624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総合病院受診</a:t>
              </a:r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37" name="上矢印 36"/>
            <p:cNvSpPr/>
            <p:nvPr/>
          </p:nvSpPr>
          <p:spPr>
            <a:xfrm>
              <a:off x="87577" y="4300598"/>
              <a:ext cx="254665" cy="395158"/>
            </a:xfrm>
            <a:prstGeom prst="upArrow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上矢印 37"/>
            <p:cNvSpPr/>
            <p:nvPr/>
          </p:nvSpPr>
          <p:spPr>
            <a:xfrm>
              <a:off x="513511" y="4313018"/>
              <a:ext cx="254665" cy="395158"/>
            </a:xfrm>
            <a:prstGeom prst="upArrow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上矢印 38"/>
            <p:cNvSpPr/>
            <p:nvPr/>
          </p:nvSpPr>
          <p:spPr>
            <a:xfrm>
              <a:off x="1489204" y="4317008"/>
              <a:ext cx="254665" cy="395158"/>
            </a:xfrm>
            <a:prstGeom prst="upArrow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右矢印 40"/>
            <p:cNvSpPr/>
            <p:nvPr/>
          </p:nvSpPr>
          <p:spPr>
            <a:xfrm>
              <a:off x="1088628" y="3419572"/>
              <a:ext cx="4018526" cy="338054"/>
            </a:xfrm>
            <a:prstGeom prst="rightArrow">
              <a:avLst>
                <a:gd name="adj1" fmla="val 50000"/>
                <a:gd name="adj2" fmla="val 37767"/>
              </a:avLst>
            </a:prstGeom>
            <a:solidFill>
              <a:srgbClr val="92D050">
                <a:alpha val="50196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2" name="下矢印 41"/>
            <p:cNvSpPr/>
            <p:nvPr/>
          </p:nvSpPr>
          <p:spPr>
            <a:xfrm>
              <a:off x="1705924" y="1700808"/>
              <a:ext cx="385499" cy="2356747"/>
            </a:xfrm>
            <a:prstGeom prst="downArrow">
              <a:avLst/>
            </a:prstGeom>
            <a:gradFill flip="none" rotWithShape="1">
              <a:gsLst>
                <a:gs pos="0">
                  <a:srgbClr val="0066FF">
                    <a:tint val="66000"/>
                    <a:satMod val="160000"/>
                  </a:srgbClr>
                </a:gs>
                <a:gs pos="50000">
                  <a:srgbClr val="0066FF">
                    <a:tint val="44500"/>
                    <a:satMod val="160000"/>
                  </a:srgbClr>
                </a:gs>
                <a:gs pos="100000">
                  <a:srgbClr val="0066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28575">
              <a:solidFill>
                <a:schemeClr val="tx2">
                  <a:lumMod val="60000"/>
                  <a:lumOff val="40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右矢印 43"/>
            <p:cNvSpPr/>
            <p:nvPr/>
          </p:nvSpPr>
          <p:spPr>
            <a:xfrm>
              <a:off x="3933872" y="3030819"/>
              <a:ext cx="5183400" cy="338054"/>
            </a:xfrm>
            <a:prstGeom prst="rightArrow">
              <a:avLst>
                <a:gd name="adj1" fmla="val 50000"/>
                <a:gd name="adj2" fmla="val 37767"/>
              </a:avLst>
            </a:prstGeom>
            <a:solidFill>
              <a:srgbClr val="92D050">
                <a:alpha val="50196"/>
              </a:srgbClr>
            </a:solidFill>
            <a:ln>
              <a:solidFill>
                <a:srgbClr val="92D050">
                  <a:alpha val="50196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5" name="右矢印 44"/>
            <p:cNvSpPr/>
            <p:nvPr/>
          </p:nvSpPr>
          <p:spPr>
            <a:xfrm>
              <a:off x="3812576" y="2291893"/>
              <a:ext cx="4549591" cy="338054"/>
            </a:xfrm>
            <a:prstGeom prst="rightArrow">
              <a:avLst>
                <a:gd name="adj1" fmla="val 50000"/>
                <a:gd name="adj2" fmla="val 37767"/>
              </a:avLst>
            </a:prstGeom>
            <a:solidFill>
              <a:srgbClr val="92D050">
                <a:alpha val="50196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6" name="右矢印 45"/>
            <p:cNvSpPr/>
            <p:nvPr/>
          </p:nvSpPr>
          <p:spPr>
            <a:xfrm>
              <a:off x="4451863" y="2102299"/>
              <a:ext cx="2094541" cy="338054"/>
            </a:xfrm>
            <a:prstGeom prst="rightArrow">
              <a:avLst>
                <a:gd name="adj1" fmla="val 50000"/>
                <a:gd name="adj2" fmla="val 37767"/>
              </a:avLst>
            </a:prstGeom>
            <a:solidFill>
              <a:srgbClr val="92D050">
                <a:alpha val="50196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431006" y="3477958"/>
              <a:ext cx="662380" cy="27699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過呼吸</a:t>
              </a:r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1177322" y="3117487"/>
              <a:ext cx="1163193" cy="27699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身体の震え</a:t>
              </a:r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1705924" y="2591627"/>
              <a:ext cx="835458" cy="27699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筋力低下</a:t>
              </a:r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2001354" y="2756120"/>
              <a:ext cx="559750" cy="27699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脱力</a:t>
              </a:r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4708907" y="1440075"/>
              <a:ext cx="829134" cy="27699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睡眠障害</a:t>
              </a:r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2" name="右矢印 51"/>
            <p:cNvSpPr/>
            <p:nvPr/>
          </p:nvSpPr>
          <p:spPr>
            <a:xfrm>
              <a:off x="5869062" y="993255"/>
              <a:ext cx="3252631" cy="338054"/>
            </a:xfrm>
            <a:prstGeom prst="rightArrow">
              <a:avLst>
                <a:gd name="adj1" fmla="val 50000"/>
                <a:gd name="adj2" fmla="val 37767"/>
              </a:avLst>
            </a:prstGeom>
            <a:solidFill>
              <a:srgbClr val="92D050">
                <a:alpha val="50196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5065519" y="1037834"/>
              <a:ext cx="820769" cy="27699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記憶障害</a:t>
              </a:r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4" name="右矢印 53"/>
            <p:cNvSpPr/>
            <p:nvPr/>
          </p:nvSpPr>
          <p:spPr>
            <a:xfrm>
              <a:off x="5865188" y="810867"/>
              <a:ext cx="3242973" cy="338054"/>
            </a:xfrm>
            <a:prstGeom prst="rightArrow">
              <a:avLst>
                <a:gd name="adj1" fmla="val 50000"/>
                <a:gd name="adj2" fmla="val 37767"/>
              </a:avLst>
            </a:prstGeom>
            <a:solidFill>
              <a:srgbClr val="92D050">
                <a:alpha val="50196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5065520" y="850480"/>
              <a:ext cx="820767" cy="27699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学力低下</a:t>
              </a:r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4693960" y="1610966"/>
              <a:ext cx="829134" cy="27699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股関節痛</a:t>
              </a:r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4717871" y="1246102"/>
              <a:ext cx="908315" cy="27699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パニック</a:t>
              </a:r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1526777" y="1340768"/>
              <a:ext cx="1077426" cy="21851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dirty="0" smtClean="0">
                  <a:solidFill>
                    <a:srgbClr val="FF3399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救急搬送</a:t>
              </a:r>
              <a:endParaRPr kumimoji="1" lang="ja-JP" altLang="en-US" sz="1200" dirty="0">
                <a:solidFill>
                  <a:srgbClr val="FF339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3879722" y="2165855"/>
              <a:ext cx="755251" cy="27699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腹痛</a:t>
              </a:r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62" name="右矢印 61"/>
            <p:cNvSpPr/>
            <p:nvPr/>
          </p:nvSpPr>
          <p:spPr>
            <a:xfrm>
              <a:off x="2524194" y="2857208"/>
              <a:ext cx="6619807" cy="338054"/>
            </a:xfrm>
            <a:prstGeom prst="rightArrow">
              <a:avLst>
                <a:gd name="adj1" fmla="val 50000"/>
                <a:gd name="adj2" fmla="val 37767"/>
              </a:avLst>
            </a:prstGeom>
            <a:solidFill>
              <a:srgbClr val="92D050">
                <a:alpha val="50196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1691604" y="2922019"/>
              <a:ext cx="855409" cy="27699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視野狭窄</a:t>
              </a:r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64" name="右矢印 63"/>
            <p:cNvSpPr/>
            <p:nvPr/>
          </p:nvSpPr>
          <p:spPr>
            <a:xfrm>
              <a:off x="2154817" y="3071434"/>
              <a:ext cx="575875" cy="338054"/>
            </a:xfrm>
            <a:prstGeom prst="rightArrow">
              <a:avLst>
                <a:gd name="adj1" fmla="val 50000"/>
                <a:gd name="adj2" fmla="val 37767"/>
              </a:avLst>
            </a:prstGeom>
            <a:solidFill>
              <a:srgbClr val="92D050">
                <a:alpha val="50196"/>
              </a:srgbClr>
            </a:solidFill>
            <a:ln>
              <a:solidFill>
                <a:srgbClr val="92D050">
                  <a:alpha val="50196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65" name="右矢印 64"/>
            <p:cNvSpPr/>
            <p:nvPr/>
          </p:nvSpPr>
          <p:spPr>
            <a:xfrm>
              <a:off x="2524194" y="2674452"/>
              <a:ext cx="6619807" cy="338054"/>
            </a:xfrm>
            <a:prstGeom prst="rightArrow">
              <a:avLst>
                <a:gd name="adj1" fmla="val 50000"/>
                <a:gd name="adj2" fmla="val 37767"/>
              </a:avLst>
            </a:prstGeom>
            <a:solidFill>
              <a:srgbClr val="92D050">
                <a:alpha val="50196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66" name="右矢印 65"/>
            <p:cNvSpPr/>
            <p:nvPr/>
          </p:nvSpPr>
          <p:spPr>
            <a:xfrm>
              <a:off x="2524868" y="2490813"/>
              <a:ext cx="6611719" cy="338054"/>
            </a:xfrm>
            <a:prstGeom prst="rightArrow">
              <a:avLst>
                <a:gd name="adj1" fmla="val 50000"/>
                <a:gd name="adj2" fmla="val 37767"/>
              </a:avLst>
            </a:prstGeom>
            <a:solidFill>
              <a:srgbClr val="92D050">
                <a:alpha val="50196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7757353" y="659174"/>
              <a:ext cx="699834" cy="27699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杖歩行</a:t>
              </a:r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68" name="テキスト ボックス 67"/>
            <p:cNvSpPr txBox="1"/>
            <p:nvPr/>
          </p:nvSpPr>
          <p:spPr>
            <a:xfrm>
              <a:off x="7978719" y="500422"/>
              <a:ext cx="663032" cy="218511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失神</a:t>
              </a:r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69" name="右矢印 68"/>
            <p:cNvSpPr/>
            <p:nvPr/>
          </p:nvSpPr>
          <p:spPr>
            <a:xfrm>
              <a:off x="8360842" y="639815"/>
              <a:ext cx="454554" cy="338054"/>
            </a:xfrm>
            <a:prstGeom prst="rightArrow">
              <a:avLst>
                <a:gd name="adj1" fmla="val 50000"/>
                <a:gd name="adj2" fmla="val 37767"/>
              </a:avLst>
            </a:prstGeom>
            <a:solidFill>
              <a:srgbClr val="92D050">
                <a:alpha val="50196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70" name="右矢印 69"/>
            <p:cNvSpPr/>
            <p:nvPr/>
          </p:nvSpPr>
          <p:spPr>
            <a:xfrm>
              <a:off x="7848687" y="2098483"/>
              <a:ext cx="1287900" cy="338054"/>
            </a:xfrm>
            <a:prstGeom prst="rightArrow">
              <a:avLst>
                <a:gd name="adj1" fmla="val 50000"/>
                <a:gd name="adj2" fmla="val 37767"/>
              </a:avLst>
            </a:prstGeom>
            <a:solidFill>
              <a:srgbClr val="92D050">
                <a:alpha val="50196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71" name="右矢印 70"/>
            <p:cNvSpPr/>
            <p:nvPr/>
          </p:nvSpPr>
          <p:spPr>
            <a:xfrm>
              <a:off x="4450888" y="1925489"/>
              <a:ext cx="4668748" cy="338054"/>
            </a:xfrm>
            <a:prstGeom prst="rightArrow">
              <a:avLst>
                <a:gd name="adj1" fmla="val 50000"/>
                <a:gd name="adj2" fmla="val 37767"/>
              </a:avLst>
            </a:prstGeom>
            <a:solidFill>
              <a:srgbClr val="92D050">
                <a:alpha val="50196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72" name="右矢印 71"/>
            <p:cNvSpPr/>
            <p:nvPr/>
          </p:nvSpPr>
          <p:spPr>
            <a:xfrm>
              <a:off x="5306666" y="1741645"/>
              <a:ext cx="3821446" cy="338054"/>
            </a:xfrm>
            <a:prstGeom prst="rightArrow">
              <a:avLst>
                <a:gd name="adj1" fmla="val 50000"/>
                <a:gd name="adj2" fmla="val 37767"/>
              </a:avLst>
            </a:prstGeom>
            <a:solidFill>
              <a:srgbClr val="92D050">
                <a:alpha val="50196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73" name="右矢印 72"/>
            <p:cNvSpPr/>
            <p:nvPr/>
          </p:nvSpPr>
          <p:spPr>
            <a:xfrm>
              <a:off x="5533499" y="1543007"/>
              <a:ext cx="3570487" cy="338054"/>
            </a:xfrm>
            <a:prstGeom prst="rightArrow">
              <a:avLst>
                <a:gd name="adj1" fmla="val 50000"/>
                <a:gd name="adj2" fmla="val 37767"/>
              </a:avLst>
            </a:prstGeom>
            <a:solidFill>
              <a:srgbClr val="92D050">
                <a:alpha val="50196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74" name="右矢印 73"/>
            <p:cNvSpPr/>
            <p:nvPr/>
          </p:nvSpPr>
          <p:spPr>
            <a:xfrm>
              <a:off x="5533499" y="1347347"/>
              <a:ext cx="3589219" cy="338054"/>
            </a:xfrm>
            <a:prstGeom prst="rightArrow">
              <a:avLst>
                <a:gd name="adj1" fmla="val 50000"/>
                <a:gd name="adj2" fmla="val 37767"/>
              </a:avLst>
            </a:prstGeom>
            <a:solidFill>
              <a:srgbClr val="92D050">
                <a:alpha val="50196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75" name="右矢印 74"/>
            <p:cNvSpPr/>
            <p:nvPr/>
          </p:nvSpPr>
          <p:spPr>
            <a:xfrm>
              <a:off x="5533499" y="1168047"/>
              <a:ext cx="1287900" cy="338054"/>
            </a:xfrm>
            <a:prstGeom prst="rightArrow">
              <a:avLst>
                <a:gd name="adj1" fmla="val 50000"/>
                <a:gd name="adj2" fmla="val 37767"/>
              </a:avLst>
            </a:prstGeom>
            <a:solidFill>
              <a:srgbClr val="92D050">
                <a:alpha val="50196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76" name="下矢印 75"/>
            <p:cNvSpPr/>
            <p:nvPr/>
          </p:nvSpPr>
          <p:spPr>
            <a:xfrm>
              <a:off x="3363470" y="1772815"/>
              <a:ext cx="385499" cy="2290701"/>
            </a:xfrm>
            <a:prstGeom prst="downArrow">
              <a:avLst/>
            </a:prstGeom>
            <a:gradFill flip="none" rotWithShape="1">
              <a:gsLst>
                <a:gs pos="0">
                  <a:srgbClr val="0066FF">
                    <a:tint val="66000"/>
                    <a:satMod val="160000"/>
                  </a:srgbClr>
                </a:gs>
                <a:gs pos="50000">
                  <a:srgbClr val="0066FF">
                    <a:tint val="44500"/>
                    <a:satMod val="160000"/>
                  </a:srgbClr>
                </a:gs>
                <a:gs pos="100000">
                  <a:srgbClr val="0066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28575">
              <a:solidFill>
                <a:schemeClr val="tx2">
                  <a:lumMod val="60000"/>
                  <a:lumOff val="40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3149580" y="2348743"/>
              <a:ext cx="758805" cy="27699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車椅子</a:t>
              </a:r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78" name="テキスト ボックス 77"/>
            <p:cNvSpPr txBox="1"/>
            <p:nvPr/>
          </p:nvSpPr>
          <p:spPr>
            <a:xfrm>
              <a:off x="3840892" y="1767242"/>
              <a:ext cx="1682202" cy="27699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若年性線維筋痛症</a:t>
              </a:r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79" name="テキスト ボックス 78"/>
            <p:cNvSpPr txBox="1"/>
            <p:nvPr/>
          </p:nvSpPr>
          <p:spPr>
            <a:xfrm>
              <a:off x="3615247" y="2005201"/>
              <a:ext cx="859996" cy="27699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全身疼痛</a:t>
              </a:r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80" name="テキスト ボックス 79"/>
            <p:cNvSpPr txBox="1"/>
            <p:nvPr/>
          </p:nvSpPr>
          <p:spPr>
            <a:xfrm>
              <a:off x="3205589" y="1351801"/>
              <a:ext cx="646331" cy="27699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dirty="0" smtClean="0">
                  <a:solidFill>
                    <a:srgbClr val="FF3399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車椅子</a:t>
              </a:r>
              <a:endParaRPr kumimoji="1" lang="ja-JP" altLang="en-US" sz="1200" dirty="0">
                <a:solidFill>
                  <a:srgbClr val="FF3399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84" name="右矢印 83"/>
            <p:cNvSpPr/>
            <p:nvPr/>
          </p:nvSpPr>
          <p:spPr>
            <a:xfrm>
              <a:off x="8470881" y="507990"/>
              <a:ext cx="207672" cy="290876"/>
            </a:xfrm>
            <a:prstGeom prst="rightArrow">
              <a:avLst>
                <a:gd name="adj1" fmla="val 50000"/>
                <a:gd name="adj2" fmla="val 37767"/>
              </a:avLst>
            </a:prstGeom>
            <a:solidFill>
              <a:srgbClr val="92D050">
                <a:alpha val="50196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>
                <a:solidFill>
                  <a:srgbClr val="FF66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85" name="テキスト ボックス 84"/>
            <p:cNvSpPr txBox="1"/>
            <p:nvPr/>
          </p:nvSpPr>
          <p:spPr>
            <a:xfrm>
              <a:off x="-26717" y="4770614"/>
              <a:ext cx="5277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12</a:t>
              </a:r>
              <a:r>
                <a:rPr kumimoji="1" lang="ja-JP" altLang="en-US" sz="1200" b="1" dirty="0" smtClean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歳</a:t>
              </a:r>
              <a:endParaRPr kumimoji="1" lang="ja-JP" altLang="en-US" sz="12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86" name="テキスト ボックス 85"/>
            <p:cNvSpPr txBox="1"/>
            <p:nvPr/>
          </p:nvSpPr>
          <p:spPr>
            <a:xfrm>
              <a:off x="365670" y="4770614"/>
              <a:ext cx="5277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12</a:t>
              </a:r>
              <a:r>
                <a:rPr kumimoji="1" lang="ja-JP" altLang="en-US" sz="1200" b="1" dirty="0" smtClean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歳</a:t>
              </a:r>
              <a:endParaRPr kumimoji="1" lang="ja-JP" altLang="en-US" sz="12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87" name="テキスト ボックス 86"/>
            <p:cNvSpPr txBox="1"/>
            <p:nvPr/>
          </p:nvSpPr>
          <p:spPr>
            <a:xfrm>
              <a:off x="1285918" y="4751768"/>
              <a:ext cx="5277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13</a:t>
              </a:r>
              <a:r>
                <a:rPr kumimoji="1" lang="ja-JP" altLang="en-US" sz="1200" b="1" dirty="0" smtClean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歳</a:t>
              </a:r>
              <a:endParaRPr kumimoji="1" lang="ja-JP" altLang="en-US" sz="12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88" name="右矢印 87"/>
            <p:cNvSpPr/>
            <p:nvPr/>
          </p:nvSpPr>
          <p:spPr>
            <a:xfrm>
              <a:off x="1829533" y="4445624"/>
              <a:ext cx="269572" cy="162139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テキスト ボックス 88"/>
            <p:cNvSpPr txBox="1"/>
            <p:nvPr/>
          </p:nvSpPr>
          <p:spPr>
            <a:xfrm>
              <a:off x="1735954" y="4575265"/>
              <a:ext cx="369332" cy="105657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総合病院受診</a:t>
              </a:r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90" name="右矢印 89"/>
            <p:cNvSpPr/>
            <p:nvPr/>
          </p:nvSpPr>
          <p:spPr>
            <a:xfrm>
              <a:off x="3385160" y="4800210"/>
              <a:ext cx="269572" cy="162139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テキスト ボックス 90"/>
            <p:cNvSpPr txBox="1"/>
            <p:nvPr/>
          </p:nvSpPr>
          <p:spPr>
            <a:xfrm>
              <a:off x="3300477" y="4963029"/>
              <a:ext cx="369332" cy="105657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ja-JP" altLang="en-US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大学病院受診</a:t>
              </a:r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43" name="右矢印 42"/>
            <p:cNvSpPr/>
            <p:nvPr/>
          </p:nvSpPr>
          <p:spPr>
            <a:xfrm>
              <a:off x="8795658" y="2301232"/>
              <a:ext cx="333810" cy="338054"/>
            </a:xfrm>
            <a:prstGeom prst="rightArrow">
              <a:avLst>
                <a:gd name="adj1" fmla="val 50000"/>
                <a:gd name="adj2" fmla="val 37767"/>
              </a:avLst>
            </a:prstGeom>
            <a:solidFill>
              <a:srgbClr val="92D050">
                <a:alpha val="50196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" name="テキスト ボックス 1"/>
            <p:cNvSpPr txBox="1"/>
            <p:nvPr/>
          </p:nvSpPr>
          <p:spPr>
            <a:xfrm>
              <a:off x="90390" y="5186796"/>
              <a:ext cx="15696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b="1" dirty="0" smtClean="0">
                  <a:solidFill>
                    <a:srgbClr val="FF0000"/>
                  </a:solidFill>
                </a:rPr>
                <a:t>サーバリックス接種</a:t>
              </a:r>
              <a:endParaRPr kumimoji="1" lang="ja-JP" altLang="en-US" sz="1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860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テキスト ボックス 85"/>
          <p:cNvSpPr txBox="1"/>
          <p:nvPr/>
        </p:nvSpPr>
        <p:spPr>
          <a:xfrm>
            <a:off x="385067" y="334397"/>
            <a:ext cx="3111749" cy="6463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具体的症例の提示</a:t>
            </a:r>
            <a:r>
              <a:rPr kumimoji="1" lang="ja-JP" altLang="en-US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：</a:t>
            </a:r>
            <a:r>
              <a:rPr kumimoji="1" lang="en-US" altLang="ja-JP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Case 2</a:t>
            </a:r>
          </a:p>
          <a:p>
            <a:r>
              <a:rPr lang="ja-JP" altLang="en-US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ja-JP" altLang="en-US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（</a:t>
            </a:r>
            <a:r>
              <a:rPr lang="en-US" altLang="ja-JP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15</a:t>
            </a:r>
            <a:r>
              <a:rPr lang="ja-JP" altLang="en-US" b="1" dirty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歳 </a:t>
            </a:r>
            <a:r>
              <a:rPr lang="ja-JP" altLang="en-US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女性　</a:t>
            </a:r>
            <a:r>
              <a:rPr lang="en-US" altLang="ja-JP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NS</a:t>
            </a:r>
            <a:r>
              <a:rPr lang="ja-JP" altLang="en-US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）</a:t>
            </a:r>
            <a:endParaRPr kumimoji="1" lang="ja-JP" altLang="en-US" b="1" dirty="0">
              <a:solidFill>
                <a:schemeClr val="bg1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grpSp>
        <p:nvGrpSpPr>
          <p:cNvPr id="2" name="グループ化 8"/>
          <p:cNvGrpSpPr/>
          <p:nvPr/>
        </p:nvGrpSpPr>
        <p:grpSpPr>
          <a:xfrm>
            <a:off x="-75933" y="172143"/>
            <a:ext cx="9219933" cy="6633611"/>
            <a:chOff x="-75933" y="172143"/>
            <a:chExt cx="9219933" cy="6633611"/>
          </a:xfrm>
        </p:grpSpPr>
        <p:grpSp>
          <p:nvGrpSpPr>
            <p:cNvPr id="3" name="グループ化 1"/>
            <p:cNvGrpSpPr/>
            <p:nvPr/>
          </p:nvGrpSpPr>
          <p:grpSpPr>
            <a:xfrm>
              <a:off x="-75933" y="270577"/>
              <a:ext cx="9219933" cy="6535177"/>
              <a:chOff x="-75933" y="270577"/>
              <a:chExt cx="9219933" cy="6535177"/>
            </a:xfrm>
          </p:grpSpPr>
          <p:grpSp>
            <p:nvGrpSpPr>
              <p:cNvPr id="9" name="グループ化 2"/>
              <p:cNvGrpSpPr/>
              <p:nvPr/>
            </p:nvGrpSpPr>
            <p:grpSpPr>
              <a:xfrm>
                <a:off x="18921" y="3977898"/>
                <a:ext cx="9125079" cy="504056"/>
                <a:chOff x="251520" y="3176972"/>
                <a:chExt cx="8892480" cy="504056"/>
              </a:xfrm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</p:grpSpPr>
            <p:sp>
              <p:nvSpPr>
                <p:cNvPr id="5" name="ホームベース 4"/>
                <p:cNvSpPr/>
                <p:nvPr/>
              </p:nvSpPr>
              <p:spPr>
                <a:xfrm>
                  <a:off x="251520" y="3176972"/>
                  <a:ext cx="8892480" cy="504056"/>
                </a:xfrm>
                <a:prstGeom prst="homePlate">
                  <a:avLst/>
                </a:prstGeom>
                <a:solidFill>
                  <a:srgbClr val="99FFCC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" name="テキスト ボックス 5"/>
                <p:cNvSpPr txBox="1"/>
                <p:nvPr/>
              </p:nvSpPr>
              <p:spPr>
                <a:xfrm>
                  <a:off x="2263994" y="3243059"/>
                  <a:ext cx="573619" cy="36933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b="1" dirty="0">
                      <a:latin typeface="HG丸ｺﾞｼｯｸM-PRO" pitchFamily="50" charset="-128"/>
                      <a:ea typeface="HG丸ｺﾞｼｯｸM-PRO" pitchFamily="50" charset="-128"/>
                    </a:rPr>
                    <a:t>1</a:t>
                  </a:r>
                  <a:r>
                    <a:rPr kumimoji="1" lang="ja-JP" altLang="en-US" b="1" dirty="0" smtClean="0">
                      <a:latin typeface="HG丸ｺﾞｼｯｸM-PRO" pitchFamily="50" charset="-128"/>
                      <a:ea typeface="HG丸ｺﾞｼｯｸM-PRO" pitchFamily="50" charset="-128"/>
                    </a:rPr>
                    <a:t>年</a:t>
                  </a:r>
                  <a:endParaRPr kumimoji="1" lang="ja-JP" altLang="en-US" b="1" dirty="0">
                    <a:latin typeface="HG丸ｺﾞｼｯｸM-PRO" pitchFamily="50" charset="-128"/>
                    <a:ea typeface="HG丸ｺﾞｼｯｸM-PRO" pitchFamily="50" charset="-128"/>
                  </a:endParaRPr>
                </a:p>
              </p:txBody>
            </p:sp>
            <p:sp>
              <p:nvSpPr>
                <p:cNvPr id="7" name="テキスト ボックス 6"/>
                <p:cNvSpPr txBox="1"/>
                <p:nvPr/>
              </p:nvSpPr>
              <p:spPr>
                <a:xfrm>
                  <a:off x="5131684" y="3265605"/>
                  <a:ext cx="573619" cy="36933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b="1" dirty="0">
                      <a:latin typeface="HG丸ｺﾞｼｯｸM-PRO" pitchFamily="50" charset="-128"/>
                      <a:ea typeface="HG丸ｺﾞｼｯｸM-PRO" pitchFamily="50" charset="-128"/>
                    </a:rPr>
                    <a:t>2</a:t>
                  </a:r>
                  <a:r>
                    <a:rPr kumimoji="1" lang="ja-JP" altLang="en-US" b="1" dirty="0" smtClean="0">
                      <a:latin typeface="HG丸ｺﾞｼｯｸM-PRO" pitchFamily="50" charset="-128"/>
                      <a:ea typeface="HG丸ｺﾞｼｯｸM-PRO" pitchFamily="50" charset="-128"/>
                    </a:rPr>
                    <a:t>年</a:t>
                  </a:r>
                  <a:endParaRPr kumimoji="1" lang="ja-JP" altLang="en-US" b="1" dirty="0">
                    <a:latin typeface="HG丸ｺﾞｼｯｸM-PRO" pitchFamily="50" charset="-128"/>
                    <a:ea typeface="HG丸ｺﾞｼｯｸM-PRO" pitchFamily="50" charset="-128"/>
                  </a:endParaRPr>
                </a:p>
              </p:txBody>
            </p:sp>
            <p:sp>
              <p:nvSpPr>
                <p:cNvPr id="8" name="テキスト ボックス 7"/>
                <p:cNvSpPr txBox="1"/>
                <p:nvPr/>
              </p:nvSpPr>
              <p:spPr>
                <a:xfrm>
                  <a:off x="267673" y="3297632"/>
                  <a:ext cx="1578386" cy="33855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1600" b="1" dirty="0" smtClean="0">
                      <a:latin typeface="HG丸ｺﾞｼｯｸM-PRO" pitchFamily="50" charset="-128"/>
                      <a:ea typeface="HG丸ｺﾞｼｯｸM-PRO" pitchFamily="50" charset="-128"/>
                    </a:rPr>
                    <a:t>ワクチン接種</a:t>
                  </a:r>
                  <a:endParaRPr kumimoji="1" lang="ja-JP" altLang="en-US" sz="1600" b="1" dirty="0">
                    <a:latin typeface="HG丸ｺﾞｼｯｸM-PRO" pitchFamily="50" charset="-128"/>
                    <a:ea typeface="HG丸ｺﾞｼｯｸM-PRO" pitchFamily="50" charset="-128"/>
                  </a:endParaRPr>
                </a:p>
              </p:txBody>
            </p:sp>
          </p:grpSp>
          <p:sp>
            <p:nvSpPr>
              <p:cNvPr id="4" name="テキスト ボックス 3"/>
              <p:cNvSpPr txBox="1"/>
              <p:nvPr/>
            </p:nvSpPr>
            <p:spPr>
              <a:xfrm>
                <a:off x="7753810" y="4043985"/>
                <a:ext cx="588623" cy="36933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US" altLang="ja-JP" b="1" dirty="0">
                    <a:latin typeface="HG丸ｺﾞｼｯｸM-PRO" pitchFamily="50" charset="-128"/>
                    <a:ea typeface="HG丸ｺﾞｼｯｸM-PRO" pitchFamily="50" charset="-128"/>
                  </a:rPr>
                  <a:t>3</a:t>
                </a:r>
                <a:r>
                  <a:rPr kumimoji="1" lang="ja-JP" altLang="en-US" b="1" dirty="0" smtClean="0">
                    <a:latin typeface="HG丸ｺﾞｼｯｸM-PRO" pitchFamily="50" charset="-128"/>
                    <a:ea typeface="HG丸ｺﾞｼｯｸM-PRO" pitchFamily="50" charset="-128"/>
                  </a:rPr>
                  <a:t>年</a:t>
                </a:r>
                <a:endParaRPr kumimoji="1" lang="ja-JP" altLang="en-US" b="1" dirty="0">
                  <a:latin typeface="HG丸ｺﾞｼｯｸM-PRO" pitchFamily="50" charset="-128"/>
                  <a:ea typeface="HG丸ｺﾞｼｯｸM-PRO" pitchFamily="50" charset="-128"/>
                </a:endParaRPr>
              </a:p>
            </p:txBody>
          </p:sp>
          <p:sp>
            <p:nvSpPr>
              <p:cNvPr id="10" name="右矢印 9"/>
              <p:cNvSpPr/>
              <p:nvPr/>
            </p:nvSpPr>
            <p:spPr>
              <a:xfrm>
                <a:off x="1255391" y="4847924"/>
                <a:ext cx="267865" cy="191911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右矢印 10"/>
              <p:cNvSpPr/>
              <p:nvPr/>
            </p:nvSpPr>
            <p:spPr>
              <a:xfrm>
                <a:off x="1822663" y="5005164"/>
                <a:ext cx="267865" cy="191911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右矢印 11"/>
              <p:cNvSpPr/>
              <p:nvPr/>
            </p:nvSpPr>
            <p:spPr>
              <a:xfrm>
                <a:off x="3029405" y="5189885"/>
                <a:ext cx="1329311" cy="205770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右矢印 12"/>
              <p:cNvSpPr/>
              <p:nvPr/>
            </p:nvSpPr>
            <p:spPr>
              <a:xfrm>
                <a:off x="4390069" y="5533260"/>
                <a:ext cx="461100" cy="191912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右矢印 13"/>
              <p:cNvSpPr/>
              <p:nvPr/>
            </p:nvSpPr>
            <p:spPr>
              <a:xfrm>
                <a:off x="4865239" y="5637565"/>
                <a:ext cx="993775" cy="228680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右矢印 14"/>
              <p:cNvSpPr/>
              <p:nvPr/>
            </p:nvSpPr>
            <p:spPr>
              <a:xfrm>
                <a:off x="5863755" y="5829059"/>
                <a:ext cx="3221723" cy="227055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右矢印 15"/>
              <p:cNvSpPr/>
              <p:nvPr/>
            </p:nvSpPr>
            <p:spPr>
              <a:xfrm>
                <a:off x="6976435" y="6023105"/>
                <a:ext cx="653819" cy="201946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右大かっこ 16"/>
              <p:cNvSpPr/>
              <p:nvPr/>
            </p:nvSpPr>
            <p:spPr>
              <a:xfrm rot="5400000">
                <a:off x="501256" y="4870907"/>
                <a:ext cx="149299" cy="1039855"/>
              </a:xfrm>
              <a:prstGeom prst="rightBracket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右大かっこ 18"/>
              <p:cNvSpPr/>
              <p:nvPr/>
            </p:nvSpPr>
            <p:spPr>
              <a:xfrm rot="5400000">
                <a:off x="1952656" y="4418144"/>
                <a:ext cx="169803" cy="1661358"/>
              </a:xfrm>
              <a:prstGeom prst="rightBracket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>
                <a:off x="1576647" y="5353504"/>
                <a:ext cx="736539" cy="143052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クリニック・</a:t>
                </a:r>
                <a:endParaRPr kumimoji="1" lang="en-US" altLang="ja-JP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総合病院数件受診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1" name="テキスト ボックス 20"/>
              <p:cNvSpPr txBox="1"/>
              <p:nvPr/>
            </p:nvSpPr>
            <p:spPr>
              <a:xfrm>
                <a:off x="2635530" y="5424770"/>
                <a:ext cx="982052" cy="1380984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大学病院</a:t>
                </a:r>
                <a:endParaRPr kumimoji="1" lang="en-US" altLang="ja-JP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ペインクリニック受診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>
                <a:off x="4860046" y="4524089"/>
                <a:ext cx="736539" cy="1257554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大学病院</a:t>
                </a:r>
                <a:endParaRPr kumimoji="1" lang="en-US" altLang="ja-JP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脳神経内科受診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3" name="テキスト ボックス 22"/>
              <p:cNvSpPr txBox="1"/>
              <p:nvPr/>
            </p:nvSpPr>
            <p:spPr>
              <a:xfrm>
                <a:off x="5812246" y="4883752"/>
                <a:ext cx="982052" cy="1179492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クリニック</a:t>
                </a:r>
                <a:endParaRPr kumimoji="1" lang="en-US" altLang="ja-JP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リウマチ科</a:t>
                </a:r>
                <a:endParaRPr kumimoji="1" lang="en-US" altLang="ja-JP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r>
                  <a:rPr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神経</a:t>
                </a:r>
                <a:r>
                  <a:rPr lang="ja-JP" altLang="en-US" sz="1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内科</a:t>
                </a:r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受診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4" name="テキスト ボックス 23"/>
              <p:cNvSpPr txBox="1"/>
              <p:nvPr/>
            </p:nvSpPr>
            <p:spPr>
              <a:xfrm>
                <a:off x="6794298" y="4913367"/>
                <a:ext cx="736539" cy="114274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大学病院</a:t>
                </a:r>
                <a:endParaRPr kumimoji="1" lang="en-US" altLang="ja-JP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神経内科入院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5" name="右矢印 24"/>
              <p:cNvSpPr/>
              <p:nvPr/>
            </p:nvSpPr>
            <p:spPr>
              <a:xfrm>
                <a:off x="1530992" y="4944413"/>
                <a:ext cx="267865" cy="191911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右矢印 25"/>
              <p:cNvSpPr/>
              <p:nvPr/>
            </p:nvSpPr>
            <p:spPr>
              <a:xfrm>
                <a:off x="2506425" y="5093017"/>
                <a:ext cx="267865" cy="191911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 dirty="0"/>
              </a:p>
            </p:txBody>
          </p:sp>
          <p:sp>
            <p:nvSpPr>
              <p:cNvPr id="27" name="右矢印 26"/>
              <p:cNvSpPr/>
              <p:nvPr/>
            </p:nvSpPr>
            <p:spPr>
              <a:xfrm>
                <a:off x="2169630" y="5056911"/>
                <a:ext cx="267865" cy="191911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右矢印 27"/>
              <p:cNvSpPr/>
              <p:nvPr/>
            </p:nvSpPr>
            <p:spPr>
              <a:xfrm>
                <a:off x="3760037" y="5330135"/>
                <a:ext cx="624190" cy="187133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右矢印 28"/>
              <p:cNvSpPr/>
              <p:nvPr/>
            </p:nvSpPr>
            <p:spPr>
              <a:xfrm>
                <a:off x="4118912" y="5473498"/>
                <a:ext cx="267865" cy="191911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4318709" y="5681401"/>
                <a:ext cx="491026" cy="1033486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大学病院受診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31" name="テキスト ボックス 30"/>
              <p:cNvSpPr txBox="1"/>
              <p:nvPr/>
            </p:nvSpPr>
            <p:spPr>
              <a:xfrm>
                <a:off x="3951831" y="5665409"/>
                <a:ext cx="491026" cy="1033486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大学病院受診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32" name="テキスト ボックス 31"/>
              <p:cNvSpPr txBox="1"/>
              <p:nvPr/>
            </p:nvSpPr>
            <p:spPr>
              <a:xfrm>
                <a:off x="3389742" y="5473498"/>
                <a:ext cx="736539" cy="129486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大学病院小児科受診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33" name="上矢印 32"/>
              <p:cNvSpPr/>
              <p:nvPr/>
            </p:nvSpPr>
            <p:spPr>
              <a:xfrm>
                <a:off x="86328" y="4560248"/>
                <a:ext cx="253051" cy="467718"/>
              </a:xfrm>
              <a:prstGeom prst="upArrow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上矢印 33"/>
              <p:cNvSpPr/>
              <p:nvPr/>
            </p:nvSpPr>
            <p:spPr>
              <a:xfrm>
                <a:off x="325424" y="4560248"/>
                <a:ext cx="253051" cy="467718"/>
              </a:xfrm>
              <a:prstGeom prst="upArrow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上矢印 34"/>
              <p:cNvSpPr/>
              <p:nvPr/>
            </p:nvSpPr>
            <p:spPr>
              <a:xfrm>
                <a:off x="851907" y="4560248"/>
                <a:ext cx="253051" cy="467718"/>
              </a:xfrm>
              <a:prstGeom prst="upArrow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右矢印 36"/>
              <p:cNvSpPr/>
              <p:nvPr/>
            </p:nvSpPr>
            <p:spPr>
              <a:xfrm>
                <a:off x="523999" y="3589260"/>
                <a:ext cx="8561481" cy="265261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38" name="右矢印 37"/>
              <p:cNvSpPr/>
              <p:nvPr/>
            </p:nvSpPr>
            <p:spPr>
              <a:xfrm>
                <a:off x="892496" y="3423655"/>
                <a:ext cx="8228325" cy="265261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39" name="右矢印 38"/>
              <p:cNvSpPr/>
              <p:nvPr/>
            </p:nvSpPr>
            <p:spPr>
              <a:xfrm>
                <a:off x="892496" y="3242814"/>
                <a:ext cx="8228325" cy="265261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40" name="右矢印 39"/>
              <p:cNvSpPr/>
              <p:nvPr/>
            </p:nvSpPr>
            <p:spPr>
              <a:xfrm>
                <a:off x="2395965" y="2744414"/>
                <a:ext cx="6689513" cy="265261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41" name="右矢印 40"/>
              <p:cNvSpPr/>
              <p:nvPr/>
            </p:nvSpPr>
            <p:spPr>
              <a:xfrm>
                <a:off x="2400478" y="2597908"/>
                <a:ext cx="6685000" cy="265261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42" name="テキスト ボックス 41"/>
              <p:cNvSpPr txBox="1"/>
              <p:nvPr/>
            </p:nvSpPr>
            <p:spPr>
              <a:xfrm>
                <a:off x="1037377" y="3779383"/>
                <a:ext cx="1000180" cy="27699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膝の違和感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43" name="テキスト ボックス 42"/>
              <p:cNvSpPr txBox="1"/>
              <p:nvPr/>
            </p:nvSpPr>
            <p:spPr>
              <a:xfrm>
                <a:off x="65287" y="3591550"/>
                <a:ext cx="576525" cy="27699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膝痛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44" name="テキスト ボックス 43"/>
              <p:cNvSpPr txBox="1"/>
              <p:nvPr/>
            </p:nvSpPr>
            <p:spPr>
              <a:xfrm>
                <a:off x="377510" y="3421061"/>
                <a:ext cx="491026" cy="27699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足痛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45" name="テキスト ボックス 44"/>
              <p:cNvSpPr txBox="1"/>
              <p:nvPr/>
            </p:nvSpPr>
            <p:spPr>
              <a:xfrm>
                <a:off x="238297" y="3250572"/>
                <a:ext cx="769453" cy="27699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関節痛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46" name="テキスト ボックス 45"/>
              <p:cNvSpPr txBox="1"/>
              <p:nvPr/>
            </p:nvSpPr>
            <p:spPr>
              <a:xfrm>
                <a:off x="1731986" y="2776007"/>
                <a:ext cx="717083" cy="27699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疲労感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47" name="テキスト ボックス 46"/>
              <p:cNvSpPr txBox="1"/>
              <p:nvPr/>
            </p:nvSpPr>
            <p:spPr>
              <a:xfrm>
                <a:off x="1596946" y="2622263"/>
                <a:ext cx="800008" cy="27699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体力低下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48" name="右矢印 47"/>
              <p:cNvSpPr/>
              <p:nvPr/>
            </p:nvSpPr>
            <p:spPr>
              <a:xfrm>
                <a:off x="3098909" y="2452834"/>
                <a:ext cx="6021912" cy="265261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49" name="右矢印 48"/>
              <p:cNvSpPr/>
              <p:nvPr/>
            </p:nvSpPr>
            <p:spPr>
              <a:xfrm>
                <a:off x="7311513" y="297415"/>
                <a:ext cx="1806544" cy="265261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0" name="テキスト ボックス 49"/>
              <p:cNvSpPr txBox="1"/>
              <p:nvPr/>
            </p:nvSpPr>
            <p:spPr>
              <a:xfrm>
                <a:off x="6474924" y="270577"/>
                <a:ext cx="875155" cy="27699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全身疼痛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1" name="右矢印 50"/>
              <p:cNvSpPr/>
              <p:nvPr/>
            </p:nvSpPr>
            <p:spPr>
              <a:xfrm>
                <a:off x="1570356" y="3067221"/>
                <a:ext cx="7534476" cy="265261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solidFill>
                    <a:schemeClr val="tx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2" name="テキスト ボックス 51"/>
              <p:cNvSpPr txBox="1"/>
              <p:nvPr/>
            </p:nvSpPr>
            <p:spPr>
              <a:xfrm>
                <a:off x="3507496" y="1984279"/>
                <a:ext cx="646331" cy="27699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車椅子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3" name="テキスト ボックス 52"/>
              <p:cNvSpPr txBox="1"/>
              <p:nvPr/>
            </p:nvSpPr>
            <p:spPr>
              <a:xfrm>
                <a:off x="5026734" y="1199309"/>
                <a:ext cx="925327" cy="27699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光過敏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5" name="右矢印 54"/>
              <p:cNvSpPr/>
              <p:nvPr/>
            </p:nvSpPr>
            <p:spPr>
              <a:xfrm>
                <a:off x="535530" y="3766262"/>
                <a:ext cx="543391" cy="265261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6" name="テキスト ボックス 55"/>
              <p:cNvSpPr txBox="1"/>
              <p:nvPr/>
            </p:nvSpPr>
            <p:spPr>
              <a:xfrm>
                <a:off x="445049" y="3067808"/>
                <a:ext cx="1592508" cy="27699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関節</a:t>
                </a:r>
                <a:r>
                  <a:rPr lang="ja-JP" altLang="en-US" sz="12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リウマチ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7" name="右矢印 56"/>
              <p:cNvSpPr/>
              <p:nvPr/>
            </p:nvSpPr>
            <p:spPr>
              <a:xfrm>
                <a:off x="2400478" y="2907719"/>
                <a:ext cx="1818424" cy="265261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8" name="テキスト ボックス 57"/>
              <p:cNvSpPr txBox="1"/>
              <p:nvPr/>
            </p:nvSpPr>
            <p:spPr>
              <a:xfrm>
                <a:off x="1747377" y="2913061"/>
                <a:ext cx="646331" cy="27699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杖歩行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9" name="テキスト ボックス 58"/>
              <p:cNvSpPr txBox="1"/>
              <p:nvPr/>
            </p:nvSpPr>
            <p:spPr>
              <a:xfrm>
                <a:off x="2245729" y="2433564"/>
                <a:ext cx="842274" cy="27699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筋力低下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60" name="右矢印 59"/>
              <p:cNvSpPr/>
              <p:nvPr/>
            </p:nvSpPr>
            <p:spPr>
              <a:xfrm>
                <a:off x="3091860" y="2293499"/>
                <a:ext cx="5993618" cy="265261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61" name="テキスト ボックス 60"/>
              <p:cNvSpPr txBox="1"/>
              <p:nvPr/>
            </p:nvSpPr>
            <p:spPr>
              <a:xfrm>
                <a:off x="2532951" y="2262838"/>
                <a:ext cx="627607" cy="27699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脱力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62" name="テキスト ボックス 61"/>
              <p:cNvSpPr txBox="1"/>
              <p:nvPr/>
            </p:nvSpPr>
            <p:spPr>
              <a:xfrm>
                <a:off x="2532951" y="2101778"/>
                <a:ext cx="650464" cy="27699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腕痛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63" name="右矢印 62"/>
              <p:cNvSpPr/>
              <p:nvPr/>
            </p:nvSpPr>
            <p:spPr>
              <a:xfrm>
                <a:off x="3084809" y="2124121"/>
                <a:ext cx="6005918" cy="265261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64" name="テキスト ボックス 63"/>
              <p:cNvSpPr txBox="1"/>
              <p:nvPr/>
            </p:nvSpPr>
            <p:spPr>
              <a:xfrm>
                <a:off x="3340407" y="1841950"/>
                <a:ext cx="813420" cy="27699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睡眠障害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65" name="右矢印 64"/>
              <p:cNvSpPr/>
              <p:nvPr/>
            </p:nvSpPr>
            <p:spPr>
              <a:xfrm>
                <a:off x="4205154" y="1970017"/>
                <a:ext cx="1351004" cy="265261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66" name="右矢印 65"/>
              <p:cNvSpPr/>
              <p:nvPr/>
            </p:nvSpPr>
            <p:spPr>
              <a:xfrm>
                <a:off x="4205154" y="1802858"/>
                <a:ext cx="4915667" cy="265261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67" name="テキスト ボックス 66"/>
              <p:cNvSpPr txBox="1"/>
              <p:nvPr/>
            </p:nvSpPr>
            <p:spPr>
              <a:xfrm>
                <a:off x="3344337" y="1680826"/>
                <a:ext cx="833408" cy="27699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食欲不振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68" name="右矢印 67"/>
              <p:cNvSpPr/>
              <p:nvPr/>
            </p:nvSpPr>
            <p:spPr>
              <a:xfrm>
                <a:off x="4218902" y="1650507"/>
                <a:ext cx="4871018" cy="265261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69" name="右矢印 68"/>
              <p:cNvSpPr/>
              <p:nvPr/>
            </p:nvSpPr>
            <p:spPr>
              <a:xfrm>
                <a:off x="4879401" y="1494182"/>
                <a:ext cx="4252690" cy="265261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70" name="テキスト ボックス 69"/>
              <p:cNvSpPr txBox="1"/>
              <p:nvPr/>
            </p:nvSpPr>
            <p:spPr>
              <a:xfrm>
                <a:off x="4255474" y="1493578"/>
                <a:ext cx="651971" cy="27699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倦怠感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71" name="右矢印 70"/>
              <p:cNvSpPr/>
              <p:nvPr/>
            </p:nvSpPr>
            <p:spPr>
              <a:xfrm>
                <a:off x="5239134" y="2912036"/>
                <a:ext cx="3846344" cy="265261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73" name="右矢印 72"/>
              <p:cNvSpPr/>
              <p:nvPr/>
            </p:nvSpPr>
            <p:spPr>
              <a:xfrm>
                <a:off x="5719694" y="1349209"/>
                <a:ext cx="3398365" cy="265261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74" name="右矢印 73"/>
              <p:cNvSpPr/>
              <p:nvPr/>
            </p:nvSpPr>
            <p:spPr>
              <a:xfrm>
                <a:off x="5721156" y="1204193"/>
                <a:ext cx="3377593" cy="265261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75" name="右矢印 74"/>
              <p:cNvSpPr/>
              <p:nvPr/>
            </p:nvSpPr>
            <p:spPr>
              <a:xfrm>
                <a:off x="5743228" y="1044434"/>
                <a:ext cx="3374830" cy="265261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76" name="テキスト ボックス 75"/>
              <p:cNvSpPr txBox="1"/>
              <p:nvPr/>
            </p:nvSpPr>
            <p:spPr>
              <a:xfrm>
                <a:off x="5147732" y="1353869"/>
                <a:ext cx="738619" cy="27699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羞明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77" name="テキスト ボックス 76"/>
              <p:cNvSpPr txBox="1"/>
              <p:nvPr/>
            </p:nvSpPr>
            <p:spPr>
              <a:xfrm>
                <a:off x="5147732" y="1057412"/>
                <a:ext cx="738620" cy="27699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発疹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78" name="右矢印 77"/>
              <p:cNvSpPr/>
              <p:nvPr/>
            </p:nvSpPr>
            <p:spPr>
              <a:xfrm>
                <a:off x="5719693" y="893962"/>
                <a:ext cx="3398365" cy="265261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79" name="テキスト ボックス 78"/>
              <p:cNvSpPr txBox="1"/>
              <p:nvPr/>
            </p:nvSpPr>
            <p:spPr>
              <a:xfrm>
                <a:off x="5147731" y="922093"/>
                <a:ext cx="716691" cy="27699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頭痛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80" name="右矢印 79"/>
              <p:cNvSpPr/>
              <p:nvPr/>
            </p:nvSpPr>
            <p:spPr>
              <a:xfrm>
                <a:off x="5727052" y="742942"/>
                <a:ext cx="3398365" cy="265261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81" name="テキスト ボックス 80"/>
              <p:cNvSpPr txBox="1"/>
              <p:nvPr/>
            </p:nvSpPr>
            <p:spPr>
              <a:xfrm>
                <a:off x="5026733" y="777240"/>
                <a:ext cx="959601" cy="27699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手指痛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82" name="右矢印 81"/>
              <p:cNvSpPr/>
              <p:nvPr/>
            </p:nvSpPr>
            <p:spPr>
              <a:xfrm>
                <a:off x="5719693" y="600751"/>
                <a:ext cx="3398365" cy="265261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83" name="テキスト ボックス 82"/>
              <p:cNvSpPr txBox="1"/>
              <p:nvPr/>
            </p:nvSpPr>
            <p:spPr>
              <a:xfrm>
                <a:off x="4879401" y="618467"/>
                <a:ext cx="802247" cy="27699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学力低下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84" name="右矢印 83"/>
              <p:cNvSpPr/>
              <p:nvPr/>
            </p:nvSpPr>
            <p:spPr>
              <a:xfrm>
                <a:off x="5727052" y="450039"/>
                <a:ext cx="3398365" cy="265261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85" name="テキスト ボックス 84"/>
              <p:cNvSpPr txBox="1"/>
              <p:nvPr/>
            </p:nvSpPr>
            <p:spPr>
              <a:xfrm>
                <a:off x="4749799" y="449914"/>
                <a:ext cx="975357" cy="27699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集中力低下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88" name="テキスト ボックス 87"/>
              <p:cNvSpPr txBox="1"/>
              <p:nvPr/>
            </p:nvSpPr>
            <p:spPr>
              <a:xfrm>
                <a:off x="-75933" y="5058208"/>
                <a:ext cx="5277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b="1" dirty="0" smtClean="0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12</a:t>
                </a:r>
                <a:r>
                  <a:rPr kumimoji="1" lang="ja-JP" altLang="en-US" sz="1200" b="1" dirty="0" smtClean="0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歳</a:t>
                </a:r>
                <a:endParaRPr kumimoji="1" lang="ja-JP" altLang="en-US" sz="1200" b="1" dirty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89" name="テキスト ボックス 88"/>
              <p:cNvSpPr txBox="1"/>
              <p:nvPr/>
            </p:nvSpPr>
            <p:spPr>
              <a:xfrm>
                <a:off x="252827" y="5068343"/>
                <a:ext cx="5277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b="1" dirty="0" smtClean="0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12</a:t>
                </a:r>
                <a:r>
                  <a:rPr kumimoji="1" lang="ja-JP" altLang="en-US" sz="1200" b="1" dirty="0" smtClean="0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歳</a:t>
                </a:r>
                <a:endParaRPr kumimoji="1" lang="ja-JP" altLang="en-US" sz="1200" b="1" dirty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90" name="テキスト ボックス 89"/>
              <p:cNvSpPr txBox="1"/>
              <p:nvPr/>
            </p:nvSpPr>
            <p:spPr>
              <a:xfrm>
                <a:off x="665732" y="5076505"/>
                <a:ext cx="5277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b="1" dirty="0" smtClean="0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13</a:t>
                </a:r>
                <a:r>
                  <a:rPr kumimoji="1" lang="ja-JP" altLang="en-US" sz="1200" b="1" dirty="0" smtClean="0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歳</a:t>
                </a:r>
                <a:endParaRPr kumimoji="1" lang="ja-JP" altLang="en-US" sz="1200" b="1" dirty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87" name="テキスト ボックス 86"/>
              <p:cNvSpPr txBox="1"/>
              <p:nvPr/>
            </p:nvSpPr>
            <p:spPr>
              <a:xfrm>
                <a:off x="-38625" y="5521072"/>
                <a:ext cx="12618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1200" b="1" dirty="0" smtClean="0">
                    <a:solidFill>
                      <a:srgbClr val="FF0000"/>
                    </a:solidFill>
                  </a:rPr>
                  <a:t>サーバリックス</a:t>
                </a:r>
                <a:endParaRPr kumimoji="1" lang="en-US" altLang="ja-JP" sz="1200" b="1" dirty="0" smtClean="0">
                  <a:solidFill>
                    <a:srgbClr val="FF0000"/>
                  </a:solidFill>
                </a:endParaRPr>
              </a:p>
              <a:p>
                <a:pPr algn="ctr"/>
                <a:r>
                  <a:rPr kumimoji="1" lang="ja-JP" altLang="en-US" sz="1200" b="1" dirty="0" smtClean="0">
                    <a:solidFill>
                      <a:srgbClr val="FF0000"/>
                    </a:solidFill>
                  </a:rPr>
                  <a:t>接種</a:t>
                </a:r>
                <a:endParaRPr kumimoji="1" lang="ja-JP" altLang="en-US" sz="12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91" name="下矢印 90"/>
            <p:cNvSpPr/>
            <p:nvPr/>
          </p:nvSpPr>
          <p:spPr>
            <a:xfrm>
              <a:off x="4067790" y="1124744"/>
              <a:ext cx="375067" cy="3091417"/>
            </a:xfrm>
            <a:prstGeom prst="downArrow">
              <a:avLst/>
            </a:prstGeom>
            <a:gradFill flip="none" rotWithShape="1">
              <a:gsLst>
                <a:gs pos="0">
                  <a:srgbClr val="0066FF">
                    <a:tint val="66000"/>
                    <a:satMod val="160000"/>
                  </a:srgbClr>
                </a:gs>
                <a:gs pos="50000">
                  <a:srgbClr val="0066FF">
                    <a:tint val="44500"/>
                    <a:satMod val="160000"/>
                  </a:srgbClr>
                </a:gs>
                <a:gs pos="100000">
                  <a:srgbClr val="0066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28575">
              <a:solidFill>
                <a:schemeClr val="accent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 smtClean="0">
                  <a:solidFill>
                    <a:schemeClr val="tx1"/>
                  </a:solidFill>
                </a:rPr>
                <a:t>車椅子</a:t>
              </a:r>
              <a:endParaRPr kumimoji="1" lang="ja-JP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92" name="下矢印 91"/>
            <p:cNvSpPr/>
            <p:nvPr/>
          </p:nvSpPr>
          <p:spPr>
            <a:xfrm>
              <a:off x="7169548" y="172143"/>
              <a:ext cx="401247" cy="4044017"/>
            </a:xfrm>
            <a:prstGeom prst="downArrow">
              <a:avLst/>
            </a:prstGeom>
            <a:gradFill flip="none" rotWithShape="1">
              <a:gsLst>
                <a:gs pos="0">
                  <a:srgbClr val="0066FF">
                    <a:tint val="66000"/>
                    <a:satMod val="160000"/>
                  </a:srgbClr>
                </a:gs>
                <a:gs pos="50000">
                  <a:srgbClr val="0066FF">
                    <a:tint val="44500"/>
                    <a:satMod val="160000"/>
                  </a:srgbClr>
                </a:gs>
                <a:gs pos="100000">
                  <a:srgbClr val="0066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28575">
              <a:solidFill>
                <a:schemeClr val="accent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 smtClean="0">
                  <a:solidFill>
                    <a:schemeClr val="tx1"/>
                  </a:solidFill>
                </a:rPr>
                <a:t>休学</a:t>
              </a:r>
              <a:endParaRPr kumimoji="1" lang="ja-JP" altLang="en-US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017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テキスト ボックス 115"/>
          <p:cNvSpPr txBox="1"/>
          <p:nvPr/>
        </p:nvSpPr>
        <p:spPr>
          <a:xfrm>
            <a:off x="457075" y="262389"/>
            <a:ext cx="3111749" cy="6463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具体的症例の提示</a:t>
            </a:r>
            <a:r>
              <a:rPr kumimoji="1" lang="ja-JP" altLang="en-US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：</a:t>
            </a:r>
            <a:r>
              <a:rPr kumimoji="1" lang="en-US" altLang="ja-JP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Case 3</a:t>
            </a:r>
          </a:p>
          <a:p>
            <a:r>
              <a:rPr lang="ja-JP" altLang="en-US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ja-JP" altLang="en-US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（</a:t>
            </a:r>
            <a:r>
              <a:rPr lang="en-US" altLang="ja-JP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20</a:t>
            </a:r>
            <a:r>
              <a:rPr lang="ja-JP" altLang="en-US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歳 女性  </a:t>
            </a:r>
            <a:r>
              <a:rPr lang="en-US" altLang="ja-JP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TT</a:t>
            </a:r>
            <a:r>
              <a:rPr lang="ja-JP" altLang="en-US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）</a:t>
            </a:r>
            <a:endParaRPr kumimoji="1" lang="ja-JP" altLang="en-US" b="1" dirty="0">
              <a:solidFill>
                <a:schemeClr val="bg1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-44469" y="100363"/>
            <a:ext cx="9505503" cy="6982181"/>
            <a:chOff x="-44469" y="100363"/>
            <a:chExt cx="9505503" cy="6982181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-44469" y="100363"/>
              <a:ext cx="9505503" cy="6982181"/>
              <a:chOff x="-44469" y="100363"/>
              <a:chExt cx="9505503" cy="6982181"/>
            </a:xfrm>
          </p:grpSpPr>
          <p:sp>
            <p:nvSpPr>
              <p:cNvPr id="30" name="テキスト ボックス 29"/>
              <p:cNvSpPr txBox="1"/>
              <p:nvPr/>
            </p:nvSpPr>
            <p:spPr>
              <a:xfrm>
                <a:off x="6545984" y="6010467"/>
                <a:ext cx="488555" cy="107207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近医受診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3" name="ホームベース 2"/>
              <p:cNvSpPr/>
              <p:nvPr/>
            </p:nvSpPr>
            <p:spPr>
              <a:xfrm>
                <a:off x="18921" y="4107618"/>
                <a:ext cx="9125079" cy="504056"/>
              </a:xfrm>
              <a:prstGeom prst="homePlate">
                <a:avLst/>
              </a:prstGeom>
              <a:solidFill>
                <a:srgbClr val="99FFCC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" name="テキスト ボックス 3"/>
              <p:cNvSpPr txBox="1"/>
              <p:nvPr/>
            </p:nvSpPr>
            <p:spPr>
              <a:xfrm>
                <a:off x="2084035" y="4173705"/>
                <a:ext cx="588623" cy="36933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US" altLang="ja-JP" b="1" dirty="0">
                    <a:latin typeface="HG丸ｺﾞｼｯｸM-PRO" pitchFamily="50" charset="-128"/>
                    <a:ea typeface="HG丸ｺﾞｼｯｸM-PRO" pitchFamily="50" charset="-128"/>
                  </a:rPr>
                  <a:t>1</a:t>
                </a:r>
                <a:r>
                  <a:rPr kumimoji="1" lang="ja-JP" altLang="en-US" b="1" dirty="0" smtClean="0">
                    <a:latin typeface="HG丸ｺﾞｼｯｸM-PRO" pitchFamily="50" charset="-128"/>
                    <a:ea typeface="HG丸ｺﾞｼｯｸM-PRO" pitchFamily="50" charset="-128"/>
                  </a:rPr>
                  <a:t>年</a:t>
                </a:r>
                <a:endParaRPr kumimoji="1" lang="ja-JP" altLang="en-US" b="1" dirty="0">
                  <a:latin typeface="HG丸ｺﾞｼｯｸM-PRO" pitchFamily="50" charset="-128"/>
                  <a:ea typeface="HG丸ｺﾞｼｯｸM-PRO" pitchFamily="50" charset="-128"/>
                </a:endParaRPr>
              </a:p>
            </p:txBody>
          </p:sp>
          <p:sp>
            <p:nvSpPr>
              <p:cNvPr id="5" name="テキスト ボックス 4"/>
              <p:cNvSpPr txBox="1"/>
              <p:nvPr/>
            </p:nvSpPr>
            <p:spPr>
              <a:xfrm>
                <a:off x="5026735" y="4196251"/>
                <a:ext cx="588623" cy="36933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US" altLang="ja-JP" b="1" dirty="0">
                    <a:latin typeface="HG丸ｺﾞｼｯｸM-PRO" pitchFamily="50" charset="-128"/>
                    <a:ea typeface="HG丸ｺﾞｼｯｸM-PRO" pitchFamily="50" charset="-128"/>
                  </a:rPr>
                  <a:t>2</a:t>
                </a:r>
                <a:r>
                  <a:rPr kumimoji="1" lang="ja-JP" altLang="en-US" b="1" dirty="0" smtClean="0">
                    <a:latin typeface="HG丸ｺﾞｼｯｸM-PRO" pitchFamily="50" charset="-128"/>
                    <a:ea typeface="HG丸ｺﾞｼｯｸM-PRO" pitchFamily="50" charset="-128"/>
                  </a:rPr>
                  <a:t>年</a:t>
                </a:r>
                <a:endParaRPr kumimoji="1" lang="ja-JP" altLang="en-US" b="1" dirty="0">
                  <a:latin typeface="HG丸ｺﾞｼｯｸM-PRO" pitchFamily="50" charset="-128"/>
                  <a:ea typeface="HG丸ｺﾞｼｯｸM-PRO" pitchFamily="50" charset="-128"/>
                </a:endParaRPr>
              </a:p>
            </p:txBody>
          </p:sp>
          <p:sp>
            <p:nvSpPr>
              <p:cNvPr id="6" name="テキスト ボックス 5"/>
              <p:cNvSpPr txBox="1"/>
              <p:nvPr/>
            </p:nvSpPr>
            <p:spPr>
              <a:xfrm>
                <a:off x="0" y="4242574"/>
                <a:ext cx="1619672" cy="33855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600" b="1" dirty="0" smtClean="0">
                    <a:latin typeface="HG丸ｺﾞｼｯｸM-PRO" pitchFamily="50" charset="-128"/>
                    <a:ea typeface="HG丸ｺﾞｼｯｸM-PRO" pitchFamily="50" charset="-128"/>
                  </a:rPr>
                  <a:t>ワクチン接種</a:t>
                </a:r>
                <a:endParaRPr kumimoji="1" lang="ja-JP" altLang="en-US" sz="1600" b="1" dirty="0">
                  <a:latin typeface="HG丸ｺﾞｼｯｸM-PRO" pitchFamily="50" charset="-128"/>
                  <a:ea typeface="HG丸ｺﾞｼｯｸM-PRO" pitchFamily="50" charset="-128"/>
                </a:endParaRPr>
              </a:p>
            </p:txBody>
          </p:sp>
          <p:sp>
            <p:nvSpPr>
              <p:cNvPr id="7" name="テキスト ボックス 6"/>
              <p:cNvSpPr txBox="1"/>
              <p:nvPr/>
            </p:nvSpPr>
            <p:spPr>
              <a:xfrm>
                <a:off x="7902088" y="4182843"/>
                <a:ext cx="588623" cy="36933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US" altLang="ja-JP" b="1" dirty="0">
                    <a:latin typeface="HG丸ｺﾞｼｯｸM-PRO" pitchFamily="50" charset="-128"/>
                    <a:ea typeface="HG丸ｺﾞｼｯｸM-PRO" pitchFamily="50" charset="-128"/>
                  </a:rPr>
                  <a:t>3</a:t>
                </a:r>
                <a:r>
                  <a:rPr kumimoji="1" lang="ja-JP" altLang="en-US" b="1" dirty="0" smtClean="0">
                    <a:latin typeface="HG丸ｺﾞｼｯｸM-PRO" pitchFamily="50" charset="-128"/>
                    <a:ea typeface="HG丸ｺﾞｼｯｸM-PRO" pitchFamily="50" charset="-128"/>
                  </a:rPr>
                  <a:t>年</a:t>
                </a:r>
                <a:endParaRPr kumimoji="1" lang="ja-JP" altLang="en-US" b="1" dirty="0">
                  <a:latin typeface="HG丸ｺﾞｼｯｸM-PRO" pitchFamily="50" charset="-128"/>
                  <a:ea typeface="HG丸ｺﾞｼｯｸM-PRO" pitchFamily="50" charset="-128"/>
                </a:endParaRPr>
              </a:p>
            </p:txBody>
          </p:sp>
          <p:sp>
            <p:nvSpPr>
              <p:cNvPr id="9" name="右矢印 8"/>
              <p:cNvSpPr/>
              <p:nvPr/>
            </p:nvSpPr>
            <p:spPr>
              <a:xfrm>
                <a:off x="1233791" y="4977208"/>
                <a:ext cx="266516" cy="188161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" name="右矢印 9"/>
              <p:cNvSpPr/>
              <p:nvPr/>
            </p:nvSpPr>
            <p:spPr>
              <a:xfrm>
                <a:off x="1682871" y="5101401"/>
                <a:ext cx="266516" cy="188161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右矢印 10"/>
              <p:cNvSpPr/>
              <p:nvPr/>
            </p:nvSpPr>
            <p:spPr>
              <a:xfrm>
                <a:off x="1954301" y="5155149"/>
                <a:ext cx="801037" cy="211941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右矢印 11"/>
              <p:cNvSpPr/>
              <p:nvPr/>
            </p:nvSpPr>
            <p:spPr>
              <a:xfrm>
                <a:off x="2689401" y="5294804"/>
                <a:ext cx="3099641" cy="205073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右矢印 12"/>
              <p:cNvSpPr/>
              <p:nvPr/>
            </p:nvSpPr>
            <p:spPr>
              <a:xfrm>
                <a:off x="5564745" y="5475181"/>
                <a:ext cx="458780" cy="188162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右矢印 13"/>
              <p:cNvSpPr/>
              <p:nvPr/>
            </p:nvSpPr>
            <p:spPr>
              <a:xfrm>
                <a:off x="5987454" y="5584031"/>
                <a:ext cx="266516" cy="188161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右矢印 14"/>
              <p:cNvSpPr/>
              <p:nvPr/>
            </p:nvSpPr>
            <p:spPr>
              <a:xfrm>
                <a:off x="6269662" y="5698797"/>
                <a:ext cx="458780" cy="188162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右矢印 15"/>
              <p:cNvSpPr/>
              <p:nvPr/>
            </p:nvSpPr>
            <p:spPr>
              <a:xfrm>
                <a:off x="7016151" y="5981932"/>
                <a:ext cx="458780" cy="188162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右矢印 16"/>
              <p:cNvSpPr/>
              <p:nvPr/>
            </p:nvSpPr>
            <p:spPr>
              <a:xfrm>
                <a:off x="7356202" y="6138869"/>
                <a:ext cx="650528" cy="198000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右矢印 17"/>
              <p:cNvSpPr/>
              <p:nvPr/>
            </p:nvSpPr>
            <p:spPr>
              <a:xfrm>
                <a:off x="7753538" y="6289388"/>
                <a:ext cx="405242" cy="188162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右矢印 18"/>
              <p:cNvSpPr/>
              <p:nvPr/>
            </p:nvSpPr>
            <p:spPr>
              <a:xfrm>
                <a:off x="8029820" y="6465590"/>
                <a:ext cx="1059811" cy="193978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右矢印 19"/>
              <p:cNvSpPr/>
              <p:nvPr/>
            </p:nvSpPr>
            <p:spPr>
              <a:xfrm>
                <a:off x="8223301" y="6639782"/>
                <a:ext cx="671601" cy="211931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右大かっこ 20"/>
              <p:cNvSpPr/>
              <p:nvPr/>
            </p:nvSpPr>
            <p:spPr>
              <a:xfrm rot="5400000">
                <a:off x="483657" y="4960319"/>
                <a:ext cx="164890" cy="1064671"/>
              </a:xfrm>
              <a:prstGeom prst="rightBracket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右大かっこ 22"/>
              <p:cNvSpPr/>
              <p:nvPr/>
            </p:nvSpPr>
            <p:spPr>
              <a:xfrm rot="5400000">
                <a:off x="1461507" y="4990204"/>
                <a:ext cx="157981" cy="705785"/>
              </a:xfrm>
              <a:prstGeom prst="rightBracket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テキスト ボックス 23"/>
              <p:cNvSpPr txBox="1"/>
              <p:nvPr/>
            </p:nvSpPr>
            <p:spPr>
              <a:xfrm>
                <a:off x="1248764" y="5495084"/>
                <a:ext cx="488555" cy="107207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近医受診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5" name="テキスト ボックス 24"/>
              <p:cNvSpPr txBox="1"/>
              <p:nvPr/>
            </p:nvSpPr>
            <p:spPr>
              <a:xfrm>
                <a:off x="1813112" y="5375284"/>
                <a:ext cx="732832" cy="153777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国立病院</a:t>
                </a:r>
                <a:endParaRPr kumimoji="1" lang="en-US" altLang="ja-JP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リウマチ科受診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6" name="テキスト ボックス 25"/>
              <p:cNvSpPr txBox="1"/>
              <p:nvPr/>
            </p:nvSpPr>
            <p:spPr>
              <a:xfrm>
                <a:off x="3675106" y="5541040"/>
                <a:ext cx="732832" cy="1240386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大学病院</a:t>
                </a:r>
                <a:endParaRPr kumimoji="1" lang="en-US" altLang="ja-JP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リウマチ科受診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7" name="テキスト ボックス 26"/>
              <p:cNvSpPr txBox="1"/>
              <p:nvPr/>
            </p:nvSpPr>
            <p:spPr>
              <a:xfrm>
                <a:off x="5304246" y="5689604"/>
                <a:ext cx="732832" cy="1240386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大学病院</a:t>
                </a:r>
                <a:endParaRPr kumimoji="1" lang="en-US" altLang="ja-JP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脳神経内科入院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5796235" y="5756653"/>
                <a:ext cx="488555" cy="107207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近医受診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29" name="テキスト ボックス 28"/>
              <p:cNvSpPr txBox="1"/>
              <p:nvPr/>
            </p:nvSpPr>
            <p:spPr>
              <a:xfrm>
                <a:off x="6088991" y="4706985"/>
                <a:ext cx="732832" cy="100870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国立病院</a:t>
                </a:r>
                <a:endParaRPr kumimoji="1" lang="en-US" altLang="ja-JP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神経内科入院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31" name="右矢印 30"/>
              <p:cNvSpPr/>
              <p:nvPr/>
            </p:nvSpPr>
            <p:spPr>
              <a:xfrm>
                <a:off x="6712560" y="5863253"/>
                <a:ext cx="266516" cy="188161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テキスト ボックス 31"/>
              <p:cNvSpPr txBox="1"/>
              <p:nvPr/>
            </p:nvSpPr>
            <p:spPr>
              <a:xfrm>
                <a:off x="6782423" y="4986715"/>
                <a:ext cx="732832" cy="101761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大学病院</a:t>
                </a:r>
                <a:endParaRPr kumimoji="1" lang="en-US" altLang="ja-JP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神経内科入院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33" name="テキスト ボックス 32"/>
              <p:cNvSpPr txBox="1"/>
              <p:nvPr/>
            </p:nvSpPr>
            <p:spPr>
              <a:xfrm>
                <a:off x="7244881" y="4855184"/>
                <a:ext cx="732832" cy="132438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大学病院</a:t>
                </a:r>
                <a:endParaRPr kumimoji="1" lang="en-US" altLang="ja-JP" sz="1200" dirty="0" smtClean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総合診療内科受診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34" name="テキスト ボックス 33"/>
              <p:cNvSpPr txBox="1"/>
              <p:nvPr/>
            </p:nvSpPr>
            <p:spPr>
              <a:xfrm>
                <a:off x="7866823" y="5233164"/>
                <a:ext cx="369332" cy="1103706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総合病院受診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35" name="テキスト ボックス 34"/>
              <p:cNvSpPr txBox="1"/>
              <p:nvPr/>
            </p:nvSpPr>
            <p:spPr>
              <a:xfrm>
                <a:off x="8159932" y="4628834"/>
                <a:ext cx="369331" cy="2027602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クリニックリウマチ科受診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36" name="テキスト ボックス 35"/>
              <p:cNvSpPr txBox="1"/>
              <p:nvPr/>
            </p:nvSpPr>
            <p:spPr>
              <a:xfrm>
                <a:off x="8408993" y="4943133"/>
                <a:ext cx="488555" cy="162334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大学病院神経内科入院</a:t>
                </a:r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37" name="右矢印 36"/>
              <p:cNvSpPr/>
              <p:nvPr/>
            </p:nvSpPr>
            <p:spPr>
              <a:xfrm>
                <a:off x="1461823" y="5038645"/>
                <a:ext cx="266516" cy="188161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上矢印 37"/>
              <p:cNvSpPr/>
              <p:nvPr/>
            </p:nvSpPr>
            <p:spPr>
              <a:xfrm>
                <a:off x="77379" y="4677777"/>
                <a:ext cx="251778" cy="458580"/>
              </a:xfrm>
              <a:prstGeom prst="upArrow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上矢印 38"/>
              <p:cNvSpPr/>
              <p:nvPr/>
            </p:nvSpPr>
            <p:spPr>
              <a:xfrm>
                <a:off x="371245" y="4674145"/>
                <a:ext cx="251778" cy="458580"/>
              </a:xfrm>
              <a:prstGeom prst="upArrow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上矢印 39"/>
              <p:cNvSpPr/>
              <p:nvPr/>
            </p:nvSpPr>
            <p:spPr>
              <a:xfrm>
                <a:off x="860270" y="4684673"/>
                <a:ext cx="251778" cy="458580"/>
              </a:xfrm>
              <a:prstGeom prst="upArrow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右矢印 41"/>
              <p:cNvSpPr/>
              <p:nvPr/>
            </p:nvSpPr>
            <p:spPr>
              <a:xfrm>
                <a:off x="334483" y="3950495"/>
                <a:ext cx="1527661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43" name="右矢印 42"/>
              <p:cNvSpPr/>
              <p:nvPr/>
            </p:nvSpPr>
            <p:spPr>
              <a:xfrm>
                <a:off x="1372126" y="3845344"/>
                <a:ext cx="490018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44" name="右矢印 43"/>
              <p:cNvSpPr/>
              <p:nvPr/>
            </p:nvSpPr>
            <p:spPr>
              <a:xfrm>
                <a:off x="1384028" y="3745372"/>
                <a:ext cx="490018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45" name="右矢印 44"/>
              <p:cNvSpPr/>
              <p:nvPr/>
            </p:nvSpPr>
            <p:spPr>
              <a:xfrm>
                <a:off x="1357410" y="3624772"/>
                <a:ext cx="7717158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46" name="右矢印 45"/>
              <p:cNvSpPr/>
              <p:nvPr/>
            </p:nvSpPr>
            <p:spPr>
              <a:xfrm>
                <a:off x="1369313" y="3542525"/>
                <a:ext cx="7717158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47" name="右矢印 46"/>
              <p:cNvSpPr/>
              <p:nvPr/>
            </p:nvSpPr>
            <p:spPr>
              <a:xfrm>
                <a:off x="1357410" y="3436105"/>
                <a:ext cx="7717158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48" name="右矢印 47"/>
              <p:cNvSpPr/>
              <p:nvPr/>
            </p:nvSpPr>
            <p:spPr>
              <a:xfrm>
                <a:off x="1357408" y="3334123"/>
                <a:ext cx="7717158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49" name="右矢印 48"/>
              <p:cNvSpPr/>
              <p:nvPr/>
            </p:nvSpPr>
            <p:spPr>
              <a:xfrm>
                <a:off x="1369313" y="3226048"/>
                <a:ext cx="7717158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0" name="テキスト ボックス 49"/>
              <p:cNvSpPr txBox="1"/>
              <p:nvPr/>
            </p:nvSpPr>
            <p:spPr>
              <a:xfrm>
                <a:off x="-44213" y="3952716"/>
                <a:ext cx="441146" cy="2569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喘息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1" name="テキスト ボックス 50"/>
              <p:cNvSpPr txBox="1"/>
              <p:nvPr/>
            </p:nvSpPr>
            <p:spPr>
              <a:xfrm>
                <a:off x="914992" y="3844526"/>
                <a:ext cx="441146" cy="2569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発熱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2" name="テキスト ボックス 51"/>
              <p:cNvSpPr txBox="1"/>
              <p:nvPr/>
            </p:nvSpPr>
            <p:spPr>
              <a:xfrm>
                <a:off x="797843" y="3738001"/>
                <a:ext cx="569387" cy="2569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しび</a:t>
                </a:r>
                <a:r>
                  <a:rPr lang="ja-JP" altLang="en-US" sz="10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れ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3" name="テキスト ボックス 52"/>
              <p:cNvSpPr txBox="1"/>
              <p:nvPr/>
            </p:nvSpPr>
            <p:spPr>
              <a:xfrm>
                <a:off x="771225" y="3634274"/>
                <a:ext cx="569387" cy="2569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倦怠感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4" name="テキスト ボックス 53"/>
              <p:cNvSpPr txBox="1"/>
              <p:nvPr/>
            </p:nvSpPr>
            <p:spPr>
              <a:xfrm>
                <a:off x="893869" y="3511928"/>
                <a:ext cx="441146" cy="2569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頭痛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5" name="テキスト ボックス 54"/>
              <p:cNvSpPr txBox="1"/>
              <p:nvPr/>
            </p:nvSpPr>
            <p:spPr>
              <a:xfrm>
                <a:off x="776823" y="3420319"/>
                <a:ext cx="569387" cy="2569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筋肉痛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6" name="テキスト ボックス 55"/>
              <p:cNvSpPr txBox="1"/>
              <p:nvPr/>
            </p:nvSpPr>
            <p:spPr>
              <a:xfrm>
                <a:off x="898603" y="3292886"/>
                <a:ext cx="441146" cy="2569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顎痛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7" name="テキスト ボックス 56"/>
              <p:cNvSpPr txBox="1"/>
              <p:nvPr/>
            </p:nvSpPr>
            <p:spPr>
              <a:xfrm>
                <a:off x="525588" y="3192506"/>
                <a:ext cx="825867" cy="2569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下痢・便秘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8" name="右矢印 57"/>
              <p:cNvSpPr/>
              <p:nvPr/>
            </p:nvSpPr>
            <p:spPr>
              <a:xfrm>
                <a:off x="1727766" y="3104660"/>
                <a:ext cx="7346799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59" name="テキスト ボックス 58"/>
              <p:cNvSpPr txBox="1"/>
              <p:nvPr/>
            </p:nvSpPr>
            <p:spPr>
              <a:xfrm>
                <a:off x="1213377" y="3096394"/>
                <a:ext cx="441146" cy="2569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膝痛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60" name="右矢印 59"/>
              <p:cNvSpPr/>
              <p:nvPr/>
            </p:nvSpPr>
            <p:spPr>
              <a:xfrm>
                <a:off x="1739672" y="2990676"/>
                <a:ext cx="7346799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61" name="テキスト ボックス 60"/>
              <p:cNvSpPr txBox="1"/>
              <p:nvPr/>
            </p:nvSpPr>
            <p:spPr>
              <a:xfrm>
                <a:off x="1236785" y="2984180"/>
                <a:ext cx="441146" cy="2569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脱力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62" name="右矢印 61"/>
              <p:cNvSpPr/>
              <p:nvPr/>
            </p:nvSpPr>
            <p:spPr>
              <a:xfrm>
                <a:off x="1732355" y="2869644"/>
                <a:ext cx="7346799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63" name="テキスト ボックス 62"/>
              <p:cNvSpPr txBox="1"/>
              <p:nvPr/>
            </p:nvSpPr>
            <p:spPr>
              <a:xfrm>
                <a:off x="1000321" y="2904554"/>
                <a:ext cx="718489" cy="2569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こわばり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64" name="右矢印 63"/>
              <p:cNvSpPr/>
              <p:nvPr/>
            </p:nvSpPr>
            <p:spPr>
              <a:xfrm>
                <a:off x="1739672" y="2762574"/>
                <a:ext cx="7346799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65" name="テキスト ボックス 64"/>
              <p:cNvSpPr txBox="1"/>
              <p:nvPr/>
            </p:nvSpPr>
            <p:spPr>
              <a:xfrm>
                <a:off x="1021183" y="2778873"/>
                <a:ext cx="697627" cy="2569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視力低下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66" name="右矢印 65"/>
              <p:cNvSpPr/>
              <p:nvPr/>
            </p:nvSpPr>
            <p:spPr>
              <a:xfrm>
                <a:off x="1802721" y="2640709"/>
                <a:ext cx="7283749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67" name="テキスト ボックス 66"/>
              <p:cNvSpPr txBox="1"/>
              <p:nvPr/>
            </p:nvSpPr>
            <p:spPr>
              <a:xfrm>
                <a:off x="1109277" y="2640932"/>
                <a:ext cx="697627" cy="2569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記憶障害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68" name="右矢印 67"/>
              <p:cNvSpPr/>
              <p:nvPr/>
            </p:nvSpPr>
            <p:spPr>
              <a:xfrm>
                <a:off x="1802721" y="2518197"/>
                <a:ext cx="7271844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69" name="テキスト ボックス 68"/>
              <p:cNvSpPr txBox="1"/>
              <p:nvPr/>
            </p:nvSpPr>
            <p:spPr>
              <a:xfrm>
                <a:off x="1418362" y="2352303"/>
                <a:ext cx="569387" cy="2569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0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関節痛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70" name="右矢印 69"/>
              <p:cNvSpPr/>
              <p:nvPr/>
            </p:nvSpPr>
            <p:spPr>
              <a:xfrm>
                <a:off x="2012104" y="2389747"/>
                <a:ext cx="7074367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71" name="テキスト ボックス 70"/>
              <p:cNvSpPr txBox="1"/>
              <p:nvPr/>
            </p:nvSpPr>
            <p:spPr>
              <a:xfrm>
                <a:off x="1109680" y="2489580"/>
                <a:ext cx="697627" cy="2569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相貌失認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72" name="右矢印 71"/>
              <p:cNvSpPr/>
              <p:nvPr/>
            </p:nvSpPr>
            <p:spPr>
              <a:xfrm>
                <a:off x="2152568" y="2276557"/>
                <a:ext cx="6928649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73" name="テキスト ボックス 72"/>
              <p:cNvSpPr txBox="1"/>
              <p:nvPr/>
            </p:nvSpPr>
            <p:spPr>
              <a:xfrm>
                <a:off x="1498624" y="2220560"/>
                <a:ext cx="697627" cy="2569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股関節痛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74" name="右矢印 73"/>
              <p:cNvSpPr/>
              <p:nvPr/>
            </p:nvSpPr>
            <p:spPr>
              <a:xfrm>
                <a:off x="3419872" y="1844824"/>
                <a:ext cx="6041162" cy="208907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75" name="テキスト ボックス 74"/>
              <p:cNvSpPr txBox="1"/>
              <p:nvPr/>
            </p:nvSpPr>
            <p:spPr>
              <a:xfrm>
                <a:off x="2290838" y="2177014"/>
                <a:ext cx="697627" cy="2569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体重減少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76" name="右矢印 75"/>
              <p:cNvSpPr/>
              <p:nvPr/>
            </p:nvSpPr>
            <p:spPr>
              <a:xfrm>
                <a:off x="3055961" y="2074960"/>
                <a:ext cx="6041162" cy="208907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77" name="テキスト ボックス 76"/>
              <p:cNvSpPr txBox="1"/>
              <p:nvPr/>
            </p:nvSpPr>
            <p:spPr>
              <a:xfrm>
                <a:off x="2510100" y="2078794"/>
                <a:ext cx="441146" cy="2569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腰痛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78" name="右矢印 77"/>
              <p:cNvSpPr/>
              <p:nvPr/>
            </p:nvSpPr>
            <p:spPr>
              <a:xfrm>
                <a:off x="3048469" y="1960754"/>
                <a:ext cx="6041162" cy="208907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79" name="テキスト ボックス 78"/>
              <p:cNvSpPr txBox="1"/>
              <p:nvPr/>
            </p:nvSpPr>
            <p:spPr>
              <a:xfrm>
                <a:off x="2531365" y="1964228"/>
                <a:ext cx="477500" cy="2569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踵痛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80" name="右矢印 79"/>
              <p:cNvSpPr/>
              <p:nvPr/>
            </p:nvSpPr>
            <p:spPr>
              <a:xfrm>
                <a:off x="3062919" y="1836878"/>
                <a:ext cx="6034206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81" name="テキスト ボックス 80"/>
              <p:cNvSpPr txBox="1"/>
              <p:nvPr/>
            </p:nvSpPr>
            <p:spPr>
              <a:xfrm>
                <a:off x="2287654" y="1842305"/>
                <a:ext cx="697627" cy="2569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全身疼痛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82" name="右矢印 81"/>
              <p:cNvSpPr/>
              <p:nvPr/>
            </p:nvSpPr>
            <p:spPr>
              <a:xfrm>
                <a:off x="3480173" y="1723257"/>
                <a:ext cx="5609459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83" name="テキスト ボックス 82"/>
              <p:cNvSpPr txBox="1"/>
              <p:nvPr/>
            </p:nvSpPr>
            <p:spPr>
              <a:xfrm>
                <a:off x="2783176" y="1730039"/>
                <a:ext cx="697627" cy="2569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月経異常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84" name="右矢印 83"/>
              <p:cNvSpPr/>
              <p:nvPr/>
            </p:nvSpPr>
            <p:spPr>
              <a:xfrm>
                <a:off x="3480173" y="1610384"/>
                <a:ext cx="5616951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solidFill>
                    <a:schemeClr val="tx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85" name="テキスト ボックス 84"/>
              <p:cNvSpPr txBox="1"/>
              <p:nvPr/>
            </p:nvSpPr>
            <p:spPr>
              <a:xfrm>
                <a:off x="2656801" y="1600494"/>
                <a:ext cx="905315" cy="24622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線維筋痛症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86" name="右矢印 85"/>
              <p:cNvSpPr/>
              <p:nvPr/>
            </p:nvSpPr>
            <p:spPr>
              <a:xfrm>
                <a:off x="3464611" y="1515415"/>
                <a:ext cx="5632244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87" name="右矢印 86"/>
              <p:cNvSpPr/>
              <p:nvPr/>
            </p:nvSpPr>
            <p:spPr>
              <a:xfrm>
                <a:off x="3454964" y="1398522"/>
                <a:ext cx="4678475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88" name="テキスト ボックス 87"/>
              <p:cNvSpPr txBox="1"/>
              <p:nvPr/>
            </p:nvSpPr>
            <p:spPr>
              <a:xfrm>
                <a:off x="2813786" y="1473508"/>
                <a:ext cx="569387" cy="2569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背部痛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89" name="テキスト ボックス 88"/>
              <p:cNvSpPr txBox="1"/>
              <p:nvPr/>
            </p:nvSpPr>
            <p:spPr>
              <a:xfrm>
                <a:off x="2868160" y="1360483"/>
                <a:ext cx="569387" cy="24622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車椅子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90" name="右矢印 89"/>
              <p:cNvSpPr/>
              <p:nvPr/>
            </p:nvSpPr>
            <p:spPr>
              <a:xfrm>
                <a:off x="3454964" y="1268286"/>
                <a:ext cx="5662573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91" name="テキスト ボックス 90"/>
              <p:cNvSpPr txBox="1"/>
              <p:nvPr/>
            </p:nvSpPr>
            <p:spPr>
              <a:xfrm>
                <a:off x="2760644" y="1235746"/>
                <a:ext cx="697627" cy="2569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味覚障害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92" name="右矢印 91"/>
              <p:cNvSpPr/>
              <p:nvPr/>
            </p:nvSpPr>
            <p:spPr>
              <a:xfrm>
                <a:off x="4188396" y="1186345"/>
                <a:ext cx="4919494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93" name="テキスト ボックス 92"/>
              <p:cNvSpPr txBox="1"/>
              <p:nvPr/>
            </p:nvSpPr>
            <p:spPr>
              <a:xfrm>
                <a:off x="3311382" y="1157336"/>
                <a:ext cx="877013" cy="24622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000" dirty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脊椎</a:t>
                </a:r>
                <a:r>
                  <a:rPr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関節炎</a:t>
                </a:r>
                <a:endParaRPr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94" name="右矢印 93"/>
              <p:cNvSpPr/>
              <p:nvPr/>
            </p:nvSpPr>
            <p:spPr>
              <a:xfrm>
                <a:off x="5499498" y="1080219"/>
                <a:ext cx="3618037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95" name="テキスト ボックス 94"/>
              <p:cNvSpPr txBox="1"/>
              <p:nvPr/>
            </p:nvSpPr>
            <p:spPr>
              <a:xfrm>
                <a:off x="4992376" y="1048928"/>
                <a:ext cx="441146" cy="2569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難聴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96" name="右矢印 95"/>
              <p:cNvSpPr/>
              <p:nvPr/>
            </p:nvSpPr>
            <p:spPr>
              <a:xfrm>
                <a:off x="5507202" y="965055"/>
                <a:ext cx="3600688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97" name="テキスト ボックス 96"/>
              <p:cNvSpPr txBox="1"/>
              <p:nvPr/>
            </p:nvSpPr>
            <p:spPr>
              <a:xfrm>
                <a:off x="4775199" y="953153"/>
                <a:ext cx="768833" cy="2569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筋力低下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98" name="右矢印 97"/>
              <p:cNvSpPr/>
              <p:nvPr/>
            </p:nvSpPr>
            <p:spPr>
              <a:xfrm>
                <a:off x="5499500" y="852512"/>
                <a:ext cx="3618036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99" name="テキスト ボックス 98"/>
              <p:cNvSpPr txBox="1"/>
              <p:nvPr/>
            </p:nvSpPr>
            <p:spPr>
              <a:xfrm>
                <a:off x="4521200" y="837669"/>
                <a:ext cx="1064674" cy="2569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温度感覚異常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100" name="右矢印 99"/>
              <p:cNvSpPr/>
              <p:nvPr/>
            </p:nvSpPr>
            <p:spPr>
              <a:xfrm>
                <a:off x="5499500" y="745654"/>
                <a:ext cx="3608390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101" name="テキスト ボックス 100"/>
              <p:cNvSpPr txBox="1"/>
              <p:nvPr/>
            </p:nvSpPr>
            <p:spPr>
              <a:xfrm>
                <a:off x="4358983" y="748742"/>
                <a:ext cx="1375619" cy="2569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食物アレルギー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102" name="右矢印 101"/>
              <p:cNvSpPr/>
              <p:nvPr/>
            </p:nvSpPr>
            <p:spPr>
              <a:xfrm>
                <a:off x="6338239" y="636318"/>
                <a:ext cx="2781421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103" name="テキスト ボックス 102"/>
              <p:cNvSpPr txBox="1"/>
              <p:nvPr/>
            </p:nvSpPr>
            <p:spPr>
              <a:xfrm>
                <a:off x="5128664" y="638229"/>
                <a:ext cx="1514692" cy="2569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むずむず脚症候群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104" name="右矢印 103"/>
              <p:cNvSpPr/>
              <p:nvPr/>
            </p:nvSpPr>
            <p:spPr>
              <a:xfrm>
                <a:off x="6353605" y="523419"/>
                <a:ext cx="2781421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105" name="右矢印 104"/>
              <p:cNvSpPr/>
              <p:nvPr/>
            </p:nvSpPr>
            <p:spPr>
              <a:xfrm>
                <a:off x="6336115" y="418015"/>
                <a:ext cx="2781421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106" name="テキスト ボックス 105"/>
              <p:cNvSpPr txBox="1"/>
              <p:nvPr/>
            </p:nvSpPr>
            <p:spPr>
              <a:xfrm>
                <a:off x="5749968" y="506793"/>
                <a:ext cx="774968" cy="2569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光過敏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107" name="テキスト ボックス 106"/>
              <p:cNvSpPr txBox="1"/>
              <p:nvPr/>
            </p:nvSpPr>
            <p:spPr>
              <a:xfrm>
                <a:off x="5841829" y="367112"/>
                <a:ext cx="585717" cy="2569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硬直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108" name="右矢印 107"/>
              <p:cNvSpPr/>
              <p:nvPr/>
            </p:nvSpPr>
            <p:spPr>
              <a:xfrm>
                <a:off x="7227319" y="303215"/>
                <a:ext cx="1907705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109" name="テキスト ボックス 108"/>
              <p:cNvSpPr txBox="1"/>
              <p:nvPr/>
            </p:nvSpPr>
            <p:spPr>
              <a:xfrm>
                <a:off x="6806424" y="305045"/>
                <a:ext cx="604578" cy="2569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痙攣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110" name="右矢印 109"/>
              <p:cNvSpPr/>
              <p:nvPr/>
            </p:nvSpPr>
            <p:spPr>
              <a:xfrm>
                <a:off x="7218574" y="213150"/>
                <a:ext cx="1907705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111" name="テキスト ボックス 110"/>
              <p:cNvSpPr txBox="1"/>
              <p:nvPr/>
            </p:nvSpPr>
            <p:spPr>
              <a:xfrm>
                <a:off x="6806374" y="157890"/>
                <a:ext cx="600294" cy="2569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脱毛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112" name="右矢印 111"/>
              <p:cNvSpPr/>
              <p:nvPr/>
            </p:nvSpPr>
            <p:spPr>
              <a:xfrm>
                <a:off x="8133439" y="115917"/>
                <a:ext cx="1001584" cy="227502"/>
              </a:xfrm>
              <a:prstGeom prst="rightArrow">
                <a:avLst>
                  <a:gd name="adj1" fmla="val 50000"/>
                  <a:gd name="adj2" fmla="val 37767"/>
                </a:avLst>
              </a:prstGeom>
              <a:solidFill>
                <a:srgbClr val="92D050">
                  <a:alpha val="50196"/>
                </a:srgb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113" name="テキスト ボックス 112"/>
              <p:cNvSpPr txBox="1"/>
              <p:nvPr/>
            </p:nvSpPr>
            <p:spPr>
              <a:xfrm>
                <a:off x="7303695" y="100363"/>
                <a:ext cx="1271999" cy="24622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000" dirty="0" smtClean="0"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寝たきり</a:t>
                </a:r>
                <a:endParaRPr kumimoji="1" lang="ja-JP" altLang="en-US" sz="1000" dirty="0"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118" name="テキスト ボックス 117"/>
              <p:cNvSpPr txBox="1"/>
              <p:nvPr/>
            </p:nvSpPr>
            <p:spPr>
              <a:xfrm>
                <a:off x="-37399" y="5167652"/>
                <a:ext cx="5277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b="1" dirty="0" smtClean="0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17</a:t>
                </a:r>
                <a:r>
                  <a:rPr kumimoji="1" lang="ja-JP" altLang="en-US" sz="1200" b="1" dirty="0" smtClean="0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歳</a:t>
                </a:r>
                <a:endParaRPr kumimoji="1" lang="ja-JP" altLang="en-US" sz="1200" b="1" dirty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119" name="テキスト ボックス 118"/>
              <p:cNvSpPr txBox="1"/>
              <p:nvPr/>
            </p:nvSpPr>
            <p:spPr>
              <a:xfrm>
                <a:off x="291217" y="5172855"/>
                <a:ext cx="5277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b="1" dirty="0" smtClean="0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17</a:t>
                </a:r>
                <a:r>
                  <a:rPr kumimoji="1" lang="ja-JP" altLang="en-US" sz="1200" b="1" dirty="0" smtClean="0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歳</a:t>
                </a:r>
                <a:endParaRPr kumimoji="1" lang="ja-JP" altLang="en-US" sz="1200" b="1" dirty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120" name="テキスト ボックス 119"/>
              <p:cNvSpPr txBox="1"/>
              <p:nvPr/>
            </p:nvSpPr>
            <p:spPr>
              <a:xfrm>
                <a:off x="673201" y="5176552"/>
                <a:ext cx="5277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b="1" dirty="0" smtClean="0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18</a:t>
                </a:r>
                <a:r>
                  <a:rPr kumimoji="1" lang="ja-JP" altLang="en-US" sz="1200" b="1" dirty="0" smtClean="0">
                    <a:solidFill>
                      <a:srgbClr val="FF0000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歳</a:t>
                </a:r>
                <a:endParaRPr kumimoji="1" lang="ja-JP" altLang="en-US" sz="1200" b="1" dirty="0">
                  <a:solidFill>
                    <a:srgbClr val="FF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117" name="テキスト ボックス 116"/>
              <p:cNvSpPr txBox="1"/>
              <p:nvPr/>
            </p:nvSpPr>
            <p:spPr>
              <a:xfrm>
                <a:off x="-44469" y="5607356"/>
                <a:ext cx="12618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1200" b="1" dirty="0" smtClean="0">
                    <a:solidFill>
                      <a:srgbClr val="FF0000"/>
                    </a:solidFill>
                  </a:rPr>
                  <a:t>サーバリックス</a:t>
                </a:r>
                <a:endParaRPr kumimoji="1" lang="en-US" altLang="ja-JP" sz="1200" b="1" dirty="0" smtClean="0">
                  <a:solidFill>
                    <a:srgbClr val="FF0000"/>
                  </a:solidFill>
                </a:endParaRPr>
              </a:p>
              <a:p>
                <a:pPr algn="ctr"/>
                <a:r>
                  <a:rPr kumimoji="1" lang="ja-JP" altLang="en-US" sz="1200" b="1" dirty="0" smtClean="0">
                    <a:solidFill>
                      <a:srgbClr val="FF0000"/>
                    </a:solidFill>
                  </a:rPr>
                  <a:t>接種</a:t>
                </a:r>
                <a:endParaRPr kumimoji="1" lang="ja-JP" altLang="en-US" sz="12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21" name="下矢印 120"/>
            <p:cNvSpPr/>
            <p:nvPr/>
          </p:nvSpPr>
          <p:spPr>
            <a:xfrm>
              <a:off x="4124925" y="1157336"/>
              <a:ext cx="375067" cy="2995899"/>
            </a:xfrm>
            <a:prstGeom prst="downArrow">
              <a:avLst/>
            </a:prstGeom>
            <a:gradFill flip="none" rotWithShape="1">
              <a:gsLst>
                <a:gs pos="0">
                  <a:srgbClr val="0066FF">
                    <a:tint val="66000"/>
                    <a:satMod val="160000"/>
                  </a:srgbClr>
                </a:gs>
                <a:gs pos="50000">
                  <a:srgbClr val="0066FF">
                    <a:tint val="44500"/>
                    <a:satMod val="160000"/>
                  </a:srgbClr>
                </a:gs>
                <a:gs pos="100000">
                  <a:srgbClr val="0066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28575">
              <a:solidFill>
                <a:schemeClr val="accent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 smtClean="0">
                  <a:solidFill>
                    <a:schemeClr val="tx1"/>
                  </a:solidFill>
                </a:rPr>
                <a:t>車椅子</a:t>
              </a:r>
              <a:endParaRPr kumimoji="1" lang="ja-JP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22" name="下矢印 121"/>
            <p:cNvSpPr/>
            <p:nvPr/>
          </p:nvSpPr>
          <p:spPr>
            <a:xfrm>
              <a:off x="7932056" y="213150"/>
              <a:ext cx="375067" cy="3997335"/>
            </a:xfrm>
            <a:prstGeom prst="downArrow">
              <a:avLst/>
            </a:prstGeom>
            <a:gradFill flip="none" rotWithShape="1">
              <a:gsLst>
                <a:gs pos="0">
                  <a:srgbClr val="0066FF">
                    <a:tint val="66000"/>
                    <a:satMod val="160000"/>
                  </a:srgbClr>
                </a:gs>
                <a:gs pos="50000">
                  <a:srgbClr val="0066FF">
                    <a:tint val="44500"/>
                    <a:satMod val="160000"/>
                  </a:srgbClr>
                </a:gs>
                <a:gs pos="100000">
                  <a:srgbClr val="0066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28575">
              <a:solidFill>
                <a:schemeClr val="accent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 smtClean="0">
                  <a:solidFill>
                    <a:schemeClr val="tx1"/>
                  </a:solidFill>
                </a:rPr>
                <a:t>寝たきり</a:t>
              </a:r>
              <a:endParaRPr kumimoji="1" lang="ja-JP" altLang="en-US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953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 fontScale="90000"/>
          </a:bodyPr>
          <a:lstStyle/>
          <a:p>
            <a:r>
              <a:rPr kumimoji="1" lang="en-US" altLang="ja-JP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HPV</a:t>
            </a:r>
            <a:r>
              <a:rPr kumimoji="1" lang="ja-JP" alt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ワクチン関連神経免疫異常症候群</a:t>
            </a:r>
            <a:r>
              <a:rPr kumimoji="1" lang="en-US" altLang="ja-JP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/>
            </a:r>
            <a:br>
              <a:rPr kumimoji="1" lang="en-US" altLang="ja-JP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en-US" altLang="ja-JP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HPV vaccine-associated </a:t>
            </a:r>
            <a:r>
              <a:rPr lang="en-US" altLang="ja-JP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Neuroinflammatory</a:t>
            </a:r>
            <a:r>
              <a:rPr lang="en-US" altLang="ja-JP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Syndrome (HANS)</a:t>
            </a:r>
            <a:endParaRPr kumimoji="1" lang="ja-JP" alt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ja-JP" altLang="en-US" sz="24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kumimoji="1" lang="ja-JP" altLang="en-US" sz="2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新しい疾患としての認識</a:t>
            </a:r>
            <a:endParaRPr kumimoji="1" lang="en-US" altLang="ja-JP" sz="24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6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 多彩な臨床症候の</a:t>
            </a:r>
            <a:r>
              <a:rPr lang="ja-JP" altLang="en-US" sz="16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進展・重層化</a:t>
            </a:r>
            <a:r>
              <a:rPr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。</a:t>
            </a:r>
            <a:endParaRPr lang="en-US" altLang="ja-JP" sz="1600" b="1" dirty="0" smtClean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1600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kumimoji="1"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 一連の症候が進行性で、</a:t>
            </a:r>
            <a:r>
              <a:rPr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臨床像に</a:t>
            </a:r>
            <a:r>
              <a:rPr kumimoji="1" lang="ja-JP" altLang="en-US" sz="1600" b="1" u="sng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共通のパターン</a:t>
            </a:r>
            <a:r>
              <a:rPr kumimoji="1"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がある。</a:t>
            </a:r>
            <a:endParaRPr kumimoji="1" lang="en-US" altLang="ja-JP" sz="1600" b="1" dirty="0" smtClean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（疼痛性障害、自律神経障害、精神・神経障害、高次脳機能障害）</a:t>
            </a:r>
            <a:endParaRPr kumimoji="1" lang="en-US" altLang="ja-JP" sz="1600" b="1" dirty="0" smtClean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600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 </a:t>
            </a:r>
            <a:r>
              <a:rPr lang="ja-JP" altLang="en-US" sz="16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複数例</a:t>
            </a:r>
            <a:r>
              <a:rPr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で、同様の症候と進展形式をとる。</a:t>
            </a:r>
            <a:endParaRPr lang="en-US" altLang="ja-JP" sz="1600" b="1" dirty="0" smtClean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1600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kumimoji="1"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 </a:t>
            </a:r>
            <a:r>
              <a:rPr kumimoji="1" lang="ja-JP" altLang="en-US" sz="16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共通</a:t>
            </a:r>
            <a:r>
              <a:rPr kumimoji="1"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して、</a:t>
            </a:r>
            <a:r>
              <a:rPr kumimoji="1" lang="en-US" altLang="ja-JP" sz="16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HPV</a:t>
            </a:r>
            <a:r>
              <a:rPr kumimoji="1" lang="ja-JP" altLang="en-US" sz="16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ワクチンを接種後</a:t>
            </a:r>
            <a:r>
              <a:rPr kumimoji="1"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に症状が発現：直後～</a:t>
            </a:r>
            <a:r>
              <a:rPr kumimoji="1" lang="en-US" altLang="ja-JP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</a:t>
            </a:r>
            <a:r>
              <a:rPr kumimoji="1"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年後。</a:t>
            </a:r>
            <a:endParaRPr kumimoji="1" lang="en-US" altLang="ja-JP" sz="800" b="1" dirty="0" smtClean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kumimoji="1" lang="en-US" altLang="ja-JP" sz="800" b="1" dirty="0" smtClean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en-US" altLang="ja-JP" sz="24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ja-JP" altLang="en-US" sz="2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疾患の特徴</a:t>
            </a:r>
            <a:endParaRPr lang="en-US" altLang="ja-JP" sz="24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16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kumimoji="1"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 疼痛</a:t>
            </a:r>
            <a:r>
              <a:rPr kumimoji="1" lang="en-US" altLang="ja-JP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/</a:t>
            </a:r>
            <a:r>
              <a:rPr kumimoji="1"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発熱</a:t>
            </a:r>
            <a:r>
              <a:rPr kumimoji="1" lang="en-US" altLang="ja-JP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/</a:t>
            </a:r>
            <a:r>
              <a:rPr kumimoji="1"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しびれ</a:t>
            </a:r>
            <a:r>
              <a:rPr kumimoji="1" lang="en-US" altLang="ja-JP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/</a:t>
            </a:r>
            <a:r>
              <a:rPr kumimoji="1"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脱力</a:t>
            </a:r>
            <a:r>
              <a:rPr kumimoji="1" lang="en-US" altLang="ja-JP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/</a:t>
            </a:r>
            <a:r>
              <a:rPr kumimoji="1"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歩行障害</a:t>
            </a:r>
            <a:r>
              <a:rPr kumimoji="1" lang="en-US" altLang="ja-JP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/</a:t>
            </a:r>
            <a:r>
              <a:rPr kumimoji="1"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だるさ</a:t>
            </a:r>
            <a:r>
              <a:rPr kumimoji="1" lang="en-US" altLang="ja-JP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/</a:t>
            </a:r>
            <a:r>
              <a:rPr kumimoji="1"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集中力低下</a:t>
            </a:r>
            <a:r>
              <a:rPr kumimoji="1" lang="en-US" altLang="ja-JP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/</a:t>
            </a:r>
            <a:r>
              <a:rPr kumimoji="1"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生理不順</a:t>
            </a:r>
            <a:r>
              <a:rPr kumimoji="1" lang="en-US" altLang="ja-JP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/</a:t>
            </a:r>
            <a:r>
              <a:rPr kumimoji="1"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下痢</a:t>
            </a:r>
            <a:r>
              <a:rPr kumimoji="1" lang="en-US" altLang="ja-JP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/</a:t>
            </a:r>
            <a:r>
              <a:rPr kumimoji="1"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睡眠障害</a:t>
            </a:r>
            <a:r>
              <a:rPr kumimoji="1" lang="en-US" altLang="ja-JP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/</a:t>
            </a:r>
          </a:p>
          <a:p>
            <a:pPr marL="0" indent="0">
              <a:buNone/>
            </a:pPr>
            <a:r>
              <a:rPr lang="ja-JP" altLang="en-US" sz="1600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 </a:t>
            </a:r>
            <a:r>
              <a:rPr kumimoji="1"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光過敏</a:t>
            </a:r>
            <a:r>
              <a:rPr kumimoji="1" lang="en-US" altLang="ja-JP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/</a:t>
            </a:r>
            <a:r>
              <a:rPr kumimoji="1"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記憶障害</a:t>
            </a:r>
            <a:r>
              <a:rPr kumimoji="1" lang="en-US" altLang="ja-JP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/</a:t>
            </a:r>
            <a:r>
              <a:rPr kumimoji="1"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認知症</a:t>
            </a:r>
            <a:r>
              <a:rPr kumimoji="1" lang="en-US" altLang="ja-JP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/</a:t>
            </a:r>
            <a:r>
              <a:rPr kumimoji="1"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学習障害</a:t>
            </a:r>
            <a:r>
              <a:rPr kumimoji="1" lang="en-US" altLang="ja-JP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/</a:t>
            </a:r>
            <a:r>
              <a:rPr kumimoji="1"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登校障害と、</a:t>
            </a:r>
            <a:r>
              <a:rPr kumimoji="1" lang="ja-JP" altLang="en-US" sz="16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広範囲な症候</a:t>
            </a:r>
            <a:r>
              <a:rPr lang="ja-JP" altLang="en-US" sz="16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</a:t>
            </a:r>
            <a:r>
              <a:rPr kumimoji="1" lang="ja-JP" altLang="en-US" sz="16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進展</a:t>
            </a:r>
            <a:r>
              <a:rPr lang="ja-JP" altLang="en-US" sz="16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・重層化</a:t>
            </a:r>
            <a:r>
              <a:rPr kumimoji="1"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。</a:t>
            </a:r>
            <a:endParaRPr kumimoji="1" lang="en-US" altLang="ja-JP" sz="1600" b="1" dirty="0" smtClean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600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 さらに、進展する</a:t>
            </a:r>
            <a:r>
              <a:rPr lang="ja-JP" altLang="en-US" sz="16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症候の時期</a:t>
            </a:r>
            <a:r>
              <a:rPr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を区別：急性期</a:t>
            </a:r>
            <a:r>
              <a:rPr lang="en-US" altLang="ja-JP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-</a:t>
            </a:r>
            <a:r>
              <a:rPr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亜急性期</a:t>
            </a:r>
            <a:r>
              <a:rPr lang="en-US" altLang="ja-JP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-</a:t>
            </a:r>
            <a:r>
              <a:rPr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慢性期（接種後</a:t>
            </a:r>
            <a:r>
              <a:rPr lang="en-US" altLang="ja-JP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</a:t>
            </a:r>
            <a:r>
              <a:rPr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ヶ月以上）</a:t>
            </a:r>
            <a:endParaRPr lang="en-US" altLang="ja-JP" sz="1600" b="1" dirty="0" smtClean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1600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kumimoji="1"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 一見元気な時期と、症状が</a:t>
            </a:r>
            <a:r>
              <a:rPr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悪化</a:t>
            </a:r>
            <a:r>
              <a:rPr kumimoji="1"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する時期とがあり、</a:t>
            </a:r>
            <a:r>
              <a:rPr lang="ja-JP" altLang="en-US" sz="1600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病状</a:t>
            </a:r>
            <a:r>
              <a:rPr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</a:t>
            </a:r>
            <a:r>
              <a:rPr kumimoji="1" lang="ja-JP" altLang="en-US" sz="16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波</a:t>
            </a:r>
            <a:r>
              <a:rPr kumimoji="1"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がある。</a:t>
            </a:r>
            <a:endParaRPr kumimoji="1" lang="en-US" altLang="ja-JP" sz="1600" b="1" dirty="0" smtClean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600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 いずれの症候も末梢性の異常ではなく、</a:t>
            </a:r>
            <a:r>
              <a:rPr lang="ja-JP" altLang="en-US" sz="16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中枢</a:t>
            </a:r>
            <a:r>
              <a:rPr lang="ja-JP" altLang="en-US" sz="16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性</a:t>
            </a:r>
            <a:r>
              <a:rPr lang="ja-JP" altLang="en-US" sz="16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の異常</a:t>
            </a:r>
            <a:r>
              <a:rPr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と考えられる。</a:t>
            </a:r>
            <a:endParaRPr lang="en-US" altLang="ja-JP" sz="1600" b="1" dirty="0" smtClean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1600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kumimoji="1"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 </a:t>
            </a:r>
            <a:r>
              <a:rPr kumimoji="1" lang="ja-JP" altLang="en-US" sz="16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発症者が限定</a:t>
            </a:r>
            <a:r>
              <a:rPr kumimoji="1"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されている可能性がある、姉妹例もある </a:t>
            </a:r>
            <a:r>
              <a:rPr kumimoji="1" lang="en-US" altLang="ja-JP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= HLA</a:t>
            </a:r>
            <a:r>
              <a:rPr kumimoji="1" lang="ja-JP" altLang="en-US" sz="16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型の共通性？</a:t>
            </a:r>
            <a:endParaRPr kumimoji="1" lang="ja-JP" altLang="en-US" sz="1600" b="1" dirty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7164288" y="2132856"/>
            <a:ext cx="1728192" cy="1368152"/>
            <a:chOff x="7164288" y="2132856"/>
            <a:chExt cx="1728192" cy="1008112"/>
          </a:xfrm>
        </p:grpSpPr>
        <p:sp>
          <p:nvSpPr>
            <p:cNvPr id="2" name="右中かっこ 1"/>
            <p:cNvSpPr/>
            <p:nvPr/>
          </p:nvSpPr>
          <p:spPr>
            <a:xfrm>
              <a:off x="7164288" y="2132856"/>
              <a:ext cx="216024" cy="1008112"/>
            </a:xfrm>
            <a:prstGeom prst="righ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7452320" y="2492896"/>
              <a:ext cx="1440160" cy="272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 smtClean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新規疾患 </a:t>
              </a:r>
              <a:r>
                <a:rPr kumimoji="1" lang="en-US" altLang="ja-JP" b="1" dirty="0" smtClean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!</a:t>
              </a:r>
              <a:endParaRPr kumimoji="1"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207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268760"/>
            <a:ext cx="7056784" cy="478786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2252133" y="6309320"/>
            <a:ext cx="6800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i="1" dirty="0" smtClean="0">
                <a:latin typeface="Times New Roman" pitchFamily="18" charset="0"/>
                <a:cs typeface="Times New Roman" pitchFamily="18" charset="0"/>
              </a:rPr>
              <a:t>International Journal of Rheumatic Diseases, </a:t>
            </a:r>
            <a:r>
              <a:rPr lang="en-US" altLang="ja-JP" sz="1600" i="1" dirty="0">
                <a:latin typeface="Times New Roman" pitchFamily="18" charset="0"/>
                <a:cs typeface="Times New Roman" pitchFamily="18" charset="0"/>
              </a:rPr>
              <a:t>Vol.17 </a:t>
            </a:r>
            <a:r>
              <a:rPr lang="en-US" altLang="ja-JP" sz="1600" i="1" dirty="0" smtClean="0">
                <a:latin typeface="Times New Roman" pitchFamily="18" charset="0"/>
                <a:cs typeface="Times New Roman" pitchFamily="18" charset="0"/>
              </a:rPr>
              <a:t>suppl.2</a:t>
            </a:r>
            <a:r>
              <a:rPr lang="ja-JP" altLang="en-US" sz="1600" i="1" dirty="0" smtClean="0"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ja-JP" sz="1600" i="1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ja-JP" sz="1600" i="1" dirty="0">
                <a:latin typeface="Times New Roman" pitchFamily="18" charset="0"/>
                <a:cs typeface="Times New Roman" pitchFamily="18" charset="0"/>
              </a:rPr>
              <a:t>, 2014</a:t>
            </a:r>
            <a:endParaRPr kumimoji="1" lang="en-US" altLang="ja-JP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5536" y="404664"/>
            <a:ext cx="8424936" cy="5232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症例についての論文化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132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146224"/>
            <a:ext cx="9144000" cy="914400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softEdge rad="317500"/>
          </a:effectLst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ja-JP" sz="2400" b="1" dirty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  <a:cs typeface="Times New Roman" pitchFamily="18" charset="0"/>
              </a:rPr>
              <a:t>HPV</a:t>
            </a:r>
            <a:r>
              <a:rPr lang="ja-JP" altLang="en-US" sz="2400" b="1" dirty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  <a:cs typeface="Times New Roman" pitchFamily="18" charset="0"/>
              </a:rPr>
              <a:t>ワクチン関連神経免疫</a:t>
            </a:r>
            <a:r>
              <a:rPr lang="ja-JP" altLang="en-US" sz="24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  <a:cs typeface="Times New Roman" pitchFamily="18" charset="0"/>
              </a:rPr>
              <a:t>症候群（</a:t>
            </a:r>
            <a:r>
              <a:rPr lang="en-U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  <a:cs typeface="Times New Roman" pitchFamily="18" charset="0"/>
              </a:rPr>
              <a:t>HANS</a:t>
            </a:r>
            <a:r>
              <a:rPr lang="ja-JP" altLang="en-US" sz="24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  <a:cs typeface="Times New Roman" pitchFamily="18" charset="0"/>
              </a:rPr>
              <a:t>）</a:t>
            </a:r>
            <a:r>
              <a:rPr lang="en-U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  <a:cs typeface="Times New Roman" pitchFamily="18" charset="0"/>
              </a:rPr>
              <a:t/>
            </a:r>
            <a:br>
              <a:rPr lang="en-U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  <a:cs typeface="Times New Roman" pitchFamily="18" charset="0"/>
              </a:rPr>
            </a:br>
            <a:r>
              <a:rPr lang="ja-JP" altLang="en-US" sz="24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  <a:cs typeface="Times New Roman" pitchFamily="18" charset="0"/>
              </a:rPr>
              <a:t>診断予備基準（案）</a:t>
            </a:r>
            <a:r>
              <a:rPr lang="en-US" altLang="ja-JP" sz="24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  <a:cs typeface="Times New Roman" pitchFamily="18" charset="0"/>
              </a:rPr>
              <a:t>(2014)</a:t>
            </a:r>
            <a:endParaRPr lang="ja-JP" altLang="en-US" sz="2400" b="1" dirty="0">
              <a:solidFill>
                <a:schemeClr val="accent6">
                  <a:lumMod val="75000"/>
                </a:schemeClr>
              </a:solidFill>
              <a:latin typeface="HG丸ｺﾞｼｯｸM-PRO" pitchFamily="50" charset="-128"/>
              <a:ea typeface="HG丸ｺﾞｼｯｸM-PRO" pitchFamily="50" charset="-128"/>
              <a:cs typeface="Times New Roman" pitchFamily="18" charset="0"/>
            </a:endParaRP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2545320"/>
              </p:ext>
            </p:extLst>
          </p:nvPr>
        </p:nvGraphicFramePr>
        <p:xfrm>
          <a:off x="251520" y="1125538"/>
          <a:ext cx="8640763" cy="558853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152525"/>
                <a:gridCol w="7488238"/>
              </a:tblGrid>
              <a:tr h="319306">
                <a:tc rowSpan="2"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kumimoji="1"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I. 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前提条件</a:t>
                      </a:r>
                      <a:endParaRPr kumimoji="1" lang="en-US" altLang="ja-JP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kumimoji="1"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1. HPV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ワクチン予防接種後（期間は限定としない）</a:t>
                      </a:r>
                      <a:endParaRPr kumimoji="1" lang="ja-JP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571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kumimoji="1"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2.  HPV</a:t>
                      </a:r>
                      <a:r>
                        <a:rPr kumimoji="1" lang="ja-JP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ワクチン接種前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は身体的</a:t>
                      </a: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/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精神的ともに明らかな異常がない</a:t>
                      </a:r>
                      <a:endParaRPr kumimoji="1" lang="en-US" altLang="ja-JP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5164">
                <a:tc rowSpan="6"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kumimoji="1"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II. 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大基準</a:t>
                      </a:r>
                      <a:endParaRPr kumimoji="1" lang="en-US" altLang="ja-JP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kumimoji="1"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1. 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身体の広範な痛み</a:t>
                      </a:r>
                      <a:endParaRPr kumimoji="1" lang="ja-JP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3968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kumimoji="1"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2. 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関節痛または関節炎</a:t>
                      </a:r>
                      <a:endParaRPr kumimoji="1" lang="ja-JP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9730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kumimoji="1"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3. 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長期に続く激しい疲労</a:t>
                      </a:r>
                      <a:endParaRPr kumimoji="1" lang="en-US" altLang="ja-JP" sz="14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　おおむね６週以上、発症前の生活が著しく障害される身体的・精神的疲労の状態</a:t>
                      </a:r>
                      <a:endParaRPr kumimoji="1" lang="ja-JP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9730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kumimoji="1"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4. 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神経症状：以下の２徴候以上該当 </a:t>
                      </a:r>
                      <a:endParaRPr kumimoji="1" lang="en-US" altLang="ja-JP" sz="14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　頭痛、 痙攣、 不随運動、運動麻痺、しびれ感、視力障害、認知症状</a:t>
                      </a:r>
                      <a:endParaRPr kumimoji="1" lang="ja-JP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9730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kumimoji="1"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5.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感覚・情動障害：以下の１徴候以上該当</a:t>
                      </a:r>
                      <a:endParaRPr kumimoji="1" lang="en-US" altLang="ja-JP" sz="14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　意識障害、譫妄・不穏・不安、過眠・眠気、呼吸苦、脱力、発熱、環境過敏（光、音、臭、温度・気圧）</a:t>
                      </a:r>
                      <a:endParaRPr kumimoji="1" lang="ja-JP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164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kumimoji="1"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6. 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脳画像異常所見：</a:t>
                      </a: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SPECT, MRI, PET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など</a:t>
                      </a:r>
                      <a:endParaRPr kumimoji="1" lang="ja-JP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27798">
                <a:tc rowSpan="3"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kumimoji="1"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III. 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小基準</a:t>
                      </a:r>
                      <a:endParaRPr kumimoji="1" lang="ja-JP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kumimoji="1"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1. 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月経異常</a:t>
                      </a:r>
                      <a:endParaRPr kumimoji="1" lang="en-US" altLang="ja-JP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2991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kumimoji="1"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2. 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自律神経異常：</a:t>
                      </a:r>
                      <a:endParaRPr kumimoji="1" lang="en-US" altLang="ja-JP" sz="14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　</a:t>
                      </a:r>
                      <a:r>
                        <a:rPr kumimoji="1" lang="ja-JP" alt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起立性障害、 不整脈（頻脈・徐脈を含む）、 動悸、 冷感、 冷汗、 寝汗、末梢循環障害</a:t>
                      </a:r>
                      <a:endParaRPr kumimoji="1" lang="en-US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1930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kumimoji="1"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3. 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髄液異常</a:t>
                      </a:r>
                      <a:endParaRPr kumimoji="1" lang="en-US" altLang="ja-JP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29911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kumimoji="1"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ja-JP" sz="1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 </a:t>
                      </a:r>
                      <a:r>
                        <a:rPr kumimoji="1" lang="ja-JP" altLang="en-US" sz="1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除外疾患</a:t>
                      </a:r>
                      <a:r>
                        <a:rPr kumimoji="1" lang="en-US" altLang="ja-JP" sz="1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*</a:t>
                      </a:r>
                      <a:endParaRPr kumimoji="1" lang="en-US" altLang="ja-JP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kumimoji="1"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若年性特発性関節炎、全身性エリテマトーデスなどの膠原病の診断ができる場合は</a:t>
                      </a: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HANS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を</a:t>
                      </a:r>
                      <a:endParaRPr kumimoji="1" lang="en-US" altLang="ja-JP" sz="14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除外する</a:t>
                      </a:r>
                      <a:endParaRPr kumimoji="1" lang="ja-JP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58181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kumimoji="1"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判　定</a:t>
                      </a:r>
                      <a:endParaRPr kumimoji="1" lang="en-US" altLang="ja-JP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kumimoji="1"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 U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1.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確実例：</a:t>
                      </a: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I(1+2)+II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（≧</a:t>
                      </a: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3/6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）または</a:t>
                      </a: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I(1+2)+II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（≧</a:t>
                      </a: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2/6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）</a:t>
                      </a: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+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（</a:t>
                      </a: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III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≧</a:t>
                      </a: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1/3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）</a:t>
                      </a:r>
                      <a:endParaRPr kumimoji="1" lang="en-US" altLang="ja-JP" sz="14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2.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保留例：</a:t>
                      </a: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I(1+2)+II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（≧</a:t>
                      </a: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2/6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）または</a:t>
                      </a: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I(1+2)+II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（≧</a:t>
                      </a: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1/6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）</a:t>
                      </a: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+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（</a:t>
                      </a: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III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≧</a:t>
                      </a: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1/3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）</a:t>
                      </a:r>
                      <a:endParaRPr kumimoji="1" lang="en-US" altLang="ja-JP" sz="14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＃２の保留例は慎重に経過観察をし、上記基準を満たした場合は</a:t>
                      </a:r>
                      <a:r>
                        <a:rPr kumimoji="1" lang="en-US" altLang="ja-JP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HANS</a:t>
                      </a:r>
                      <a:r>
                        <a:rPr kumimoji="1" lang="ja-JP" alt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と臨床診断する</a:t>
                      </a:r>
                      <a:endParaRPr kumimoji="1" lang="en-US" altLang="ja-JP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68580" marR="68580" marT="34290" marB="3429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r>
              <a:rPr kumimoji="1" lang="ja-JP" altLang="en-US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さまざまな考え方</a:t>
            </a:r>
            <a:endParaRPr kumimoji="1" lang="ja-JP" altLang="en-US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39552" y="1196752"/>
            <a:ext cx="8496944" cy="4968552"/>
          </a:xfrm>
        </p:spPr>
        <p:txBody>
          <a:bodyPr>
            <a:normAutofit fontScale="85000" lnSpcReduction="20000"/>
          </a:bodyPr>
          <a:lstStyle/>
          <a:p>
            <a:pPr>
              <a:buBlip>
                <a:blip r:embed="rId2"/>
              </a:buBlip>
            </a:pPr>
            <a:r>
              <a:rPr kumimoji="1" lang="ja-JP" altLang="en-US" sz="2000" b="1" dirty="0" smtClean="0">
                <a:latin typeface="HG丸ｺﾞｼｯｸM-PRO" pitchFamily="50" charset="-128"/>
                <a:ea typeface="HG丸ｺﾞｼｯｸM-PRO" pitchFamily="50" charset="-128"/>
              </a:rPr>
              <a:t>子宮頸癌は重篤な疾患であり、ワクチンを推進しないのはおかしい。</a:t>
            </a:r>
            <a:endParaRPr kumimoji="1" lang="en-US" altLang="ja-JP" sz="2000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None/>
            </a:pPr>
            <a:r>
              <a:rPr lang="ja-JP" altLang="ja-JP" sz="1700" dirty="0" smtClean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　</a:t>
            </a:r>
            <a:r>
              <a:rPr lang="en-US" altLang="ja-JP" sz="1700" dirty="0" smtClean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➡ </a:t>
            </a:r>
            <a:r>
              <a:rPr lang="ja-JP" altLang="en-US" sz="1700" dirty="0" smtClean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薬剤やワクチンは効果だけでなく、安全性が確保されなければならない。</a:t>
            </a:r>
            <a:endParaRPr lang="en-US" altLang="ja-JP" sz="1700" dirty="0" smtClean="0">
              <a:solidFill>
                <a:srgbClr val="0000FF"/>
              </a:solidFill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buNone/>
            </a:pPr>
            <a:r>
              <a:rPr lang="ja-JP" altLang="en-US" sz="1600" dirty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　</a:t>
            </a:r>
            <a:r>
              <a:rPr lang="en-US" altLang="ja-JP" sz="1600" dirty="0" smtClean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➡ </a:t>
            </a:r>
            <a:r>
              <a:rPr lang="ja-JP" altLang="en-US" sz="1600" dirty="0" smtClean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子宮頸部擦過細胞のパパニコロウ染色＋</a:t>
            </a:r>
            <a:r>
              <a:rPr lang="en-US" altLang="ja-JP" sz="1600" dirty="0" smtClean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LEEP</a:t>
            </a:r>
            <a:r>
              <a:rPr lang="ja-JP" altLang="en-US" sz="1600" dirty="0" smtClean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で充分対応が可能である。</a:t>
            </a:r>
            <a:endParaRPr lang="en-US" altLang="ja-JP" sz="1600" dirty="0" smtClean="0">
              <a:solidFill>
                <a:srgbClr val="0000FF"/>
              </a:solidFill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buNone/>
            </a:pPr>
            <a:r>
              <a:rPr lang="ja-JP" altLang="en-US" sz="1600" dirty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　</a:t>
            </a:r>
            <a:r>
              <a:rPr lang="en-US" altLang="ja-JP" sz="1600" dirty="0" smtClean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➡ </a:t>
            </a:r>
            <a:r>
              <a:rPr lang="ja-JP" altLang="en-US" sz="1600" dirty="0" smtClean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新規予防接種の開発＜抗がんワクチン＞：粘膜免疫誘導ワクチンの実用化</a:t>
            </a:r>
            <a:endParaRPr lang="en-US" altLang="ja-JP" sz="1600" dirty="0" smtClean="0">
              <a:solidFill>
                <a:srgbClr val="0000FF"/>
              </a:solidFill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buNone/>
            </a:pPr>
            <a:endParaRPr lang="en-US" altLang="ja-JP" sz="900" dirty="0" smtClean="0">
              <a:solidFill>
                <a:srgbClr val="0000FF"/>
              </a:solidFill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buBlip>
                <a:blip r:embed="rId2"/>
              </a:buBlip>
            </a:pPr>
            <a:r>
              <a:rPr kumimoji="1" lang="ja-JP" altLang="en-US" sz="2000" b="1" dirty="0" smtClean="0">
                <a:latin typeface="HG丸ｺﾞｼｯｸM-PRO"/>
                <a:ea typeface="HG丸ｺﾞｼｯｸM-PRO"/>
              </a:rPr>
              <a:t>副反応は２８日以内に限定しないと“紛れ込み”を数えてしまう。</a:t>
            </a:r>
            <a:endParaRPr kumimoji="1" lang="en-US" altLang="ja-JP" sz="2000" b="1" dirty="0" smtClean="0">
              <a:latin typeface="HG丸ｺﾞｼｯｸM-PRO"/>
              <a:ea typeface="HG丸ｺﾞｼｯｸM-PRO"/>
            </a:endParaRPr>
          </a:p>
          <a:p>
            <a:pPr>
              <a:buNone/>
            </a:pPr>
            <a:r>
              <a:rPr lang="ja-JP" altLang="en-US" sz="1700" dirty="0" smtClean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　</a:t>
            </a:r>
            <a:r>
              <a:rPr lang="en-US" altLang="ja-JP" sz="1700" dirty="0" smtClean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➡ </a:t>
            </a:r>
            <a:r>
              <a:rPr lang="ja-JP" altLang="en-US" sz="1700" dirty="0" smtClean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何をもって“紛れ込み”かが不明。“紛れ込み疾患”が提示されていない。恣意的判断の可能性。</a:t>
            </a:r>
            <a:endParaRPr lang="en-US" altLang="ja-JP" sz="1700" dirty="0" smtClean="0">
              <a:solidFill>
                <a:srgbClr val="0000FF"/>
              </a:solidFill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buNone/>
            </a:pPr>
            <a:r>
              <a:rPr lang="ja-JP" altLang="ja-JP" sz="1700" dirty="0" smtClean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　</a:t>
            </a:r>
            <a:r>
              <a:rPr lang="en-US" altLang="ja-JP" sz="1700" dirty="0" smtClean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➡ </a:t>
            </a:r>
            <a:r>
              <a:rPr lang="ja-JP" altLang="en-US" sz="1700" dirty="0" smtClean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例：</a:t>
            </a:r>
            <a:r>
              <a:rPr lang="en-US" altLang="ja-JP" sz="1700" dirty="0" err="1" smtClean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Pandemrix</a:t>
            </a:r>
            <a:r>
              <a:rPr lang="en-US" altLang="ja-JP" sz="1700" baseline="30000" dirty="0" smtClean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®</a:t>
            </a:r>
            <a:r>
              <a:rPr lang="ja-JP" altLang="en-US" sz="1700" dirty="0" smtClean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による</a:t>
            </a:r>
            <a:r>
              <a:rPr lang="en-US" altLang="ja-JP" sz="1700" dirty="0" smtClean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narcolepsy</a:t>
            </a:r>
            <a:r>
              <a:rPr lang="ja-JP" altLang="en-US" sz="1700" dirty="0" smtClean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の調査によると、症例は接種後１年前後まで広がる。</a:t>
            </a:r>
            <a:endParaRPr lang="en-US" altLang="ja-JP" sz="1700" dirty="0" smtClean="0">
              <a:solidFill>
                <a:srgbClr val="0000FF"/>
              </a:solidFill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buNone/>
            </a:pPr>
            <a:endParaRPr kumimoji="1" lang="en-US" altLang="ja-JP" sz="900" dirty="0" smtClean="0">
              <a:latin typeface="HG丸ｺﾞｼｯｸM-PRO"/>
              <a:ea typeface="HG丸ｺﾞｼｯｸM-PRO"/>
            </a:endParaRPr>
          </a:p>
          <a:p>
            <a:pPr>
              <a:buBlip>
                <a:blip r:embed="rId2"/>
              </a:buBlip>
            </a:pPr>
            <a:r>
              <a:rPr lang="ja-JP" altLang="en-US" sz="2000" b="1" dirty="0" smtClean="0">
                <a:latin typeface="HG丸ｺﾞｼｯｸM-PRO"/>
                <a:ea typeface="HG丸ｺﾞｼｯｸM-PRO"/>
              </a:rPr>
              <a:t>個々の症候について、年齢特有の問題がある。</a:t>
            </a:r>
            <a:endParaRPr lang="en-US" altLang="ja-JP" sz="2000" b="1" dirty="0" smtClean="0">
              <a:latin typeface="HG丸ｺﾞｼｯｸM-PRO"/>
              <a:ea typeface="HG丸ｺﾞｼｯｸM-PRO"/>
            </a:endParaRPr>
          </a:p>
          <a:p>
            <a:pPr>
              <a:buNone/>
            </a:pPr>
            <a:r>
              <a:rPr lang="ja-JP" altLang="ja-JP" sz="2000" dirty="0" smtClean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　</a:t>
            </a:r>
            <a:r>
              <a:rPr lang="en-US" altLang="ja-JP" sz="2000" dirty="0" smtClean="0">
                <a:latin typeface="HG丸ｺﾞｼｯｸM-PRO"/>
                <a:ea typeface="HG丸ｺﾞｼｯｸM-PRO"/>
                <a:cs typeface="HG丸ｺﾞｼｯｸM-PRO"/>
              </a:rPr>
              <a:t>- </a:t>
            </a:r>
            <a:r>
              <a:rPr lang="ja-JP" altLang="en-US" sz="2000" dirty="0" smtClean="0">
                <a:latin typeface="HG丸ｺﾞｼｯｸM-PRO"/>
                <a:ea typeface="HG丸ｺﾞｼｯｸM-PRO"/>
                <a:cs typeface="HG丸ｺﾞｼｯｸM-PRO"/>
              </a:rPr>
              <a:t>若い女性の生理不順は普通のこと：</a:t>
            </a:r>
            <a:endParaRPr lang="en-US" altLang="ja-JP" sz="2000" dirty="0" smtClean="0"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buNone/>
            </a:pPr>
            <a:r>
              <a:rPr lang="ja-JP" altLang="ja-JP" sz="1700" dirty="0" smtClean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　</a:t>
            </a:r>
            <a:r>
              <a:rPr lang="en-US" altLang="ja-JP" sz="1700" dirty="0" smtClean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➡ </a:t>
            </a:r>
            <a:r>
              <a:rPr lang="ja-JP" altLang="en-US" sz="1700" dirty="0" smtClean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疼痛性障害や認知機能異常も普通にあるのか？（臨床は疾患全体をみること）</a:t>
            </a:r>
            <a:endParaRPr lang="en-US" altLang="ja-JP" sz="1700" dirty="0" smtClean="0">
              <a:solidFill>
                <a:srgbClr val="0000FF"/>
              </a:solidFill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buNone/>
            </a:pPr>
            <a:r>
              <a:rPr lang="ja-JP" altLang="ja-JP" sz="2000" dirty="0" smtClean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　</a:t>
            </a:r>
            <a:r>
              <a:rPr lang="en-US" altLang="ja-JP" sz="2000" dirty="0" smtClean="0">
                <a:latin typeface="HG丸ｺﾞｼｯｸM-PRO"/>
                <a:ea typeface="HG丸ｺﾞｼｯｸM-PRO"/>
                <a:cs typeface="HG丸ｺﾞｼｯｸM-PRO"/>
              </a:rPr>
              <a:t>- </a:t>
            </a:r>
            <a:r>
              <a:rPr lang="ja-JP" altLang="en-US" sz="2000" dirty="0" smtClean="0">
                <a:latin typeface="HG丸ｺﾞｼｯｸM-PRO"/>
                <a:ea typeface="HG丸ｺﾞｼｯｸM-PRO"/>
                <a:cs typeface="HG丸ｺﾞｼｯｸM-PRO"/>
              </a:rPr>
              <a:t>筋注なので心因反応による疼痛や失神が強くでる年齢：</a:t>
            </a:r>
            <a:endParaRPr lang="en-US" altLang="ja-JP" sz="2000" dirty="0" smtClean="0"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buNone/>
            </a:pPr>
            <a:r>
              <a:rPr lang="ja-JP" altLang="en-US" sz="1700" dirty="0" smtClean="0">
                <a:latin typeface="HG丸ｺﾞｼｯｸM-PRO"/>
                <a:ea typeface="HG丸ｺﾞｼｯｸM-PRO"/>
              </a:rPr>
              <a:t>　</a:t>
            </a:r>
            <a:r>
              <a:rPr lang="en-US" altLang="ja-JP" sz="1700" dirty="0" smtClean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➡ </a:t>
            </a:r>
            <a:r>
              <a:rPr lang="ja-JP" altLang="en-US" sz="1700" dirty="0" smtClean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単純な慢性疼痛ではなく、亜急性症状の多様性、臓器症状（精神・神経障害、高次脳機能障害）を</a:t>
            </a:r>
            <a:endParaRPr lang="en-US" altLang="ja-JP" sz="1700" dirty="0" smtClean="0">
              <a:solidFill>
                <a:srgbClr val="0000FF"/>
              </a:solidFill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buNone/>
            </a:pPr>
            <a:r>
              <a:rPr lang="ja-JP" altLang="en-US" sz="1700" dirty="0" smtClean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　　どのように説明するのか？</a:t>
            </a:r>
            <a:endParaRPr lang="en-US" altLang="ja-JP" sz="900" dirty="0" smtClean="0">
              <a:solidFill>
                <a:srgbClr val="0000FF"/>
              </a:solidFill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buNone/>
            </a:pPr>
            <a:endParaRPr lang="en-US" altLang="ja-JP" sz="900" dirty="0" smtClean="0">
              <a:latin typeface="HG丸ｺﾞｼｯｸM-PRO"/>
              <a:ea typeface="HG丸ｺﾞｼｯｸM-PRO"/>
            </a:endParaRPr>
          </a:p>
          <a:p>
            <a:pPr>
              <a:buBlip>
                <a:blip r:embed="rId2"/>
              </a:buBlip>
            </a:pPr>
            <a:r>
              <a:rPr lang="ja-JP" altLang="en-US" sz="2000" b="1" dirty="0" smtClean="0">
                <a:latin typeface="HG丸ｺﾞｼｯｸM-PRO"/>
                <a:ea typeface="HG丸ｺﾞｼｯｸM-PRO"/>
              </a:rPr>
              <a:t>因果関係、</a:t>
            </a:r>
            <a:r>
              <a:rPr lang="en-US" altLang="ja-JP" sz="2000" b="1" dirty="0" smtClean="0">
                <a:latin typeface="HG丸ｺﾞｼｯｸM-PRO"/>
                <a:ea typeface="HG丸ｺﾞｼｯｸM-PRO"/>
              </a:rPr>
              <a:t>HPV</a:t>
            </a:r>
            <a:r>
              <a:rPr lang="ja-JP" altLang="en-US" sz="2000" b="1" dirty="0" smtClean="0">
                <a:latin typeface="HG丸ｺﾞｼｯｸM-PRO"/>
                <a:ea typeface="HG丸ｺﾞｼｯｸM-PRO"/>
              </a:rPr>
              <a:t>ワクチンが原因であるとする科学的根拠がない。</a:t>
            </a:r>
            <a:endParaRPr lang="en-US" altLang="ja-JP" sz="2000" b="1" dirty="0" smtClean="0">
              <a:latin typeface="HG丸ｺﾞｼｯｸM-PRO"/>
              <a:ea typeface="HG丸ｺﾞｼｯｸM-PRO"/>
            </a:endParaRPr>
          </a:p>
          <a:p>
            <a:pPr>
              <a:buNone/>
            </a:pPr>
            <a:r>
              <a:rPr lang="ja-JP" altLang="en-US" sz="1600" dirty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　</a:t>
            </a:r>
            <a:r>
              <a:rPr lang="en-US" altLang="ja-JP" sz="1600" dirty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➡ </a:t>
            </a:r>
            <a:r>
              <a:rPr lang="ja-JP" altLang="en-US" sz="1600" dirty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「症候学」は臨床医学の科学である。例えば、川崎病は「症候診断」である。</a:t>
            </a:r>
            <a:endParaRPr lang="en-US" altLang="ja-JP" sz="1600" dirty="0">
              <a:solidFill>
                <a:srgbClr val="0000FF"/>
              </a:solidFill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buNone/>
            </a:pPr>
            <a:r>
              <a:rPr lang="ja-JP" altLang="en-US" sz="1600" dirty="0">
                <a:latin typeface="HG丸ｺﾞｼｯｸM-PRO"/>
                <a:ea typeface="HG丸ｺﾞｼｯｸM-PRO"/>
              </a:rPr>
              <a:t>　</a:t>
            </a:r>
            <a:r>
              <a:rPr lang="en-US" altLang="ja-JP" sz="1600" dirty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➡ </a:t>
            </a:r>
            <a:r>
              <a:rPr lang="ja-JP" altLang="en-US" sz="1600" dirty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病巣は「視床下部</a:t>
            </a:r>
            <a:r>
              <a:rPr lang="en-US" altLang="ja-JP" sz="1600" dirty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-</a:t>
            </a:r>
            <a:r>
              <a:rPr lang="ja-JP" altLang="en-US" sz="1600" dirty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下垂体」にあり、マウスを用いて再現実験を進めている。</a:t>
            </a:r>
            <a:endParaRPr lang="en-US" altLang="ja-JP" sz="900" dirty="0">
              <a:solidFill>
                <a:srgbClr val="0000FF"/>
              </a:solidFill>
              <a:latin typeface="HG丸ｺﾞｼｯｸM-PRO"/>
              <a:ea typeface="HG丸ｺﾞｼｯｸM-PRO"/>
              <a:cs typeface="HG丸ｺﾞｼｯｸM-PRO"/>
            </a:endParaRPr>
          </a:p>
          <a:p>
            <a:pPr marL="0" indent="0">
              <a:buNone/>
            </a:pPr>
            <a:endParaRPr lang="en-US" altLang="ja-JP" sz="900" b="1" dirty="0" smtClean="0">
              <a:latin typeface="HG丸ｺﾞｼｯｸM-PRO"/>
              <a:ea typeface="HG丸ｺﾞｼｯｸM-PRO"/>
            </a:endParaRPr>
          </a:p>
          <a:p>
            <a:pPr>
              <a:buBlip>
                <a:blip r:embed="rId2"/>
              </a:buBlip>
            </a:pPr>
            <a:r>
              <a:rPr lang="ja-JP" altLang="en-US" sz="2000" b="1" dirty="0">
                <a:latin typeface="HG丸ｺﾞｼｯｸM-PRO"/>
                <a:ea typeface="HG丸ｺﾞｼｯｸM-PRO"/>
              </a:rPr>
              <a:t>副反応はわが国だけで問題にされ、諸外国からの報告はない</a:t>
            </a:r>
            <a:r>
              <a:rPr lang="ja-JP" altLang="en-US" sz="2000" b="1" dirty="0" smtClean="0">
                <a:latin typeface="HG丸ｺﾞｼｯｸM-PRO"/>
                <a:ea typeface="HG丸ｺﾞｼｯｸM-PRO"/>
              </a:rPr>
              <a:t>。</a:t>
            </a:r>
            <a:endParaRPr lang="en-US" altLang="ja-JP" sz="900" dirty="0" smtClean="0">
              <a:solidFill>
                <a:srgbClr val="0000FF"/>
              </a:solidFill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buNone/>
            </a:pPr>
            <a:r>
              <a:rPr lang="ja-JP" altLang="ja-JP" sz="1600" dirty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　</a:t>
            </a:r>
            <a:r>
              <a:rPr lang="en-US" altLang="ja-JP" sz="1600" dirty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➡ </a:t>
            </a:r>
            <a:r>
              <a:rPr lang="ja-JP" altLang="en-US" sz="1600" dirty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デンマークから</a:t>
            </a:r>
            <a:r>
              <a:rPr lang="en-US" altLang="ja-JP" sz="1600" dirty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1,129</a:t>
            </a:r>
            <a:r>
              <a:rPr lang="ja-JP" altLang="en-US" sz="1600" dirty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例の報告があり、国際共同研究を開始。</a:t>
            </a:r>
            <a:endParaRPr lang="en-US" altLang="ja-JP" sz="1600" dirty="0">
              <a:solidFill>
                <a:srgbClr val="0000FF"/>
              </a:solidFill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buNone/>
            </a:pPr>
            <a:r>
              <a:rPr lang="ja-JP" altLang="ja-JP" sz="1600" dirty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　</a:t>
            </a:r>
            <a:r>
              <a:rPr lang="en-US" altLang="ja-JP" sz="1600" dirty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➡ </a:t>
            </a:r>
            <a:r>
              <a:rPr lang="ja-JP" altLang="en-US" sz="1600" dirty="0">
                <a:solidFill>
                  <a:srgbClr val="0000FF"/>
                </a:solidFill>
                <a:latin typeface="HG丸ｺﾞｼｯｸM-PRO"/>
                <a:ea typeface="HG丸ｺﾞｼｯｸM-PRO"/>
                <a:cs typeface="HG丸ｺﾞｼｯｸM-PRO"/>
              </a:rPr>
              <a:t>スペイン、アルゼンチンなどで集団訴訟が起き、患者側が勝訴。</a:t>
            </a:r>
            <a:endParaRPr lang="en-US" altLang="ja-JP" sz="1600" dirty="0">
              <a:solidFill>
                <a:srgbClr val="0000FF"/>
              </a:solidFill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buNone/>
            </a:pPr>
            <a:endParaRPr lang="en-US" altLang="ja-JP" sz="800" dirty="0">
              <a:solidFill>
                <a:srgbClr val="0000FF"/>
              </a:solidFill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buNone/>
            </a:pPr>
            <a:endParaRPr lang="en-US" altLang="ja-JP" sz="900" dirty="0" smtClean="0">
              <a:solidFill>
                <a:srgbClr val="0000FF"/>
              </a:solidFill>
              <a:latin typeface="HG丸ｺﾞｼｯｸM-PRO"/>
              <a:ea typeface="HG丸ｺﾞｼｯｸM-PRO"/>
              <a:cs typeface="HG丸ｺﾞｼｯｸM-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577138"/>
            <a:ext cx="4280556" cy="3210417"/>
          </a:xfrm>
          <a:prstGeom prst="rect">
            <a:avLst/>
          </a:prstGeom>
        </p:spPr>
      </p:pic>
      <p:sp>
        <p:nvSpPr>
          <p:cNvPr id="10" name="角丸四角形 9"/>
          <p:cNvSpPr/>
          <p:nvPr/>
        </p:nvSpPr>
        <p:spPr>
          <a:xfrm>
            <a:off x="94315" y="765480"/>
            <a:ext cx="8955369" cy="2738850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59382"/>
          </a:xfrm>
        </p:spPr>
        <p:txBody>
          <a:bodyPr/>
          <a:lstStyle/>
          <a:p>
            <a:r>
              <a:rPr lang="ja-JP" altLang="en-US" b="1" dirty="0" smtClean="0"/>
              <a:t>　</a:t>
            </a:r>
            <a:r>
              <a:rPr lang="en-US" altLang="ja-JP" b="1" dirty="0" smtClean="0">
                <a:latin typeface="Times New Roman" pitchFamily="18" charset="0"/>
                <a:cs typeface="Times New Roman" pitchFamily="18" charset="0"/>
              </a:rPr>
              <a:t>Frederiksberg </a:t>
            </a:r>
            <a:r>
              <a:rPr lang="en-US" altLang="ja-JP" b="1" dirty="0">
                <a:latin typeface="Times New Roman" pitchFamily="18" charset="0"/>
                <a:cs typeface="Times New Roman" pitchFamily="18" charset="0"/>
              </a:rPr>
              <a:t>Hospital</a:t>
            </a:r>
            <a:endParaRPr kumimoji="1" lang="ja-JP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3452"/>
            <a:ext cx="654587" cy="618577"/>
          </a:xfrm>
          <a:prstGeom prst="rect">
            <a:avLst/>
          </a:prstGeom>
        </p:spPr>
      </p:pic>
      <p:pic>
        <p:nvPicPr>
          <p:cNvPr id="5" name="Picture 3" descr="http://i4.rgstatic.net/i/profile/79e4150e6932a80e8a_l_c3c0f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64" y="859382"/>
            <a:ext cx="1704975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78" b="73194"/>
          <a:stretch/>
        </p:blipFill>
        <p:spPr>
          <a:xfrm>
            <a:off x="4980802" y="876025"/>
            <a:ext cx="1537127" cy="1704975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336422" y="2581000"/>
            <a:ext cx="29774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err="1" smtClean="0">
                <a:latin typeface="Times New Roman" pitchFamily="18" charset="0"/>
                <a:cs typeface="Times New Roman" pitchFamily="18" charset="0"/>
              </a:rPr>
              <a:t>Jesper</a:t>
            </a:r>
            <a:r>
              <a:rPr lang="en-US" altLang="ja-JP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b="1" dirty="0" err="1" smtClean="0">
                <a:latin typeface="Times New Roman" pitchFamily="18" charset="0"/>
                <a:cs typeface="Times New Roman" pitchFamily="18" charset="0"/>
              </a:rPr>
              <a:t>Mehlsen</a:t>
            </a:r>
            <a:r>
              <a:rPr lang="en-US" altLang="ja-JP" b="1" dirty="0" smtClean="0">
                <a:latin typeface="Times New Roman" pitchFamily="18" charset="0"/>
                <a:cs typeface="Times New Roman" pitchFamily="18" charset="0"/>
              </a:rPr>
              <a:t>, MD</a:t>
            </a:r>
          </a:p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Research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Director </a:t>
            </a:r>
          </a:p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Coordinating Research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Center</a:t>
            </a:r>
            <a:endParaRPr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88252" y="2581000"/>
            <a:ext cx="31726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t"/>
            <a:r>
              <a:rPr lang="en-US" altLang="ja-JP" b="1" dirty="0" smtClean="0">
                <a:latin typeface="Times New Roman" pitchFamily="18" charset="0"/>
                <a:cs typeface="Times New Roman" pitchFamily="18" charset="0"/>
              </a:rPr>
              <a:t>Louise</a:t>
            </a:r>
            <a:r>
              <a:rPr lang="ja-JP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b="1" dirty="0" err="1" smtClean="0">
                <a:latin typeface="Times New Roman" pitchFamily="18" charset="0"/>
                <a:cs typeface="Times New Roman" pitchFamily="18" charset="0"/>
              </a:rPr>
              <a:t>Schouborg</a:t>
            </a:r>
            <a:r>
              <a:rPr lang="en-US" altLang="ja-JP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b="1" dirty="0" err="1" smtClean="0">
                <a:latin typeface="Times New Roman" pitchFamily="18" charset="0"/>
                <a:cs typeface="Times New Roman" pitchFamily="18" charset="0"/>
              </a:rPr>
              <a:t>Brinth</a:t>
            </a:r>
            <a:r>
              <a:rPr lang="en-US" altLang="ja-JP" b="1" dirty="0" smtClean="0">
                <a:latin typeface="Times New Roman" pitchFamily="18" charset="0"/>
                <a:cs typeface="Times New Roman" pitchFamily="18" charset="0"/>
              </a:rPr>
              <a:t>, MD</a:t>
            </a:r>
            <a:endParaRPr lang="ja-JP" altLang="ja-JP" b="1" dirty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Research Center</a:t>
            </a:r>
            <a:endParaRPr lang="ja-JP" altLang="ja-JP" dirty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Frederiksberg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Hospital</a:t>
            </a:r>
            <a:endParaRPr lang="ja-JP" altLang="ja-JP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195736" y="1301859"/>
            <a:ext cx="2441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 smtClean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日本のチームと共通の　プロトコールをもとに　共同研究を開始した。</a:t>
            </a:r>
            <a:endParaRPr kumimoji="1" lang="ja-JP" altLang="en-US" sz="1600" b="1" dirty="0">
              <a:solidFill>
                <a:srgbClr val="FF0000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739111" y="1301859"/>
            <a:ext cx="1937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72</a:t>
            </a:r>
            <a:r>
              <a:rPr kumimoji="1" lang="ja-JP" altLang="en-US" sz="1600" b="1" dirty="0" smtClean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名の重篤な</a:t>
            </a:r>
            <a:endParaRPr kumimoji="1" lang="en-US" altLang="ja-JP" sz="1600" b="1" dirty="0" smtClean="0">
              <a:solidFill>
                <a:srgbClr val="FF0000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kumimoji="1" lang="ja-JP" altLang="en-US" sz="1600" b="1" dirty="0" smtClean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副反応の患者が</a:t>
            </a:r>
            <a:endParaRPr kumimoji="1" lang="en-US" altLang="ja-JP" sz="1600" b="1" dirty="0" smtClean="0">
              <a:solidFill>
                <a:srgbClr val="FF0000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kumimoji="1" lang="ja-JP" altLang="en-US" sz="1600" b="1" dirty="0" smtClean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通院中。</a:t>
            </a:r>
            <a:endParaRPr kumimoji="1" lang="ja-JP" altLang="en-US" sz="1600" b="1" dirty="0">
              <a:solidFill>
                <a:srgbClr val="FF0000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73759" y="2801980"/>
            <a:ext cx="1979132" cy="3521206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352559" y="5661248"/>
            <a:ext cx="3787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HG丸ｺﾞｼｯｸM-PRO" pitchFamily="50" charset="-128"/>
                <a:ea typeface="HG丸ｺﾞｼｯｸM-PRO" pitchFamily="50" charset="-128"/>
              </a:rPr>
              <a:t>2014.12.5</a:t>
            </a:r>
            <a:r>
              <a:rPr lang="ja-JP" altLang="en-US" sz="1600" dirty="0">
                <a:latin typeface="HG丸ｺﾞｼｯｸM-PRO" pitchFamily="50" charset="-128"/>
                <a:ea typeface="HG丸ｺﾞｼｯｸM-PRO" pitchFamily="50" charset="-128"/>
              </a:rPr>
              <a:t> </a:t>
            </a:r>
            <a:r>
              <a:rPr lang="en-US" altLang="ja-JP" sz="1600" dirty="0" smtClean="0">
                <a:latin typeface="HG丸ｺﾞｼｯｸM-PRO" pitchFamily="50" charset="-128"/>
                <a:ea typeface="HG丸ｺﾞｼｯｸM-PRO" pitchFamily="50" charset="-128"/>
              </a:rPr>
              <a:t>Frederiksberg</a:t>
            </a:r>
            <a:r>
              <a:rPr lang="ja-JP" altLang="en-US" sz="1600" dirty="0" smtClean="0">
                <a:latin typeface="HG丸ｺﾞｼｯｸM-PRO" pitchFamily="50" charset="-128"/>
                <a:ea typeface="HG丸ｺﾞｼｯｸM-PRO" pitchFamily="50" charset="-128"/>
              </a:rPr>
              <a:t>病院にて　　</a:t>
            </a:r>
            <a:endParaRPr lang="en-US" altLang="ja-JP" sz="16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en-US" altLang="ja-JP" sz="1600" dirty="0" smtClean="0">
                <a:latin typeface="HG丸ｺﾞｼｯｸM-PRO" pitchFamily="50" charset="-128"/>
                <a:ea typeface="HG丸ｺﾞｼｯｸM-PRO" pitchFamily="50" charset="-128"/>
              </a:rPr>
              <a:t>Dr. </a:t>
            </a:r>
            <a:r>
              <a:rPr lang="en-US" altLang="ja-JP" sz="1600" dirty="0" err="1" smtClean="0">
                <a:latin typeface="HG丸ｺﾞｼｯｸM-PRO" pitchFamily="50" charset="-128"/>
                <a:ea typeface="HG丸ｺﾞｼｯｸM-PRO" pitchFamily="50" charset="-128"/>
              </a:rPr>
              <a:t>Brinth</a:t>
            </a:r>
            <a:r>
              <a:rPr lang="ja-JP" altLang="en-US" sz="1600" dirty="0" smtClean="0">
                <a:latin typeface="HG丸ｺﾞｼｯｸM-PRO" pitchFamily="50" charset="-128"/>
                <a:ea typeface="HG丸ｺﾞｼｯｸM-PRO" pitchFamily="50" charset="-128"/>
              </a:rPr>
              <a:t>と</a:t>
            </a:r>
            <a:r>
              <a:rPr kumimoji="1" lang="en-US" altLang="ja-JP" sz="1600" dirty="0" smtClean="0">
                <a:latin typeface="HG丸ｺﾞｼｯｸM-PRO" pitchFamily="50" charset="-128"/>
                <a:ea typeface="HG丸ｺﾞｼｯｸM-PRO" pitchFamily="50" charset="-128"/>
              </a:rPr>
              <a:t>HANS</a:t>
            </a:r>
            <a:r>
              <a:rPr kumimoji="1" lang="ja-JP" altLang="en-US" sz="1600" dirty="0" smtClean="0">
                <a:latin typeface="HG丸ｺﾞｼｯｸM-PRO" pitchFamily="50" charset="-128"/>
                <a:ea typeface="HG丸ｺﾞｼｯｸM-PRO" pitchFamily="50" charset="-128"/>
              </a:rPr>
              <a:t>患者の検討。</a:t>
            </a:r>
            <a:endParaRPr kumimoji="1" lang="ja-JP" altLang="en-US" sz="1600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671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9" grpId="0"/>
      <p:bldP spid="8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1637928"/>
            <a:ext cx="8229600" cy="1143000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/>
          <a:p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予防接種</a:t>
            </a:r>
            <a:r>
              <a:rPr lang="ja-JP" altLang="en-US" b="1" dirty="0" smtClean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の臨床的効果</a:t>
            </a:r>
            <a:endParaRPr kumimoji="1" lang="ja-JP" altLang="en-US" b="1" dirty="0">
              <a:solidFill>
                <a:schemeClr val="accent6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3501008"/>
            <a:ext cx="6416286" cy="230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4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467544" y="1196752"/>
            <a:ext cx="1656184" cy="2160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0183" y="188640"/>
            <a:ext cx="7886700" cy="648072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Autofit/>
          </a:bodyPr>
          <a:lstStyle/>
          <a:p>
            <a:pPr algn="ctr"/>
            <a:r>
              <a:rPr lang="en-US" altLang="ja-JP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Analysis of  </a:t>
            </a:r>
            <a:r>
              <a:rPr lang="en-US" altLang="ja-JP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5,413 </a:t>
            </a:r>
            <a:r>
              <a:rPr lang="en-US" altLang="ja-JP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clinical symptom </a:t>
            </a:r>
            <a:r>
              <a:rPr lang="en-US" altLang="ja-JP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in Danish 1,254 </a:t>
            </a:r>
            <a:r>
              <a:rPr lang="en-US" altLang="ja-JP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HANS cases</a:t>
            </a:r>
            <a:br>
              <a:rPr lang="en-US" altLang="ja-JP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</a:br>
            <a:r>
              <a:rPr lang="en-US" altLang="ja-JP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Report of Adverse reaction by New Drug Analysis Print 11. Nov. 2014</a:t>
            </a:r>
            <a:endParaRPr kumimoji="1" lang="ja-JP" alt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コンテンツ プレースホルダー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3473797"/>
              </p:ext>
            </p:extLst>
          </p:nvPr>
        </p:nvGraphicFramePr>
        <p:xfrm>
          <a:off x="143933" y="1032933"/>
          <a:ext cx="8856134" cy="5698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角丸四角形 3"/>
          <p:cNvSpPr/>
          <p:nvPr/>
        </p:nvSpPr>
        <p:spPr>
          <a:xfrm>
            <a:off x="3851920" y="4267613"/>
            <a:ext cx="4377289" cy="961587"/>
          </a:xfrm>
          <a:prstGeom prst="roundRect">
            <a:avLst>
              <a:gd name="adj" fmla="val 0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b="1" dirty="0" smtClean="0">
                <a:latin typeface="HG丸ｺﾞｼｯｸM-PRO" pitchFamily="50" charset="-128"/>
                <a:ea typeface="HG丸ｺﾞｼｯｸM-PRO" pitchFamily="50" charset="-128"/>
              </a:rPr>
              <a:t>デンマークにおいても</a:t>
            </a:r>
            <a:r>
              <a:rPr lang="en-US" altLang="ja-JP" sz="2000" b="1" dirty="0" smtClean="0">
                <a:latin typeface="HG丸ｺﾞｼｯｸM-PRO" pitchFamily="50" charset="-128"/>
                <a:ea typeface="HG丸ｺﾞｼｯｸM-PRO" pitchFamily="50" charset="-128"/>
              </a:rPr>
              <a:t>28.1</a:t>
            </a:r>
            <a:r>
              <a:rPr lang="ja-JP" altLang="en-US" sz="2000" b="1" dirty="0" smtClean="0">
                <a:latin typeface="HG丸ｺﾞｼｯｸM-PRO" pitchFamily="50" charset="-128"/>
                <a:ea typeface="HG丸ｺﾞｼｯｸM-PRO" pitchFamily="50" charset="-128"/>
              </a:rPr>
              <a:t>％に中枢神経症状がみられる</a:t>
            </a:r>
            <a:endParaRPr lang="ja-JP" altLang="ja-JP" sz="2000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754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259632" y="332656"/>
            <a:ext cx="6696744" cy="864096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 fontScale="90000"/>
          </a:bodyPr>
          <a:lstStyle/>
          <a:p>
            <a:r>
              <a:rPr kumimoji="1" lang="ja-JP" altLang="en-US" sz="31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ＨＰＶワクチン副反応報告 </a:t>
            </a:r>
            <a:r>
              <a:rPr kumimoji="1" lang="en-US" altLang="ja-JP" sz="31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(SOC</a:t>
            </a:r>
            <a:r>
              <a:rPr kumimoji="1" lang="ja-JP" altLang="en-US" sz="31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分類</a:t>
            </a:r>
            <a:r>
              <a:rPr kumimoji="1" lang="en-US" altLang="ja-JP" sz="31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  <a:br>
              <a:rPr kumimoji="1" lang="en-US" altLang="ja-JP" sz="31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ja-JP" altLang="en-US" sz="2000" b="1" dirty="0" smtClean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デンマーク</a:t>
            </a:r>
            <a:r>
              <a:rPr lang="en-US" altLang="ja-JP" sz="1600" b="1" dirty="0" smtClean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(DHMA)</a:t>
            </a:r>
            <a:r>
              <a:rPr lang="en-US" altLang="ja-JP" sz="2000" b="1" dirty="0" smtClean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/</a:t>
            </a:r>
            <a:r>
              <a:rPr lang="ja-JP" altLang="en-US" sz="2000" b="1" dirty="0" smtClean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フランス</a:t>
            </a:r>
            <a:r>
              <a:rPr lang="en-US" altLang="ja-JP" sz="1600" b="1" dirty="0" smtClean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(ANSM)</a:t>
            </a:r>
            <a:r>
              <a:rPr lang="en-US" altLang="ja-JP" sz="2000" b="1" dirty="0" smtClean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/</a:t>
            </a:r>
            <a:r>
              <a:rPr lang="ja-JP" altLang="en-US" sz="2000" b="1" dirty="0" smtClean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イギリス</a:t>
            </a:r>
            <a:r>
              <a:rPr lang="en-US" altLang="ja-JP" sz="1600" b="1" dirty="0" smtClean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(MHRA)</a:t>
            </a:r>
            <a:endParaRPr kumimoji="1" lang="ja-JP" altLang="en-US" sz="1600" b="1" dirty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910937"/>
              </p:ext>
            </p:extLst>
          </p:nvPr>
        </p:nvGraphicFramePr>
        <p:xfrm>
          <a:off x="323529" y="1556792"/>
          <a:ext cx="8363272" cy="38164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1426"/>
                <a:gridCol w="1410478"/>
                <a:gridCol w="577754"/>
                <a:gridCol w="596741"/>
                <a:gridCol w="1456128"/>
                <a:gridCol w="467005"/>
                <a:gridCol w="577754"/>
                <a:gridCol w="1475521"/>
                <a:gridCol w="512711"/>
                <a:gridCol w="577754"/>
              </a:tblGrid>
              <a:tr h="360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SOC</a:t>
                      </a:r>
                      <a:r>
                        <a:rPr lang="ja-JP" altLang="en-US" sz="1200" b="1" u="none" strike="noStrike" dirty="0">
                          <a:effectLst/>
                        </a:rPr>
                        <a:t>順位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デンマーク</a:t>
                      </a:r>
                      <a:endParaRPr lang="ja-JP" altLang="en-US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u="none" strike="noStrike" dirty="0">
                          <a:effectLst/>
                        </a:rPr>
                        <a:t>　</a:t>
                      </a:r>
                      <a:r>
                        <a:rPr lang="ja-JP" altLang="en-US" sz="1200" b="1" u="none" strike="noStrike" dirty="0" smtClean="0">
                          <a:effectLst/>
                        </a:rPr>
                        <a:t>件数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％</a:t>
                      </a:r>
                      <a:endParaRPr lang="ja-JP" alt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フランス</a:t>
                      </a:r>
                      <a:endParaRPr lang="ja-JP" altLang="en-US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u="none" strike="noStrike" dirty="0" smtClean="0">
                          <a:effectLst/>
                        </a:rPr>
                        <a:t>件数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％</a:t>
                      </a:r>
                      <a:endParaRPr lang="ja-JP" alt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イギリス</a:t>
                      </a:r>
                      <a:endParaRPr lang="ja-JP" altLang="en-US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200" b="1" dirty="0" smtClean="0"/>
                        <a:t>件数</a:t>
                      </a:r>
                      <a:endParaRPr lang="ja-JP" altLang="en-US" sz="1200" b="1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％</a:t>
                      </a:r>
                      <a:endParaRPr lang="ja-JP" alt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1" u="none" strike="noStrike" dirty="0">
                          <a:effectLst/>
                        </a:rPr>
                        <a:t>1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effectLst/>
                        </a:rPr>
                        <a:t>神経系障害</a:t>
                      </a:r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1,778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28.3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effectLst/>
                        </a:rPr>
                        <a:t>神経系障害</a:t>
                      </a:r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443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21.2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effectLst/>
                        </a:rPr>
                        <a:t>神経系障害</a:t>
                      </a:r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/>
                        <a:t>4,263</a:t>
                      </a:r>
                      <a:endParaRPr lang="ja-JP" altLang="en-US" sz="1200" b="1" dirty="0"/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29.8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1" u="none" strike="noStrike" dirty="0">
                          <a:effectLst/>
                        </a:rPr>
                        <a:t>2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effectLst/>
                        </a:rPr>
                        <a:t>一般、全身障害</a:t>
                      </a:r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1,039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16.5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effectLst/>
                        </a:rPr>
                        <a:t>一般・全身症状</a:t>
                      </a:r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400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19.1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effectLst/>
                        </a:rPr>
                        <a:t>一般・全身症状</a:t>
                      </a:r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/>
                        <a:t>2,940</a:t>
                      </a:r>
                      <a:endParaRPr lang="ja-JP" altLang="en-US" sz="1200" b="1" dirty="0"/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20.6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1" u="none" strike="noStrike" dirty="0">
                          <a:effectLst/>
                        </a:rPr>
                        <a:t>3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effectLst/>
                        </a:rPr>
                        <a:t>筋骨格系・結合組織障害</a:t>
                      </a:r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671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10.7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effectLst/>
                        </a:rPr>
                        <a:t>皮膚・皮下組織障害</a:t>
                      </a:r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272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13.0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effectLst/>
                        </a:rPr>
                        <a:t>胃腸障害</a:t>
                      </a:r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1200" b="1" dirty="0" smtClean="0">
                          <a:latin typeface="+mn-lt"/>
                        </a:rPr>
                        <a:t>2,100</a:t>
                      </a:r>
                      <a:endParaRPr lang="ja-JP" altLang="en-US" sz="1200" b="1" dirty="0"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14.7</a:t>
                      </a:r>
                      <a:endParaRPr lang="en-US" altLang="ja-JP" sz="1200" b="0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1" u="none" strike="noStrike" dirty="0">
                          <a:effectLst/>
                        </a:rPr>
                        <a:t>4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effectLst/>
                        </a:rPr>
                        <a:t>皮膚・皮下組織</a:t>
                      </a:r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645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10.3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effectLst/>
                        </a:rPr>
                        <a:t>筋骨格系・結合組織障害</a:t>
                      </a:r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191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9.1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effectLst/>
                        </a:rPr>
                        <a:t>筋骨格系・結合組織障害</a:t>
                      </a:r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1,455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10.2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1" u="none" strike="noStrike" dirty="0">
                          <a:effectLst/>
                        </a:rPr>
                        <a:t>5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effectLst/>
                        </a:rPr>
                        <a:t>胃腸障害</a:t>
                      </a:r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539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8.6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effectLst/>
                        </a:rPr>
                        <a:t>生殖系・乳房障害</a:t>
                      </a:r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173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8.3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effectLst/>
                        </a:rPr>
                        <a:t>皮膚・皮下組織障害</a:t>
                      </a:r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1,301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9.1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1" u="none" strike="noStrike" dirty="0">
                          <a:effectLst/>
                        </a:rPr>
                        <a:t>6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effectLst/>
                        </a:rPr>
                        <a:t>精神障害</a:t>
                      </a:r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238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3.8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effectLst/>
                        </a:rPr>
                        <a:t>感染症・寄生虫症</a:t>
                      </a:r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>
                          <a:effectLst/>
                        </a:rPr>
                        <a:t>108</a:t>
                      </a:r>
                      <a:endParaRPr lang="en-US" altLang="ja-JP" sz="12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5.2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effectLst/>
                        </a:rPr>
                        <a:t>血管障害</a:t>
                      </a:r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>
                          <a:effectLst/>
                        </a:rPr>
                        <a:t>436</a:t>
                      </a:r>
                      <a:endParaRPr lang="en-US" altLang="ja-JP" sz="12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3.1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1" u="none" strike="noStrike" dirty="0">
                          <a:effectLst/>
                        </a:rPr>
                        <a:t>7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effectLst/>
                        </a:rPr>
                        <a:t>眼障害</a:t>
                      </a:r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209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3.3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effectLst/>
                        </a:rPr>
                        <a:t>血液・リンパ系障害</a:t>
                      </a:r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>
                          <a:effectLst/>
                        </a:rPr>
                        <a:t>100</a:t>
                      </a:r>
                      <a:endParaRPr lang="en-US" altLang="ja-JP" sz="12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4.8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effectLst/>
                        </a:rPr>
                        <a:t>呼吸器・胸郭・縦隔障害</a:t>
                      </a:r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>
                          <a:effectLst/>
                        </a:rPr>
                        <a:t>370</a:t>
                      </a:r>
                      <a:endParaRPr lang="en-US" altLang="ja-JP" sz="12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2.6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1" u="none" strike="noStrike" dirty="0">
                          <a:effectLst/>
                        </a:rPr>
                        <a:t>8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effectLst/>
                        </a:rPr>
                        <a:t>呼吸器・胸郭・縦隔障害</a:t>
                      </a:r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176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2.8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effectLst/>
                        </a:rPr>
                        <a:t>胃腸障害</a:t>
                      </a:r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>
                          <a:effectLst/>
                        </a:rPr>
                        <a:t>94</a:t>
                      </a:r>
                      <a:endParaRPr lang="en-US" altLang="ja-JP" sz="12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4.5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effectLst/>
                        </a:rPr>
                        <a:t>眼障害</a:t>
                      </a:r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>
                          <a:effectLst/>
                        </a:rPr>
                        <a:t>281</a:t>
                      </a:r>
                      <a:endParaRPr lang="en-US" altLang="ja-JP" sz="12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2.0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1" u="none" strike="noStrike" dirty="0">
                          <a:effectLst/>
                        </a:rPr>
                        <a:t>9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effectLst/>
                        </a:rPr>
                        <a:t>心臓障害</a:t>
                      </a:r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119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1.9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effectLst/>
                        </a:rPr>
                        <a:t>免疫系障害</a:t>
                      </a:r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>
                          <a:effectLst/>
                        </a:rPr>
                        <a:t>60</a:t>
                      </a:r>
                      <a:endParaRPr lang="en-US" altLang="ja-JP" sz="12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2.9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effectLst/>
                        </a:rPr>
                        <a:t>精神障害</a:t>
                      </a:r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>
                          <a:effectLst/>
                        </a:rPr>
                        <a:t>232</a:t>
                      </a:r>
                      <a:endParaRPr lang="en-US" altLang="ja-JP" sz="12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1.6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1" u="none" strike="noStrike" dirty="0">
                          <a:effectLst/>
                        </a:rPr>
                        <a:t>10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effectLst/>
                        </a:rPr>
                        <a:t>感染症・寄生虫症</a:t>
                      </a:r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119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1.9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effectLst/>
                        </a:rPr>
                        <a:t>呼吸器・胸郭・縦隔障害</a:t>
                      </a:r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>
                          <a:effectLst/>
                        </a:rPr>
                        <a:t>42</a:t>
                      </a:r>
                      <a:endParaRPr lang="en-US" altLang="ja-JP" sz="12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2.0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effectLst/>
                        </a:rPr>
                        <a:t>臨床検査</a:t>
                      </a:r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>
                          <a:effectLst/>
                        </a:rPr>
                        <a:t>185</a:t>
                      </a:r>
                      <a:endParaRPr lang="en-US" altLang="ja-JP" sz="12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1.3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1" u="none" strike="noStrike" dirty="0" smtClean="0">
                          <a:effectLst/>
                        </a:rPr>
                        <a:t>1</a:t>
                      </a:r>
                      <a:r>
                        <a:rPr lang="ja-JP" altLang="en-US" sz="1100" b="1" u="none" strike="noStrike" dirty="0" smtClean="0">
                          <a:effectLst/>
                        </a:rPr>
                        <a:t>～</a:t>
                      </a:r>
                      <a:r>
                        <a:rPr lang="en-US" altLang="ja-JP" sz="1100" b="1" u="none" strike="noStrike" dirty="0" smtClean="0">
                          <a:effectLst/>
                        </a:rPr>
                        <a:t>10</a:t>
                      </a:r>
                      <a:r>
                        <a:rPr lang="en-US" altLang="ja-JP" sz="1100" b="1" u="none" strike="noStrike" baseline="0" dirty="0" smtClean="0">
                          <a:effectLst/>
                        </a:rPr>
                        <a:t> </a:t>
                      </a:r>
                      <a:r>
                        <a:rPr lang="ja-JP" altLang="en-US" sz="1100" b="1" u="none" strike="noStrike" dirty="0" smtClean="0">
                          <a:effectLst/>
                        </a:rPr>
                        <a:t> </a:t>
                      </a:r>
                      <a:r>
                        <a:rPr lang="ja-JP" altLang="en-US" sz="1100" b="1" u="none" strike="noStrike" dirty="0">
                          <a:effectLst/>
                        </a:rPr>
                        <a:t>計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5,533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88.1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1,883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90.1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13,583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95.0</a:t>
                      </a:r>
                      <a:endParaRPr lang="en-US" altLang="ja-JP" sz="12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100" b="1" u="none" strike="noStrike" dirty="0">
                          <a:effectLst/>
                        </a:rPr>
                        <a:t>総計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6,279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100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2,092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100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14,300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100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153" marR="8153" marT="8153" marB="0" anchor="ctr"/>
                </a:tc>
              </a:tr>
            </a:tbl>
          </a:graphicData>
        </a:graphic>
      </p:graphicFrame>
      <p:cxnSp>
        <p:nvCxnSpPr>
          <p:cNvPr id="7" name="直線コネクタ 6"/>
          <p:cNvCxnSpPr/>
          <p:nvPr/>
        </p:nvCxnSpPr>
        <p:spPr>
          <a:xfrm>
            <a:off x="3635896" y="1556792"/>
            <a:ext cx="0" cy="374441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6156176" y="1556792"/>
            <a:ext cx="0" cy="374441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8676456" y="1556792"/>
            <a:ext cx="0" cy="374441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1043608" y="1556792"/>
            <a:ext cx="0" cy="374441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323528" y="1916832"/>
            <a:ext cx="8352928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323528" y="4797152"/>
            <a:ext cx="8352928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323528" y="5085184"/>
            <a:ext cx="8352928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1403648" y="5373216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(2006/2/7</a:t>
            </a:r>
            <a:r>
              <a:rPr kumimoji="1" lang="ja-JP" altLang="en-US" sz="1200" dirty="0" smtClean="0"/>
              <a:t>～</a:t>
            </a:r>
            <a:r>
              <a:rPr kumimoji="1" lang="en-US" altLang="ja-JP" sz="1200" dirty="0" smtClean="0"/>
              <a:t>2015/2/26)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67944" y="5373216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(2006/11/23</a:t>
            </a:r>
            <a:r>
              <a:rPr kumimoji="1" lang="ja-JP" altLang="en-US" sz="1200" dirty="0" smtClean="0"/>
              <a:t>～</a:t>
            </a:r>
            <a:r>
              <a:rPr kumimoji="1" lang="en-US" altLang="ja-JP" sz="1200" dirty="0" smtClean="0"/>
              <a:t>2013/9/20)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588224" y="5384249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(2008/9/1</a:t>
            </a:r>
            <a:r>
              <a:rPr kumimoji="1" lang="ja-JP" altLang="en-US" sz="1200" dirty="0" smtClean="0"/>
              <a:t>～</a:t>
            </a:r>
            <a:r>
              <a:rPr kumimoji="1" lang="en-US" altLang="ja-JP" sz="1200" dirty="0" smtClean="0"/>
              <a:t>2012/7/31)</a:t>
            </a:r>
          </a:p>
        </p:txBody>
      </p:sp>
      <p:cxnSp>
        <p:nvCxnSpPr>
          <p:cNvPr id="22" name="直線コネクタ 21"/>
          <p:cNvCxnSpPr/>
          <p:nvPr/>
        </p:nvCxnSpPr>
        <p:spPr>
          <a:xfrm>
            <a:off x="323528" y="1556792"/>
            <a:ext cx="0" cy="3744416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539552" y="5805264"/>
            <a:ext cx="8136904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ja-JP" altLang="en-US" sz="16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副反応報告数が異常に多い。</a:t>
            </a:r>
            <a:endParaRPr lang="en-US" altLang="ja-JP" sz="16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285750" indent="-285750">
              <a:buBlip>
                <a:blip r:embed="rId2"/>
              </a:buBlip>
            </a:pPr>
            <a:r>
              <a:rPr lang="ja-JP" altLang="en-US" sz="16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国は</a:t>
            </a:r>
            <a:r>
              <a:rPr lang="ja-JP" altLang="en-US" sz="16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違って</a:t>
            </a:r>
            <a:r>
              <a:rPr lang="ja-JP" altLang="en-US" sz="16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も、</a:t>
            </a:r>
            <a:r>
              <a:rPr lang="en-US" altLang="ja-JP" sz="16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</a:t>
            </a:r>
            <a:r>
              <a:rPr lang="ja-JP" altLang="en-US" sz="16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～</a:t>
            </a:r>
            <a:r>
              <a:rPr lang="en-US" altLang="ja-JP" sz="16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5</a:t>
            </a:r>
            <a:r>
              <a:rPr lang="ja-JP" altLang="en-US" sz="16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位の障害臓器が同じで、＜</a:t>
            </a:r>
            <a:r>
              <a:rPr lang="en-US" altLang="ja-JP" sz="16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consistent pattern</a:t>
            </a:r>
            <a:r>
              <a:rPr lang="ja-JP" altLang="en-US" sz="16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＞を認める。</a:t>
            </a:r>
            <a:endParaRPr kumimoji="1" lang="ja-JP" altLang="en-US" sz="16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15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336610" y="309140"/>
            <a:ext cx="6417129" cy="782540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22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イギリス・アメリカの予防接種における</a:t>
            </a:r>
            <a:r>
              <a:rPr kumimoji="1" lang="en-US" altLang="ja-JP" sz="2200" b="1" dirty="0" smtClean="0">
                <a:solidFill>
                  <a:schemeClr val="accent2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/>
            </a:r>
            <a:br>
              <a:rPr kumimoji="1" lang="en-US" altLang="ja-JP" sz="2200" b="1" dirty="0" smtClean="0">
                <a:solidFill>
                  <a:schemeClr val="accent2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kumimoji="1" lang="en-US" altLang="ja-JP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HPV</a:t>
            </a:r>
            <a:r>
              <a:rPr kumimoji="1" lang="ja-JP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ワクチンの副反応・重篤例報告</a:t>
            </a:r>
            <a:endParaRPr kumimoji="1" lang="ja-JP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lum bright="-4000" contrast="14000"/>
          </a:blip>
          <a:stretch>
            <a:fillRect/>
          </a:stretch>
        </p:blipFill>
        <p:spPr>
          <a:xfrm>
            <a:off x="384888" y="1328656"/>
            <a:ext cx="3205065" cy="428841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1414498"/>
            <a:ext cx="5112568" cy="239050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020783" y="3806871"/>
            <a:ext cx="4727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</a:t>
            </a:r>
            <a:r>
              <a:rPr kumimoji="1"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Age-adjusted rate of ADR related to Gardasil and </a:t>
            </a:r>
            <a:r>
              <a:rPr kumimoji="1" lang="en-US" altLang="ja-JP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Cervarix</a:t>
            </a:r>
            <a:r>
              <a:rPr kumimoji="1"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ja-JP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　　　　</a:t>
            </a:r>
            <a:r>
              <a:rPr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(Reported to </a:t>
            </a:r>
            <a:r>
              <a:rPr lang="en-US" altLang="ja-JP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VAERS</a:t>
            </a:r>
            <a:r>
              <a:rPr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from 2006 to 2012)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79511" y="5570076"/>
            <a:ext cx="38412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sz="1400" b="1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UK</a:t>
            </a:r>
            <a:r>
              <a:rPr lang="en-US" altLang="ja-JP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: 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ADR reports between </a:t>
            </a:r>
            <a:r>
              <a:rPr lang="en-US" altLang="ja-JP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1/1/2005 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to </a:t>
            </a:r>
            <a:r>
              <a:rPr lang="en-US" altLang="ja-JP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22/4/2015</a:t>
            </a:r>
            <a:endParaRPr lang="en-US" altLang="ja-JP" sz="1400" dirty="0">
              <a:solidFill>
                <a:prstClr val="black"/>
              </a:solidFill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lvl="0"/>
            <a:r>
              <a:rPr lang="en-US" altLang="ja-JP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8,228</a:t>
            </a:r>
            <a:r>
              <a:rPr lang="ja-JP" alt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例</a:t>
            </a:r>
            <a:r>
              <a:rPr lang="ja-JP" altLang="en-US" sz="12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のうち</a:t>
            </a:r>
            <a:r>
              <a:rPr lang="en-US" altLang="ja-JP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2,587</a:t>
            </a:r>
            <a:r>
              <a:rPr lang="ja-JP" altLang="en-US" sz="1200" dirty="0" smtClean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例は重篤例（入院または生命に危険のある状態）であった。</a:t>
            </a:r>
            <a:endParaRPr lang="en-US" altLang="ja-JP" sz="1200" dirty="0" smtClean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lvl="0"/>
            <a:r>
              <a:rPr lang="en-US" altLang="ja-JP" sz="1400" dirty="0" smtClean="0">
                <a:solidFill>
                  <a:prstClr val="black"/>
                </a:solidFill>
              </a:rPr>
              <a:t>                   </a:t>
            </a:r>
            <a:r>
              <a:rPr lang="ja-JP" altLang="en-US" sz="1400" dirty="0" smtClean="0">
                <a:solidFill>
                  <a:prstClr val="black"/>
                </a:solidFill>
              </a:rPr>
              <a:t>　　　　　　　</a:t>
            </a:r>
            <a:r>
              <a:rPr lang="en-US" altLang="ja-JP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ja-JP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ja-JP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Independent</a:t>
            </a:r>
            <a:r>
              <a:rPr lang="en-US" altLang="ja-JP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965168" y="4581128"/>
            <a:ext cx="485530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l"/>
            </a:pPr>
            <a:r>
              <a:rPr lang="ja-JP" altLang="en-US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イギリス、アメリカで一定期間に報告された予防接種副反応報告数。</a:t>
            </a:r>
            <a:endParaRPr lang="en-US" altLang="ja-JP" sz="14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l"/>
            </a:pPr>
            <a:r>
              <a:rPr kumimoji="1" lang="ja-JP" altLang="en-US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異なる２つの国で、</a:t>
            </a:r>
            <a:r>
              <a:rPr kumimoji="1" lang="en-US" altLang="ja-JP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HPV</a:t>
            </a:r>
            <a:r>
              <a:rPr kumimoji="1" lang="ja-JP" altLang="en-US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ワクチンの関連した副反応 報告が予防接種全体の</a:t>
            </a:r>
            <a:r>
              <a:rPr kumimoji="1" lang="en-US" altLang="ja-JP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60</a:t>
            </a:r>
            <a:r>
              <a:rPr kumimoji="1" lang="ja-JP" altLang="en-US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～</a:t>
            </a:r>
            <a:r>
              <a:rPr kumimoji="1" lang="en-US" altLang="ja-JP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70%</a:t>
            </a:r>
            <a:r>
              <a:rPr kumimoji="1" lang="ja-JP" altLang="en-US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を占めた</a:t>
            </a:r>
            <a:r>
              <a:rPr kumimoji="1" lang="en-US" altLang="ja-JP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.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l"/>
            </a:pPr>
            <a:r>
              <a:rPr lang="ja-JP" altLang="en-US" sz="14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と</a:t>
            </a:r>
            <a:r>
              <a:rPr lang="ja-JP" altLang="en-US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くに重篤例の、死亡例、救命例、生涯身体障害、  長期入院例は</a:t>
            </a:r>
            <a:r>
              <a:rPr lang="en-US" altLang="ja-JP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75</a:t>
            </a:r>
            <a:r>
              <a:rPr lang="ja-JP" altLang="en-US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～</a:t>
            </a:r>
            <a:r>
              <a:rPr lang="en-US" altLang="ja-JP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80%.</a:t>
            </a:r>
            <a:endParaRPr kumimoji="1" lang="ja-JP" altLang="en-US" sz="14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" name="角丸四角形 1"/>
          <p:cNvSpPr/>
          <p:nvPr/>
        </p:nvSpPr>
        <p:spPr>
          <a:xfrm>
            <a:off x="384888" y="4823928"/>
            <a:ext cx="3205065" cy="26125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角丸四角形 2"/>
          <p:cNvSpPr/>
          <p:nvPr/>
        </p:nvSpPr>
        <p:spPr>
          <a:xfrm>
            <a:off x="7612766" y="1414499"/>
            <a:ext cx="1135698" cy="2392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5423673" y="1556792"/>
            <a:ext cx="1020535" cy="2088232"/>
          </a:xfrm>
          <a:prstGeom prst="rect">
            <a:avLst/>
          </a:prstGeom>
          <a:solidFill>
            <a:schemeClr val="accent5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582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lum bright="3000" contrast="-2000"/>
          </a:blip>
          <a:stretch>
            <a:fillRect/>
          </a:stretch>
        </p:blipFill>
        <p:spPr>
          <a:xfrm>
            <a:off x="4572000" y="789251"/>
            <a:ext cx="3816424" cy="2112306"/>
          </a:xfrm>
          <a:prstGeom prst="rect">
            <a:avLst/>
          </a:prstGeom>
        </p:spPr>
      </p:pic>
      <p:pic>
        <p:nvPicPr>
          <p:cNvPr id="3" name="コンテンツ プレースホルダ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82" y="2358211"/>
            <a:ext cx="3096344" cy="342111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899592" y="1629961"/>
            <a:ext cx="2664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オランダ、イギリス、アイルランド</a:t>
            </a:r>
            <a:endParaRPr kumimoji="1" lang="en-US" altLang="ja-JP" sz="11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en-US" altLang="ja-JP" sz="11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HPV</a:t>
            </a:r>
            <a:r>
              <a:rPr lang="ja-JP" altLang="en-US" sz="11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ワクチン副反応の</a:t>
            </a:r>
            <a:r>
              <a:rPr lang="en-US" altLang="ja-JP" sz="11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SOC</a:t>
            </a:r>
            <a:r>
              <a:rPr lang="ja-JP" altLang="en-US" sz="11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分類</a:t>
            </a:r>
            <a:endParaRPr kumimoji="1" lang="ja-JP" altLang="en-US" sz="11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572000" y="908720"/>
            <a:ext cx="144016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7544" y="5877272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３国で共通して精神・神経障害、全身・局所反応の       頻度が高く、</a:t>
            </a:r>
            <a:r>
              <a:rPr kumimoji="1" lang="en-US" altLang="ja-JP" sz="1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consistent pattern</a:t>
            </a:r>
            <a:r>
              <a:rPr kumimoji="1" lang="ja-JP" altLang="en-US" sz="1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が覗える。</a:t>
            </a:r>
            <a:endParaRPr kumimoji="1" lang="ja-JP" altLang="en-US" sz="1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lum bright="2000"/>
          </a:blip>
          <a:stretch>
            <a:fillRect/>
          </a:stretch>
        </p:blipFill>
        <p:spPr>
          <a:xfrm>
            <a:off x="4572000" y="3429000"/>
            <a:ext cx="4032448" cy="312845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r>
              <a:rPr kumimoji="1" lang="ja-JP" alt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外国のメデイア報道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763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772400" cy="1470025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/>
          <a:p>
            <a:r>
              <a:rPr lang="ja-JP" altLang="en-US" b="1" dirty="0" smtClean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新規疾患の責任病巣を探る</a:t>
            </a:r>
            <a:endParaRPr kumimoji="1" lang="ja-JP" altLang="en-US" b="1" dirty="0">
              <a:solidFill>
                <a:schemeClr val="accent6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4098" name="Picture 2" descr="Hypothalamus 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520" y="3284984"/>
            <a:ext cx="4235624" cy="240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ts1.mm.bing.net/th?&amp;id=JN.O70Qn/uw%2b%2bINS%2baadqk/8g&amp;w=300&amp;h=300&amp;c=0&amp;pid=1.9&amp;rs=0&amp;p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78995" y="5085184"/>
            <a:ext cx="1072273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形吹き出し 4"/>
          <p:cNvSpPr/>
          <p:nvPr/>
        </p:nvSpPr>
        <p:spPr>
          <a:xfrm>
            <a:off x="6660232" y="4221088"/>
            <a:ext cx="648072" cy="864096"/>
          </a:xfrm>
          <a:prstGeom prst="cloudCallout">
            <a:avLst/>
          </a:prstGeom>
          <a:solidFill>
            <a:srgbClr val="4F81BD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933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0184" y="466891"/>
            <a:ext cx="7886700" cy="657853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r>
              <a:rPr kumimoji="1" lang="en-US" altLang="ja-JP" sz="28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HANS</a:t>
            </a:r>
            <a:r>
              <a:rPr kumimoji="1" lang="ja-JP" altLang="en-US" sz="28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：精神・神経・筋症状のまとめ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352943"/>
              </p:ext>
            </p:extLst>
          </p:nvPr>
        </p:nvGraphicFramePr>
        <p:xfrm>
          <a:off x="347133" y="1628800"/>
          <a:ext cx="8473339" cy="4241461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480451"/>
                <a:gridCol w="2664296"/>
                <a:gridCol w="5328592"/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latin typeface="HG丸ｺﾞｼｯｸM-PRO" pitchFamily="50" charset="-128"/>
                          <a:ea typeface="HG丸ｺﾞｼｯｸM-PRO" pitchFamily="50" charset="-128"/>
                        </a:rPr>
                        <a:t>1</a:t>
                      </a:r>
                      <a:endParaRPr kumimoji="1" lang="ja-JP" altLang="en-US" b="1" dirty="0"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dirty="0" smtClean="0">
                          <a:latin typeface="HG丸ｺﾞｼｯｸM-PRO" pitchFamily="50" charset="-128"/>
                          <a:ea typeface="HG丸ｺﾞｼｯｸM-PRO" pitchFamily="50" charset="-128"/>
                        </a:rPr>
                        <a:t>運動系・体性感覚の</a:t>
                      </a:r>
                      <a:endParaRPr kumimoji="1" lang="en-US" altLang="ja-JP" sz="1600" b="1" dirty="0" smtClean="0"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dirty="0" smtClean="0">
                          <a:latin typeface="HG丸ｺﾞｼｯｸM-PRO" pitchFamily="50" charset="-128"/>
                          <a:ea typeface="HG丸ｺﾞｼｯｸM-PRO" pitchFamily="50" charset="-128"/>
                        </a:rPr>
                        <a:t>障害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b="1" dirty="0" smtClean="0">
                          <a:latin typeface="HG丸ｺﾞｼｯｸM-PRO" pitchFamily="50" charset="-128"/>
                          <a:ea typeface="HG丸ｺﾞｼｯｸM-PRO" pitchFamily="50" charset="-128"/>
                        </a:rPr>
                        <a:t>姿勢保持・起立・歩行障害、不随意運動、痙攣</a:t>
                      </a:r>
                    </a:p>
                  </a:txBody>
                  <a:tcPr anchor="ctr"/>
                </a:tc>
              </a:tr>
              <a:tr h="9431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latin typeface="HG丸ｺﾞｼｯｸM-PRO" pitchFamily="50" charset="-128"/>
                          <a:ea typeface="HG丸ｺﾞｼｯｸM-PRO" pitchFamily="50" charset="-128"/>
                        </a:rPr>
                        <a:t>2</a:t>
                      </a:r>
                      <a:endParaRPr kumimoji="1" lang="ja-JP" altLang="en-US" b="1" dirty="0"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 smtClean="0">
                          <a:latin typeface="HG丸ｺﾞｼｯｸM-PRO" pitchFamily="50" charset="-128"/>
                          <a:ea typeface="HG丸ｺﾞｼｯｸM-PRO" pitchFamily="50" charset="-128"/>
                        </a:rPr>
                        <a:t>感覚系（全身・視</a:t>
                      </a:r>
                      <a:r>
                        <a:rPr kumimoji="1" lang="en-US" altLang="ja-JP" sz="1600" b="1" dirty="0" smtClean="0">
                          <a:latin typeface="HG丸ｺﾞｼｯｸM-PRO" pitchFamily="50" charset="-128"/>
                          <a:ea typeface="HG丸ｺﾞｼｯｸM-PRO" pitchFamily="50" charset="-128"/>
                        </a:rPr>
                        <a:t>/</a:t>
                      </a:r>
                      <a:r>
                        <a:rPr kumimoji="1" lang="ja-JP" altLang="en-US" sz="1600" b="1" dirty="0" smtClean="0">
                          <a:latin typeface="HG丸ｺﾞｼｯｸM-PRO" pitchFamily="50" charset="-128"/>
                          <a:ea typeface="HG丸ｺﾞｼｯｸM-PRO" pitchFamily="50" charset="-128"/>
                        </a:rPr>
                        <a:t>聴</a:t>
                      </a:r>
                      <a:r>
                        <a:rPr kumimoji="1" lang="en-US" altLang="ja-JP" sz="1600" b="1" dirty="0" smtClean="0">
                          <a:latin typeface="HG丸ｺﾞｼｯｸM-PRO" pitchFamily="50" charset="-128"/>
                          <a:ea typeface="HG丸ｺﾞｼｯｸM-PRO" pitchFamily="50" charset="-128"/>
                        </a:rPr>
                        <a:t>/</a:t>
                      </a:r>
                      <a:r>
                        <a:rPr kumimoji="1" lang="ja-JP" altLang="en-US" sz="1600" b="1" dirty="0" smtClean="0">
                          <a:latin typeface="HG丸ｺﾞｼｯｸM-PRO" pitchFamily="50" charset="-128"/>
                          <a:ea typeface="HG丸ｺﾞｼｯｸM-PRO" pitchFamily="50" charset="-128"/>
                        </a:rPr>
                        <a:t>嗅）の障害</a:t>
                      </a:r>
                      <a:endParaRPr kumimoji="1" lang="ja-JP" altLang="en-US" sz="1600" b="1" dirty="0"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 dirty="0" smtClean="0">
                          <a:latin typeface="HG丸ｺﾞｼｯｸM-PRO" pitchFamily="50" charset="-128"/>
                          <a:ea typeface="HG丸ｺﾞｼｯｸM-PRO" pitchFamily="50" charset="-128"/>
                        </a:rPr>
                        <a:t>四肢・全身の疼痛、光過敏・音過敏・嗅覚過敏、激しい生理痛</a:t>
                      </a:r>
                      <a:endParaRPr kumimoji="1" lang="ja-JP" altLang="en-US" sz="1600" b="1" dirty="0"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anchor="ctr"/>
                </a:tc>
              </a:tr>
              <a:tr h="114511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latin typeface="HG丸ｺﾞｼｯｸM-PRO" pitchFamily="50" charset="-128"/>
                          <a:ea typeface="HG丸ｺﾞｼｯｸM-PRO" pitchFamily="50" charset="-128"/>
                        </a:rPr>
                        <a:t>3</a:t>
                      </a:r>
                      <a:endParaRPr kumimoji="1" lang="ja-JP" altLang="en-US" b="1" dirty="0"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dirty="0" smtClean="0">
                          <a:latin typeface="HG丸ｺﾞｼｯｸM-PRO" pitchFamily="50" charset="-128"/>
                          <a:ea typeface="HG丸ｺﾞｼｯｸM-PRO" pitchFamily="50" charset="-128"/>
                        </a:rPr>
                        <a:t>自律神経・内分泌系の   </a:t>
                      </a:r>
                      <a:endParaRPr kumimoji="1" lang="en-US" altLang="ja-JP" sz="1600" b="1" dirty="0" smtClean="0"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dirty="0" smtClean="0">
                          <a:latin typeface="HG丸ｺﾞｼｯｸM-PRO" pitchFamily="50" charset="-128"/>
                          <a:ea typeface="HG丸ｺﾞｼｯｸM-PRO" pitchFamily="50" charset="-128"/>
                        </a:rPr>
                        <a:t>障害とアレルギー症候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 dirty="0" smtClean="0">
                          <a:latin typeface="HG丸ｺﾞｼｯｸM-PRO" pitchFamily="50" charset="-128"/>
                          <a:ea typeface="HG丸ｺﾞｼｯｸM-PRO" pitchFamily="50" charset="-128"/>
                        </a:rPr>
                        <a:t>過敏性腸症候群・過食・過呼吸・喘息・発熱・低体温・</a:t>
                      </a:r>
                      <a:endParaRPr kumimoji="1" lang="en-US" altLang="ja-JP" sz="1600" b="1" dirty="0" smtClean="0"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  <a:p>
                      <a:r>
                        <a:rPr kumimoji="1" lang="ja-JP" altLang="en-US" sz="1600" b="1" dirty="0" smtClean="0">
                          <a:latin typeface="HG丸ｺﾞｼｯｸM-PRO" pitchFamily="50" charset="-128"/>
                          <a:ea typeface="HG丸ｺﾞｼｯｸM-PRO" pitchFamily="50" charset="-128"/>
                        </a:rPr>
                        <a:t>発汗過多・サーカディアンリズム障害（睡眠障害）・</a:t>
                      </a:r>
                      <a:endParaRPr kumimoji="1" lang="en-US" altLang="ja-JP" sz="1600" b="1" dirty="0" smtClean="0"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  <a:p>
                      <a:r>
                        <a:rPr kumimoji="1" lang="ja-JP" altLang="en-US" sz="1600" b="1" dirty="0" smtClean="0">
                          <a:latin typeface="HG丸ｺﾞｼｯｸM-PRO" pitchFamily="50" charset="-128"/>
                          <a:ea typeface="HG丸ｺﾞｼｯｸM-PRO" pitchFamily="50" charset="-128"/>
                        </a:rPr>
                        <a:t>立ち眩み・生理不順・ナルコレプシー・尿崩症</a:t>
                      </a:r>
                    </a:p>
                  </a:txBody>
                  <a:tcPr anchor="ctr"/>
                </a:tc>
              </a:tr>
              <a:tr h="114511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latin typeface="HG丸ｺﾞｼｯｸM-PRO" pitchFamily="50" charset="-128"/>
                          <a:ea typeface="HG丸ｺﾞｼｯｸM-PRO" pitchFamily="50" charset="-128"/>
                        </a:rPr>
                        <a:t>4</a:t>
                      </a:r>
                      <a:endParaRPr kumimoji="1" lang="ja-JP" altLang="en-US" b="1" dirty="0"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dirty="0" smtClean="0">
                          <a:latin typeface="HG丸ｺﾞｼｯｸM-PRO" pitchFamily="50" charset="-128"/>
                          <a:ea typeface="HG丸ｺﾞｼｯｸM-PRO" pitchFamily="50" charset="-128"/>
                        </a:rPr>
                        <a:t>認知・情動系の障害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 dirty="0" smtClean="0">
                          <a:latin typeface="HG丸ｺﾞｼｯｸM-PRO" pitchFamily="50" charset="-128"/>
                          <a:ea typeface="HG丸ｺﾞｼｯｸM-PRO" pitchFamily="50" charset="-128"/>
                        </a:rPr>
                        <a:t>無気力・だるさ・焦燥感・幻視・幻聴・妄想・暴言・　　登校拒否・パニック発作・相貌認知障害・計算障害・　集中力低下・学習能力低下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285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r>
              <a:rPr lang="ja-JP" altLang="en-US" sz="28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視床下部・下垂体ホルモンの異常？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59632" y="1629955"/>
            <a:ext cx="6840760" cy="44935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ja-JP" altLang="en-US" sz="2400" b="1" dirty="0">
                <a:latin typeface="HG丸ｺﾞｼｯｸM-PRO" pitchFamily="50" charset="-128"/>
                <a:ea typeface="HG丸ｺﾞｼｯｸM-PRO" pitchFamily="50" charset="-128"/>
              </a:rPr>
              <a:t>視床下部・下垂体ホルモン</a:t>
            </a:r>
            <a:r>
              <a:rPr kumimoji="1" lang="ja-JP" altLang="en-US" sz="2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の関与</a:t>
            </a:r>
            <a:r>
              <a:rPr kumimoji="1" lang="en-US" altLang="ja-JP" sz="2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?</a:t>
            </a:r>
          </a:p>
          <a:p>
            <a:pPr>
              <a:buClr>
                <a:srgbClr val="FF0000"/>
              </a:buClr>
            </a:pPr>
            <a:r>
              <a:rPr lang="en-US" altLang="ja-JP" sz="20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    </a:t>
            </a:r>
            <a:r>
              <a:rPr lang="ja-JP" altLang="en-US" sz="20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</a:t>
            </a:r>
            <a:r>
              <a:rPr lang="ja-JP" altLang="en-US" sz="2000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尿崩症 </a:t>
            </a:r>
            <a:r>
              <a:rPr lang="en-US" altLang="ja-JP" sz="2000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(vasopressin</a:t>
            </a:r>
            <a:r>
              <a:rPr lang="en-US" altLang="ja-JP" sz="20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  <a:r>
              <a:rPr lang="ja-JP" altLang="en-US" sz="2000" b="1" dirty="0" smtClean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・・・・・・・・可逆的</a:t>
            </a:r>
            <a:endParaRPr lang="en-US" altLang="ja-JP" sz="2000" b="1" dirty="0">
              <a:solidFill>
                <a:srgbClr val="00B0F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buClr>
                <a:srgbClr val="FF0000"/>
              </a:buClr>
            </a:pPr>
            <a:r>
              <a:rPr lang="en-US" altLang="ja-JP" sz="2000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 </a:t>
            </a:r>
            <a:r>
              <a:rPr lang="ja-JP" altLang="en-US" sz="2000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・生理不順・異常月経 </a:t>
            </a:r>
            <a:r>
              <a:rPr lang="en-US" altLang="ja-JP" sz="2000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(LH-RH/LH-FSH)</a:t>
            </a:r>
          </a:p>
          <a:p>
            <a:pPr>
              <a:buClr>
                <a:srgbClr val="FF0000"/>
              </a:buClr>
            </a:pPr>
            <a:r>
              <a:rPr lang="ja-JP" altLang="en-US" sz="2000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・骨菲薄化 </a:t>
            </a:r>
            <a:r>
              <a:rPr lang="ja-JP" altLang="en-US" sz="20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・少食肥満</a:t>
            </a:r>
            <a:r>
              <a:rPr lang="en-US" altLang="ja-JP" sz="20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en-US" altLang="ja-JP" sz="2000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GH-somatomedin</a:t>
            </a:r>
            <a:r>
              <a:rPr lang="en-US" altLang="ja-JP" sz="20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 </a:t>
            </a:r>
          </a:p>
          <a:p>
            <a:pPr>
              <a:buClr>
                <a:srgbClr val="FF0000"/>
              </a:buClr>
            </a:pPr>
            <a:r>
              <a:rPr lang="ja-JP" altLang="en-US" sz="2000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20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・拒食傾向</a:t>
            </a:r>
            <a:r>
              <a:rPr lang="en-US" altLang="ja-JP" sz="20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(ghrelin </a:t>
            </a:r>
            <a:r>
              <a:rPr lang="ja-JP" altLang="en-US" sz="20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→ </a:t>
            </a:r>
            <a:r>
              <a:rPr lang="en-US" altLang="ja-JP" sz="20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GH?)                    </a:t>
            </a:r>
          </a:p>
          <a:p>
            <a:pPr>
              <a:buClr>
                <a:srgbClr val="FF0000"/>
              </a:buClr>
            </a:pPr>
            <a:r>
              <a:rPr lang="en-US" altLang="ja-JP" sz="2000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20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   </a:t>
            </a:r>
            <a:r>
              <a:rPr lang="ja-JP" altLang="en-US" sz="20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</a:t>
            </a:r>
            <a:r>
              <a:rPr lang="ja-JP" altLang="en-US" sz="2000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乳汁分泌 </a:t>
            </a:r>
            <a:r>
              <a:rPr lang="en-US" altLang="ja-JP" sz="2000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en-US" altLang="ja-JP" sz="20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prolactin/oxytocin)</a:t>
            </a:r>
            <a:r>
              <a:rPr lang="ja-JP" altLang="en-US" sz="2000" b="1" dirty="0" smtClean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・・・・可逆的</a:t>
            </a:r>
            <a:endParaRPr lang="en-US" altLang="ja-JP" sz="2000" b="1" dirty="0" smtClean="0">
              <a:solidFill>
                <a:srgbClr val="00B0F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buClr>
                <a:srgbClr val="FF0000"/>
              </a:buClr>
            </a:pPr>
            <a:r>
              <a:rPr lang="ja-JP" altLang="en-US" sz="20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・異常な愛着行動 </a:t>
            </a:r>
            <a:r>
              <a:rPr lang="en-US" altLang="ja-JP" sz="20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(oxytocin)</a:t>
            </a:r>
            <a:r>
              <a:rPr lang="ja-JP" altLang="en-US" sz="2000" b="1" dirty="0" smtClean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・・・・・・可逆的</a:t>
            </a:r>
            <a:endParaRPr kumimoji="1" lang="en-US" altLang="ja-JP" sz="2800" b="1" dirty="0" smtClean="0">
              <a:solidFill>
                <a:srgbClr val="00B0F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buClr>
                <a:srgbClr val="FF0000"/>
              </a:buClr>
            </a:pPr>
            <a:endParaRPr kumimoji="1" lang="en-US" altLang="ja-JP" sz="14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ja-JP" altLang="en-US" sz="28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ja-JP" altLang="en-US" sz="2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視床下部マスト細胞の関与</a:t>
            </a:r>
            <a:r>
              <a:rPr lang="en-US" altLang="ja-JP" sz="2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?</a:t>
            </a:r>
            <a:endParaRPr lang="en-US" altLang="ja-JP" sz="2400" b="1" dirty="0" smtClean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buClr>
                <a:srgbClr val="FF0000"/>
              </a:buClr>
            </a:pPr>
            <a:r>
              <a:rPr kumimoji="1" lang="ja-JP" altLang="en-US" sz="2000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kumimoji="1" lang="ja-JP" altLang="en-US" sz="20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・アナフィラキシー（喉頭浮腫）</a:t>
            </a:r>
            <a:endParaRPr kumimoji="1" lang="en-US" altLang="ja-JP" sz="2000" b="1" dirty="0" smtClean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buClr>
                <a:srgbClr val="FF0000"/>
              </a:buClr>
            </a:pPr>
            <a:r>
              <a:rPr lang="ja-JP" altLang="en-US" sz="20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・喘息</a:t>
            </a:r>
            <a:endParaRPr lang="en-US" altLang="ja-JP" sz="2000" b="1" dirty="0" smtClean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buClr>
                <a:srgbClr val="FF0000"/>
              </a:buClr>
            </a:pPr>
            <a:r>
              <a:rPr kumimoji="1" lang="ja-JP" altLang="en-US" sz="20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・皮疹（座瘡？）</a:t>
            </a:r>
            <a:endParaRPr kumimoji="1" lang="en-US" altLang="ja-JP" sz="2000" b="1" dirty="0" smtClean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buClr>
                <a:srgbClr val="FF0000"/>
              </a:buClr>
            </a:pPr>
            <a:r>
              <a:rPr lang="ja-JP" altLang="en-US" sz="20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・アトピー性皮膚炎</a:t>
            </a:r>
            <a:endParaRPr lang="en-US" altLang="ja-JP" sz="2000" b="1" dirty="0" smtClean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buClr>
                <a:srgbClr val="FF0000"/>
              </a:buClr>
            </a:pPr>
            <a:r>
              <a:rPr kumimoji="1" lang="ja-JP" altLang="en-US" sz="20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・慢性下痢症</a:t>
            </a:r>
            <a:r>
              <a:rPr lang="ja-JP" altLang="en-US" sz="2000" b="1" dirty="0" smtClean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（過敏性腸症候群？）</a:t>
            </a:r>
            <a:endParaRPr kumimoji="1" lang="ja-JP" altLang="en-US" sz="2000" b="1" dirty="0">
              <a:solidFill>
                <a:srgbClr val="0070C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右中かっこ 3"/>
          <p:cNvSpPr/>
          <p:nvPr/>
        </p:nvSpPr>
        <p:spPr>
          <a:xfrm>
            <a:off x="6012160" y="4293096"/>
            <a:ext cx="216024" cy="1368152"/>
          </a:xfrm>
          <a:prstGeom prst="rightBrac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300192" y="4653136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一過性</a:t>
            </a:r>
            <a:endParaRPr kumimoji="1" lang="en-US" altLang="ja-JP" b="1" dirty="0" smtClean="0">
              <a:solidFill>
                <a:srgbClr val="00B0F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b="1" dirty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b="1" dirty="0" smtClean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～波がある</a:t>
            </a:r>
            <a:endParaRPr kumimoji="1" lang="ja-JP" altLang="en-US" b="1" dirty="0">
              <a:solidFill>
                <a:srgbClr val="00B0F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13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418654"/>
            <a:ext cx="8229600" cy="1066130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r>
              <a:rPr kumimoji="1" lang="en-US" altLang="ja-JP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HANS</a:t>
            </a:r>
            <a:r>
              <a:rPr kumimoji="1" lang="ja-JP" altLang="en-US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責任病巣の推定</a:t>
            </a:r>
            <a:r>
              <a:rPr kumimoji="1" lang="en-US" altLang="ja-JP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/>
            </a:r>
            <a:br>
              <a:rPr kumimoji="1" lang="en-US" altLang="ja-JP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ja-JP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症候学的検討による同定</a:t>
            </a:r>
            <a:endParaRPr kumimoji="1" lang="ja-JP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993017"/>
              </p:ext>
            </p:extLst>
          </p:nvPr>
        </p:nvGraphicFramePr>
        <p:xfrm>
          <a:off x="457200" y="1844824"/>
          <a:ext cx="8229601" cy="3672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5455"/>
                <a:gridCol w="812529"/>
                <a:gridCol w="801549"/>
                <a:gridCol w="889390"/>
                <a:gridCol w="848215"/>
                <a:gridCol w="848215"/>
                <a:gridCol w="878409"/>
                <a:gridCol w="889390"/>
                <a:gridCol w="856449"/>
              </a:tblGrid>
              <a:tr h="432048">
                <a:tc>
                  <a:txBody>
                    <a:bodyPr/>
                    <a:lstStyle/>
                    <a:p>
                      <a:pPr algn="ctr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大脳皮質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基底核　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視床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辺縁系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脳幹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小脳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視床下部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下垂体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200" b="1" u="none" strike="noStrike" dirty="0" smtClean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□ 運動</a:t>
                      </a:r>
                      <a:r>
                        <a:rPr lang="ja-JP" altLang="en-US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症候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effectLst/>
                        </a:rPr>
                        <a:t>＋＋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effectLst/>
                        </a:rPr>
                        <a:t>＋＋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>
                          <a:effectLst/>
                        </a:rPr>
                        <a:t>＋</a:t>
                      </a:r>
                      <a:endParaRPr lang="ja-JP" altLang="en-US" sz="10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>
                          <a:effectLst/>
                        </a:rPr>
                        <a:t>＋＋</a:t>
                      </a:r>
                      <a:endParaRPr lang="ja-JP" altLang="en-US" sz="10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>
                          <a:effectLst/>
                        </a:rPr>
                        <a:t>＋＋</a:t>
                      </a:r>
                      <a:endParaRPr lang="ja-JP" altLang="en-US" sz="10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>
                          <a:effectLst/>
                        </a:rPr>
                        <a:t>＋＋</a:t>
                      </a:r>
                      <a:endParaRPr lang="ja-JP" altLang="en-US" sz="10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200" b="1" u="none" strike="noStrike" dirty="0" smtClean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□ 体性</a:t>
                      </a:r>
                      <a:r>
                        <a:rPr lang="ja-JP" altLang="en-US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感覚症候　　　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effectLst/>
                        </a:rPr>
                        <a:t>＋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effectLst/>
                        </a:rPr>
                        <a:t>＋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effectLst/>
                        </a:rPr>
                        <a:t>＋＋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>
                          <a:effectLst/>
                        </a:rPr>
                        <a:t>＋</a:t>
                      </a:r>
                      <a:endParaRPr lang="ja-JP" altLang="en-US" sz="10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>
                          <a:effectLst/>
                        </a:rPr>
                        <a:t>＋</a:t>
                      </a:r>
                      <a:endParaRPr lang="ja-JP" altLang="en-US" sz="10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>
                          <a:effectLst/>
                        </a:rPr>
                        <a:t>＋</a:t>
                      </a:r>
                      <a:endParaRPr lang="ja-JP" altLang="en-US" sz="10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1" u="none" strike="noStrike" dirty="0" smtClean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□ 視</a:t>
                      </a:r>
                      <a:r>
                        <a:rPr lang="en-US" altLang="zh-TW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/</a:t>
                      </a:r>
                      <a:r>
                        <a:rPr lang="zh-TW" altLang="en-US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聴</a:t>
                      </a:r>
                      <a:r>
                        <a:rPr lang="en-US" altLang="zh-TW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/</a:t>
                      </a:r>
                      <a:r>
                        <a:rPr lang="zh-TW" altLang="en-US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味覚症候</a:t>
                      </a:r>
                      <a:endParaRPr lang="zh-TW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>
                          <a:effectLst/>
                        </a:rPr>
                        <a:t>＋</a:t>
                      </a:r>
                      <a:endParaRPr lang="ja-JP" altLang="en-US" sz="10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effectLst/>
                        </a:rPr>
                        <a:t>＋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effectLst/>
                        </a:rPr>
                        <a:t>＋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effectLst/>
                        </a:rPr>
                        <a:t>＋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>
                          <a:effectLst/>
                        </a:rPr>
                        <a:t>＋</a:t>
                      </a:r>
                      <a:endParaRPr lang="ja-JP" altLang="en-US" sz="10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effectLst/>
                        </a:rPr>
                        <a:t>＋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200" b="1" u="none" strike="noStrike" dirty="0" smtClean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□ アレルギー</a:t>
                      </a:r>
                      <a:r>
                        <a:rPr lang="ja-JP" altLang="en-US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症候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effectLst/>
                        </a:rPr>
                        <a:t>＋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200" b="1" u="none" strike="noStrike" dirty="0" smtClean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□ 自律</a:t>
                      </a:r>
                      <a:r>
                        <a:rPr lang="ja-JP" altLang="en-US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神経症候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>
                          <a:effectLst/>
                        </a:rPr>
                        <a:t>＋</a:t>
                      </a:r>
                      <a:endParaRPr lang="ja-JP" altLang="en-US" sz="10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>
                          <a:effectLst/>
                        </a:rPr>
                        <a:t>＋</a:t>
                      </a:r>
                      <a:endParaRPr lang="ja-JP" altLang="en-US" sz="10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effectLst/>
                        </a:rPr>
                        <a:t>＋＋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effectLst/>
                        </a:rPr>
                        <a:t>＋＋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200" b="1" u="none" strike="noStrike" dirty="0" smtClean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□ 内分泌</a:t>
                      </a:r>
                      <a:r>
                        <a:rPr lang="ja-JP" altLang="en-US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症候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effectLst/>
                        </a:rPr>
                        <a:t>＋＋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effectLst/>
                        </a:rPr>
                        <a:t>＋＋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200" b="1" u="none" strike="noStrike" dirty="0" smtClean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□ 情動</a:t>
                      </a:r>
                      <a:r>
                        <a:rPr lang="ja-JP" altLang="en-US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・認知症候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>
                          <a:effectLst/>
                        </a:rPr>
                        <a:t>＋＋</a:t>
                      </a:r>
                      <a:endParaRPr lang="ja-JP" altLang="en-US" sz="10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>
                          <a:effectLst/>
                        </a:rPr>
                        <a:t>＋</a:t>
                      </a:r>
                      <a:endParaRPr lang="ja-JP" altLang="en-US" sz="10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>
                          <a:effectLst/>
                        </a:rPr>
                        <a:t>＋</a:t>
                      </a:r>
                      <a:endParaRPr lang="ja-JP" altLang="en-US" sz="10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>
                          <a:effectLst/>
                        </a:rPr>
                        <a:t>＋＋</a:t>
                      </a:r>
                      <a:endParaRPr lang="ja-JP" altLang="en-US" sz="10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>
                          <a:effectLst/>
                        </a:rPr>
                        <a:t>＋</a:t>
                      </a:r>
                      <a:endParaRPr lang="ja-JP" altLang="en-US" sz="10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>
                          <a:effectLst/>
                        </a:rPr>
                        <a:t>＋</a:t>
                      </a:r>
                      <a:endParaRPr lang="ja-JP" altLang="en-US" sz="10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effectLst/>
                        </a:rPr>
                        <a:t>＋＋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effectLst/>
                        </a:rPr>
                        <a:t>＋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7524328" y="6093296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（黒岩義之）</a:t>
            </a:r>
            <a:endParaRPr kumimoji="1" lang="en-US" altLang="ja-JP" sz="12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159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418654"/>
            <a:ext cx="8229600" cy="1066130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r>
              <a:rPr kumimoji="1" lang="en-US" altLang="ja-JP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HANS</a:t>
            </a:r>
            <a:r>
              <a:rPr kumimoji="1" lang="ja-JP" altLang="en-US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責任病巣の推定</a:t>
            </a:r>
            <a:r>
              <a:rPr kumimoji="1" lang="en-US" altLang="ja-JP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/>
            </a:r>
            <a:br>
              <a:rPr kumimoji="1" lang="en-US" altLang="ja-JP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ja-JP" altLang="en-US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症候学的検討による同定</a:t>
            </a:r>
            <a:endParaRPr kumimoji="1" lang="ja-JP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06624"/>
              </p:ext>
            </p:extLst>
          </p:nvPr>
        </p:nvGraphicFramePr>
        <p:xfrm>
          <a:off x="457200" y="1844824"/>
          <a:ext cx="8229601" cy="3672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5455"/>
                <a:gridCol w="812529"/>
                <a:gridCol w="801549"/>
                <a:gridCol w="889390"/>
                <a:gridCol w="848215"/>
                <a:gridCol w="848215"/>
                <a:gridCol w="878409"/>
                <a:gridCol w="889390"/>
                <a:gridCol w="856449"/>
              </a:tblGrid>
              <a:tr h="432048">
                <a:tc>
                  <a:txBody>
                    <a:bodyPr/>
                    <a:lstStyle/>
                    <a:p>
                      <a:pPr algn="ctr" fontAlgn="ctr"/>
                      <a:endParaRPr lang="ja-JP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大脳皮質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基底核　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視床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辺縁系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脳幹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小脳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u="none" strike="noStrike" dirty="0">
                          <a:solidFill>
                            <a:srgbClr val="FF0000"/>
                          </a:solidFill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視床下部</a:t>
                      </a:r>
                      <a:endParaRPr lang="ja-JP" alt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下垂体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200" b="1" u="none" strike="noStrike" dirty="0" smtClean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□ 運動</a:t>
                      </a:r>
                      <a:r>
                        <a:rPr lang="ja-JP" altLang="en-US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症候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effectLst/>
                        </a:rPr>
                        <a:t>＋＋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effectLst/>
                        </a:rPr>
                        <a:t>＋＋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>
                          <a:effectLst/>
                        </a:rPr>
                        <a:t>＋</a:t>
                      </a:r>
                      <a:endParaRPr lang="ja-JP" altLang="en-US" sz="10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>
                          <a:effectLst/>
                        </a:rPr>
                        <a:t>＋＋</a:t>
                      </a:r>
                      <a:endParaRPr lang="ja-JP" altLang="en-US" sz="10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>
                          <a:effectLst/>
                        </a:rPr>
                        <a:t>＋＋</a:t>
                      </a:r>
                      <a:endParaRPr lang="ja-JP" altLang="en-US" sz="10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＋＋</a:t>
                      </a:r>
                      <a:endParaRPr lang="ja-JP" alt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200" b="1" u="none" strike="noStrike" dirty="0" smtClean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□ 体性</a:t>
                      </a:r>
                      <a:r>
                        <a:rPr lang="ja-JP" altLang="en-US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感覚症候　　　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effectLst/>
                        </a:rPr>
                        <a:t>＋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effectLst/>
                        </a:rPr>
                        <a:t>＋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effectLst/>
                        </a:rPr>
                        <a:t>＋＋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>
                          <a:effectLst/>
                        </a:rPr>
                        <a:t>＋</a:t>
                      </a:r>
                      <a:endParaRPr lang="ja-JP" altLang="en-US" sz="10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>
                          <a:effectLst/>
                        </a:rPr>
                        <a:t>＋</a:t>
                      </a:r>
                      <a:endParaRPr lang="ja-JP" altLang="en-US" sz="10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＋</a:t>
                      </a:r>
                      <a:endParaRPr lang="ja-JP" alt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1" u="none" strike="noStrike" dirty="0" smtClean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□ 視</a:t>
                      </a:r>
                      <a:r>
                        <a:rPr lang="en-US" altLang="zh-TW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/</a:t>
                      </a:r>
                      <a:r>
                        <a:rPr lang="zh-TW" altLang="en-US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聴</a:t>
                      </a:r>
                      <a:r>
                        <a:rPr lang="en-US" altLang="zh-TW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/</a:t>
                      </a:r>
                      <a:r>
                        <a:rPr lang="zh-TW" altLang="en-US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味覚症候</a:t>
                      </a:r>
                      <a:endParaRPr lang="zh-TW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>
                          <a:effectLst/>
                        </a:rPr>
                        <a:t>＋</a:t>
                      </a:r>
                      <a:endParaRPr lang="ja-JP" altLang="en-US" sz="10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effectLst/>
                        </a:rPr>
                        <a:t>＋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effectLst/>
                        </a:rPr>
                        <a:t>＋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effectLst/>
                        </a:rPr>
                        <a:t>＋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＋</a:t>
                      </a:r>
                      <a:endParaRPr lang="ja-JP" alt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effectLst/>
                        </a:rPr>
                        <a:t>＋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200" b="1" u="none" strike="noStrike" dirty="0" smtClean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□ アレルギー</a:t>
                      </a:r>
                      <a:r>
                        <a:rPr lang="ja-JP" altLang="en-US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症候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＋</a:t>
                      </a:r>
                      <a:endParaRPr lang="ja-JP" alt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200" b="1" u="none" strike="noStrike" dirty="0" smtClean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□ 自律</a:t>
                      </a:r>
                      <a:r>
                        <a:rPr lang="ja-JP" altLang="en-US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神経症候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>
                          <a:effectLst/>
                        </a:rPr>
                        <a:t>＋</a:t>
                      </a:r>
                      <a:endParaRPr lang="ja-JP" altLang="en-US" sz="10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>
                          <a:effectLst/>
                        </a:rPr>
                        <a:t>＋</a:t>
                      </a:r>
                      <a:endParaRPr lang="ja-JP" altLang="en-US" sz="10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effectLst/>
                        </a:rPr>
                        <a:t>＋＋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＋＋</a:t>
                      </a:r>
                      <a:endParaRPr lang="ja-JP" alt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200" b="1" u="none" strike="noStrike" dirty="0" smtClean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□ 内分泌</a:t>
                      </a:r>
                      <a:r>
                        <a:rPr lang="ja-JP" altLang="en-US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症候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ＭＳ Ｐゴシック"/>
                        </a:rPr>
                        <a:t>―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＋＋</a:t>
                      </a:r>
                      <a:endParaRPr lang="ja-JP" alt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effectLst/>
                        </a:rPr>
                        <a:t>＋＋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200" b="1" u="none" strike="noStrike" dirty="0" smtClean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□ 情動</a:t>
                      </a:r>
                      <a:r>
                        <a:rPr lang="ja-JP" altLang="en-US" sz="1200" b="1" u="none" strike="noStrike" dirty="0"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・認知症候</a:t>
                      </a:r>
                      <a:endParaRPr lang="ja-JP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>
                          <a:effectLst/>
                        </a:rPr>
                        <a:t>＋＋</a:t>
                      </a:r>
                      <a:endParaRPr lang="ja-JP" altLang="en-US" sz="10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>
                          <a:effectLst/>
                        </a:rPr>
                        <a:t>＋</a:t>
                      </a:r>
                      <a:endParaRPr lang="ja-JP" altLang="en-US" sz="10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>
                          <a:effectLst/>
                        </a:rPr>
                        <a:t>＋</a:t>
                      </a:r>
                      <a:endParaRPr lang="ja-JP" altLang="en-US" sz="10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>
                          <a:effectLst/>
                        </a:rPr>
                        <a:t>＋＋</a:t>
                      </a:r>
                      <a:endParaRPr lang="ja-JP" altLang="en-US" sz="10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>
                          <a:effectLst/>
                        </a:rPr>
                        <a:t>＋</a:t>
                      </a:r>
                      <a:endParaRPr lang="ja-JP" altLang="en-US" sz="10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>
                          <a:effectLst/>
                        </a:rPr>
                        <a:t>＋</a:t>
                      </a:r>
                      <a:endParaRPr lang="ja-JP" altLang="en-US" sz="1000" b="1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＋＋</a:t>
                      </a:r>
                      <a:endParaRPr lang="ja-JP" alt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b="1" u="none" strike="noStrike" dirty="0">
                          <a:effectLst/>
                        </a:rPr>
                        <a:t>＋</a:t>
                      </a:r>
                      <a:endParaRPr lang="ja-JP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241" marR="8241" marT="824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7524328" y="6093296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（黒岩義之）</a:t>
            </a:r>
            <a:endParaRPr kumimoji="1" lang="en-US" altLang="ja-JP" sz="12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964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628650" y="260648"/>
            <a:ext cx="7886700" cy="574851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 fontScale="90000"/>
          </a:bodyPr>
          <a:lstStyle/>
          <a:p>
            <a:pPr algn="ctr"/>
            <a:r>
              <a:rPr lang="en-US" altLang="ja-JP" sz="36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Neural </a:t>
            </a:r>
            <a:r>
              <a:rPr lang="en-US" altLang="ja-JP" sz="3600" b="1" dirty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N</a:t>
            </a:r>
            <a:r>
              <a:rPr kumimoji="1" lang="en-US" altLang="ja-JP" sz="36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etwork</a:t>
            </a:r>
            <a:r>
              <a:rPr kumimoji="1" lang="ja-JP" altLang="en-US" sz="36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障害の進展</a:t>
            </a:r>
            <a:endParaRPr kumimoji="1" lang="ja-JP" altLang="en-US" sz="3600" b="1" dirty="0">
              <a:solidFill>
                <a:schemeClr val="accent6">
                  <a:lumMod val="75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987320"/>
              </p:ext>
            </p:extLst>
          </p:nvPr>
        </p:nvGraphicFramePr>
        <p:xfrm>
          <a:off x="107504" y="1452365"/>
          <a:ext cx="8862326" cy="4784947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520280"/>
                <a:gridCol w="2736304"/>
                <a:gridCol w="3605742"/>
              </a:tblGrid>
              <a:tr h="345229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u="none" strike="noStrike" dirty="0">
                          <a:latin typeface="HG丸ｺﾞｼｯｸM-PRO" pitchFamily="50" charset="-128"/>
                          <a:ea typeface="HG丸ｺﾞｼｯｸM-PRO" pitchFamily="50" charset="-128"/>
                        </a:rPr>
                        <a:t>臨床症状</a:t>
                      </a:r>
                      <a:endParaRPr lang="ja-JP" altLang="en-US" sz="1800" b="1" i="0" u="none" strike="noStrike" dirty="0">
                        <a:solidFill>
                          <a:srgbClr val="000000"/>
                        </a:solidFill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u="none" strike="noStrike" dirty="0">
                          <a:latin typeface="HG丸ｺﾞｼｯｸM-PRO" pitchFamily="50" charset="-128"/>
                          <a:ea typeface="HG丸ｺﾞｼｯｸM-PRO" pitchFamily="50" charset="-128"/>
                        </a:rPr>
                        <a:t>推察される責任病巣</a:t>
                      </a:r>
                      <a:endParaRPr lang="ja-JP" altLang="en-US" sz="1800" b="1" i="0" u="none" strike="noStrike" dirty="0">
                        <a:solidFill>
                          <a:srgbClr val="000000"/>
                        </a:solidFill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u="none" strike="noStrike" dirty="0">
                          <a:latin typeface="HG丸ｺﾞｼｯｸM-PRO" pitchFamily="50" charset="-128"/>
                          <a:ea typeface="HG丸ｺﾞｼｯｸM-PRO" pitchFamily="50" charset="-128"/>
                        </a:rPr>
                        <a:t>障害の</a:t>
                      </a:r>
                      <a:r>
                        <a:rPr lang="ja-JP" altLang="en-US" sz="1800" b="1" u="none" strike="noStrike" dirty="0" smtClean="0">
                          <a:latin typeface="HG丸ｺﾞｼｯｸM-PRO" pitchFamily="50" charset="-128"/>
                          <a:ea typeface="HG丸ｺﾞｼｯｸM-PRO" pitchFamily="50" charset="-128"/>
                        </a:rPr>
                        <a:t>伸展（ドミノ崩し）</a:t>
                      </a:r>
                      <a:endParaRPr lang="ja-JP" altLang="en-US" sz="1800" b="1" i="0" u="none" strike="noStrike" dirty="0">
                        <a:solidFill>
                          <a:srgbClr val="000000"/>
                        </a:solidFill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5229"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492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u="none" strike="noStrike" dirty="0" smtClean="0">
                          <a:solidFill>
                            <a:schemeClr val="tx1"/>
                          </a:solidFill>
                          <a:latin typeface="ＭＳ Ｐゴシック"/>
                          <a:ea typeface="ＭＳ Ｐゴシック"/>
                        </a:rPr>
                        <a:t>① </a:t>
                      </a:r>
                      <a:r>
                        <a:rPr lang="ja-JP" altLang="en-US" sz="1400" b="1" u="none" strike="noStrike" dirty="0" smtClean="0">
                          <a:solidFill>
                            <a:schemeClr val="tx1"/>
                          </a:solidFill>
                          <a:latin typeface="HG丸ｺﾞｼｯｸM-PRO" pitchFamily="50" charset="-128"/>
                          <a:ea typeface="HG丸ｺﾞｼｯｸM-PRO" pitchFamily="50" charset="-128"/>
                        </a:rPr>
                        <a:t>情動</a:t>
                      </a:r>
                      <a:r>
                        <a:rPr lang="ja-JP" altLang="en-US" sz="1400" b="1" u="none" strike="noStrike" dirty="0">
                          <a:solidFill>
                            <a:schemeClr val="tx1"/>
                          </a:solidFill>
                          <a:latin typeface="HG丸ｺﾞｼｯｸM-PRO" pitchFamily="50" charset="-128"/>
                          <a:ea typeface="HG丸ｺﾞｼｯｸM-PRO" pitchFamily="50" charset="-128"/>
                        </a:rPr>
                        <a:t>障害</a:t>
                      </a:r>
                      <a:endParaRPr lang="ja-JP" altLang="en-US" sz="1400" b="1" i="0" u="none" strike="noStrike" dirty="0">
                        <a:solidFill>
                          <a:schemeClr val="tx1"/>
                        </a:solidFill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腹側被蓋野</a:t>
                      </a:r>
                      <a:endParaRPr lang="ja-JP" altLang="en-US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u="none" strike="noStrike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 </a:t>
                      </a:r>
                      <a:r>
                        <a:rPr lang="ja-JP" altLang="en-US" sz="1400" b="1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➠</a:t>
                      </a:r>
                      <a:r>
                        <a:rPr lang="ja-JP" altLang="en-US" sz="1400" b="1" u="none" strike="noStrike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 </a:t>
                      </a:r>
                      <a:r>
                        <a:rPr lang="zh-TW" altLang="en-US" sz="1400" b="1" u="none" strike="noStrike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辺</a:t>
                      </a:r>
                      <a:r>
                        <a:rPr lang="zh-TW" altLang="en-US" sz="14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縁</a:t>
                      </a:r>
                      <a:r>
                        <a:rPr lang="zh-TW" altLang="en-US" sz="1400" b="1" u="none" strike="noStrike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系 </a:t>
                      </a:r>
                      <a:r>
                        <a:rPr lang="zh-TW" altLang="en-US" sz="1400" b="1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➠</a:t>
                      </a:r>
                      <a:r>
                        <a:rPr lang="zh-TW" altLang="en-US" sz="1400" b="1" u="none" strike="noStrike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 前頭前</a:t>
                      </a:r>
                      <a:r>
                        <a:rPr lang="zh-TW" altLang="en-US" sz="14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野</a:t>
                      </a:r>
                      <a:endParaRPr lang="zh-TW" altLang="en-US" sz="14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492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u="none" strike="noStrike" dirty="0" smtClean="0">
                          <a:solidFill>
                            <a:schemeClr val="tx1"/>
                          </a:solidFill>
                          <a:latin typeface="ＭＳ Ｐゴシック"/>
                          <a:ea typeface="ＭＳ Ｐゴシック"/>
                        </a:rPr>
                        <a:t>② </a:t>
                      </a:r>
                      <a:r>
                        <a:rPr lang="ja-JP" altLang="en-US" sz="1400" b="1" u="none" strike="noStrike" dirty="0" smtClean="0">
                          <a:solidFill>
                            <a:schemeClr val="tx1"/>
                          </a:solidFill>
                          <a:latin typeface="HG丸ｺﾞｼｯｸM-PRO" pitchFamily="50" charset="-128"/>
                          <a:ea typeface="HG丸ｺﾞｼｯｸM-PRO" pitchFamily="50" charset="-128"/>
                        </a:rPr>
                        <a:t>記憶</a:t>
                      </a:r>
                      <a:r>
                        <a:rPr lang="ja-JP" altLang="en-US" sz="1400" b="1" u="none" strike="noStrike" dirty="0">
                          <a:solidFill>
                            <a:schemeClr val="tx1"/>
                          </a:solidFill>
                          <a:latin typeface="HG丸ｺﾞｼｯｸM-PRO" pitchFamily="50" charset="-128"/>
                          <a:ea typeface="HG丸ｺﾞｼｯｸM-PRO" pitchFamily="50" charset="-128"/>
                        </a:rPr>
                        <a:t>障害・相貌認知障害</a:t>
                      </a:r>
                      <a:endParaRPr lang="ja-JP" altLang="en-US" sz="1400" b="1" i="0" u="none" strike="noStrike" dirty="0">
                        <a:solidFill>
                          <a:schemeClr val="tx1"/>
                        </a:solidFill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乳頭体</a:t>
                      </a:r>
                      <a:endParaRPr lang="ja-JP" altLang="en-US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u="none" strike="noStrike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 </a:t>
                      </a:r>
                      <a:r>
                        <a:rPr lang="ja-JP" altLang="en-US" sz="1400" b="1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➠</a:t>
                      </a:r>
                      <a:r>
                        <a:rPr lang="ja-JP" altLang="en-US" sz="1400" b="1" u="none" strike="noStrike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 海馬</a:t>
                      </a:r>
                      <a:r>
                        <a:rPr lang="ja-JP" altLang="en-US" sz="14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・扁桃体・紡錘状回</a:t>
                      </a:r>
                      <a:endParaRPr lang="ja-JP" altLang="en-US" sz="14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492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u="none" strike="noStrike" dirty="0" smtClean="0">
                          <a:solidFill>
                            <a:schemeClr val="tx1"/>
                          </a:solidFill>
                          <a:latin typeface="ＭＳ Ｐゴシック"/>
                          <a:ea typeface="ＭＳ Ｐゴシック"/>
                        </a:rPr>
                        <a:t>③ </a:t>
                      </a:r>
                      <a:r>
                        <a:rPr lang="ja-JP" altLang="en-US" sz="1400" b="1" u="none" strike="noStrike" dirty="0" smtClean="0">
                          <a:solidFill>
                            <a:schemeClr val="tx1"/>
                          </a:solidFill>
                          <a:latin typeface="HG丸ｺﾞｼｯｸM-PRO" pitchFamily="50" charset="-128"/>
                          <a:ea typeface="HG丸ｺﾞｼｯｸM-PRO" pitchFamily="50" charset="-128"/>
                        </a:rPr>
                        <a:t>内臓</a:t>
                      </a:r>
                      <a:r>
                        <a:rPr lang="ja-JP" altLang="en-US" sz="1400" b="1" u="none" strike="noStrike" dirty="0">
                          <a:solidFill>
                            <a:schemeClr val="tx1"/>
                          </a:solidFill>
                          <a:latin typeface="HG丸ｺﾞｼｯｸM-PRO" pitchFamily="50" charset="-128"/>
                          <a:ea typeface="HG丸ｺﾞｼｯｸM-PRO" pitchFamily="50" charset="-128"/>
                        </a:rPr>
                        <a:t>機能障害</a:t>
                      </a:r>
                      <a:endParaRPr lang="ja-JP" altLang="en-US" sz="1400" b="1" i="0" u="none" strike="noStrike" dirty="0">
                        <a:solidFill>
                          <a:schemeClr val="tx1"/>
                        </a:solidFill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室傍核・孤束核・迷走神経背側核</a:t>
                      </a:r>
                      <a:endParaRPr lang="ja-JP" altLang="en-US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u="none" strike="noStrike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 </a:t>
                      </a:r>
                      <a:r>
                        <a:rPr lang="ja-JP" altLang="en-US" sz="1400" b="1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➠</a:t>
                      </a:r>
                      <a:r>
                        <a:rPr lang="ja-JP" altLang="en-US" sz="1400" b="1" u="none" strike="noStrike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 </a:t>
                      </a:r>
                      <a:r>
                        <a:rPr lang="zh-CN" altLang="en-US" sz="1400" b="1" u="none" strike="noStrike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内臓</a:t>
                      </a:r>
                      <a:r>
                        <a:rPr lang="zh-CN" altLang="en-US" sz="14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神経反射系</a:t>
                      </a:r>
                      <a:endParaRPr lang="zh-CN" altLang="en-US" sz="14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492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u="none" strike="noStrike" dirty="0" smtClean="0">
                          <a:solidFill>
                            <a:schemeClr val="tx1"/>
                          </a:solidFill>
                          <a:latin typeface="ＭＳ Ｐゴシック"/>
                          <a:ea typeface="ＭＳ Ｐゴシック"/>
                        </a:rPr>
                        <a:t>④ </a:t>
                      </a:r>
                      <a:r>
                        <a:rPr lang="ja-JP" altLang="en-US" sz="1400" b="1" u="none" strike="noStrike" dirty="0" smtClean="0">
                          <a:solidFill>
                            <a:schemeClr val="tx1"/>
                          </a:solidFill>
                          <a:latin typeface="HG丸ｺﾞｼｯｸM-PRO" pitchFamily="50" charset="-128"/>
                          <a:ea typeface="HG丸ｺﾞｼｯｸM-PRO" pitchFamily="50" charset="-128"/>
                        </a:rPr>
                        <a:t>疼痛</a:t>
                      </a:r>
                      <a:endParaRPr lang="ja-JP" altLang="en-US" sz="1400" b="1" i="0" u="none" strike="noStrike" dirty="0">
                        <a:solidFill>
                          <a:schemeClr val="tx1"/>
                        </a:solidFill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青斑核</a:t>
                      </a:r>
                      <a:endParaRPr lang="ja-JP" altLang="en-US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u="none" strike="noStrike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 </a:t>
                      </a:r>
                      <a:r>
                        <a:rPr lang="ja-JP" altLang="en-US" sz="1400" b="1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➠</a:t>
                      </a:r>
                      <a:r>
                        <a:rPr lang="ja-JP" altLang="en-US" sz="1400" b="1" u="none" strike="noStrike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 ノルアドレナリン</a:t>
                      </a:r>
                      <a:r>
                        <a:rPr lang="ja-JP" altLang="en-US" sz="14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神経</a:t>
                      </a:r>
                      <a:r>
                        <a:rPr lang="ja-JP" altLang="en-US" sz="1400" b="1" u="none" strike="noStrike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系 </a:t>
                      </a:r>
                      <a:r>
                        <a:rPr lang="ja-JP" altLang="en-US" sz="1400" b="1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➠</a:t>
                      </a:r>
                      <a:r>
                        <a:rPr lang="ja-JP" altLang="en-US" sz="1400" b="1" u="none" strike="noStrike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 疼痛</a:t>
                      </a:r>
                      <a:r>
                        <a:rPr lang="ja-JP" altLang="en-US" sz="14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調節系</a:t>
                      </a:r>
                      <a:endParaRPr lang="ja-JP" altLang="en-US" sz="14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492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u="none" strike="noStrike" dirty="0" smtClean="0">
                          <a:solidFill>
                            <a:schemeClr val="tx1"/>
                          </a:solidFill>
                          <a:latin typeface="ＭＳ Ｐゴシック"/>
                          <a:ea typeface="ＭＳ Ｐゴシック"/>
                        </a:rPr>
                        <a:t>⑤ </a:t>
                      </a:r>
                      <a:r>
                        <a:rPr lang="ja-JP" altLang="en-US" sz="1400" b="1" u="none" strike="noStrike" dirty="0" smtClean="0">
                          <a:solidFill>
                            <a:schemeClr val="tx1"/>
                          </a:solidFill>
                          <a:latin typeface="HG丸ｺﾞｼｯｸM-PRO" pitchFamily="50" charset="-128"/>
                          <a:ea typeface="HG丸ｺﾞｼｯｸM-PRO" pitchFamily="50" charset="-128"/>
                        </a:rPr>
                        <a:t>疼痛</a:t>
                      </a:r>
                      <a:endParaRPr lang="ja-JP" altLang="en-US" sz="1400" b="1" i="0" u="none" strike="noStrike" dirty="0">
                        <a:solidFill>
                          <a:schemeClr val="tx1"/>
                        </a:solidFill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縫線核</a:t>
                      </a:r>
                      <a:endParaRPr lang="ja-JP" altLang="en-US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u="none" strike="noStrike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 </a:t>
                      </a:r>
                      <a:r>
                        <a:rPr lang="ja-JP" altLang="en-US" sz="1400" b="1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➠</a:t>
                      </a:r>
                      <a:r>
                        <a:rPr lang="ja-JP" altLang="en-US" sz="1400" b="1" u="none" strike="noStrike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 セロトニン</a:t>
                      </a:r>
                      <a:r>
                        <a:rPr lang="ja-JP" altLang="en-US" sz="14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神経</a:t>
                      </a:r>
                      <a:r>
                        <a:rPr lang="ja-JP" altLang="en-US" sz="1400" b="1" u="none" strike="noStrike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系 </a:t>
                      </a:r>
                      <a:r>
                        <a:rPr lang="ja-JP" altLang="en-US" sz="1400" b="1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➠</a:t>
                      </a:r>
                      <a:r>
                        <a:rPr lang="ja-JP" altLang="en-US" sz="1400" b="1" u="none" strike="noStrike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 </a:t>
                      </a:r>
                      <a:r>
                        <a:rPr lang="ja-JP" altLang="en-US" sz="1400" b="1" u="none" strike="noStrike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疼痛</a:t>
                      </a:r>
                      <a:r>
                        <a:rPr lang="ja-JP" altLang="en-US" sz="14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調節系</a:t>
                      </a:r>
                      <a:endParaRPr lang="ja-JP" altLang="en-US" sz="14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492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u="none" strike="noStrike" dirty="0" smtClean="0">
                          <a:solidFill>
                            <a:schemeClr val="tx1"/>
                          </a:solidFill>
                          <a:latin typeface="ＭＳ Ｐゴシック"/>
                          <a:ea typeface="ＭＳ Ｐゴシック"/>
                        </a:rPr>
                        <a:t>⑥ </a:t>
                      </a:r>
                      <a:r>
                        <a:rPr lang="ja-JP" altLang="en-US" sz="1400" b="1" u="none" strike="noStrike" dirty="0" smtClean="0">
                          <a:solidFill>
                            <a:schemeClr val="tx1"/>
                          </a:solidFill>
                          <a:latin typeface="HG丸ｺﾞｼｯｸM-PRO" pitchFamily="50" charset="-128"/>
                          <a:ea typeface="HG丸ｺﾞｼｯｸM-PRO" pitchFamily="50" charset="-128"/>
                        </a:rPr>
                        <a:t>起立</a:t>
                      </a:r>
                      <a:r>
                        <a:rPr lang="ja-JP" altLang="en-US" sz="1400" b="1" u="none" strike="noStrike" dirty="0">
                          <a:solidFill>
                            <a:schemeClr val="tx1"/>
                          </a:solidFill>
                          <a:latin typeface="HG丸ｺﾞｼｯｸM-PRO" pitchFamily="50" charset="-128"/>
                          <a:ea typeface="HG丸ｺﾞｼｯｸM-PRO" pitchFamily="50" charset="-128"/>
                        </a:rPr>
                        <a:t>・歩行困難</a:t>
                      </a:r>
                      <a:endParaRPr lang="ja-JP" altLang="en-US" sz="1400" b="1" i="0" u="none" strike="noStrike" dirty="0">
                        <a:solidFill>
                          <a:schemeClr val="tx1"/>
                        </a:solidFill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視床下部のロコモーション中枢</a:t>
                      </a:r>
                      <a:endParaRPr lang="ja-JP" altLang="en-US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492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u="none" strike="noStrike" dirty="0" smtClean="0">
                          <a:solidFill>
                            <a:schemeClr val="tx1"/>
                          </a:solidFill>
                          <a:latin typeface="ＭＳ Ｐゴシック"/>
                          <a:ea typeface="ＭＳ Ｐゴシック"/>
                        </a:rPr>
                        <a:t>⑦ </a:t>
                      </a:r>
                      <a:r>
                        <a:rPr lang="ja-JP" altLang="en-US" sz="1400" b="1" u="none" strike="noStrike" dirty="0" smtClean="0">
                          <a:solidFill>
                            <a:schemeClr val="tx1"/>
                          </a:solidFill>
                          <a:latin typeface="HG丸ｺﾞｼｯｸM-PRO" pitchFamily="50" charset="-128"/>
                          <a:ea typeface="HG丸ｺﾞｼｯｸM-PRO" pitchFamily="50" charset="-128"/>
                        </a:rPr>
                        <a:t>激しい</a:t>
                      </a:r>
                      <a:r>
                        <a:rPr lang="ja-JP" altLang="en-US" sz="1400" b="1" u="none" strike="noStrike" dirty="0">
                          <a:solidFill>
                            <a:schemeClr val="tx1"/>
                          </a:solidFill>
                          <a:latin typeface="HG丸ｺﾞｼｯｸM-PRO" pitchFamily="50" charset="-128"/>
                          <a:ea typeface="HG丸ｺﾞｼｯｸM-PRO" pitchFamily="50" charset="-128"/>
                        </a:rPr>
                        <a:t>不随意運動</a:t>
                      </a:r>
                      <a:endParaRPr lang="ja-JP" altLang="en-US" sz="1400" b="1" i="0" u="none" strike="noStrike" dirty="0">
                        <a:solidFill>
                          <a:schemeClr val="tx1"/>
                        </a:solidFill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視床下核</a:t>
                      </a:r>
                      <a:endParaRPr lang="ja-JP" altLang="en-US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u="none" strike="noStrike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 </a:t>
                      </a:r>
                      <a:r>
                        <a:rPr lang="ja-JP" altLang="en-US" sz="1400" b="1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➠</a:t>
                      </a:r>
                      <a:r>
                        <a:rPr lang="ja-JP" altLang="en-US" sz="1400" b="1" u="none" strike="noStrike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 基底核</a:t>
                      </a:r>
                      <a:r>
                        <a:rPr lang="ja-JP" altLang="en-US" sz="14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系</a:t>
                      </a:r>
                      <a:endParaRPr lang="ja-JP" altLang="en-US" sz="14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49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 smtClean="0">
                          <a:solidFill>
                            <a:schemeClr val="tx1"/>
                          </a:solidFill>
                          <a:latin typeface="ＭＳ Ｐゴシック"/>
                          <a:ea typeface="ＭＳ Ｐゴシック"/>
                        </a:rPr>
                        <a:t>⑧ </a:t>
                      </a:r>
                      <a:r>
                        <a:rPr lang="en-US" sz="1400" b="1" u="none" strike="noStrike" dirty="0" smtClean="0">
                          <a:solidFill>
                            <a:schemeClr val="tx1"/>
                          </a:solidFill>
                          <a:latin typeface="HG丸ｺﾞｼｯｸM-PRO" pitchFamily="50" charset="-128"/>
                          <a:ea typeface="HG丸ｺﾞｼｯｸM-PRO" pitchFamily="50" charset="-128"/>
                        </a:rPr>
                        <a:t>sleep attack(narcolepsy)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オレキシン神経</a:t>
                      </a:r>
                      <a:r>
                        <a:rPr lang="ja-JP" altLang="en-US" sz="14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系（視床下部）</a:t>
                      </a:r>
                      <a:endParaRPr lang="ja-JP" altLang="en-US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492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u="none" strike="noStrike" dirty="0" smtClean="0">
                          <a:solidFill>
                            <a:schemeClr val="tx1"/>
                          </a:solidFill>
                          <a:latin typeface="ＭＳ Ｐゴシック"/>
                          <a:ea typeface="ＭＳ Ｐゴシック"/>
                        </a:rPr>
                        <a:t>⑨ </a:t>
                      </a:r>
                      <a:r>
                        <a:rPr lang="ja-JP" altLang="en-US" sz="1400" b="1" u="none" strike="noStrike" dirty="0" smtClean="0">
                          <a:solidFill>
                            <a:schemeClr val="tx1"/>
                          </a:solidFill>
                          <a:latin typeface="HG丸ｺﾞｼｯｸM-PRO" pitchFamily="50" charset="-128"/>
                          <a:ea typeface="HG丸ｺﾞｼｯｸM-PRO" pitchFamily="50" charset="-128"/>
                        </a:rPr>
                        <a:t>食欲</a:t>
                      </a:r>
                      <a:r>
                        <a:rPr lang="ja-JP" altLang="en-US" sz="1400" b="1" u="none" strike="noStrike" dirty="0">
                          <a:solidFill>
                            <a:schemeClr val="tx1"/>
                          </a:solidFill>
                          <a:latin typeface="HG丸ｺﾞｼｯｸM-PRO" pitchFamily="50" charset="-128"/>
                          <a:ea typeface="HG丸ｺﾞｼｯｸM-PRO" pitchFamily="50" charset="-128"/>
                        </a:rPr>
                        <a:t>不振</a:t>
                      </a:r>
                      <a:endParaRPr lang="ja-JP" altLang="en-US" sz="1400" b="1" i="0" u="none" strike="noStrike" dirty="0">
                        <a:solidFill>
                          <a:schemeClr val="tx1"/>
                        </a:solidFill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視床下部の食欲中枢</a:t>
                      </a:r>
                      <a:endParaRPr lang="ja-JP" altLang="en-US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492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u="none" strike="noStrike" dirty="0" smtClean="0">
                          <a:solidFill>
                            <a:schemeClr val="tx1"/>
                          </a:solidFill>
                          <a:latin typeface="ＭＳ Ｐゴシック"/>
                          <a:ea typeface="ＭＳ Ｐゴシック"/>
                        </a:rPr>
                        <a:t>⑩ </a:t>
                      </a:r>
                      <a:r>
                        <a:rPr lang="ja-JP" altLang="en-US" sz="1400" b="1" u="none" strike="noStrike" dirty="0" smtClean="0">
                          <a:solidFill>
                            <a:schemeClr val="tx1"/>
                          </a:solidFill>
                          <a:latin typeface="HG丸ｺﾞｼｯｸM-PRO" pitchFamily="50" charset="-128"/>
                          <a:ea typeface="HG丸ｺﾞｼｯｸM-PRO" pitchFamily="50" charset="-128"/>
                        </a:rPr>
                        <a:t>発熱</a:t>
                      </a:r>
                      <a:endParaRPr lang="ja-JP" altLang="en-US" sz="1400" b="1" i="0" u="none" strike="noStrike" dirty="0">
                        <a:solidFill>
                          <a:schemeClr val="tx1"/>
                        </a:solidFill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視床下部の体温調節中枢</a:t>
                      </a:r>
                      <a:endParaRPr lang="ja-JP" altLang="en-US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522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u="none" strike="noStrike" dirty="0" smtClean="0">
                          <a:solidFill>
                            <a:schemeClr val="tx1"/>
                          </a:solidFill>
                          <a:latin typeface="ＭＳ Ｐゴシック"/>
                          <a:ea typeface="ＭＳ Ｐゴシック"/>
                        </a:rPr>
                        <a:t>⑪ </a:t>
                      </a:r>
                      <a:r>
                        <a:rPr lang="ja-JP" altLang="en-US" sz="1400" b="1" u="none" strike="noStrike" dirty="0" smtClean="0">
                          <a:solidFill>
                            <a:schemeClr val="tx1"/>
                          </a:solidFill>
                          <a:latin typeface="HG丸ｺﾞｼｯｸM-PRO" pitchFamily="50" charset="-128"/>
                          <a:ea typeface="HG丸ｺﾞｼｯｸM-PRO" pitchFamily="50" charset="-128"/>
                        </a:rPr>
                        <a:t>生体</a:t>
                      </a:r>
                      <a:r>
                        <a:rPr lang="ja-JP" altLang="en-US" sz="1400" b="1" u="none" strike="noStrike" dirty="0">
                          <a:solidFill>
                            <a:schemeClr val="tx1"/>
                          </a:solidFill>
                          <a:latin typeface="HG丸ｺﾞｼｯｸM-PRO" pitchFamily="50" charset="-128"/>
                          <a:ea typeface="HG丸ｺﾞｼｯｸM-PRO" pitchFamily="50" charset="-128"/>
                        </a:rPr>
                        <a:t>リズム障害</a:t>
                      </a:r>
                      <a:endParaRPr lang="ja-JP" altLang="en-US" sz="1400" b="1" i="0" u="none" strike="noStrike" dirty="0">
                        <a:solidFill>
                          <a:schemeClr val="tx1"/>
                        </a:solidFill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視交差上核</a:t>
                      </a:r>
                      <a:endParaRPr lang="ja-JP" altLang="en-US" sz="1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b="1" u="none" strike="noStrike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 </a:t>
                      </a:r>
                      <a:r>
                        <a:rPr lang="ja-JP" altLang="en-US" sz="1400" b="1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➠</a:t>
                      </a:r>
                      <a:r>
                        <a:rPr lang="ja-JP" altLang="en-US" sz="1400" b="1" u="none" strike="noStrike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概</a:t>
                      </a:r>
                      <a:r>
                        <a:rPr lang="ja-JP" altLang="en-US" sz="14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G丸ｺﾞｼｯｸM-PRO" pitchFamily="50" charset="-128"/>
                          <a:ea typeface="HG丸ｺﾞｼｯｸM-PRO" pitchFamily="50" charset="-128"/>
                        </a:rPr>
                        <a:t>日リズム系</a:t>
                      </a:r>
                      <a:endParaRPr lang="ja-JP" altLang="en-US" sz="14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G丸ｺﾞｼｯｸM-PRO" pitchFamily="50" charset="-128"/>
                        <a:ea typeface="HG丸ｺﾞｼｯｸM-PRO" pitchFamily="50" charset="-128"/>
                      </a:endParaRPr>
                    </a:p>
                  </a:txBody>
                  <a:tcPr marL="7144" marR="7144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7393484" y="6389914"/>
            <a:ext cx="1358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（黒岩義之）</a:t>
            </a:r>
            <a:endParaRPr kumimoji="1" lang="ja-JP" altLang="en-US" sz="14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619672" y="908720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 smtClean="0">
                <a:latin typeface="HG丸ｺﾞｼｯｸM-PRO" pitchFamily="50" charset="-128"/>
                <a:ea typeface="HG丸ｺﾞｼｯｸM-PRO" pitchFamily="50" charset="-128"/>
              </a:rPr>
              <a:t>神経内科学的アプローチ（症候からの病巣診断）</a:t>
            </a:r>
            <a:endParaRPr kumimoji="1" lang="ja-JP" altLang="en-US" sz="2000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826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r>
              <a:rPr kumimoji="1" lang="ja-JP" altLang="en-US" sz="32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７歳までの予防接種スケジュール</a:t>
            </a:r>
            <a:endParaRPr kumimoji="1" lang="ja-JP" altLang="en-US" sz="3200" b="1" dirty="0">
              <a:solidFill>
                <a:schemeClr val="accent6">
                  <a:lumMod val="75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2050" name="Picture 2" descr="C:\Users\Owner\Pictures\img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825" y="980728"/>
            <a:ext cx="7370763" cy="5221287"/>
          </a:xfrm>
          <a:prstGeom prst="rect">
            <a:avLst/>
          </a:prstGeom>
          <a:noFill/>
        </p:spPr>
      </p:pic>
      <p:sp>
        <p:nvSpPr>
          <p:cNvPr id="3" name="テキスト ボックス 2"/>
          <p:cNvSpPr txBox="1"/>
          <p:nvPr/>
        </p:nvSpPr>
        <p:spPr>
          <a:xfrm>
            <a:off x="1677913" y="6237312"/>
            <a:ext cx="5774407" cy="338554"/>
          </a:xfrm>
          <a:prstGeom prst="rect">
            <a:avLst/>
          </a:prstGeom>
          <a:solidFill>
            <a:srgbClr val="B7DEE8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ja-JP" altLang="en-US" sz="16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子ども達</a:t>
            </a:r>
            <a:r>
              <a:rPr lang="ja-JP" altLang="en-US" sz="16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は幼少期に４０回ものワクチン接種を行っている。</a:t>
            </a:r>
            <a:endParaRPr kumimoji="1" lang="ja-JP" altLang="en-US" sz="16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2123728" y="1772816"/>
            <a:ext cx="360040" cy="3600400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角丸四角形 12"/>
          <p:cNvSpPr/>
          <p:nvPr/>
        </p:nvSpPr>
        <p:spPr>
          <a:xfrm>
            <a:off x="6228184" y="1191181"/>
            <a:ext cx="1656184" cy="31922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827584" y="5445224"/>
            <a:ext cx="3528392" cy="216024"/>
          </a:xfrm>
          <a:prstGeom prst="rect">
            <a:avLst/>
          </a:prstGeom>
          <a:solidFill>
            <a:srgbClr val="DBEEF4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/>
          <p:cNvSpPr/>
          <p:nvPr/>
        </p:nvSpPr>
        <p:spPr>
          <a:xfrm>
            <a:off x="827584" y="5661248"/>
            <a:ext cx="3528392" cy="144016"/>
          </a:xfrm>
          <a:prstGeom prst="rect">
            <a:avLst/>
          </a:prstGeom>
          <a:solidFill>
            <a:srgbClr val="FFCC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r>
              <a:rPr lang="en-US" altLang="ja-JP" sz="28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HANS: </a:t>
            </a:r>
            <a:r>
              <a:rPr lang="ja-JP" altLang="en-US" sz="28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責任病巣の拡がりと症候の進展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763688" y="980728"/>
            <a:ext cx="1824061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HPV </a:t>
            </a:r>
            <a:r>
              <a:rPr lang="ja-JP" altLang="en-US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ワクチン</a:t>
            </a:r>
            <a:endParaRPr kumimoji="1" lang="ja-JP" altLang="en-US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56430" y="2996952"/>
            <a:ext cx="3571553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孤束核・室傍核・視索上核</a:t>
            </a:r>
            <a:endParaRPr kumimoji="1" lang="en-US" altLang="ja-JP" sz="16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06865" y="4221088"/>
            <a:ext cx="3621119" cy="338554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腕傍核・青斑核・迷走神経背側核</a:t>
            </a:r>
            <a:endParaRPr kumimoji="1" lang="ja-JP" altLang="en-US" sz="16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56431" y="5445224"/>
            <a:ext cx="3499545" cy="33855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前頭前野・島・大脳基底核・海馬</a:t>
            </a:r>
            <a:endParaRPr kumimoji="1" lang="ja-JP" altLang="en-US" sz="16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cxnSp>
        <p:nvCxnSpPr>
          <p:cNvPr id="4" name="直線矢印コネクタ 3"/>
          <p:cNvCxnSpPr>
            <a:stCxn id="44" idx="2"/>
          </p:cNvCxnSpPr>
          <p:nvPr/>
        </p:nvCxnSpPr>
        <p:spPr>
          <a:xfrm>
            <a:off x="2675719" y="2564904"/>
            <a:ext cx="1" cy="360040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2653608" y="3364522"/>
            <a:ext cx="0" cy="865837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H="1">
            <a:off x="1691680" y="3364522"/>
            <a:ext cx="648072" cy="856566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>
            <a:off x="2915816" y="3364522"/>
            <a:ext cx="504056" cy="856566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>
            <a:off x="2627784" y="4579387"/>
            <a:ext cx="0" cy="865837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H="1">
            <a:off x="1619672" y="4588658"/>
            <a:ext cx="648072" cy="856566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>
            <a:off x="2987824" y="4581128"/>
            <a:ext cx="504056" cy="856566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F:\A BACKUP(分野別◎　ppt)\脊髄小脳変性症関連◎\2012.2.17.神奈川セレジスト研究会　特別講演（黒岩）\船越　川端　橋口：脳の進化と神経学（中心前回と中心後回、など）\船越先生\2012.2.7.船越先生ＢＢＢ関連文献　GLIA2008\img1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28800"/>
            <a:ext cx="2952328" cy="257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グループ化 24"/>
          <p:cNvGrpSpPr/>
          <p:nvPr/>
        </p:nvGrpSpPr>
        <p:grpSpPr>
          <a:xfrm>
            <a:off x="6084168" y="4077072"/>
            <a:ext cx="288032" cy="432048"/>
            <a:chOff x="1619672" y="5589240"/>
            <a:chExt cx="504056" cy="432048"/>
          </a:xfrm>
        </p:grpSpPr>
        <p:sp>
          <p:nvSpPr>
            <p:cNvPr id="26" name="正方形/長方形 25"/>
            <p:cNvSpPr/>
            <p:nvPr/>
          </p:nvSpPr>
          <p:spPr>
            <a:xfrm>
              <a:off x="1619672" y="5589240"/>
              <a:ext cx="504056" cy="1440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1619672" y="5877272"/>
              <a:ext cx="504056" cy="1440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6372200" y="4005064"/>
            <a:ext cx="15121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Sensory organs</a:t>
            </a:r>
            <a:endParaRPr kumimoji="1" lang="ja-JP" altLang="en-US" sz="105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372200" y="4293096"/>
            <a:ext cx="15121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Secretory organs</a:t>
            </a:r>
            <a:endParaRPr kumimoji="1" lang="ja-JP" altLang="en-US" sz="105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5652120" y="1628800"/>
            <a:ext cx="720080" cy="2787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5580112" y="3429000"/>
            <a:ext cx="792088" cy="2067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8100392" y="3429000"/>
            <a:ext cx="432048" cy="4227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7020272" y="1700808"/>
            <a:ext cx="129614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8172400" y="2060848"/>
            <a:ext cx="360040" cy="2935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6948264" y="3573016"/>
            <a:ext cx="360040" cy="2935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6156176" y="3645024"/>
            <a:ext cx="720080" cy="2113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633193" y="1191181"/>
            <a:ext cx="2899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脳室周囲器官</a:t>
            </a:r>
            <a:endParaRPr kumimoji="1" lang="ja-JP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724128" y="4869884"/>
            <a:ext cx="3096344" cy="122341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  <a:buFont typeface="Wingdings" pitchFamily="2" charset="2"/>
              <a:buChar char="l"/>
            </a:pPr>
            <a:r>
              <a:rPr kumimoji="1" lang="ja-JP" altLang="en-US" sz="1050" dirty="0" smtClean="0">
                <a:latin typeface="HG丸ｺﾞｼｯｸM-PRO" pitchFamily="50" charset="-128"/>
                <a:ea typeface="HG丸ｺﾞｼｯｸM-PRO" pitchFamily="50" charset="-128"/>
              </a:rPr>
              <a:t>脳内で血管網が密で、</a:t>
            </a:r>
            <a:r>
              <a:rPr kumimoji="1" lang="en-US" altLang="ja-JP" sz="1050" b="1" dirty="0" smtClean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BBB</a:t>
            </a:r>
            <a:r>
              <a:rPr kumimoji="1" lang="ja-JP" altLang="en-US" sz="1050" b="1" dirty="0" smtClean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を欠く</a:t>
            </a:r>
            <a:r>
              <a:rPr kumimoji="1" lang="ja-JP" altLang="en-US" sz="1050" dirty="0" smtClean="0">
                <a:latin typeface="HG丸ｺﾞｼｯｸM-PRO" pitchFamily="50" charset="-128"/>
                <a:ea typeface="HG丸ｺﾞｼｯｸM-PRO" pitchFamily="50" charset="-128"/>
              </a:rPr>
              <a:t>。</a:t>
            </a:r>
            <a:endParaRPr kumimoji="1" lang="en-US" altLang="ja-JP" sz="105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l"/>
            </a:pPr>
            <a:r>
              <a:rPr lang="ja-JP" altLang="en-US" sz="1050" dirty="0" smtClean="0">
                <a:latin typeface="HG丸ｺﾞｼｯｸM-PRO" pitchFamily="50" charset="-128"/>
                <a:ea typeface="HG丸ｺﾞｼｯｸM-PRO" pitchFamily="50" charset="-128"/>
              </a:rPr>
              <a:t>中枢神経系と末梢血液とを繋いでいる。</a:t>
            </a:r>
            <a:endParaRPr lang="en-US" altLang="ja-JP" sz="105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l"/>
            </a:pPr>
            <a:r>
              <a:rPr kumimoji="1" lang="ja-JP" altLang="en-US" sz="1050" dirty="0" smtClean="0">
                <a:latin typeface="HG丸ｺﾞｼｯｸM-PRO" pitchFamily="50" charset="-128"/>
                <a:ea typeface="HG丸ｺﾞｼｯｸM-PRO" pitchFamily="50" charset="-128"/>
              </a:rPr>
              <a:t>神経内分泌機能をもつ。</a:t>
            </a:r>
            <a:endParaRPr kumimoji="1" lang="en-US" altLang="ja-JP" sz="105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ja-JP" sz="1050" dirty="0" smtClean="0">
                <a:latin typeface="HG丸ｺﾞｼｯｸM-PRO" pitchFamily="50" charset="-128"/>
                <a:ea typeface="HG丸ｺﾞｼｯｸM-PRO" pitchFamily="50" charset="-128"/>
              </a:rPr>
              <a:t>BBB</a:t>
            </a:r>
            <a:r>
              <a:rPr lang="ja-JP" altLang="en-US" sz="1050" dirty="0" smtClean="0">
                <a:latin typeface="HG丸ｺﾞｼｯｸM-PRO" pitchFamily="50" charset="-128"/>
                <a:ea typeface="HG丸ｺﾞｼｯｸM-PRO" pitchFamily="50" charset="-128"/>
              </a:rPr>
              <a:t>を欠くため脳組織のペプチドやホルモン</a:t>
            </a:r>
            <a:endParaRPr lang="en-US" altLang="ja-JP" sz="105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Clr>
                <a:srgbClr val="0070C0"/>
              </a:buClr>
            </a:pPr>
            <a:r>
              <a:rPr lang="ja-JP" altLang="en-US" sz="1050" dirty="0" smtClean="0">
                <a:latin typeface="HG丸ｺﾞｼｯｸM-PRO" pitchFamily="50" charset="-128"/>
                <a:ea typeface="HG丸ｺﾞｼｯｸM-PRO" pitchFamily="50" charset="-128"/>
              </a:rPr>
              <a:t>　を末梢血中へ送るが、毒物は阻止する。</a:t>
            </a:r>
            <a:endParaRPr lang="en-US" altLang="ja-JP" sz="105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l"/>
            </a:pPr>
            <a:r>
              <a:rPr lang="ja-JP" altLang="en-US" sz="1050" dirty="0" smtClean="0">
                <a:latin typeface="HG丸ｺﾞｼｯｸM-PRO" pitchFamily="50" charset="-128"/>
                <a:ea typeface="HG丸ｺﾞｼｯｸM-PRO" pitchFamily="50" charset="-128"/>
              </a:rPr>
              <a:t>すべての</a:t>
            </a:r>
            <a:r>
              <a:rPr lang="en-US" altLang="ja-JP" sz="1050" dirty="0" smtClean="0">
                <a:latin typeface="HG丸ｺﾞｼｯｸM-PRO" pitchFamily="50" charset="-128"/>
                <a:ea typeface="HG丸ｺﾞｼｯｸM-PRO" pitchFamily="50" charset="-128"/>
              </a:rPr>
              <a:t>CVO</a:t>
            </a:r>
            <a:r>
              <a:rPr lang="ja-JP" altLang="en-US" sz="1050" dirty="0" smtClean="0">
                <a:latin typeface="HG丸ｺﾞｼｯｸM-PRO" pitchFamily="50" charset="-128"/>
                <a:ea typeface="HG丸ｺﾞｼｯｸM-PRO" pitchFamily="50" charset="-128"/>
              </a:rPr>
              <a:t>は密な血管網と開窓血管内皮で</a:t>
            </a:r>
            <a:endParaRPr lang="en-US" altLang="ja-JP" sz="105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Clr>
                <a:srgbClr val="0070C0"/>
              </a:buClr>
            </a:pPr>
            <a:r>
              <a:rPr lang="ja-JP" altLang="en-US" sz="1050" dirty="0" smtClean="0">
                <a:latin typeface="HG丸ｺﾞｼｯｸM-PRO" pitchFamily="50" charset="-128"/>
                <a:ea typeface="HG丸ｺﾞｼｯｸM-PRO" pitchFamily="50" charset="-128"/>
              </a:rPr>
              <a:t>　覆われている。</a:t>
            </a:r>
            <a:endParaRPr lang="en-US" altLang="ja-JP" sz="1050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17945" y="6170820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（黒岩義之）</a:t>
            </a:r>
            <a:endParaRPr kumimoji="1" lang="ja-JP" altLang="en-US" sz="1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987824" y="3319100"/>
            <a:ext cx="18722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b="1" dirty="0" smtClean="0"/>
              <a:t>視床下部・脳幹　</a:t>
            </a:r>
            <a:r>
              <a:rPr kumimoji="1" lang="ja-JP" altLang="en-US" sz="1050" b="1" dirty="0" smtClean="0"/>
              <a:t>神経回路</a:t>
            </a:r>
            <a:endParaRPr kumimoji="1" lang="ja-JP" altLang="en-US" sz="1050" b="1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347864" y="4543236"/>
            <a:ext cx="12241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b="1" dirty="0" smtClean="0"/>
              <a:t>辺縁系</a:t>
            </a:r>
            <a:r>
              <a:rPr kumimoji="1" lang="ja-JP" altLang="en-US" sz="1050" b="1" dirty="0" smtClean="0"/>
              <a:t>神経回路</a:t>
            </a:r>
            <a:endParaRPr kumimoji="1" lang="ja-JP" altLang="en-US" sz="105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83568" y="5024209"/>
            <a:ext cx="4536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</a:t>
            </a:r>
            <a:r>
              <a:rPr kumimoji="1" lang="en-US" altLang="ja-JP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CVO</a:t>
            </a:r>
            <a:r>
              <a:rPr kumimoji="1"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と複数のシナプス結合を介して到達する部分）</a:t>
            </a:r>
            <a:endParaRPr kumimoji="1" lang="ja-JP" altLang="en-US" sz="12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331640" y="3789040"/>
            <a:ext cx="2664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</a:t>
            </a:r>
            <a:r>
              <a:rPr kumimoji="1" lang="en-US" altLang="ja-JP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CVO</a:t>
            </a:r>
            <a:r>
              <a:rPr kumimoji="1"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とシナプス結合する諸核）</a:t>
            </a:r>
            <a:endParaRPr kumimoji="1" lang="ja-JP" altLang="en-US" sz="12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19672" y="1628800"/>
            <a:ext cx="2398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</a:t>
            </a:r>
            <a:r>
              <a:rPr kumimoji="1" lang="en-US" altLang="ja-JP" sz="12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BBB</a:t>
            </a:r>
            <a:r>
              <a:rPr kumimoji="1" lang="ja-JP" altLang="en-US" sz="12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を欠く</a:t>
            </a:r>
            <a:r>
              <a:rPr lang="ja-JP" altLang="en-US" sz="12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脆</a:t>
            </a:r>
            <a:r>
              <a:rPr kumimoji="1" lang="ja-JP" altLang="en-US" sz="12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弱な部位）</a:t>
            </a:r>
            <a:endParaRPr kumimoji="1" lang="ja-JP" altLang="en-US" sz="12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403648" y="5767372"/>
            <a:ext cx="1080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b="1" dirty="0" smtClean="0"/>
              <a:t>感覚</a:t>
            </a:r>
            <a:r>
              <a:rPr kumimoji="1" lang="ja-JP" altLang="en-US" sz="1050" b="1" dirty="0" smtClean="0"/>
              <a:t>神経回路</a:t>
            </a:r>
            <a:endParaRPr kumimoji="1" lang="ja-JP" altLang="en-US" sz="1050" b="1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843808" y="5767372"/>
            <a:ext cx="1080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b="1" dirty="0" smtClean="0"/>
              <a:t>運動</a:t>
            </a:r>
            <a:r>
              <a:rPr kumimoji="1" lang="ja-JP" altLang="en-US" sz="1050" b="1" dirty="0" smtClean="0"/>
              <a:t>神経回路</a:t>
            </a:r>
            <a:endParaRPr kumimoji="1" lang="ja-JP" altLang="en-US" sz="1050" b="1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595811" y="4705399"/>
            <a:ext cx="2256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 smtClean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調節不全（ドミノ崩し）</a:t>
            </a:r>
            <a:endParaRPr kumimoji="1" lang="ja-JP" altLang="en-US" sz="1400" b="1" dirty="0">
              <a:solidFill>
                <a:srgbClr val="FF0000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763688" y="2195572"/>
            <a:ext cx="1824061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視</a:t>
            </a:r>
            <a:r>
              <a:rPr lang="ja-JP" altLang="en-US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床下部病変</a:t>
            </a:r>
            <a:endParaRPr kumimoji="1" lang="ja-JP" altLang="en-US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cxnSp>
        <p:nvCxnSpPr>
          <p:cNvPr id="47" name="直線矢印コネクタ 46"/>
          <p:cNvCxnSpPr/>
          <p:nvPr/>
        </p:nvCxnSpPr>
        <p:spPr>
          <a:xfrm>
            <a:off x="2686669" y="1510402"/>
            <a:ext cx="13123" cy="550446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/>
          <p:nvPr/>
        </p:nvCxnSpPr>
        <p:spPr>
          <a:xfrm>
            <a:off x="3635896" y="2351639"/>
            <a:ext cx="216024" cy="141257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/>
          <p:cNvSpPr txBox="1"/>
          <p:nvPr/>
        </p:nvSpPr>
        <p:spPr>
          <a:xfrm>
            <a:off x="3851920" y="2276872"/>
            <a:ext cx="1584176" cy="276999"/>
          </a:xfrm>
          <a:prstGeom prst="rect">
            <a:avLst/>
          </a:prstGeom>
          <a:solidFill>
            <a:srgbClr val="B7DEE8">
              <a:alpha val="40000"/>
            </a:srgbClr>
          </a:solidFill>
          <a:ln w="63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下垂体・松果体病変</a:t>
            </a:r>
            <a:endParaRPr kumimoji="1" lang="ja-JP" altLang="en-US" sz="12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3743908" y="2555612"/>
            <a:ext cx="1836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kumimoji="1" lang="ja-JP" altLang="en-US" sz="9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上位ホルモンの調節異常及び　　</a:t>
            </a:r>
            <a:endParaRPr kumimoji="1" lang="en-US" altLang="ja-JP" sz="9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9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</a:t>
            </a:r>
            <a:r>
              <a:rPr kumimoji="1" lang="ja-JP" altLang="en-US" sz="9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メラトニン分泌の異常？</a:t>
            </a:r>
            <a:r>
              <a:rPr kumimoji="1" lang="en-US" altLang="ja-JP" sz="9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  <a:endParaRPr kumimoji="1" lang="ja-JP" altLang="en-US" sz="9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115616" y="1360458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 err="1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Circumventricular</a:t>
            </a:r>
            <a:r>
              <a:rPr lang="en-US" altLang="ja-JP" sz="14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Organs (CVO</a:t>
            </a:r>
            <a:r>
              <a:rPr lang="en-US" altLang="ja-JP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  <a:endParaRPr lang="en-US" altLang="ja-JP" sz="14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08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 fontScale="90000"/>
          </a:bodyPr>
          <a:lstStyle/>
          <a:p>
            <a:r>
              <a:rPr kumimoji="1" lang="en-US" altLang="ja-JP" sz="36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HANS</a:t>
            </a:r>
            <a:r>
              <a:rPr kumimoji="1" lang="ja-JP" altLang="en-US" sz="36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の病態仮説</a:t>
            </a:r>
            <a:r>
              <a:rPr kumimoji="1" lang="en-US" altLang="ja-JP" sz="36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/>
            </a:r>
            <a:br>
              <a:rPr kumimoji="1" lang="en-US" altLang="ja-JP" sz="36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ja-JP" altLang="en-US" sz="27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視</a:t>
            </a:r>
            <a:r>
              <a:rPr lang="ja-JP" altLang="en-US" sz="2700" b="1" dirty="0" smtClean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床下部</a:t>
            </a:r>
            <a:r>
              <a:rPr lang="en-US" altLang="ja-JP" sz="27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-</a:t>
            </a:r>
            <a:r>
              <a:rPr lang="ja-JP" altLang="en-US" sz="2700" b="1" dirty="0" smtClean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下垂体系の機能的撹乱</a:t>
            </a:r>
            <a:endParaRPr kumimoji="1" lang="ja-JP" altLang="en-US" sz="2700" b="1" dirty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2050" name="Picture 2" descr="C:\Users\Owner\AppData\Local\Microsoft\Windows Live Mail\WLMDSS.tmp\WLM4EF0.tmp\下垂体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204864"/>
            <a:ext cx="2160240" cy="2820046"/>
          </a:xfrm>
          <a:prstGeom prst="rect">
            <a:avLst/>
          </a:prstGeom>
          <a:noFill/>
        </p:spPr>
      </p:pic>
      <p:pic>
        <p:nvPicPr>
          <p:cNvPr id="2051" name="Picture 3" descr="C:\Users\Owner\AppData\Local\Microsoft\Windows Live Mail\WLMDSS.tmp\WLMD714.tmp\視床下部ホルモ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5589240"/>
            <a:ext cx="3892540" cy="1186008"/>
          </a:xfrm>
          <a:prstGeom prst="rect">
            <a:avLst/>
          </a:prstGeom>
          <a:noFill/>
        </p:spPr>
      </p:pic>
      <p:sp>
        <p:nvSpPr>
          <p:cNvPr id="3" name="テキスト ボックス 2"/>
          <p:cNvSpPr txBox="1"/>
          <p:nvPr/>
        </p:nvSpPr>
        <p:spPr>
          <a:xfrm>
            <a:off x="2411760" y="2041103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第三脳室</a:t>
            </a:r>
            <a:endParaRPr kumimoji="1" lang="ja-JP" altLang="en-US" sz="14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3347864" y="2363688"/>
            <a:ext cx="144016" cy="70527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87824" y="2492896"/>
            <a:ext cx="567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CVO</a:t>
            </a:r>
            <a:endParaRPr kumimoji="1" lang="ja-JP" altLang="en-US" sz="12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2267744" y="2723728"/>
            <a:ext cx="1008112" cy="345232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>
            <a:off x="2267744" y="3068960"/>
            <a:ext cx="1152128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1259632" y="2564904"/>
            <a:ext cx="1008112" cy="10618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b="1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IgE</a:t>
            </a:r>
            <a:endParaRPr kumimoji="1" lang="en-US" altLang="ja-JP" sz="105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105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抗原</a:t>
            </a:r>
            <a:endParaRPr lang="en-US" altLang="ja-JP" sz="105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105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感作</a:t>
            </a:r>
            <a:r>
              <a:rPr lang="en-US" altLang="ja-JP" sz="105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T</a:t>
            </a:r>
            <a:r>
              <a:rPr lang="ja-JP" altLang="en-US" sz="105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細胞</a:t>
            </a:r>
            <a:endParaRPr lang="en-US" altLang="ja-JP" sz="105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105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サイトカイン</a:t>
            </a:r>
            <a:endParaRPr kumimoji="1" lang="en-US" altLang="ja-JP" sz="105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105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アジバント</a:t>
            </a:r>
            <a:endParaRPr lang="en-US" altLang="ja-JP" sz="105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105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自己</a:t>
            </a:r>
            <a:r>
              <a:rPr kumimoji="1" lang="ja-JP" altLang="en-US" sz="105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抗体</a:t>
            </a:r>
          </a:p>
        </p:txBody>
      </p:sp>
      <p:sp>
        <p:nvSpPr>
          <p:cNvPr id="11" name="爆発 2 10"/>
          <p:cNvSpPr/>
          <p:nvPr/>
        </p:nvSpPr>
        <p:spPr>
          <a:xfrm>
            <a:off x="3779912" y="2492896"/>
            <a:ext cx="144016" cy="115416"/>
          </a:xfrm>
          <a:prstGeom prst="irregularSeal2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爆発 2 13"/>
          <p:cNvSpPr/>
          <p:nvPr/>
        </p:nvSpPr>
        <p:spPr>
          <a:xfrm>
            <a:off x="3932312" y="2645296"/>
            <a:ext cx="144016" cy="115416"/>
          </a:xfrm>
          <a:prstGeom prst="irregularSeal2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爆発 2 14"/>
          <p:cNvSpPr/>
          <p:nvPr/>
        </p:nvSpPr>
        <p:spPr>
          <a:xfrm>
            <a:off x="4139952" y="2593504"/>
            <a:ext cx="144016" cy="115416"/>
          </a:xfrm>
          <a:prstGeom prst="irregularSeal2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爆発 2 15"/>
          <p:cNvSpPr/>
          <p:nvPr/>
        </p:nvSpPr>
        <p:spPr>
          <a:xfrm>
            <a:off x="3995936" y="2377480"/>
            <a:ext cx="144016" cy="115416"/>
          </a:xfrm>
          <a:prstGeom prst="irregularSeal2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コネクタ 12"/>
          <p:cNvCxnSpPr>
            <a:stCxn id="16" idx="3"/>
            <a:endCxn id="19" idx="2"/>
          </p:cNvCxnSpPr>
          <p:nvPr/>
        </p:nvCxnSpPr>
        <p:spPr>
          <a:xfrm flipH="1" flipV="1">
            <a:off x="4067944" y="2162473"/>
            <a:ext cx="72008" cy="2505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3419872" y="1700808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マスト細胞</a:t>
            </a:r>
            <a:endParaRPr lang="en-US" altLang="ja-JP" sz="12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ミクログリア</a:t>
            </a:r>
            <a:endParaRPr kumimoji="1" lang="ja-JP" altLang="en-US" sz="12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630618" y="2473732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 smtClean="0">
                <a:latin typeface="ＭＳ Ｐゴシック"/>
                <a:ea typeface="ＭＳ Ｐゴシック"/>
              </a:rPr>
              <a:t>②</a:t>
            </a:r>
            <a:r>
              <a:rPr lang="en-US" altLang="ja-JP" sz="1400" b="1" dirty="0" smtClean="0">
                <a:latin typeface="ＭＳ Ｐゴシック"/>
              </a:rPr>
              <a:t> </a:t>
            </a:r>
            <a:r>
              <a:rPr lang="en-US" altLang="ja-JP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Neural route</a:t>
            </a:r>
          </a:p>
          <a:p>
            <a:r>
              <a:rPr lang="en-US" altLang="ja-JP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 (</a:t>
            </a:r>
            <a:r>
              <a:rPr lang="ja-JP" altLang="en-US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→ </a:t>
            </a:r>
            <a:r>
              <a:rPr lang="en-US" altLang="ja-JP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Neural network)</a:t>
            </a:r>
            <a:endParaRPr lang="ja-JP" altLang="en-US" sz="14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499992" y="5013176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 smtClean="0">
                <a:latin typeface="ＭＳ Ｐゴシック"/>
                <a:ea typeface="ＭＳ Ｐゴシック"/>
              </a:rPr>
              <a:t>③</a:t>
            </a:r>
            <a:r>
              <a:rPr kumimoji="1" lang="en-US" altLang="ja-JP" sz="1400" b="1" dirty="0" smtClean="0">
                <a:latin typeface="ＭＳ Ｐゴシック"/>
                <a:ea typeface="ＭＳ Ｐゴシック"/>
              </a:rPr>
              <a:t> </a:t>
            </a:r>
            <a:r>
              <a:rPr lang="en-US" altLang="ja-JP" sz="1400" b="1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Hypophysial</a:t>
            </a:r>
            <a:r>
              <a:rPr lang="en-US" altLang="ja-JP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kumimoji="1" lang="en-US" altLang="ja-JP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route</a:t>
            </a:r>
          </a:p>
          <a:p>
            <a:r>
              <a:rPr lang="en-US" altLang="ja-JP" sz="14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(ant./post-</a:t>
            </a:r>
            <a:r>
              <a:rPr lang="en-US" altLang="ja-JP" sz="1400" b="1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hypophysis</a:t>
            </a:r>
            <a:r>
              <a:rPr lang="en-US" altLang="ja-JP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  <a:endParaRPr kumimoji="1" lang="ja-JP" altLang="en-US" sz="14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004048" y="1969676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>
                <a:latin typeface="ＭＳ Ｐゴシック"/>
                <a:ea typeface="ＭＳ Ｐゴシック"/>
              </a:rPr>
              <a:t>④</a:t>
            </a:r>
            <a:r>
              <a:rPr kumimoji="1" lang="en-US" altLang="ja-JP" sz="1400" b="1" dirty="0" smtClean="0">
                <a:latin typeface="ＭＳ Ｐゴシック"/>
                <a:ea typeface="ＭＳ Ｐゴシック"/>
              </a:rPr>
              <a:t> </a:t>
            </a:r>
            <a:r>
              <a:rPr kumimoji="1" lang="en-US" altLang="ja-JP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Allergic route</a:t>
            </a:r>
          </a:p>
          <a:p>
            <a:r>
              <a:rPr lang="en-US" altLang="ja-JP" sz="14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(skin/</a:t>
            </a:r>
            <a:r>
              <a:rPr lang="en-US" altLang="ja-JP" sz="1400" b="1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resp.tract</a:t>
            </a:r>
            <a:r>
              <a:rPr lang="en-US" altLang="ja-JP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/GI tract)</a:t>
            </a:r>
            <a:endParaRPr kumimoji="1" lang="ja-JP" altLang="en-US" sz="14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cxnSp>
        <p:nvCxnSpPr>
          <p:cNvPr id="22" name="直線矢印コネクタ 21"/>
          <p:cNvCxnSpPr>
            <a:endCxn id="23" idx="1"/>
          </p:cNvCxnSpPr>
          <p:nvPr/>
        </p:nvCxnSpPr>
        <p:spPr>
          <a:xfrm flipV="1">
            <a:off x="4139952" y="2231286"/>
            <a:ext cx="864096" cy="366717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4932040" y="2645296"/>
            <a:ext cx="720080" cy="5916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5004048" y="1484784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 smtClean="0">
                <a:latin typeface="ＭＳ Ｐゴシック"/>
                <a:ea typeface="ＭＳ Ｐゴシック"/>
              </a:rPr>
              <a:t>⑤</a:t>
            </a:r>
            <a:r>
              <a:rPr kumimoji="1" lang="en-US" altLang="ja-JP" sz="1400" b="1" dirty="0" smtClean="0">
                <a:latin typeface="ＭＳ Ｐゴシック"/>
                <a:ea typeface="ＭＳ Ｐゴシック"/>
              </a:rPr>
              <a:t> </a:t>
            </a:r>
            <a:r>
              <a:rPr lang="en-US" altLang="ja-JP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CRH route</a:t>
            </a:r>
            <a:endParaRPr kumimoji="1" lang="en-US" altLang="ja-JP" sz="14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en-US" altLang="ja-JP" sz="14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(ACTH-</a:t>
            </a:r>
            <a:r>
              <a:rPr lang="en-US" altLang="ja-JP" sz="1400" b="1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cortisole</a:t>
            </a:r>
            <a:r>
              <a:rPr lang="en-US" altLang="ja-JP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  <a:endParaRPr kumimoji="1" lang="ja-JP" altLang="en-US" sz="14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cxnSp>
        <p:nvCxnSpPr>
          <p:cNvPr id="31" name="直線コネクタ 30"/>
          <p:cNvCxnSpPr>
            <a:stCxn id="19" idx="0"/>
            <a:endCxn id="19" idx="0"/>
          </p:cNvCxnSpPr>
          <p:nvPr/>
        </p:nvCxnSpPr>
        <p:spPr>
          <a:xfrm>
            <a:off x="4067944" y="170080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テキスト ボックス 2053"/>
          <p:cNvSpPr txBox="1"/>
          <p:nvPr/>
        </p:nvSpPr>
        <p:spPr>
          <a:xfrm>
            <a:off x="5364088" y="3788023"/>
            <a:ext cx="755576" cy="5770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CRH</a:t>
            </a:r>
          </a:p>
          <a:p>
            <a:pPr algn="ctr"/>
            <a:r>
              <a:rPr lang="en-US" altLang="ja-JP" sz="105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ACTH</a:t>
            </a:r>
          </a:p>
          <a:p>
            <a:pPr algn="ctr"/>
            <a:r>
              <a:rPr kumimoji="1" lang="el-GR" altLang="ja-JP" sz="105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Α</a:t>
            </a:r>
            <a:r>
              <a:rPr kumimoji="1" lang="en-US" altLang="ja-JP" sz="105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-MSH</a:t>
            </a:r>
            <a:endParaRPr kumimoji="1" lang="ja-JP" altLang="en-US" sz="105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3528" y="3933056"/>
            <a:ext cx="309634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kumimoji="1" lang="en-US" altLang="ja-JP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Endocrine system</a:t>
            </a:r>
            <a:r>
              <a:rPr kumimoji="1" lang="ja-JP" altLang="en-US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の関与？</a:t>
            </a:r>
            <a:endParaRPr kumimoji="1" lang="en-US" altLang="ja-JP" sz="14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buClr>
                <a:srgbClr val="FF0000"/>
              </a:buClr>
            </a:pPr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・尿崩症 </a:t>
            </a:r>
            <a:r>
              <a:rPr lang="en-US" altLang="ja-JP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(vasopressin)</a:t>
            </a:r>
          </a:p>
          <a:p>
            <a:pPr>
              <a:buClr>
                <a:srgbClr val="FF0000"/>
              </a:buClr>
            </a:pPr>
            <a:r>
              <a:rPr kumimoji="1"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・生理不順・異常月経 </a:t>
            </a:r>
            <a:r>
              <a:rPr kumimoji="1" lang="en-US" altLang="ja-JP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(LH-FSH)</a:t>
            </a:r>
          </a:p>
          <a:p>
            <a:pPr>
              <a:buClr>
                <a:srgbClr val="FF0000"/>
              </a:buClr>
            </a:pPr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・骨菲薄化 ・少食肥満</a:t>
            </a:r>
            <a:r>
              <a:rPr lang="en-US" altLang="ja-JP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(GH)</a:t>
            </a:r>
          </a:p>
          <a:p>
            <a:pPr>
              <a:buClr>
                <a:srgbClr val="FF0000"/>
              </a:buClr>
            </a:pPr>
            <a:r>
              <a:rPr lang="ja-JP" altLang="en-US" sz="1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・乳汁分泌・愛着（</a:t>
            </a:r>
            <a:r>
              <a:rPr lang="en-US" altLang="ja-JP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PRL/oxytocin</a:t>
            </a:r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</a:t>
            </a:r>
            <a:endParaRPr lang="en-US" altLang="ja-JP" sz="12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buClr>
                <a:srgbClr val="FF0000"/>
              </a:buClr>
            </a:pPr>
            <a:endParaRPr kumimoji="1" lang="en-US" altLang="ja-JP" sz="14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ja-JP" altLang="en-US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視床下部マスト細胞の関与？</a:t>
            </a:r>
            <a:endParaRPr lang="en-US" altLang="ja-JP" sz="14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buClr>
                <a:srgbClr val="FF0000"/>
              </a:buClr>
            </a:pPr>
            <a:r>
              <a:rPr kumimoji="1"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・アナフィラキシー</a:t>
            </a:r>
            <a:endParaRPr kumimoji="1" lang="en-US" altLang="ja-JP" sz="12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buClr>
                <a:srgbClr val="FF0000"/>
              </a:buClr>
            </a:pPr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・喘息</a:t>
            </a:r>
            <a:endParaRPr lang="en-US" altLang="ja-JP" sz="12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buClr>
                <a:srgbClr val="FF0000"/>
              </a:buClr>
            </a:pPr>
            <a:r>
              <a:rPr kumimoji="1"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・皮疹</a:t>
            </a:r>
            <a:endParaRPr kumimoji="1" lang="en-US" altLang="ja-JP" sz="12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buClr>
                <a:srgbClr val="FF0000"/>
              </a:buClr>
            </a:pPr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・アトピー性皮膚炎</a:t>
            </a:r>
            <a:endParaRPr lang="en-US" altLang="ja-JP" sz="12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buClr>
                <a:srgbClr val="FF0000"/>
              </a:buClr>
            </a:pPr>
            <a:r>
              <a:rPr kumimoji="1"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・慢性下痢症</a:t>
            </a:r>
            <a:endParaRPr kumimoji="1" lang="ja-JP" altLang="en-US" sz="12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4481736" y="5056440"/>
            <a:ext cx="0" cy="479956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>
            <a:endCxn id="28" idx="1"/>
          </p:cNvCxnSpPr>
          <p:nvPr/>
        </p:nvCxnSpPr>
        <p:spPr>
          <a:xfrm flipV="1">
            <a:off x="4139952" y="1746394"/>
            <a:ext cx="864096" cy="818511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2123728" y="2721114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>
                <a:solidFill>
                  <a:srgbClr val="FF0000"/>
                </a:solidFill>
              </a:rPr>
              <a:t>？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cxnSp>
        <p:nvCxnSpPr>
          <p:cNvPr id="32" name="直線矢印コネクタ 31"/>
          <p:cNvCxnSpPr/>
          <p:nvPr/>
        </p:nvCxnSpPr>
        <p:spPr>
          <a:xfrm>
            <a:off x="4427984" y="3135052"/>
            <a:ext cx="720080" cy="149932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5148064" y="3193231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 smtClean="0">
                <a:latin typeface="ＭＳ Ｐゴシック"/>
              </a:rPr>
              <a:t>① </a:t>
            </a:r>
            <a:r>
              <a:rPr lang="en-US" altLang="ja-JP" sz="1400" b="1" dirty="0" err="1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Hypothalumus</a:t>
            </a:r>
            <a:r>
              <a:rPr lang="en-US" altLang="ja-JP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disorder</a:t>
            </a:r>
          </a:p>
        </p:txBody>
      </p:sp>
    </p:spTree>
    <p:extLst>
      <p:ext uri="{BB962C8B-B14F-4D97-AF65-F5344CB8AC3E}">
        <p14:creationId xmlns:p14="http://schemas.microsoft.com/office/powerpoint/2010/main" val="377742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1470025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/>
          </a:bodyPr>
          <a:lstStyle/>
          <a:p>
            <a:r>
              <a:rPr kumimoji="1" lang="ja-JP" altLang="en-US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現在の</a:t>
            </a:r>
            <a:r>
              <a:rPr kumimoji="1" lang="en-US" altLang="ja-JP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HPV</a:t>
            </a:r>
            <a:r>
              <a:rPr kumimoji="1" lang="ja-JP" altLang="en-US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ワクチンを越える</a:t>
            </a:r>
            <a:r>
              <a:rPr kumimoji="1" lang="en-US" altLang="ja-JP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/>
            </a:r>
            <a:br>
              <a:rPr kumimoji="1" lang="en-US" altLang="ja-JP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ja-JP" altLang="en-US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粘膜ワクチンの開発</a:t>
            </a:r>
            <a:endParaRPr kumimoji="1" lang="ja-JP" altLang="en-US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5122" name="Picture 2" descr="http://ts1.mm.bing.net/th?&amp;id=JN.CBcYJ3j9/ZN52ZrW3EYrog&amp;w=300&amp;h=300&amp;c=0&amp;pid=1.9&amp;rs=0&amp;p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501008"/>
            <a:ext cx="172819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ts3.mm.bing.net/th?id=JN.lPFhg92pHzDc2YrRbAzhYg&amp;pid=15.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013176"/>
            <a:ext cx="1152128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t.pimg.jp/002/296/281/1/22962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053" y="5117907"/>
            <a:ext cx="1450243" cy="104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t.pimg.jp/003/016/824/1/30168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24944"/>
            <a:ext cx="1212168" cy="155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t.pimg.jp/005/965/249/1/59652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358" y="3068960"/>
            <a:ext cx="1477938" cy="104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275856" y="5786100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粘膜免疫</a:t>
            </a:r>
            <a:endParaRPr kumimoji="1" lang="en-US" altLang="ja-JP" sz="14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リンパ</a:t>
            </a:r>
            <a:r>
              <a:rPr lang="ja-JP" altLang="en-US" sz="14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球</a:t>
            </a:r>
            <a:r>
              <a:rPr lang="ja-JP" altLang="en-US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</a:t>
            </a:r>
            <a:r>
              <a:rPr lang="en-US" altLang="ja-JP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homing</a:t>
            </a:r>
            <a:r>
              <a:rPr lang="ja-JP" altLang="en-US" sz="14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現象</a:t>
            </a:r>
            <a:endParaRPr kumimoji="1" lang="ja-JP" altLang="en-US" sz="14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cxnSp>
        <p:nvCxnSpPr>
          <p:cNvPr id="7" name="曲線コネクタ 6"/>
          <p:cNvCxnSpPr/>
          <p:nvPr/>
        </p:nvCxnSpPr>
        <p:spPr>
          <a:xfrm>
            <a:off x="2987824" y="3789040"/>
            <a:ext cx="504056" cy="480462"/>
          </a:xfrm>
          <a:prstGeom prst="curvedConnector3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曲線コネクタ 14"/>
          <p:cNvCxnSpPr/>
          <p:nvPr/>
        </p:nvCxnSpPr>
        <p:spPr>
          <a:xfrm flipV="1">
            <a:off x="5024535" y="3789040"/>
            <a:ext cx="555577" cy="480462"/>
          </a:xfrm>
          <a:prstGeom prst="curvedConnector3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曲線コネクタ 15"/>
          <p:cNvCxnSpPr/>
          <p:nvPr/>
        </p:nvCxnSpPr>
        <p:spPr>
          <a:xfrm>
            <a:off x="5096543" y="5085184"/>
            <a:ext cx="555577" cy="264438"/>
          </a:xfrm>
          <a:prstGeom prst="curvedConnector3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曲線コネクタ 16"/>
          <p:cNvCxnSpPr/>
          <p:nvPr/>
        </p:nvCxnSpPr>
        <p:spPr>
          <a:xfrm flipV="1">
            <a:off x="2987824" y="5045154"/>
            <a:ext cx="555577" cy="264438"/>
          </a:xfrm>
          <a:prstGeom prst="curvedConnector3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>
            <a:stCxn id="5132" idx="2"/>
          </p:cNvCxnSpPr>
          <p:nvPr/>
        </p:nvCxnSpPr>
        <p:spPr>
          <a:xfrm>
            <a:off x="2225756" y="4479006"/>
            <a:ext cx="0" cy="23946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>
            <a:off x="6444208" y="4581128"/>
            <a:ext cx="0" cy="23946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3543401" y="3212976"/>
            <a:ext cx="1553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Oral immunization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6732240" y="6047710"/>
            <a:ext cx="648072" cy="189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2699792" y="3251627"/>
            <a:ext cx="144016" cy="537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547664" y="2852936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erosol</a:t>
            </a:r>
            <a:r>
              <a:rPr kumimoji="1"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nasal immunization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547664" y="5929535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Suglingual</a:t>
            </a:r>
            <a:endParaRPr lang="en-US" altLang="ja-JP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1"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immunization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44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>
            <a:normAutofit fontScale="90000"/>
          </a:bodyPr>
          <a:lstStyle/>
          <a:p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予防</a:t>
            </a:r>
            <a:r>
              <a:rPr lang="ja-JP" altLang="en-US" sz="32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接種の未来</a:t>
            </a:r>
            <a:r>
              <a:rPr lang="en-US" altLang="ja-JP" sz="32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/>
            </a:r>
            <a:br>
              <a:rPr lang="en-US" altLang="ja-JP" sz="32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ja-JP" altLang="en-US" sz="3200" b="1" dirty="0" smtClean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“</a:t>
            </a:r>
            <a:r>
              <a:rPr lang="ja-JP" altLang="en-US" sz="32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光と影</a:t>
            </a:r>
            <a:r>
              <a:rPr lang="ja-JP" altLang="en-US" sz="3200" b="1" dirty="0" smtClean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”から、</a:t>
            </a:r>
            <a:r>
              <a:rPr lang="en-US" altLang="ja-JP" sz="3200" b="1" dirty="0" smtClean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〝</a:t>
            </a:r>
            <a:r>
              <a:rPr lang="ja-JP" altLang="en-US" sz="3200" b="1" dirty="0" smtClean="0">
                <a:solidFill>
                  <a:srgbClr val="FFFF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明るい未来</a:t>
            </a:r>
            <a:r>
              <a:rPr lang="ja-JP" altLang="en-US" sz="3200" b="1" dirty="0" smtClean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“へ</a:t>
            </a:r>
            <a:endParaRPr kumimoji="1" lang="ja-JP" altLang="en-US" sz="3200" b="1" dirty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525963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kumimoji="1" lang="ja-JP" altLang="en-US" sz="16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予防接種は感染症から子どもを守る重要な手段である。「安全」で</a:t>
            </a:r>
            <a:r>
              <a:rPr lang="ja-JP" altLang="en-US" sz="16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「</a:t>
            </a:r>
            <a:r>
              <a:rPr kumimoji="1" lang="ja-JP" altLang="en-US" sz="16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有効」な　　　ワクチンの開発をすすめる必要がある。</a:t>
            </a:r>
            <a:endParaRPr kumimoji="1" lang="en-US" altLang="ja-JP" sz="16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kumimoji="1" lang="en-US" altLang="ja-JP" sz="8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buBlip>
                <a:blip r:embed="rId2"/>
              </a:buBlip>
            </a:pPr>
            <a:r>
              <a:rPr lang="ja-JP" altLang="en-US" sz="16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現在、子どもはワクチンだけで約４０回も針を刺されている → </a:t>
            </a:r>
            <a:r>
              <a:rPr lang="en-US" altLang="ja-JP" sz="1800" dirty="0">
                <a:solidFill>
                  <a:srgbClr val="FF0000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Needle-free vaccine </a:t>
            </a:r>
            <a:r>
              <a:rPr lang="en-US" altLang="ja-JP" sz="1800" dirty="0" smtClean="0">
                <a:solidFill>
                  <a:srgbClr val="FF0000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endParaRPr lang="en-US" altLang="ja-JP" sz="800" dirty="0">
              <a:solidFill>
                <a:srgbClr val="FF0000"/>
              </a:solidFill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>
              <a:buBlip>
                <a:blip r:embed="rId2"/>
              </a:buBlip>
            </a:pPr>
            <a:r>
              <a:rPr lang="ja-JP" altLang="en-US" sz="16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粘膜免疫の進展を鑑みれば、この免疫系を利用したワクチン開発をすすめるべき</a:t>
            </a:r>
            <a:endParaRPr lang="en-US" altLang="ja-JP" sz="16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1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 </a:t>
            </a:r>
            <a:r>
              <a:rPr lang="ja-JP" altLang="en-US" sz="16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である。</a:t>
            </a:r>
            <a:endParaRPr lang="en-US" altLang="ja-JP" sz="16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kumimoji="1" lang="en-US" altLang="ja-JP" sz="800" dirty="0" smtClean="0">
              <a:solidFill>
                <a:srgbClr val="FF0000"/>
              </a:solidFill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>
              <a:buBlip>
                <a:blip r:embed="rId2"/>
              </a:buBlip>
            </a:pPr>
            <a:r>
              <a:rPr kumimoji="1" lang="en-US" altLang="ja-JP" sz="1600" i="1" dirty="0" err="1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ZoE</a:t>
            </a:r>
            <a:r>
              <a:rPr kumimoji="1" lang="en-US" altLang="ja-JP" sz="1600" i="1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Hunter</a:t>
            </a:r>
            <a:r>
              <a:rPr kumimoji="1" lang="en-US" altLang="ja-JP" sz="16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kumimoji="1" lang="en-US" altLang="ja-JP" sz="1800" i="1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   “</a:t>
            </a:r>
            <a:r>
              <a:rPr kumimoji="1" lang="en-US" altLang="ja-JP" sz="1800" i="1" u="sng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Many microbial pathogens use mucosal surfaces as sites of entry into the host</a:t>
            </a:r>
            <a:r>
              <a:rPr kumimoji="1" lang="en-US" altLang="ja-JP" sz="1800" i="1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.  </a:t>
            </a:r>
          </a:p>
          <a:p>
            <a:pPr marL="0" indent="0">
              <a:buNone/>
            </a:pPr>
            <a:r>
              <a:rPr lang="ja-JP" altLang="en-US" sz="1800" i="1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lang="ja-JP" altLang="en-US" sz="1800" i="1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   </a:t>
            </a:r>
            <a:r>
              <a:rPr kumimoji="1" lang="en-US" altLang="ja-JP" sz="1800" i="1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Despite this fact, most current vaccines are administered </a:t>
            </a:r>
            <a:r>
              <a:rPr kumimoji="1" lang="en-US" altLang="ja-JP" sz="1800" i="1" dirty="0" err="1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parenterally</a:t>
            </a:r>
            <a:r>
              <a:rPr kumimoji="1" lang="en-US" altLang="ja-JP" sz="1800" i="1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and </a:t>
            </a:r>
          </a:p>
          <a:p>
            <a:pPr marL="0" indent="0">
              <a:buNone/>
            </a:pPr>
            <a:r>
              <a:rPr kumimoji="1" lang="en-US" altLang="ja-JP" sz="1800" i="1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    do not elicit mucosal immune responses. This reflect the difficulties in inducing </a:t>
            </a:r>
          </a:p>
          <a:p>
            <a:pPr marL="0" indent="0">
              <a:buNone/>
            </a:pPr>
            <a:r>
              <a:rPr kumimoji="1" lang="en-US" altLang="ja-JP" sz="1800" i="1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    consistent immune responses by vaccination of mucosal surfaces using vaccines </a:t>
            </a:r>
          </a:p>
          <a:p>
            <a:pPr marL="0" indent="0">
              <a:buNone/>
            </a:pPr>
            <a:r>
              <a:rPr kumimoji="1" lang="en-US" altLang="ja-JP" sz="1800" i="1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    other than live attenuated strains.”</a:t>
            </a:r>
            <a:r>
              <a:rPr kumimoji="1" lang="ja-JP" altLang="en-US" sz="1800" i="1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r>
              <a:rPr kumimoji="1" lang="en-US" altLang="ja-JP" sz="1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(2011)</a:t>
            </a:r>
            <a:endParaRPr lang="en-US" altLang="ja-JP" sz="16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784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6660232" y="6176337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</a:t>
            </a:r>
            <a:r>
              <a:rPr lang="en-US" altLang="ja-JP" sz="1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2010, </a:t>
            </a:r>
            <a:r>
              <a:rPr lang="ja-JP" altLang="en-US" sz="12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大野博司</a:t>
            </a:r>
            <a:r>
              <a:rPr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</a:t>
            </a:r>
            <a:endParaRPr kumimoji="1" lang="ja-JP" altLang="en-US" sz="1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23528" y="1628800"/>
            <a:ext cx="8568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IgG</a:t>
            </a:r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は粘膜上皮細胞表面の</a:t>
            </a:r>
            <a:r>
              <a:rPr lang="en-US" altLang="ja-JP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proteinase</a:t>
            </a:r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で分解され、</a:t>
            </a:r>
            <a:r>
              <a:rPr lang="en-US" altLang="ja-JP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IgA</a:t>
            </a:r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は</a:t>
            </a:r>
            <a:r>
              <a:rPr lang="en-US" altLang="ja-JP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</a:t>
            </a:r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量体となり</a:t>
            </a:r>
            <a:r>
              <a:rPr lang="en-US" altLang="ja-JP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SC</a:t>
            </a:r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が絡みついて</a:t>
            </a:r>
            <a:r>
              <a:rPr lang="en-US" altLang="ja-JP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proteinase</a:t>
            </a:r>
            <a:r>
              <a:rPr lang="ja-JP" altLang="en-US" sz="1200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から防御されている。</a:t>
            </a:r>
            <a:endParaRPr kumimoji="1" lang="ja-JP" altLang="en-US" sz="12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899592" y="188640"/>
            <a:ext cx="7164796" cy="80021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粘膜免疫：分泌型</a:t>
            </a:r>
            <a:r>
              <a:rPr lang="en-US" altLang="ja-JP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IgA</a:t>
            </a: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産生機構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Mucosal-associated Lymphoid Tissue</a:t>
            </a:r>
            <a:endParaRPr lang="ja-JP" altLang="en-US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827584" y="2060848"/>
            <a:ext cx="7560840" cy="4176464"/>
            <a:chOff x="611560" y="1484784"/>
            <a:chExt cx="8280920" cy="4469031"/>
          </a:xfrm>
        </p:grpSpPr>
        <p:pic>
          <p:nvPicPr>
            <p:cNvPr id="3" name="図 2" descr="図１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1700808"/>
              <a:ext cx="4584918" cy="425300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" name="直線コネクタ 4"/>
            <p:cNvCxnSpPr/>
            <p:nvPr/>
          </p:nvCxnSpPr>
          <p:spPr>
            <a:xfrm>
              <a:off x="6228184" y="4293096"/>
              <a:ext cx="108012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5"/>
            <p:cNvSpPr txBox="1"/>
            <p:nvPr/>
          </p:nvSpPr>
          <p:spPr>
            <a:xfrm>
              <a:off x="7308304" y="4077072"/>
              <a:ext cx="1512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 smtClean="0"/>
                <a:t>T cell-dependent</a:t>
              </a:r>
            </a:p>
            <a:p>
              <a:r>
                <a:rPr lang="en-US" altLang="ja-JP" sz="1400" b="1" dirty="0" smtClean="0"/>
                <a:t>IgA production</a:t>
              </a:r>
              <a:endParaRPr kumimoji="1" lang="ja-JP" altLang="en-US" sz="1400" b="1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611560" y="2348880"/>
              <a:ext cx="172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 smtClean="0"/>
                <a:t>T cell-independent</a:t>
              </a:r>
            </a:p>
            <a:p>
              <a:r>
                <a:rPr lang="en-US" altLang="ja-JP" sz="1400" b="1" dirty="0" smtClean="0"/>
                <a:t>IgA production</a:t>
              </a:r>
              <a:endParaRPr kumimoji="1" lang="ja-JP" altLang="en-US" sz="1400" b="1" dirty="0"/>
            </a:p>
          </p:txBody>
        </p:sp>
        <p:cxnSp>
          <p:nvCxnSpPr>
            <p:cNvPr id="9" name="直線コネクタ 8"/>
            <p:cNvCxnSpPr/>
            <p:nvPr/>
          </p:nvCxnSpPr>
          <p:spPr>
            <a:xfrm>
              <a:off x="2195736" y="2636912"/>
              <a:ext cx="72008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テキスト ボックス 11"/>
            <p:cNvSpPr txBox="1"/>
            <p:nvPr/>
          </p:nvSpPr>
          <p:spPr>
            <a:xfrm>
              <a:off x="5004048" y="2924944"/>
              <a:ext cx="8640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M cell</a:t>
              </a:r>
              <a:endParaRPr kumimoji="1"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 rot="-2700000">
              <a:off x="4854261" y="1944530"/>
              <a:ext cx="2520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rgbClr val="FF0000"/>
                  </a:solidFill>
                </a:rPr>
                <a:t>S</a:t>
              </a:r>
              <a:endParaRPr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 rot="-3420000">
              <a:off x="2339752" y="1669921"/>
              <a:ext cx="2520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rgbClr val="FF0000"/>
                  </a:solidFill>
                </a:rPr>
                <a:t>S</a:t>
              </a:r>
              <a:endParaRPr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 rot="3360000">
              <a:off x="5518568" y="2676559"/>
              <a:ext cx="2520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rgbClr val="FF0000"/>
                  </a:solidFill>
                </a:rPr>
                <a:t>S</a:t>
              </a:r>
              <a:endParaRPr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 rot="-1920000">
              <a:off x="3779912" y="2675629"/>
              <a:ext cx="2520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rgbClr val="FF0000"/>
                  </a:solidFill>
                </a:rPr>
                <a:t>S</a:t>
              </a:r>
              <a:endParaRPr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 rot="-1980000">
              <a:off x="6372200" y="2948819"/>
              <a:ext cx="2520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rgbClr val="FF0000"/>
                  </a:solidFill>
                </a:rPr>
                <a:t>S</a:t>
              </a:r>
              <a:endParaRPr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5940152" y="2276872"/>
              <a:ext cx="18722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b="1" dirty="0" smtClean="0">
                  <a:solidFill>
                    <a:srgbClr val="FF0000"/>
                  </a:solidFill>
                </a:rPr>
                <a:t>S</a:t>
              </a:r>
              <a:r>
                <a:rPr lang="en-US" altLang="ja-JP" sz="1200" b="1" dirty="0" smtClean="0">
                  <a:solidFill>
                    <a:srgbClr val="FF0000"/>
                  </a:solidFill>
                </a:rPr>
                <a:t>: secretory component</a:t>
              </a:r>
              <a:endParaRPr lang="ja-JP" alt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 rot="3480000">
              <a:off x="4006579" y="3377051"/>
              <a:ext cx="2520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rgbClr val="FF0000"/>
                  </a:solidFill>
                </a:rPr>
                <a:t>S</a:t>
              </a:r>
              <a:endParaRPr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5" name="フローチャート : 照合 24"/>
            <p:cNvSpPr/>
            <p:nvPr/>
          </p:nvSpPr>
          <p:spPr>
            <a:xfrm rot="-3420000" flipH="1">
              <a:off x="3004592" y="1573560"/>
              <a:ext cx="72008" cy="216024"/>
            </a:xfrm>
            <a:prstGeom prst="flowChartCollat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26" name="フローチャート : 照合 25"/>
            <p:cNvSpPr/>
            <p:nvPr/>
          </p:nvSpPr>
          <p:spPr>
            <a:xfrm rot="-3420000" flipH="1">
              <a:off x="3156992" y="1725960"/>
              <a:ext cx="72008" cy="216024"/>
            </a:xfrm>
            <a:prstGeom prst="flowChartCollat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27" name="フローチャート : 照合 26"/>
            <p:cNvSpPr/>
            <p:nvPr/>
          </p:nvSpPr>
          <p:spPr>
            <a:xfrm rot="-3420000" flipH="1">
              <a:off x="3309392" y="1878360"/>
              <a:ext cx="72008" cy="216024"/>
            </a:xfrm>
            <a:prstGeom prst="flowChartCollat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28" name="フローチャート : 照合 27"/>
            <p:cNvSpPr/>
            <p:nvPr/>
          </p:nvSpPr>
          <p:spPr>
            <a:xfrm rot="-3420000" flipH="1">
              <a:off x="3461792" y="2030760"/>
              <a:ext cx="72008" cy="216024"/>
            </a:xfrm>
            <a:prstGeom prst="flowChartCollat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5940152" y="1484784"/>
              <a:ext cx="2597432" cy="395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>
                  <a:solidFill>
                    <a:srgbClr val="0070C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（消化</a:t>
              </a:r>
              <a:r>
                <a:rPr lang="ja-JP" altLang="en-US" b="1" dirty="0" smtClean="0">
                  <a:solidFill>
                    <a:srgbClr val="0070C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管内腔側）</a:t>
              </a:r>
              <a:endParaRPr lang="ja-JP" altLang="en-US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6660232" y="3419708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 smtClean="0">
                  <a:solidFill>
                    <a:srgbClr val="0070C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（粘膜上皮細胞）</a:t>
              </a:r>
              <a:endParaRPr lang="ja-JP" altLang="en-US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  <p:cxnSp>
          <p:nvCxnSpPr>
            <p:cNvPr id="32" name="直線コネクタ 31"/>
            <p:cNvCxnSpPr/>
            <p:nvPr/>
          </p:nvCxnSpPr>
          <p:spPr>
            <a:xfrm>
              <a:off x="6444208" y="3604374"/>
              <a:ext cx="40845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テキスト ボックス 33"/>
            <p:cNvSpPr txBox="1"/>
            <p:nvPr/>
          </p:nvSpPr>
          <p:spPr>
            <a:xfrm>
              <a:off x="6444208" y="5291916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 dirty="0" smtClean="0">
                  <a:solidFill>
                    <a:srgbClr val="0070C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（粘膜下層側）</a:t>
              </a:r>
              <a:endParaRPr lang="ja-JP" altLang="en-US" b="1" dirty="0">
                <a:solidFill>
                  <a:srgbClr val="0070C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5940152" y="2492896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・</a:t>
              </a:r>
              <a:r>
                <a:rPr kumimoji="1" lang="en-US" altLang="ja-JP" sz="1200" b="1" dirty="0" smtClean="0">
                  <a:solidFill>
                    <a:srgbClr val="00B050"/>
                  </a:solidFill>
                </a:rPr>
                <a:t>: J chain</a:t>
              </a:r>
              <a:endParaRPr kumimoji="1" lang="ja-JP" altLang="en-US" sz="1200" b="1" dirty="0">
                <a:solidFill>
                  <a:srgbClr val="00B050"/>
                </a:solidFill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6372200" y="2996952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・</a:t>
              </a:r>
              <a:endParaRPr kumimoji="1" lang="ja-JP" alt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5436096" y="2699628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・</a:t>
              </a:r>
              <a:endParaRPr kumimoji="1" lang="ja-JP" alt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4860032" y="1916832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・</a:t>
              </a:r>
              <a:endParaRPr kumimoji="1" lang="ja-JP" alt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3779912" y="2708920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・</a:t>
              </a:r>
              <a:endParaRPr kumimoji="1" lang="ja-JP" alt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3995936" y="3419708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・</a:t>
              </a:r>
              <a:endParaRPr kumimoji="1" lang="ja-JP" alt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2339752" y="1691516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・</a:t>
              </a:r>
              <a:endParaRPr kumimoji="1" lang="ja-JP" alt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395536" y="1115452"/>
            <a:ext cx="835292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粘膜免疫：</a:t>
            </a:r>
            <a:r>
              <a:rPr lang="en-US" altLang="ja-JP" b="1" dirty="0" smtClean="0">
                <a:latin typeface="HG丸ｺﾞｼｯｸM-PRO" pitchFamily="50" charset="-128"/>
                <a:ea typeface="HG丸ｺﾞｼｯｸM-PRO" pitchFamily="50" charset="-128"/>
                <a:sym typeface="Wingdings" pitchFamily="2" charset="2"/>
              </a:rPr>
              <a:t>(1) </a:t>
            </a:r>
            <a:r>
              <a:rPr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局所で</a:t>
            </a:r>
            <a:r>
              <a:rPr lang="ja-JP" altLang="en-US" b="1" dirty="0" smtClean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感作</a:t>
            </a:r>
            <a:r>
              <a:rPr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 → </a:t>
            </a:r>
            <a:r>
              <a:rPr lang="en-US" altLang="ja-JP" b="1" dirty="0" smtClean="0">
                <a:latin typeface="HG丸ｺﾞｼｯｸM-PRO" pitchFamily="50" charset="-128"/>
                <a:ea typeface="HG丸ｺﾞｼｯｸM-PRO" pitchFamily="50" charset="-128"/>
              </a:rPr>
              <a:t>(2) </a:t>
            </a:r>
            <a:r>
              <a:rPr lang="en-US" altLang="ja-JP" b="1" dirty="0" smtClean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Homing</a:t>
            </a:r>
            <a:r>
              <a:rPr lang="en-US" altLang="ja-JP" b="1" dirty="0" smtClean="0">
                <a:latin typeface="HG丸ｺﾞｼｯｸM-PRO" pitchFamily="50" charset="-128"/>
                <a:ea typeface="HG丸ｺﾞｼｯｸM-PRO" pitchFamily="50" charset="-128"/>
              </a:rPr>
              <a:t> </a:t>
            </a:r>
            <a:r>
              <a:rPr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→ </a:t>
            </a:r>
            <a:r>
              <a:rPr lang="en-US" altLang="ja-JP" b="1" dirty="0" smtClean="0">
                <a:latin typeface="HG丸ｺﾞｼｯｸM-PRO" pitchFamily="50" charset="-128"/>
                <a:ea typeface="HG丸ｺﾞｼｯｸM-PRO" pitchFamily="50" charset="-128"/>
              </a:rPr>
              <a:t>(3) </a:t>
            </a:r>
            <a:r>
              <a:rPr lang="ja-JP" altLang="en-US" b="1" dirty="0" smtClean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全身粘膜</a:t>
            </a:r>
            <a:r>
              <a:rPr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で免疫が成立する。</a:t>
            </a:r>
            <a:endParaRPr kumimoji="1" lang="ja-JP" altLang="en-US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039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056512" cy="634082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r>
              <a:rPr lang="ja-JP" altLang="en-US" sz="32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粘膜ワクチンに求められる要件</a:t>
            </a:r>
            <a:endParaRPr kumimoji="1" lang="ja-JP" altLang="en-US" sz="3200" b="1" dirty="0">
              <a:solidFill>
                <a:schemeClr val="accent6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9552" y="2811120"/>
            <a:ext cx="8136904" cy="35702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kumimoji="1" lang="ja-JP" altLang="en-US" sz="2400" b="1" dirty="0" smtClean="0">
                <a:latin typeface="HG丸ｺﾞｼｯｸM-PRO" pitchFamily="50" charset="-128"/>
                <a:ea typeface="HG丸ｺﾞｼｯｸM-PRO" pitchFamily="50" charset="-128"/>
              </a:rPr>
              <a:t>ワクチン開発の３要件</a:t>
            </a:r>
            <a:endParaRPr kumimoji="1" lang="en-US" altLang="ja-JP" sz="800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endParaRPr kumimoji="1" lang="en-US" altLang="ja-JP" sz="800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b="1" dirty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　１．抗原の選択： </a:t>
            </a:r>
            <a:r>
              <a:rPr lang="en-US" altLang="ja-JP" b="1" dirty="0" smtClean="0">
                <a:latin typeface="HG丸ｺﾞｼｯｸM-PRO" pitchFamily="50" charset="-128"/>
                <a:ea typeface="HG丸ｺﾞｼｯｸM-PRO" pitchFamily="50" charset="-128"/>
              </a:rPr>
              <a:t>L</a:t>
            </a:r>
            <a:r>
              <a:rPr lang="en-US" altLang="ja-JP" b="1" dirty="0">
                <a:latin typeface="HG丸ｺﾞｼｯｸM-PRO" pitchFamily="50" charset="-128"/>
                <a:ea typeface="HG丸ｺﾞｼｯｸM-PRO" pitchFamily="50" charset="-128"/>
              </a:rPr>
              <a:t>1</a:t>
            </a:r>
            <a:r>
              <a:rPr lang="en-US" altLang="ja-JP" b="1" dirty="0" smtClean="0">
                <a:latin typeface="HG丸ｺﾞｼｯｸM-PRO" pitchFamily="50" charset="-128"/>
                <a:ea typeface="HG丸ｺﾞｼｯｸM-PRO" pitchFamily="50" charset="-128"/>
              </a:rPr>
              <a:t>-VLP </a:t>
            </a:r>
            <a:r>
              <a:rPr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→ </a:t>
            </a:r>
            <a:r>
              <a:rPr lang="en-US" altLang="ja-JP" b="1" dirty="0" smtClean="0">
                <a:latin typeface="HG丸ｺﾞｼｯｸM-PRO" pitchFamily="50" charset="-128"/>
                <a:ea typeface="HG丸ｺﾞｼｯｸM-PRO" pitchFamily="50" charset="-128"/>
              </a:rPr>
              <a:t>E6/E7,  DNA</a:t>
            </a:r>
            <a:r>
              <a:rPr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ワクチン</a:t>
            </a:r>
            <a:endParaRPr lang="en-US" altLang="ja-JP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endParaRPr lang="en-US" altLang="ja-JP" sz="800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kumimoji="1" lang="ja-JP" altLang="en-US" b="1" dirty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kumimoji="1"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　２．アジバント選択</a:t>
            </a:r>
            <a:r>
              <a:rPr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：コレラ毒素、</a:t>
            </a:r>
            <a:r>
              <a:rPr lang="en-US" altLang="ja-JP" b="1" dirty="0" smtClean="0">
                <a:latin typeface="HG丸ｺﾞｼｯｸM-PRO" pitchFamily="50" charset="-128"/>
                <a:ea typeface="HG丸ｺﾞｼｯｸM-PRO" pitchFamily="50" charset="-128"/>
              </a:rPr>
              <a:t>non-</a:t>
            </a:r>
            <a:r>
              <a:rPr lang="en-US" altLang="ja-JP" b="1" dirty="0" err="1" smtClean="0">
                <a:latin typeface="HG丸ｺﾞｼｯｸM-PRO" pitchFamily="50" charset="-128"/>
                <a:ea typeface="HG丸ｺﾞｼｯｸM-PRO" pitchFamily="50" charset="-128"/>
              </a:rPr>
              <a:t>adjuvanted</a:t>
            </a:r>
            <a:r>
              <a:rPr lang="ja-JP" altLang="en-US" b="1" dirty="0" err="1" smtClean="0">
                <a:latin typeface="HG丸ｺﾞｼｯｸM-PRO" pitchFamily="50" charset="-128"/>
                <a:ea typeface="HG丸ｺﾞｼｯｸM-PRO" pitchFamily="50" charset="-128"/>
              </a:rPr>
              <a:t>、</a:t>
            </a:r>
            <a:r>
              <a:rPr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粘膜付着剤</a:t>
            </a:r>
            <a:r>
              <a:rPr lang="en-US" altLang="ja-JP" b="1" dirty="0" smtClean="0">
                <a:latin typeface="HG丸ｺﾞｼｯｸM-PRO" pitchFamily="50" charset="-128"/>
                <a:ea typeface="HG丸ｺﾞｼｯｸM-PRO" pitchFamily="50" charset="-128"/>
              </a:rPr>
              <a:t> </a:t>
            </a:r>
            <a:endParaRPr kumimoji="1" lang="en-US" altLang="ja-JP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endParaRPr kumimoji="1" lang="en-US" altLang="ja-JP" sz="800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b="1" dirty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　３．投与ルートの選択 </a:t>
            </a:r>
            <a:endParaRPr lang="en-US" altLang="ja-JP" sz="800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endParaRPr lang="en-US" altLang="ja-JP" sz="800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b="1" dirty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　　→ 世界的潮流：</a:t>
            </a:r>
            <a:r>
              <a:rPr lang="en-US" altLang="ja-JP" b="1" dirty="0" smtClean="0">
                <a:latin typeface="HG丸ｺﾞｼｯｸM-PRO" pitchFamily="50" charset="-128"/>
                <a:ea typeface="HG丸ｺﾞｼｯｸM-PRO" pitchFamily="50" charset="-128"/>
              </a:rPr>
              <a:t>Needle-free vaccination</a:t>
            </a:r>
            <a:r>
              <a:rPr lang="ja-JP" altLang="en-US" b="1" dirty="0">
                <a:latin typeface="HG丸ｺﾞｼｯｸM-PRO" pitchFamily="50" charset="-128"/>
                <a:ea typeface="HG丸ｺﾞｼｯｸM-PRO" pitchFamily="50" charset="-128"/>
              </a:rPr>
              <a:t> </a:t>
            </a:r>
            <a:r>
              <a:rPr kumimoji="1"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＝ 粘膜ワクチン</a:t>
            </a:r>
            <a:endParaRPr kumimoji="1" lang="en-US" altLang="ja-JP" sz="800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endParaRPr kumimoji="1" lang="en-US" altLang="ja-JP" sz="800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b="1" dirty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　　　・経口ワクチン：消化管内の免疫は</a:t>
            </a:r>
            <a:r>
              <a:rPr lang="en-US" altLang="ja-JP" b="1" dirty="0" smtClean="0">
                <a:latin typeface="HG丸ｺﾞｼｯｸM-PRO" pitchFamily="50" charset="-128"/>
                <a:ea typeface="HG丸ｺﾞｼｯｸM-PRO" pitchFamily="50" charset="-128"/>
              </a:rPr>
              <a:t>tolerance</a:t>
            </a:r>
            <a:r>
              <a:rPr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誘導が基本。</a:t>
            </a:r>
            <a:endParaRPr lang="en-US" altLang="ja-JP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b="1" dirty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　　　　　　　　　　　胃</a:t>
            </a:r>
            <a:r>
              <a:rPr lang="ja-JP" altLang="en-US" b="1" dirty="0">
                <a:latin typeface="HG丸ｺﾞｼｯｸM-PRO" pitchFamily="50" charset="-128"/>
                <a:ea typeface="HG丸ｺﾞｼｯｸM-PRO" pitchFamily="50" charset="-128"/>
              </a:rPr>
              <a:t>の</a:t>
            </a:r>
            <a:r>
              <a:rPr lang="en-US" altLang="ja-JP" b="1" dirty="0" smtClean="0">
                <a:latin typeface="HG丸ｺﾞｼｯｸM-PRO" pitchFamily="50" charset="-128"/>
                <a:ea typeface="HG丸ｺﾞｼｯｸM-PRO" pitchFamily="50" charset="-128"/>
              </a:rPr>
              <a:t>pH</a:t>
            </a:r>
            <a:r>
              <a:rPr lang="ja-JP" altLang="en-US" b="1" dirty="0" err="1" smtClean="0">
                <a:latin typeface="HG丸ｺﾞｼｯｸM-PRO" pitchFamily="50" charset="-128"/>
                <a:ea typeface="HG丸ｺﾞｼｯｸM-PRO" pitchFamily="50" charset="-128"/>
              </a:rPr>
              <a:t>、</a:t>
            </a:r>
            <a:r>
              <a:rPr lang="en-US" altLang="ja-JP" b="1" dirty="0" err="1" smtClean="0">
                <a:latin typeface="HG丸ｺﾞｼｯｸM-PRO" pitchFamily="50" charset="-128"/>
                <a:ea typeface="HG丸ｺﾞｼｯｸM-PRO" pitchFamily="50" charset="-128"/>
              </a:rPr>
              <a:t>proteolytic</a:t>
            </a:r>
            <a:r>
              <a:rPr lang="en-US" altLang="ja-JP" b="1" dirty="0" smtClean="0">
                <a:latin typeface="HG丸ｺﾞｼｯｸM-PRO" pitchFamily="50" charset="-128"/>
                <a:ea typeface="HG丸ｺﾞｼｯｸM-PRO" pitchFamily="50" charset="-128"/>
              </a:rPr>
              <a:t> enzyme</a:t>
            </a:r>
            <a:r>
              <a:rPr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の問題がある。</a:t>
            </a:r>
            <a:endParaRPr lang="en-US" altLang="ja-JP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kumimoji="1" lang="ja-JP" altLang="en-US" b="1" dirty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kumimoji="1"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　　　・経鼻ワクチン：嗅神経終末が鼻粘膜下にあり、</a:t>
            </a:r>
            <a:r>
              <a:rPr kumimoji="1" lang="en-US" altLang="ja-JP" b="1" dirty="0" smtClean="0">
                <a:latin typeface="HG丸ｺﾞｼｯｸM-PRO" pitchFamily="50" charset="-128"/>
                <a:ea typeface="HG丸ｺﾞｼｯｸM-PRO" pitchFamily="50" charset="-128"/>
              </a:rPr>
              <a:t>CNS</a:t>
            </a:r>
            <a:r>
              <a:rPr kumimoji="1"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副反応？</a:t>
            </a:r>
            <a:endParaRPr kumimoji="1" lang="en-US" altLang="ja-JP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b="1" dirty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　　　・舌下ワクチン：舌下のマクロファージを利用した粘膜免疫機構。</a:t>
            </a:r>
            <a:endParaRPr lang="en-US" altLang="ja-JP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kumimoji="1" lang="ja-JP" altLang="en-US" b="1" dirty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kumimoji="1"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　　　・腟ワクチン　：マウスで研究されている。</a:t>
            </a:r>
            <a:endParaRPr kumimoji="1" lang="ja-JP" altLang="en-US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95536" y="980728"/>
            <a:ext cx="849694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itchFamily="2" charset="2"/>
              <a:buChar char="p"/>
            </a:pPr>
            <a:r>
              <a:rPr kumimoji="1" lang="ja-JP" altLang="en-US" sz="1600" b="1" dirty="0" smtClean="0">
                <a:latin typeface="HG丸ｺﾞｼｯｸM-PRO" pitchFamily="50" charset="-128"/>
                <a:ea typeface="HG丸ｺﾞｼｯｸM-PRO" pitchFamily="50" charset="-128"/>
              </a:rPr>
              <a:t>多く病原体（とくにウイルス）は皮膚・粘膜を侵入門戸とするので、</a:t>
            </a:r>
            <a:r>
              <a:rPr kumimoji="1" lang="ja-JP" altLang="en-US" sz="1600" b="1" dirty="0" smtClean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分泌型</a:t>
            </a:r>
            <a:r>
              <a:rPr kumimoji="1" lang="en-US" altLang="ja-JP" sz="1600" b="1" dirty="0" smtClean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IgA</a:t>
            </a:r>
            <a:r>
              <a:rPr kumimoji="1" lang="ja-JP" altLang="en-US" sz="1600" b="1" dirty="0" smtClean="0">
                <a:latin typeface="HG丸ｺﾞｼｯｸM-PRO" pitchFamily="50" charset="-128"/>
                <a:ea typeface="HG丸ｺﾞｼｯｸM-PRO" pitchFamily="50" charset="-128"/>
              </a:rPr>
              <a:t>を誘導できるシステムが必要。</a:t>
            </a:r>
            <a:endParaRPr kumimoji="1" lang="en-US" altLang="ja-JP" sz="800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Clr>
                <a:srgbClr val="0070C0"/>
              </a:buClr>
            </a:pPr>
            <a:endParaRPr kumimoji="1" lang="en-US" altLang="ja-JP" sz="800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285750" indent="-285750">
              <a:buClr>
                <a:srgbClr val="0070C0"/>
              </a:buClr>
              <a:buFont typeface="Wingdings" pitchFamily="2" charset="2"/>
              <a:buChar char="p"/>
            </a:pPr>
            <a:r>
              <a:rPr lang="ja-JP" altLang="en-US" sz="1600" b="1" dirty="0" smtClean="0">
                <a:latin typeface="HG丸ｺﾞｼｯｸM-PRO" pitchFamily="50" charset="-128"/>
                <a:ea typeface="HG丸ｺﾞｼｯｸM-PRO" pitchFamily="50" charset="-128"/>
              </a:rPr>
              <a:t>ウイルス血症を阻止するひつようのあるウイルス感染症は、</a:t>
            </a:r>
            <a:r>
              <a:rPr lang="ja-JP" altLang="en-US" sz="1600" b="1" dirty="0" smtClean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血中</a:t>
            </a:r>
            <a:r>
              <a:rPr lang="en-US" altLang="ja-JP" sz="1600" b="1" dirty="0" err="1" smtClean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IgG</a:t>
            </a:r>
            <a:r>
              <a:rPr lang="ja-JP" altLang="en-US" sz="1600" b="1" dirty="0" smtClean="0">
                <a:latin typeface="HG丸ｺﾞｼｯｸM-PRO" pitchFamily="50" charset="-128"/>
                <a:ea typeface="HG丸ｺﾞｼｯｸM-PRO" pitchFamily="50" charset="-128"/>
              </a:rPr>
              <a:t>レベルを高める。</a:t>
            </a:r>
            <a:endParaRPr lang="en-US" altLang="ja-JP" sz="800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Clr>
                <a:srgbClr val="0070C0"/>
              </a:buClr>
            </a:pPr>
            <a:endParaRPr lang="en-US" altLang="ja-JP" sz="800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285750" indent="-285750">
              <a:buClr>
                <a:srgbClr val="0070C0"/>
              </a:buClr>
              <a:buFont typeface="Wingdings" pitchFamily="2" charset="2"/>
              <a:buChar char="p"/>
            </a:pPr>
            <a:r>
              <a:rPr kumimoji="1" lang="ja-JP" altLang="en-US" sz="1600" b="1" dirty="0" smtClean="0">
                <a:latin typeface="HG丸ｺﾞｼｯｸM-PRO" pitchFamily="50" charset="-128"/>
                <a:ea typeface="HG丸ｺﾞｼｯｸM-PRO" pitchFamily="50" charset="-128"/>
              </a:rPr>
              <a:t>細胞内寄生性ウイルスは、“</a:t>
            </a:r>
            <a:r>
              <a:rPr kumimoji="1" lang="en-US" altLang="ja-JP" sz="1600" b="1" dirty="0" smtClean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viral natural history</a:t>
            </a:r>
            <a:r>
              <a:rPr kumimoji="1" lang="ja-JP" altLang="en-US" sz="1600" b="1" dirty="0" smtClean="0">
                <a:latin typeface="HG丸ｺﾞｼｯｸM-PRO" pitchFamily="50" charset="-128"/>
                <a:ea typeface="HG丸ｺﾞｼｯｸM-PRO" pitchFamily="50" charset="-128"/>
              </a:rPr>
              <a:t>”に沿って進める</a:t>
            </a:r>
            <a:endParaRPr kumimoji="1" lang="en-US" altLang="ja-JP" sz="800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285750" indent="-285750">
              <a:buClr>
                <a:srgbClr val="0070C0"/>
              </a:buClr>
              <a:buFont typeface="Wingdings" pitchFamily="2" charset="2"/>
              <a:buChar char="p"/>
            </a:pPr>
            <a:endParaRPr kumimoji="1" lang="en-US" altLang="ja-JP" sz="800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285750" indent="-285750">
              <a:buClr>
                <a:srgbClr val="0070C0"/>
              </a:buClr>
              <a:buFont typeface="Wingdings" pitchFamily="2" charset="2"/>
              <a:buChar char="p"/>
            </a:pPr>
            <a:r>
              <a:rPr lang="ja-JP" altLang="en-US" sz="1600" b="1" dirty="0" smtClean="0">
                <a:latin typeface="HG丸ｺﾞｼｯｸM-PRO" pitchFamily="50" charset="-128"/>
                <a:ea typeface="HG丸ｺﾞｼｯｸM-PRO" pitchFamily="50" charset="-128"/>
              </a:rPr>
              <a:t>癌ワクチン</a:t>
            </a:r>
            <a:r>
              <a:rPr lang="ja-JP" altLang="en-US" sz="1600" b="1" dirty="0">
                <a:latin typeface="HG丸ｺﾞｼｯｸM-PRO" pitchFamily="50" charset="-128"/>
                <a:ea typeface="HG丸ｺﾞｼｯｸM-PRO" pitchFamily="50" charset="-128"/>
              </a:rPr>
              <a:t>は</a:t>
            </a:r>
            <a:r>
              <a:rPr lang="ja-JP" altLang="en-US" sz="1600" b="1" dirty="0" smtClean="0">
                <a:latin typeface="HG丸ｺﾞｼｯｸM-PRO" pitchFamily="50" charset="-128"/>
                <a:ea typeface="HG丸ｺﾞｼｯｸM-PRO" pitchFamily="50" charset="-128"/>
              </a:rPr>
              <a:t>、癌特異抗原に対する </a:t>
            </a:r>
            <a:r>
              <a:rPr lang="en-US" altLang="ja-JP" sz="1600" b="1" dirty="0" smtClean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CTL (CD8</a:t>
            </a:r>
            <a:r>
              <a:rPr lang="en-US" altLang="ja-JP" sz="1600" b="1" baseline="30000" dirty="0" smtClean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+</a:t>
            </a:r>
            <a:r>
              <a:rPr lang="en-US" altLang="ja-JP" sz="1600" b="1" dirty="0" smtClean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T cell) </a:t>
            </a:r>
            <a:r>
              <a:rPr lang="ja-JP" altLang="en-US" sz="1600" b="1" dirty="0">
                <a:latin typeface="HG丸ｺﾞｼｯｸM-PRO" pitchFamily="50" charset="-128"/>
                <a:ea typeface="HG丸ｺﾞｼｯｸM-PRO" pitchFamily="50" charset="-128"/>
              </a:rPr>
              <a:t>を</a:t>
            </a:r>
            <a:r>
              <a:rPr lang="ja-JP" altLang="en-US" sz="1600" b="1" dirty="0" smtClean="0">
                <a:latin typeface="HG丸ｺﾞｼｯｸM-PRO" pitchFamily="50" charset="-128"/>
                <a:ea typeface="HG丸ｺﾞｼｯｸM-PRO" pitchFamily="50" charset="-128"/>
              </a:rPr>
              <a:t>誘導する。</a:t>
            </a:r>
            <a:endParaRPr kumimoji="1" lang="ja-JP" altLang="en-US" sz="1600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458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76064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ja-JP" altLang="en-US" sz="32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最近の</a:t>
            </a:r>
            <a:r>
              <a:rPr lang="en-US" altLang="ja-JP" sz="32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HPV</a:t>
            </a:r>
            <a:r>
              <a:rPr lang="ja-JP" altLang="en-US" sz="32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粘膜ワクチンの開発状況</a:t>
            </a:r>
            <a:endParaRPr kumimoji="1" lang="ja-JP" altLang="en-US" sz="3200" b="1" dirty="0">
              <a:solidFill>
                <a:schemeClr val="accent6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5112568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Font typeface="Wingdings" pitchFamily="2" charset="2"/>
              <a:buChar char="l"/>
            </a:pPr>
            <a:r>
              <a:rPr kumimoji="1" lang="en-US" altLang="ja-JP" sz="2000" b="1" dirty="0" smtClean="0">
                <a:latin typeface="Times New Roman" pitchFamily="18" charset="0"/>
                <a:cs typeface="Times New Roman" pitchFamily="18" charset="0"/>
              </a:rPr>
              <a:t>Hunter Z</a:t>
            </a:r>
            <a:r>
              <a:rPr kumimoji="1" lang="en-US" altLang="ja-JP" sz="2000" dirty="0" smtClean="0">
                <a:latin typeface="Times New Roman" pitchFamily="18" charset="0"/>
                <a:cs typeface="Times New Roman" pitchFamily="18" charset="0"/>
              </a:rPr>
              <a:t>, et al. Aerosol delivery of virus-like particles to the </a:t>
            </a:r>
            <a:r>
              <a:rPr kumimoji="1" lang="en-US" altLang="ja-JP" sz="2000" dirty="0" err="1" smtClean="0">
                <a:latin typeface="Times New Roman" pitchFamily="18" charset="0"/>
                <a:cs typeface="Times New Roman" pitchFamily="18" charset="0"/>
              </a:rPr>
              <a:t>genetal</a:t>
            </a:r>
            <a:r>
              <a:rPr kumimoji="1" lang="en-US" altLang="ja-JP" sz="2000" dirty="0" smtClean="0">
                <a:latin typeface="Times New Roman" pitchFamily="18" charset="0"/>
                <a:cs typeface="Times New Roman" pitchFamily="18" charset="0"/>
              </a:rPr>
              <a:t> tract induces local and systemic antibody responses. </a:t>
            </a:r>
            <a:r>
              <a:rPr kumimoji="1" lang="en-US" altLang="ja-JP" sz="2000" b="1" i="1" u="sng" dirty="0" smtClean="0">
                <a:latin typeface="Times New Roman" pitchFamily="18" charset="0"/>
                <a:cs typeface="Times New Roman" pitchFamily="18" charset="0"/>
              </a:rPr>
              <a:t>Vaccine</a:t>
            </a:r>
            <a:r>
              <a:rPr kumimoji="1" lang="en-US" altLang="ja-JP" sz="2000" u="sng" dirty="0" smtClean="0">
                <a:latin typeface="Times New Roman" pitchFamily="18" charset="0"/>
                <a:cs typeface="Times New Roman" pitchFamily="18" charset="0"/>
              </a:rPr>
              <a:t> 2011;29:4584</a:t>
            </a:r>
            <a:endParaRPr kumimoji="1" lang="en-US" altLang="ja-JP" sz="800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ja-JP" sz="2000" b="1" dirty="0" err="1" smtClean="0">
                <a:latin typeface="Times New Roman" pitchFamily="18" charset="0"/>
                <a:cs typeface="Times New Roman" pitchFamily="18" charset="0"/>
              </a:rPr>
              <a:t>Kawana</a:t>
            </a:r>
            <a:r>
              <a:rPr lang="en-US" altLang="ja-JP" sz="2000" b="1" dirty="0" smtClean="0"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, et al. Oral vaccination against HPV E7 for treatment of cervical intraepithelial </a:t>
            </a:r>
            <a:r>
              <a:rPr lang="en-US" altLang="ja-JP" sz="2000" dirty="0" err="1" smtClean="0">
                <a:latin typeface="Times New Roman" pitchFamily="18" charset="0"/>
                <a:cs typeface="Times New Roman" pitchFamily="18" charset="0"/>
              </a:rPr>
              <a:t>neoplasia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 grade 3 (CIN3) elicits E7-specific mucosal immunity in the </a:t>
            </a:r>
            <a:r>
              <a:rPr lang="en-US" altLang="ja-JP" sz="2000" dirty="0" err="1" smtClean="0">
                <a:latin typeface="Times New Roman" pitchFamily="18" charset="0"/>
                <a:cs typeface="Times New Roman" pitchFamily="18" charset="0"/>
              </a:rPr>
              <a:t>cervarix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 CIN3 patients. </a:t>
            </a:r>
            <a:r>
              <a:rPr lang="en-US" altLang="ja-JP" sz="2000" b="1" i="1" u="sng" dirty="0" smtClean="0">
                <a:latin typeface="Times New Roman" pitchFamily="18" charset="0"/>
                <a:cs typeface="Times New Roman" pitchFamily="18" charset="0"/>
              </a:rPr>
              <a:t>Vaccine</a:t>
            </a:r>
            <a:r>
              <a:rPr lang="en-US" altLang="ja-JP" sz="2000" u="sng" dirty="0" smtClean="0">
                <a:latin typeface="Times New Roman" pitchFamily="18" charset="0"/>
                <a:cs typeface="Times New Roman" pitchFamily="18" charset="0"/>
              </a:rPr>
              <a:t> 2014;32:6233.</a:t>
            </a:r>
            <a:endParaRPr lang="en-US" altLang="ja-JP" sz="800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ja-JP" sz="2000" b="1" dirty="0" smtClean="0">
                <a:latin typeface="Times New Roman" pitchFamily="18" charset="0"/>
                <a:cs typeface="Times New Roman" pitchFamily="18" charset="0"/>
              </a:rPr>
              <a:t>Lee H-J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, et al. Sublingual immunization of trivalent human papilloma DNA vaccine in </a:t>
            </a:r>
            <a:r>
              <a:rPr lang="en-US" altLang="ja-JP" sz="2000" dirty="0" err="1" smtClean="0">
                <a:latin typeface="Times New Roman" pitchFamily="18" charset="0"/>
                <a:cs typeface="Times New Roman" pitchFamily="18" charset="0"/>
              </a:rPr>
              <a:t>Baculovirus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000" dirty="0" err="1" smtClean="0">
                <a:latin typeface="Times New Roman" pitchFamily="18" charset="0"/>
                <a:cs typeface="Times New Roman" pitchFamily="18" charset="0"/>
              </a:rPr>
              <a:t>nanovencotr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 for protection against vaginal challenge. </a:t>
            </a:r>
            <a:r>
              <a:rPr lang="en-US" altLang="ja-JP" sz="2000" b="1" i="1" u="sng" dirty="0" err="1" smtClean="0">
                <a:latin typeface="Times New Roman" pitchFamily="18" charset="0"/>
                <a:cs typeface="Times New Roman" pitchFamily="18" charset="0"/>
              </a:rPr>
              <a:t>PLoS</a:t>
            </a:r>
            <a:r>
              <a:rPr lang="en-US" altLang="ja-JP" sz="2000" b="1" i="1" u="sng" dirty="0" smtClean="0">
                <a:latin typeface="Times New Roman" pitchFamily="18" charset="0"/>
                <a:cs typeface="Times New Roman" pitchFamily="18" charset="0"/>
              </a:rPr>
              <a:t> ONE </a:t>
            </a:r>
            <a:r>
              <a:rPr lang="en-US" altLang="ja-JP" sz="2000" u="sng" dirty="0" smtClean="0">
                <a:latin typeface="Times New Roman" pitchFamily="18" charset="0"/>
                <a:cs typeface="Times New Roman" pitchFamily="18" charset="0"/>
              </a:rPr>
              <a:t>2015;10: e0119408. </a:t>
            </a:r>
          </a:p>
          <a:p>
            <a:pPr>
              <a:buClr>
                <a:srgbClr val="0070C0"/>
              </a:buClr>
              <a:buFont typeface="Wingdings" pitchFamily="2" charset="2"/>
              <a:buChar char="l"/>
            </a:pPr>
            <a:endParaRPr lang="en-US" altLang="ja-JP" sz="2000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Clr>
                <a:srgbClr val="0070C0"/>
              </a:buClr>
              <a:buNone/>
            </a:pPr>
            <a:endParaRPr kumimoji="1" lang="en-US" altLang="ja-JP" sz="2000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ja-JP" sz="2000" b="1" dirty="0" err="1" smtClean="0">
                <a:latin typeface="Times New Roman" pitchFamily="18" charset="0"/>
                <a:cs typeface="Times New Roman" pitchFamily="18" charset="0"/>
              </a:rPr>
              <a:t>Fijkuyama</a:t>
            </a:r>
            <a:r>
              <a:rPr lang="en-US" altLang="ja-JP" sz="2000" b="1" dirty="0" smtClean="0">
                <a:latin typeface="Times New Roman" pitchFamily="18" charset="0"/>
                <a:cs typeface="Times New Roman" pitchFamily="18" charset="0"/>
              </a:rPr>
              <a:t> Y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, et al. Novel vaccine development strategies for inducing mucosal immunity. </a:t>
            </a:r>
            <a:r>
              <a:rPr lang="en-US" altLang="ja-JP" sz="2000" b="1" i="1" u="sng" dirty="0" smtClean="0">
                <a:latin typeface="Times New Roman" pitchFamily="18" charset="0"/>
                <a:cs typeface="Times New Roman" pitchFamily="18" charset="0"/>
              </a:rPr>
              <a:t>Expert Rev Vaccines </a:t>
            </a:r>
            <a:r>
              <a:rPr lang="en-US" altLang="ja-JP" sz="2000" u="sng" dirty="0" smtClean="0">
                <a:latin typeface="Times New Roman" pitchFamily="18" charset="0"/>
                <a:cs typeface="Times New Roman" pitchFamily="18" charset="0"/>
              </a:rPr>
              <a:t>2012;11:367.</a:t>
            </a:r>
          </a:p>
          <a:p>
            <a:pPr>
              <a:buClr>
                <a:srgbClr val="0070C0"/>
              </a:buClr>
              <a:buFont typeface="Wingdings" pitchFamily="2" charset="2"/>
              <a:buChar char="l"/>
            </a:pPr>
            <a:r>
              <a:rPr kumimoji="1" lang="en-US" altLang="ja-JP" sz="2000" b="1" dirty="0" smtClean="0">
                <a:latin typeface="Times New Roman" pitchFamily="18" charset="0"/>
                <a:cs typeface="Times New Roman" pitchFamily="18" charset="0"/>
              </a:rPr>
              <a:t>Barry PS</a:t>
            </a:r>
            <a:r>
              <a:rPr kumimoji="1" lang="en-US" altLang="ja-JP" sz="2000" dirty="0" smtClean="0">
                <a:latin typeface="Times New Roman" pitchFamily="18" charset="0"/>
                <a:cs typeface="Times New Roman" pitchFamily="18" charset="0"/>
              </a:rPr>
              <a:t>. Exploiting viral natural history for vaccine development.       </a:t>
            </a:r>
            <a:r>
              <a:rPr kumimoji="1" lang="en-US" altLang="ja-JP" sz="2000" b="1" i="1" u="sng" dirty="0" smtClean="0">
                <a:latin typeface="Times New Roman" pitchFamily="18" charset="0"/>
                <a:cs typeface="Times New Roman" pitchFamily="18" charset="0"/>
              </a:rPr>
              <a:t>Med </a:t>
            </a:r>
            <a:r>
              <a:rPr kumimoji="1" lang="en-US" altLang="ja-JP" sz="2000" b="1" i="1" u="sng" dirty="0" err="1" smtClean="0">
                <a:latin typeface="Times New Roman" pitchFamily="18" charset="0"/>
                <a:cs typeface="Times New Roman" pitchFamily="18" charset="0"/>
              </a:rPr>
              <a:t>Microbiol</a:t>
            </a:r>
            <a:r>
              <a:rPr kumimoji="1" lang="en-US" altLang="ja-JP" sz="20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ja-JP" sz="2000" b="1" i="1" u="sng" dirty="0" err="1" smtClean="0">
                <a:latin typeface="Times New Roman" pitchFamily="18" charset="0"/>
                <a:cs typeface="Times New Roman" pitchFamily="18" charset="0"/>
              </a:rPr>
              <a:t>Immunol</a:t>
            </a:r>
            <a:r>
              <a:rPr kumimoji="1" lang="en-US" altLang="ja-JP" sz="20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ja-JP" sz="2000" u="sng" dirty="0" smtClean="0">
                <a:latin typeface="Times New Roman" pitchFamily="18" charset="0"/>
                <a:cs typeface="Times New Roman" pitchFamily="18" charset="0"/>
              </a:rPr>
              <a:t>2015;204:255.</a:t>
            </a:r>
            <a:endParaRPr kumimoji="1" lang="ja-JP" altLang="en-US" sz="20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3528" y="442782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p"/>
            </a:pPr>
            <a:r>
              <a:rPr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 基礎的な「ワクチン学」の成立</a:t>
            </a:r>
            <a:endParaRPr lang="en-US" altLang="ja-JP" b="1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3528" y="1052736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itchFamily="2" charset="2"/>
              <a:buChar char="p"/>
            </a:pPr>
            <a:r>
              <a:rPr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 </a:t>
            </a:r>
            <a:r>
              <a:rPr lang="ja-JP" altLang="en-US" b="1" dirty="0">
                <a:latin typeface="HG丸ｺﾞｼｯｸM-PRO" pitchFamily="50" charset="-128"/>
                <a:ea typeface="HG丸ｺﾞｼｯｸM-PRO" pitchFamily="50" charset="-128"/>
              </a:rPr>
              <a:t>粘膜</a:t>
            </a:r>
            <a:r>
              <a:rPr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ワクチンの開発状況</a:t>
            </a:r>
            <a:endParaRPr lang="en-US" altLang="ja-JP" b="1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245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34082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 fontScale="90000"/>
          </a:bodyPr>
          <a:lstStyle/>
          <a:p>
            <a:r>
              <a:rPr kumimoji="1" lang="en-US" altLang="ja-JP" sz="36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HANS</a:t>
            </a:r>
            <a:r>
              <a:rPr kumimoji="1" lang="ja-JP" altLang="en-US" sz="3600" b="1" dirty="0" smtClean="0">
                <a:solidFill>
                  <a:schemeClr val="accent6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：今後の方向性</a:t>
            </a:r>
            <a:endParaRPr kumimoji="1" lang="ja-JP" altLang="en-US" sz="3600" b="1" dirty="0">
              <a:solidFill>
                <a:schemeClr val="accent6">
                  <a:lumMod val="75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>
          <a:xfrm>
            <a:off x="734888" y="1196752"/>
            <a:ext cx="8229600" cy="5434683"/>
          </a:xfrm>
        </p:spPr>
        <p:txBody>
          <a:bodyPr>
            <a:normAutofit lnSpcReduction="10000"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kumimoji="1" lang="ja-JP" altLang="en-US" sz="2000" b="1" dirty="0" smtClean="0">
                <a:latin typeface="HG丸ｺﾞｼｯｸM-PRO" pitchFamily="50" charset="-128"/>
                <a:ea typeface="HG丸ｺﾞｼｯｸM-PRO" pitchFamily="50" charset="-128"/>
              </a:rPr>
              <a:t>接種者全員を対象にした全国調査を行う。</a:t>
            </a:r>
            <a:endParaRPr kumimoji="1" lang="en-US" altLang="ja-JP" sz="2000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Clr>
                <a:srgbClr val="FF0000"/>
              </a:buClr>
              <a:buNone/>
            </a:pPr>
            <a:r>
              <a:rPr lang="ja-JP" altLang="en-US" sz="2000" dirty="0" smtClean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en-US" altLang="ja-JP" sz="2000" dirty="0" smtClean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- </a:t>
            </a:r>
            <a:r>
              <a:rPr lang="ja-JP" altLang="en-US" sz="2000" dirty="0" smtClean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接種者の名簿は市町村に存在する。</a:t>
            </a:r>
            <a:endParaRPr lang="en-US" altLang="ja-JP" sz="800" dirty="0" smtClean="0">
              <a:solidFill>
                <a:srgbClr val="0070C0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Clr>
                <a:srgbClr val="FF0000"/>
              </a:buClr>
              <a:buNone/>
            </a:pPr>
            <a:endParaRPr kumimoji="1" lang="en-US" altLang="ja-JP" sz="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ja-JP" altLang="en-US" sz="2000" b="1" dirty="0" smtClean="0">
                <a:latin typeface="HG丸ｺﾞｼｯｸM-PRO" pitchFamily="50" charset="-128"/>
                <a:ea typeface="HG丸ｺﾞｼｯｸM-PRO" pitchFamily="50" charset="-128"/>
              </a:rPr>
              <a:t>治療・研究センターを設置する。</a:t>
            </a:r>
            <a:endParaRPr lang="en-US" altLang="ja-JP" sz="2000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None/>
            </a:pPr>
            <a:r>
              <a:rPr lang="ja-JP" altLang="en-US" sz="2000" dirty="0" smtClean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en-US" altLang="ja-JP" sz="2000" dirty="0" smtClean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- HANS</a:t>
            </a:r>
            <a:r>
              <a:rPr lang="ja-JP" altLang="en-US" sz="2000" dirty="0" smtClean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治療の臨床試験（治験）を推進する。</a:t>
            </a:r>
            <a:endParaRPr lang="en-US" altLang="ja-JP" sz="2000" dirty="0" smtClean="0">
              <a:solidFill>
                <a:srgbClr val="0070C0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None/>
            </a:pPr>
            <a:r>
              <a:rPr lang="ja-JP" altLang="en-US" sz="2000" dirty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en-US" altLang="ja-JP" sz="2000" dirty="0" smtClean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- HANS</a:t>
            </a:r>
            <a:r>
              <a:rPr lang="ja-JP" altLang="en-US" sz="2000" dirty="0" smtClean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発症メカニズムの解明を行う。</a:t>
            </a:r>
            <a:endParaRPr lang="en-US" altLang="ja-JP" sz="2000" dirty="0" smtClean="0">
              <a:solidFill>
                <a:srgbClr val="0070C0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marL="0" indent="0">
              <a:buNone/>
            </a:pPr>
            <a:r>
              <a:rPr lang="ja-JP" altLang="en-US" sz="2000" dirty="0" smtClean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　　・</a:t>
            </a:r>
            <a:r>
              <a:rPr lang="en-US" altLang="ja-JP" sz="2000" dirty="0" smtClean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HANS</a:t>
            </a:r>
            <a:r>
              <a:rPr lang="ja-JP" altLang="en-US" sz="2000" dirty="0" smtClean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患者の</a:t>
            </a:r>
            <a:r>
              <a:rPr lang="en-US" altLang="ja-JP" sz="2000" dirty="0" smtClean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HLA</a:t>
            </a:r>
            <a:r>
              <a:rPr lang="ja-JP" altLang="en-US" sz="2000" dirty="0" smtClean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検索。</a:t>
            </a:r>
            <a:endParaRPr lang="en-US" altLang="ja-JP" sz="2000" dirty="0" smtClean="0">
              <a:solidFill>
                <a:srgbClr val="0070C0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ja-JP" altLang="en-US" sz="2000" dirty="0" smtClean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　・感受性マウスを用いたモデルの作成。</a:t>
            </a:r>
            <a:endParaRPr lang="en-US" altLang="ja-JP" sz="2000" dirty="0" smtClean="0">
              <a:solidFill>
                <a:srgbClr val="0070C0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None/>
            </a:pPr>
            <a:r>
              <a:rPr kumimoji="1" lang="ja-JP" altLang="en-US" sz="2000" dirty="0" smtClean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kumimoji="1" lang="en-US" altLang="ja-JP" sz="2000" dirty="0" smtClean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- </a:t>
            </a:r>
            <a:r>
              <a:rPr kumimoji="1" lang="ja-JP" altLang="en-US" sz="2000" dirty="0" smtClean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約</a:t>
            </a:r>
            <a:r>
              <a:rPr kumimoji="1" lang="en-US" altLang="ja-JP" sz="2000" dirty="0" smtClean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220</a:t>
            </a:r>
            <a:r>
              <a:rPr kumimoji="1" lang="ja-JP" altLang="en-US" sz="2000" dirty="0" smtClean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年にわたる予防接種に代わる感染症予防方法の開発。</a:t>
            </a:r>
            <a:endParaRPr kumimoji="1" lang="en-US" altLang="ja-JP" sz="800" dirty="0" smtClean="0">
              <a:solidFill>
                <a:srgbClr val="0070C0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None/>
            </a:pPr>
            <a:endParaRPr kumimoji="1" lang="en-US" altLang="ja-JP" sz="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ja-JP" altLang="en-US" sz="2000" b="1" dirty="0" smtClean="0">
                <a:latin typeface="HG丸ｺﾞｼｯｸM-PRO" pitchFamily="50" charset="-128"/>
                <a:ea typeface="HG丸ｺﾞｼｯｸM-PRO" pitchFamily="50" charset="-128"/>
              </a:rPr>
              <a:t>第三者による予防接種全般の副反応調査・解析機構を設置する。</a:t>
            </a:r>
            <a:endParaRPr lang="en-US" altLang="ja-JP" sz="2000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Clr>
                <a:srgbClr val="FF0000"/>
              </a:buClr>
              <a:buNone/>
            </a:pPr>
            <a:r>
              <a:rPr lang="ja-JP" altLang="en-US" sz="2000" dirty="0" smtClean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en-US" altLang="ja-JP" sz="2000" dirty="0" smtClean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- </a:t>
            </a:r>
            <a:r>
              <a:rPr lang="ja-JP" altLang="en-US" sz="2000" dirty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すべて</a:t>
            </a:r>
            <a:r>
              <a:rPr lang="ja-JP" altLang="en-US" sz="2000" dirty="0" smtClean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のワクチン副反応を収集・解析して公表する。</a:t>
            </a:r>
            <a:endParaRPr lang="en-US" altLang="ja-JP" sz="2000" dirty="0" smtClean="0">
              <a:solidFill>
                <a:srgbClr val="0070C0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Clr>
                <a:srgbClr val="FF0000"/>
              </a:buClr>
              <a:buNone/>
            </a:pPr>
            <a:r>
              <a:rPr lang="ja-JP" altLang="en-US" sz="2000" dirty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en-US" altLang="ja-JP" sz="2000" dirty="0" smtClean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- PMDA</a:t>
            </a:r>
            <a:r>
              <a:rPr lang="ja-JP" altLang="en-US" sz="2000" dirty="0" smtClean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・日本医師会・日本医学会などによる共同事業化。</a:t>
            </a:r>
            <a:endParaRPr lang="en-US" altLang="ja-JP" sz="2000" dirty="0" smtClean="0">
              <a:solidFill>
                <a:srgbClr val="0070C0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Clr>
                <a:srgbClr val="FF0000"/>
              </a:buClr>
              <a:buNone/>
            </a:pPr>
            <a:endParaRPr lang="en-US" altLang="ja-JP" sz="800" dirty="0" smtClean="0">
              <a:solidFill>
                <a:srgbClr val="0070C0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ja-JP" altLang="en-US" sz="2000" b="1" dirty="0" smtClean="0">
                <a:latin typeface="HG丸ｺﾞｼｯｸM-PRO" pitchFamily="50" charset="-128"/>
                <a:ea typeface="HG丸ｺﾞｼｯｸM-PRO" pitchFamily="50" charset="-128"/>
              </a:rPr>
              <a:t>治療薬の臨床試験を行う。</a:t>
            </a:r>
            <a:endParaRPr lang="en-US" altLang="ja-JP" sz="2000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0" indent="0">
              <a:buClr>
                <a:srgbClr val="FF0000"/>
              </a:buClr>
              <a:buNone/>
            </a:pPr>
            <a:r>
              <a:rPr lang="ja-JP" altLang="en-US" sz="2000" dirty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en-US" altLang="ja-JP" sz="2000" dirty="0" smtClean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- </a:t>
            </a:r>
            <a:r>
              <a:rPr lang="ja-JP" altLang="en-US" sz="2000" dirty="0" smtClean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線維筋痛症における治療薬の開発に並行：</a:t>
            </a:r>
            <a:endParaRPr lang="en-US" altLang="ja-JP" sz="2000" dirty="0" smtClean="0">
              <a:solidFill>
                <a:srgbClr val="0070C0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marL="0" indent="0">
              <a:buClr>
                <a:srgbClr val="FF0000"/>
              </a:buClr>
              <a:buNone/>
            </a:pPr>
            <a:r>
              <a:rPr lang="ja-JP" altLang="en-US" sz="2000" dirty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ja-JP" altLang="en-US" sz="2000" dirty="0" smtClean="0">
                <a:solidFill>
                  <a:srgbClr val="0070C0"/>
                </a:solidFill>
                <a:latin typeface="HG丸ｺﾞｼｯｸM-PRO" pitchFamily="50" charset="-128"/>
                <a:ea typeface="HG丸ｺﾞｼｯｸM-PRO" pitchFamily="50" charset="-128"/>
              </a:rPr>
              <a:t>　　メマリー、トピア、ロゼレム、トラムセット・・・</a:t>
            </a:r>
            <a:endParaRPr lang="en-US" altLang="ja-JP" sz="2000" dirty="0" smtClean="0">
              <a:solidFill>
                <a:srgbClr val="0070C0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Clr>
                <a:srgbClr val="FF0000"/>
              </a:buClr>
              <a:buNone/>
            </a:pPr>
            <a:endParaRPr lang="en-US" altLang="ja-JP" sz="800" dirty="0" smtClean="0">
              <a:solidFill>
                <a:srgbClr val="0070C0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Clr>
                <a:srgbClr val="FF0000"/>
              </a:buClr>
              <a:buNone/>
            </a:pPr>
            <a:endParaRPr lang="en-US" altLang="ja-JP" sz="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0" indent="0">
              <a:buClr>
                <a:srgbClr val="FF0000"/>
              </a:buClr>
              <a:buNone/>
            </a:pPr>
            <a:endParaRPr kumimoji="1" lang="en-US" altLang="ja-JP" sz="2000" dirty="0" smtClean="0">
              <a:solidFill>
                <a:srgbClr val="0070C0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buNone/>
            </a:pPr>
            <a:endParaRPr kumimoji="1" lang="ja-JP" altLang="en-US" sz="2000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5" name="Picture 6" descr="baby_m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96752"/>
            <a:ext cx="1584176" cy="211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7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b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A35133B0-B099-4425-AEF8-8DFEBD83EAA7}" type="slidenum">
              <a:rPr kumimoji="0" lang="en-US" altLang="ja-JP" b="0">
                <a:latin typeface="Arial" pitchFamily="34" charset="0"/>
              </a:rPr>
              <a:pPr eaLnBrk="1" hangingPunct="1"/>
              <a:t>58</a:t>
            </a:fld>
            <a:endParaRPr kumimoji="0" lang="en-US" altLang="ja-JP" b="0">
              <a:latin typeface="Arial" pitchFamily="34" charset="0"/>
            </a:endParaRPr>
          </a:p>
        </p:txBody>
      </p:sp>
      <p:pic>
        <p:nvPicPr>
          <p:cNvPr id="4096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テキスト ボックス 5"/>
          <p:cNvSpPr txBox="1">
            <a:spLocks noChangeArrowheads="1"/>
          </p:cNvSpPr>
          <p:nvPr/>
        </p:nvSpPr>
        <p:spPr bwMode="auto">
          <a:xfrm>
            <a:off x="2051050" y="4799013"/>
            <a:ext cx="78501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Tahoma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4000" dirty="0" smtClean="0">
                <a:solidFill>
                  <a:srgbClr val="FFFF00"/>
                </a:solidFill>
                <a:latin typeface="HGP創英角ﾎﾟｯﾌﾟ体" pitchFamily="50" charset="-128"/>
                <a:ea typeface="HGP創英角ﾎﾟｯﾌﾟ体" pitchFamily="50" charset="-128"/>
              </a:rPr>
              <a:t>ご静聴ありがとうございました！</a:t>
            </a:r>
            <a:endParaRPr lang="ja-JP" altLang="en-US" sz="4000" dirty="0">
              <a:solidFill>
                <a:srgbClr val="FFFF0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221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Autofit/>
          </a:bodyPr>
          <a:lstStyle/>
          <a:p>
            <a:pPr eaLnBrk="1" hangingPunct="1"/>
            <a:r>
              <a:rPr lang="ja-JP" alt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小児期</a:t>
            </a:r>
            <a:r>
              <a:rPr lang="ja-JP" altLang="en-US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</a:t>
            </a:r>
            <a:r>
              <a:rPr lang="ja-JP" alt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インフルエンザ菌と肺炎球菌感染症</a:t>
            </a:r>
            <a:r>
              <a:rPr lang="en-US" altLang="ja-JP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/>
            </a:r>
            <a:br>
              <a:rPr lang="en-US" altLang="ja-JP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ja-JP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ワクチンの効果＝</a:t>
            </a:r>
            <a:r>
              <a:rPr lang="ja-JP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光</a:t>
            </a:r>
            <a:r>
              <a:rPr lang="ja-JP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！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1042988" y="1844675"/>
          <a:ext cx="3116262" cy="207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" name="グラフ" r:id="rId4" imgW="3114624" imgH="2076355" progId="MSGraph.Chart.8">
                  <p:embed followColorScheme="full"/>
                </p:oleObj>
              </mc:Choice>
              <mc:Fallback>
                <p:oleObj name="グラフ" r:id="rId4" imgW="3114624" imgH="2076355" progId="MSGraph.Chart.8">
                  <p:embed followColorScheme="full"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844675"/>
                        <a:ext cx="3116262" cy="2078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4"/>
          <p:cNvSpPr txBox="1">
            <a:spLocks noChangeArrowheads="1"/>
          </p:cNvSpPr>
          <p:nvPr/>
        </p:nvSpPr>
        <p:spPr bwMode="auto">
          <a:xfrm>
            <a:off x="1565275" y="2870200"/>
            <a:ext cx="10033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kumimoji="0" lang="ja-JP" altLang="en-US" sz="1600" i="1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肺炎球菌</a:t>
            </a:r>
          </a:p>
          <a:p>
            <a:pPr algn="ctr"/>
            <a:r>
              <a:rPr kumimoji="0" lang="en-US" altLang="ja-JP" sz="1600" i="1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19.5%</a:t>
            </a:r>
          </a:p>
        </p:txBody>
      </p:sp>
      <p:sp>
        <p:nvSpPr>
          <p:cNvPr id="1031" name="Text Box 5"/>
          <p:cNvSpPr txBox="1">
            <a:spLocks noChangeArrowheads="1"/>
          </p:cNvSpPr>
          <p:nvPr/>
        </p:nvSpPr>
        <p:spPr bwMode="auto">
          <a:xfrm>
            <a:off x="1416050" y="1524000"/>
            <a:ext cx="27432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kumimoji="0" lang="ja-JP" altLang="en-US" sz="1600" dirty="0">
                <a:solidFill>
                  <a:srgbClr val="000000"/>
                </a:solidFill>
                <a:cs typeface="Arial" charset="0"/>
              </a:rPr>
              <a:t>細菌性髄膜炎（&lt;</a:t>
            </a:r>
            <a:r>
              <a:rPr kumimoji="0" lang="en-US" altLang="ja-JP" sz="1600" dirty="0">
                <a:solidFill>
                  <a:srgbClr val="000000"/>
                </a:solidFill>
                <a:cs typeface="Arial" charset="0"/>
              </a:rPr>
              <a:t>15</a:t>
            </a:r>
            <a:r>
              <a:rPr kumimoji="0" lang="ja-JP" altLang="en-US" sz="1600" dirty="0">
                <a:solidFill>
                  <a:srgbClr val="000000"/>
                </a:solidFill>
                <a:cs typeface="Arial" charset="0"/>
              </a:rPr>
              <a:t>歳）</a:t>
            </a:r>
          </a:p>
        </p:txBody>
      </p:sp>
      <p:sp>
        <p:nvSpPr>
          <p:cNvPr id="1032" name="Text Box 6"/>
          <p:cNvSpPr txBox="1">
            <a:spLocks noChangeArrowheads="1"/>
          </p:cNvSpPr>
          <p:nvPr/>
        </p:nvSpPr>
        <p:spPr bwMode="auto">
          <a:xfrm>
            <a:off x="1525588" y="1982788"/>
            <a:ext cx="681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kumimoji="0" lang="en-US" altLang="ja-JP" sz="1400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Other</a:t>
            </a:r>
          </a:p>
        </p:txBody>
      </p:sp>
      <p:sp>
        <p:nvSpPr>
          <p:cNvPr id="1033" name="Text Box 7"/>
          <p:cNvSpPr txBox="1">
            <a:spLocks noChangeArrowheads="1"/>
          </p:cNvSpPr>
          <p:nvPr/>
        </p:nvSpPr>
        <p:spPr bwMode="auto">
          <a:xfrm>
            <a:off x="2574925" y="2619375"/>
            <a:ext cx="1477963" cy="5175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kumimoji="0" lang="ja-JP" altLang="en-US" sz="1400" i="1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インフルエンザ菌</a:t>
            </a:r>
          </a:p>
          <a:p>
            <a:pPr algn="ctr"/>
            <a:r>
              <a:rPr kumimoji="0" lang="ja-JP" altLang="en-US" sz="1400" i="1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 </a:t>
            </a:r>
            <a:r>
              <a:rPr kumimoji="0" lang="en-US" altLang="ja-JP" sz="1400" i="1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55%</a:t>
            </a:r>
          </a:p>
        </p:txBody>
      </p:sp>
      <p:sp>
        <p:nvSpPr>
          <p:cNvPr id="1034" name="Text Box 8"/>
          <p:cNvSpPr txBox="1">
            <a:spLocks noChangeArrowheads="1"/>
          </p:cNvSpPr>
          <p:nvPr/>
        </p:nvSpPr>
        <p:spPr bwMode="auto">
          <a:xfrm>
            <a:off x="735013" y="2559050"/>
            <a:ext cx="1106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kumimoji="0" lang="en-US" altLang="ja-JP" sz="1400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GBS</a:t>
            </a:r>
            <a:r>
              <a:rPr kumimoji="0" lang="ja-JP" altLang="en-US" sz="1400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溶連菌</a:t>
            </a:r>
          </a:p>
        </p:txBody>
      </p:sp>
      <p:sp>
        <p:nvSpPr>
          <p:cNvPr id="1035" name="Rectangle 9"/>
          <p:cNvSpPr>
            <a:spLocks noChangeArrowheads="1"/>
          </p:cNvSpPr>
          <p:nvPr/>
        </p:nvSpPr>
        <p:spPr bwMode="auto">
          <a:xfrm>
            <a:off x="1414463" y="3716338"/>
            <a:ext cx="24606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kumimoji="0" lang="ja-JP" altLang="en-US" sz="1000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砂川他．感染症誌</a:t>
            </a:r>
            <a:r>
              <a:rPr kumimoji="0" lang="en-US" altLang="ja-JP" sz="1000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2008; 82</a:t>
            </a:r>
            <a:r>
              <a:rPr kumimoji="0" lang="ja-JP" altLang="en-US" sz="1000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（</a:t>
            </a:r>
            <a:r>
              <a:rPr kumimoji="0" lang="en-US" altLang="ja-JP" sz="1000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3</a:t>
            </a:r>
            <a:r>
              <a:rPr kumimoji="0" lang="ja-JP" altLang="en-US" sz="1000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）</a:t>
            </a:r>
            <a:r>
              <a:rPr kumimoji="0" lang="en-US" altLang="ja-JP" sz="1000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: 187-197</a:t>
            </a:r>
          </a:p>
        </p:txBody>
      </p:sp>
      <p:graphicFrame>
        <p:nvGraphicFramePr>
          <p:cNvPr id="1027" name="Object 10"/>
          <p:cNvGraphicFramePr>
            <a:graphicFrameLocks noChangeAspect="1"/>
          </p:cNvGraphicFramePr>
          <p:nvPr/>
        </p:nvGraphicFramePr>
        <p:xfrm>
          <a:off x="5076825" y="1844675"/>
          <a:ext cx="3048000" cy="200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" name="グラフ" r:id="rId6" imgW="5286257" imgH="3514808" progId="MSGraph.Chart.8">
                  <p:embed followColorScheme="full"/>
                </p:oleObj>
              </mc:Choice>
              <mc:Fallback>
                <p:oleObj name="グラフ" r:id="rId6" imgW="5286257" imgH="3514808" progId="MSGraph.Chart.8">
                  <p:embed followColorScheme="full"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1844675"/>
                        <a:ext cx="3048000" cy="200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6" name="Text Box 11"/>
          <p:cNvSpPr txBox="1">
            <a:spLocks noChangeArrowheads="1"/>
          </p:cNvSpPr>
          <p:nvPr/>
        </p:nvSpPr>
        <p:spPr bwMode="auto">
          <a:xfrm>
            <a:off x="6081713" y="2898775"/>
            <a:ext cx="10033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kumimoji="0" lang="ja-JP" altLang="en-US" sz="1600" i="1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肺炎球菌</a:t>
            </a:r>
          </a:p>
          <a:p>
            <a:pPr algn="ctr"/>
            <a:r>
              <a:rPr kumimoji="0" lang="ja-JP" altLang="en-US" sz="1600" i="1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87%</a:t>
            </a:r>
          </a:p>
        </p:txBody>
      </p:sp>
      <p:sp>
        <p:nvSpPr>
          <p:cNvPr id="1037" name="Text Box 12"/>
          <p:cNvSpPr txBox="1">
            <a:spLocks noChangeArrowheads="1"/>
          </p:cNvSpPr>
          <p:nvPr/>
        </p:nvSpPr>
        <p:spPr bwMode="auto">
          <a:xfrm>
            <a:off x="5219700" y="1524000"/>
            <a:ext cx="26670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kumimoji="0" lang="ja-JP" altLang="en-US" sz="1600" dirty="0">
                <a:solidFill>
                  <a:srgbClr val="000000"/>
                </a:solidFill>
                <a:cs typeface="Arial" charset="0"/>
              </a:rPr>
              <a:t>菌血症（=&lt;3歳）</a:t>
            </a:r>
          </a:p>
        </p:txBody>
      </p:sp>
      <p:sp>
        <p:nvSpPr>
          <p:cNvPr id="1038" name="Text Box 13"/>
          <p:cNvSpPr txBox="1">
            <a:spLocks noChangeArrowheads="1"/>
          </p:cNvSpPr>
          <p:nvPr/>
        </p:nvSpPr>
        <p:spPr bwMode="auto">
          <a:xfrm>
            <a:off x="4697413" y="1933575"/>
            <a:ext cx="1486304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kumimoji="0" lang="ja-JP" altLang="en-US" sz="1400" i="1" dirty="0">
                <a:solidFill>
                  <a:srgbClr val="000000"/>
                </a:solidFill>
                <a:latin typeface="Garamond" pitchFamily="18" charset="0"/>
                <a:cs typeface="Arial" charset="0"/>
              </a:rPr>
              <a:t>インフルエンザ</a:t>
            </a:r>
            <a:r>
              <a:rPr kumimoji="0" lang="ja-JP" altLang="en-US" sz="1400" i="1" dirty="0" smtClean="0">
                <a:solidFill>
                  <a:srgbClr val="000000"/>
                </a:solidFill>
                <a:latin typeface="Garamond" pitchFamily="18" charset="0"/>
                <a:cs typeface="Arial" charset="0"/>
              </a:rPr>
              <a:t>菌</a:t>
            </a:r>
            <a:endParaRPr kumimoji="0" lang="en-US" altLang="ja-JP" sz="1400" i="1" dirty="0" smtClean="0">
              <a:solidFill>
                <a:srgbClr val="000000"/>
              </a:solidFill>
              <a:latin typeface="Garamond" pitchFamily="18" charset="0"/>
              <a:cs typeface="Arial" charset="0"/>
            </a:endParaRPr>
          </a:p>
          <a:p>
            <a:pPr algn="ctr"/>
            <a:r>
              <a:rPr kumimoji="0" lang="en-US" altLang="ja-JP" sz="14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13%</a:t>
            </a:r>
            <a:endParaRPr kumimoji="0" lang="en-US" altLang="ja-JP" sz="1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9" name="Text Box 14"/>
          <p:cNvSpPr txBox="1">
            <a:spLocks noChangeArrowheads="1"/>
          </p:cNvSpPr>
          <p:nvPr/>
        </p:nvSpPr>
        <p:spPr bwMode="auto">
          <a:xfrm>
            <a:off x="5364163" y="3789363"/>
            <a:ext cx="2317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ja-JP" altLang="en-US" sz="1000" dirty="0">
                <a:solidFill>
                  <a:srgbClr val="000000"/>
                </a:solidFill>
                <a:cs typeface="Arial" charset="0"/>
              </a:rPr>
              <a:t>西村他．日児誌2005; 109（5）: 623-629</a:t>
            </a:r>
          </a:p>
        </p:txBody>
      </p:sp>
      <p:graphicFrame>
        <p:nvGraphicFramePr>
          <p:cNvPr id="1028" name="Object 15"/>
          <p:cNvGraphicFramePr>
            <a:graphicFrameLocks noChangeAspect="1"/>
          </p:cNvGraphicFramePr>
          <p:nvPr/>
        </p:nvGraphicFramePr>
        <p:xfrm>
          <a:off x="827088" y="4437063"/>
          <a:ext cx="3581400" cy="200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" name="グラフ" r:id="rId8" imgW="7772400" imgH="4495842" progId="MSGraph.Chart.8">
                  <p:embed followColorScheme="full"/>
                </p:oleObj>
              </mc:Choice>
              <mc:Fallback>
                <p:oleObj name="グラフ" r:id="rId8" imgW="7772400" imgH="4495842" progId="MSGraph.Chart.8">
                  <p:embed followColorScheme="full"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4437063"/>
                        <a:ext cx="3581400" cy="2008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1331913" y="4149725"/>
            <a:ext cx="26670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kumimoji="0" lang="ja-JP" altLang="en-US" sz="1600" dirty="0">
                <a:solidFill>
                  <a:srgbClr val="000000"/>
                </a:solidFill>
                <a:cs typeface="Arial" charset="0"/>
              </a:rPr>
              <a:t>細菌性中耳炎</a:t>
            </a:r>
            <a:r>
              <a:rPr kumimoji="0" lang="ja-JP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（＜</a:t>
            </a:r>
            <a:r>
              <a:rPr kumimoji="0" lang="en-US" altLang="ja-JP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6</a:t>
            </a:r>
            <a:r>
              <a:rPr kumimoji="0" lang="ja-JP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歳）</a:t>
            </a:r>
          </a:p>
        </p:txBody>
      </p:sp>
      <p:sp>
        <p:nvSpPr>
          <p:cNvPr id="1041" name="Text Box 17"/>
          <p:cNvSpPr txBox="1">
            <a:spLocks noChangeArrowheads="1"/>
          </p:cNvSpPr>
          <p:nvPr/>
        </p:nvSpPr>
        <p:spPr bwMode="auto">
          <a:xfrm>
            <a:off x="1454150" y="6308725"/>
            <a:ext cx="245586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marL="52388" indent="-52388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kumimoji="0" lang="ja-JP" altLang="en-US" sz="1100" dirty="0">
                <a:solidFill>
                  <a:srgbClr val="000000"/>
                </a:solidFill>
                <a:ea typeface="ＭＳ ゴシック" pitchFamily="49" charset="-128"/>
                <a:cs typeface="Arial" charset="0"/>
              </a:rPr>
              <a:t>神谷，他．感染症誌 2007; 81: 59-66</a:t>
            </a:r>
            <a:endParaRPr kumimoji="0" lang="en-US" altLang="ja-JP" sz="1100" dirty="0">
              <a:solidFill>
                <a:srgbClr val="000000"/>
              </a:solidFill>
              <a:ea typeface="ＭＳ ゴシック" pitchFamily="49" charset="-128"/>
              <a:cs typeface="Arial" charset="0"/>
            </a:endParaRPr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1939925" y="5619750"/>
            <a:ext cx="10033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kumimoji="0" lang="ja-JP" altLang="en-US" sz="1600" i="1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肺炎球菌</a:t>
            </a:r>
          </a:p>
          <a:p>
            <a:pPr algn="ctr"/>
            <a:r>
              <a:rPr kumimoji="0" lang="ja-JP" altLang="en-US" sz="1600" i="1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 </a:t>
            </a:r>
            <a:r>
              <a:rPr kumimoji="0" lang="en-US" altLang="ja-JP" sz="1600" i="1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31.7%</a:t>
            </a:r>
          </a:p>
        </p:txBody>
      </p:sp>
      <p:sp>
        <p:nvSpPr>
          <p:cNvPr id="1043" name="Text Box 19"/>
          <p:cNvSpPr txBox="1">
            <a:spLocks noChangeArrowheads="1"/>
          </p:cNvSpPr>
          <p:nvPr/>
        </p:nvSpPr>
        <p:spPr bwMode="auto">
          <a:xfrm>
            <a:off x="2574925" y="5087938"/>
            <a:ext cx="1477963" cy="5175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kumimoji="0" lang="ja-JP" altLang="en-US" sz="1400" i="1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インフルエンザ菌</a:t>
            </a:r>
          </a:p>
          <a:p>
            <a:pPr algn="ctr"/>
            <a:r>
              <a:rPr kumimoji="0" lang="en-US" altLang="ja-JP" sz="1400" i="1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 37.5%</a:t>
            </a:r>
          </a:p>
        </p:txBody>
      </p:sp>
      <p:sp>
        <p:nvSpPr>
          <p:cNvPr id="265236" name="Text Box 20"/>
          <p:cNvSpPr txBox="1">
            <a:spLocks noChangeArrowheads="1"/>
          </p:cNvSpPr>
          <p:nvPr/>
        </p:nvSpPr>
        <p:spPr bwMode="auto">
          <a:xfrm>
            <a:off x="5076825" y="4868863"/>
            <a:ext cx="3743325" cy="13271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177800" indent="-177800" algn="ctr">
              <a:defRPr/>
            </a:pPr>
            <a:r>
              <a:rPr lang="ja-JP" altLang="en-US" sz="1600" dirty="0">
                <a:solidFill>
                  <a:prstClr val="black"/>
                </a:solidFill>
                <a:latin typeface="Verdana" pitchFamily="34" charset="0"/>
                <a:ea typeface="ＭＳ Ｐゴシック" pitchFamily="50" charset="-128"/>
                <a:cs typeface="Arial" charset="0"/>
              </a:rPr>
              <a:t>罹患率</a:t>
            </a:r>
            <a:endParaRPr lang="en-US" altLang="ja-JP" sz="1600" baseline="30000" dirty="0">
              <a:solidFill>
                <a:prstClr val="black"/>
              </a:solidFill>
              <a:latin typeface="Verdana" pitchFamily="34" charset="0"/>
              <a:ea typeface="ＭＳ Ｐゴシック" pitchFamily="50" charset="-128"/>
              <a:cs typeface="Arial" charset="0"/>
            </a:endParaRPr>
          </a:p>
          <a:p>
            <a:pPr marL="177800" indent="-177800">
              <a:buFontTx/>
              <a:buChar char="•"/>
              <a:defRPr/>
            </a:pPr>
            <a:r>
              <a:rPr lang="ja-JP" altLang="en-US" sz="1600" dirty="0">
                <a:solidFill>
                  <a:prstClr val="black"/>
                </a:solidFill>
                <a:latin typeface="Verdana" pitchFamily="34" charset="0"/>
                <a:ea typeface="ＭＳ Ｐゴシック" pitchFamily="50" charset="-128"/>
                <a:cs typeface="Arial" charset="0"/>
              </a:rPr>
              <a:t>肺炎球菌性髄膜炎：</a:t>
            </a:r>
            <a:r>
              <a:rPr lang="en-US" altLang="ja-JP" sz="1600" dirty="0">
                <a:solidFill>
                  <a:prstClr val="black"/>
                </a:solidFill>
                <a:latin typeface="Verdana" pitchFamily="34" charset="0"/>
                <a:ea typeface="ＭＳ Ｐゴシック" pitchFamily="50" charset="-128"/>
                <a:cs typeface="Arial" charset="0"/>
              </a:rPr>
              <a:t>2.9</a:t>
            </a:r>
            <a:r>
              <a:rPr lang="ja-JP" altLang="en-US" sz="1600" dirty="0">
                <a:solidFill>
                  <a:prstClr val="black"/>
                </a:solidFill>
                <a:latin typeface="Verdana" pitchFamily="34" charset="0"/>
                <a:ea typeface="ＭＳ Ｐゴシック" pitchFamily="50" charset="-128"/>
                <a:cs typeface="Arial" charset="0"/>
              </a:rPr>
              <a:t>人</a:t>
            </a:r>
            <a:r>
              <a:rPr lang="en-US" altLang="ja-JP" sz="1600" dirty="0">
                <a:solidFill>
                  <a:prstClr val="black"/>
                </a:solidFill>
                <a:latin typeface="Verdana" pitchFamily="34" charset="0"/>
                <a:ea typeface="ＭＳ Ｐゴシック" pitchFamily="50" charset="-128"/>
                <a:cs typeface="Arial" charset="0"/>
              </a:rPr>
              <a:t>/ 10</a:t>
            </a:r>
            <a:r>
              <a:rPr lang="ja-JP" altLang="en-US" sz="1600" dirty="0">
                <a:solidFill>
                  <a:prstClr val="black"/>
                </a:solidFill>
                <a:latin typeface="Verdana" pitchFamily="34" charset="0"/>
                <a:ea typeface="ＭＳ Ｐゴシック" pitchFamily="50" charset="-128"/>
                <a:cs typeface="Arial" charset="0"/>
              </a:rPr>
              <a:t>万人</a:t>
            </a:r>
            <a:endParaRPr lang="en-US" altLang="ja-JP" sz="1600" dirty="0">
              <a:solidFill>
                <a:prstClr val="black"/>
              </a:solidFill>
              <a:latin typeface="Verdana" pitchFamily="34" charset="0"/>
              <a:ea typeface="ＭＳ Ｐゴシック" pitchFamily="50" charset="-128"/>
              <a:cs typeface="Arial" charset="0"/>
            </a:endParaRPr>
          </a:p>
          <a:p>
            <a:pPr marL="177800" indent="-177800">
              <a:buFontTx/>
              <a:buChar char="•"/>
              <a:defRPr/>
            </a:pPr>
            <a:r>
              <a:rPr lang="ja-JP" altLang="en-US" sz="1600" dirty="0">
                <a:solidFill>
                  <a:prstClr val="black"/>
                </a:solidFill>
                <a:latin typeface="Verdana" pitchFamily="34" charset="0"/>
                <a:ea typeface="ＭＳ Ｐゴシック" pitchFamily="50" charset="-128"/>
                <a:cs typeface="Arial" charset="0"/>
              </a:rPr>
              <a:t>肺炎球菌性非髄膜炎： </a:t>
            </a:r>
            <a:r>
              <a:rPr lang="en-US" altLang="ja-JP" sz="1600" dirty="0">
                <a:solidFill>
                  <a:prstClr val="black"/>
                </a:solidFill>
                <a:latin typeface="Verdana" pitchFamily="34" charset="0"/>
                <a:ea typeface="ＭＳ Ｐゴシック" pitchFamily="50" charset="-128"/>
                <a:cs typeface="Arial" charset="0"/>
              </a:rPr>
              <a:t>9.8</a:t>
            </a:r>
            <a:r>
              <a:rPr lang="ja-JP" altLang="en-US" sz="1600" dirty="0">
                <a:solidFill>
                  <a:prstClr val="black"/>
                </a:solidFill>
                <a:latin typeface="Verdana" pitchFamily="34" charset="0"/>
                <a:ea typeface="ＭＳ Ｐゴシック" pitchFamily="50" charset="-128"/>
                <a:cs typeface="Arial" charset="0"/>
              </a:rPr>
              <a:t>人</a:t>
            </a:r>
            <a:r>
              <a:rPr lang="en-US" altLang="ja-JP" sz="1600" dirty="0">
                <a:solidFill>
                  <a:prstClr val="black"/>
                </a:solidFill>
                <a:latin typeface="Verdana" pitchFamily="34" charset="0"/>
                <a:ea typeface="ＭＳ Ｐゴシック" pitchFamily="50" charset="-128"/>
                <a:cs typeface="Arial" charset="0"/>
              </a:rPr>
              <a:t>/10</a:t>
            </a:r>
            <a:r>
              <a:rPr lang="ja-JP" altLang="en-US" sz="1600" dirty="0">
                <a:solidFill>
                  <a:prstClr val="black"/>
                </a:solidFill>
                <a:latin typeface="Verdana" pitchFamily="34" charset="0"/>
                <a:ea typeface="ＭＳ Ｐゴシック" pitchFamily="50" charset="-128"/>
                <a:cs typeface="Arial" charset="0"/>
              </a:rPr>
              <a:t>万人</a:t>
            </a:r>
          </a:p>
          <a:p>
            <a:pPr marL="177800" indent="-177800">
              <a:buFontTx/>
              <a:buChar char="•"/>
              <a:defRPr/>
            </a:pPr>
            <a:r>
              <a:rPr lang="ja-JP" altLang="en-US" sz="1600" dirty="0">
                <a:solidFill>
                  <a:prstClr val="black"/>
                </a:solidFill>
                <a:latin typeface="Verdana" pitchFamily="34" charset="0"/>
                <a:ea typeface="ＭＳ Ｐゴシック" pitchFamily="50" charset="-128"/>
                <a:cs typeface="Arial" charset="0"/>
              </a:rPr>
              <a:t>入院市中肺炎：</a:t>
            </a:r>
            <a:r>
              <a:rPr lang="en-US" altLang="ja-JP" sz="1600" dirty="0">
                <a:solidFill>
                  <a:prstClr val="black"/>
                </a:solidFill>
                <a:latin typeface="Verdana" pitchFamily="34" charset="0"/>
                <a:ea typeface="ＭＳ Ｐゴシック" pitchFamily="50" charset="-128"/>
                <a:cs typeface="Arial" charset="0"/>
              </a:rPr>
              <a:t>1000</a:t>
            </a:r>
            <a:r>
              <a:rPr lang="ja-JP" altLang="en-US" sz="1600" dirty="0">
                <a:solidFill>
                  <a:prstClr val="black"/>
                </a:solidFill>
                <a:latin typeface="Verdana" pitchFamily="34" charset="0"/>
                <a:ea typeface="ＭＳ Ｐゴシック" pitchFamily="50" charset="-128"/>
                <a:cs typeface="Arial" charset="0"/>
              </a:rPr>
              <a:t>名あたり</a:t>
            </a:r>
            <a:r>
              <a:rPr lang="en-US" altLang="ja-JP" sz="1600" dirty="0">
                <a:solidFill>
                  <a:prstClr val="black"/>
                </a:solidFill>
                <a:latin typeface="Verdana" pitchFamily="34" charset="0"/>
                <a:ea typeface="ＭＳ Ｐゴシック" pitchFamily="50" charset="-128"/>
                <a:cs typeface="Arial" charset="0"/>
              </a:rPr>
              <a:t>19.8</a:t>
            </a:r>
            <a:r>
              <a:rPr lang="ja-JP" altLang="en-US" sz="1600" dirty="0">
                <a:solidFill>
                  <a:prstClr val="black"/>
                </a:solidFill>
                <a:latin typeface="Verdana" pitchFamily="34" charset="0"/>
                <a:ea typeface="ＭＳ Ｐゴシック" pitchFamily="50" charset="-128"/>
                <a:cs typeface="Arial" charset="0"/>
              </a:rPr>
              <a:t>人</a:t>
            </a:r>
          </a:p>
          <a:p>
            <a:pPr marL="177800" indent="-177800">
              <a:buFontTx/>
              <a:buChar char="•"/>
              <a:defRPr/>
            </a:pPr>
            <a:r>
              <a:rPr lang="ja-JP" altLang="en-US" sz="1600" dirty="0">
                <a:solidFill>
                  <a:prstClr val="black"/>
                </a:solidFill>
                <a:latin typeface="Verdana" pitchFamily="34" charset="0"/>
                <a:ea typeface="ＭＳ Ｐゴシック" pitchFamily="50" charset="-128"/>
                <a:cs typeface="Arial" charset="0"/>
              </a:rPr>
              <a:t>中耳炎： </a:t>
            </a:r>
            <a:r>
              <a:rPr kumimoji="0" lang="en-US" altLang="ja-JP" sz="1600" dirty="0">
                <a:solidFill>
                  <a:prstClr val="black"/>
                </a:solidFill>
                <a:latin typeface="Verdana" pitchFamily="34" charset="0"/>
                <a:ea typeface="ＭＳ Ｐゴシック" pitchFamily="50" charset="-128"/>
                <a:cs typeface="Arial" charset="0"/>
              </a:rPr>
              <a:t>3</a:t>
            </a:r>
            <a:r>
              <a:rPr kumimoji="0" lang="ja-JP" altLang="en-US" sz="1600" dirty="0">
                <a:solidFill>
                  <a:prstClr val="black"/>
                </a:solidFill>
                <a:latin typeface="Verdana" pitchFamily="34" charset="0"/>
                <a:ea typeface="ＭＳ Ｐゴシック" pitchFamily="50" charset="-128"/>
                <a:cs typeface="Arial" charset="0"/>
              </a:rPr>
              <a:t>歳に</a:t>
            </a:r>
            <a:r>
              <a:rPr kumimoji="0" lang="en-US" altLang="ja-JP" sz="1600" dirty="0">
                <a:solidFill>
                  <a:prstClr val="black"/>
                </a:solidFill>
                <a:latin typeface="Verdana" pitchFamily="34" charset="0"/>
                <a:ea typeface="ＭＳ Ｐゴシック" pitchFamily="50" charset="-128"/>
                <a:cs typeface="Arial" charset="0"/>
              </a:rPr>
              <a:t>83</a:t>
            </a:r>
            <a:r>
              <a:rPr kumimoji="0" lang="ja-JP" altLang="en-US" sz="1600" dirty="0">
                <a:solidFill>
                  <a:prstClr val="black"/>
                </a:solidFill>
                <a:latin typeface="Verdana" pitchFamily="34" charset="0"/>
                <a:ea typeface="ＭＳ Ｐゴシック" pitchFamily="50" charset="-128"/>
                <a:cs typeface="Arial" charset="0"/>
              </a:rPr>
              <a:t>％が</a:t>
            </a:r>
            <a:r>
              <a:rPr kumimoji="0" lang="en-US" altLang="ja-JP" sz="1600" dirty="0">
                <a:solidFill>
                  <a:prstClr val="black"/>
                </a:solidFill>
                <a:latin typeface="Verdana" pitchFamily="34" charset="0"/>
                <a:ea typeface="ＭＳ Ｐゴシック" pitchFamily="50" charset="-128"/>
                <a:cs typeface="Arial" charset="0"/>
              </a:rPr>
              <a:t>1</a:t>
            </a:r>
            <a:r>
              <a:rPr kumimoji="0" lang="ja-JP" altLang="en-US" sz="1600" dirty="0">
                <a:solidFill>
                  <a:prstClr val="black"/>
                </a:solidFill>
                <a:latin typeface="Verdana" pitchFamily="34" charset="0"/>
                <a:ea typeface="ＭＳ Ｐゴシック" pitchFamily="50" charset="-128"/>
                <a:cs typeface="Arial" charset="0"/>
              </a:rPr>
              <a:t>回は罹患</a:t>
            </a:r>
          </a:p>
        </p:txBody>
      </p:sp>
      <p:sp>
        <p:nvSpPr>
          <p:cNvPr id="1045" name="Rectangle 23"/>
          <p:cNvSpPr>
            <a:spLocks noChangeArrowheads="1"/>
          </p:cNvSpPr>
          <p:nvPr/>
        </p:nvSpPr>
        <p:spPr bwMode="auto">
          <a:xfrm>
            <a:off x="8893175" y="6597650"/>
            <a:ext cx="250825" cy="260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8131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051050" y="1912938"/>
            <a:ext cx="5508625" cy="3178175"/>
            <a:chOff x="1145" y="1292"/>
            <a:chExt cx="3470" cy="2002"/>
          </a:xfrm>
        </p:grpSpPr>
        <p:sp>
          <p:nvSpPr>
            <p:cNvPr id="75802" name="Rectangle 3"/>
            <p:cNvSpPr>
              <a:spLocks noChangeArrowheads="1"/>
            </p:cNvSpPr>
            <p:nvPr/>
          </p:nvSpPr>
          <p:spPr bwMode="auto">
            <a:xfrm>
              <a:off x="1223" y="1292"/>
              <a:ext cx="3392" cy="1941"/>
            </a:xfrm>
            <a:prstGeom prst="rect">
              <a:avLst/>
            </a:prstGeom>
            <a:solidFill>
              <a:srgbClr val="FFFFE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kumimoji="0" lang="ja-JP" altLang="en-US" sz="24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Tahoma" pitchFamily="34" charset="0"/>
              </a:endParaRPr>
            </a:p>
          </p:txBody>
        </p:sp>
        <p:sp>
          <p:nvSpPr>
            <p:cNvPr id="75803" name="Freeform 4"/>
            <p:cNvSpPr>
              <a:spLocks/>
            </p:cNvSpPr>
            <p:nvPr/>
          </p:nvSpPr>
          <p:spPr bwMode="auto">
            <a:xfrm>
              <a:off x="1336" y="1552"/>
              <a:ext cx="3119" cy="1632"/>
            </a:xfrm>
            <a:custGeom>
              <a:avLst/>
              <a:gdLst>
                <a:gd name="T0" fmla="*/ 0 w 3487"/>
                <a:gd name="T1" fmla="*/ 0 h 2155"/>
                <a:gd name="T2" fmla="*/ 46 w 3487"/>
                <a:gd name="T3" fmla="*/ 2 h 2155"/>
                <a:gd name="T4" fmla="*/ 68 w 3487"/>
                <a:gd name="T5" fmla="*/ 2 h 2155"/>
                <a:gd name="T6" fmla="*/ 76 w 3487"/>
                <a:gd name="T7" fmla="*/ 2 h 2155"/>
                <a:gd name="T8" fmla="*/ 85 w 3487"/>
                <a:gd name="T9" fmla="*/ 2 h 2155"/>
                <a:gd name="T10" fmla="*/ 92 w 3487"/>
                <a:gd name="T11" fmla="*/ 2 h 2155"/>
                <a:gd name="T12" fmla="*/ 115 w 3487"/>
                <a:gd name="T13" fmla="*/ 2 h 2155"/>
                <a:gd name="T14" fmla="*/ 139 w 3487"/>
                <a:gd name="T15" fmla="*/ 2 h 21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487"/>
                <a:gd name="T25" fmla="*/ 0 h 2155"/>
                <a:gd name="T26" fmla="*/ 3487 w 3487"/>
                <a:gd name="T27" fmla="*/ 2155 h 215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487" h="2155">
                  <a:moveTo>
                    <a:pt x="0" y="0"/>
                  </a:moveTo>
                  <a:lnTo>
                    <a:pt x="1133" y="1573"/>
                  </a:lnTo>
                  <a:lnTo>
                    <a:pt x="1740" y="2081"/>
                  </a:lnTo>
                  <a:lnTo>
                    <a:pt x="1938" y="2075"/>
                  </a:lnTo>
                  <a:lnTo>
                    <a:pt x="2143" y="2081"/>
                  </a:lnTo>
                  <a:lnTo>
                    <a:pt x="2347" y="2093"/>
                  </a:lnTo>
                  <a:lnTo>
                    <a:pt x="2923" y="2100"/>
                  </a:lnTo>
                  <a:lnTo>
                    <a:pt x="3487" y="2155"/>
                  </a:ln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5804" name="Freeform 5"/>
            <p:cNvSpPr>
              <a:spLocks/>
            </p:cNvSpPr>
            <p:nvPr/>
          </p:nvSpPr>
          <p:spPr bwMode="auto">
            <a:xfrm>
              <a:off x="1341" y="2870"/>
              <a:ext cx="3102" cy="249"/>
            </a:xfrm>
            <a:custGeom>
              <a:avLst/>
              <a:gdLst>
                <a:gd name="T0" fmla="*/ 0 w 3468"/>
                <a:gd name="T1" fmla="*/ 0 h 329"/>
                <a:gd name="T2" fmla="*/ 46 w 3468"/>
                <a:gd name="T3" fmla="*/ 2 h 329"/>
                <a:gd name="T4" fmla="*/ 89 w 3468"/>
                <a:gd name="T5" fmla="*/ 2 h 329"/>
                <a:gd name="T6" fmla="*/ 137 w 3468"/>
                <a:gd name="T7" fmla="*/ 2 h 3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68"/>
                <a:gd name="T13" fmla="*/ 0 h 329"/>
                <a:gd name="T14" fmla="*/ 3468 w 3468"/>
                <a:gd name="T15" fmla="*/ 329 h 3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68" h="329">
                  <a:moveTo>
                    <a:pt x="0" y="0"/>
                  </a:moveTo>
                  <a:lnTo>
                    <a:pt x="1146" y="254"/>
                  </a:lnTo>
                  <a:lnTo>
                    <a:pt x="2254" y="248"/>
                  </a:lnTo>
                  <a:lnTo>
                    <a:pt x="3468" y="329"/>
                  </a:lnTo>
                </a:path>
              </a:pathLst>
            </a:custGeom>
            <a:noFill/>
            <a:ln w="38100" cap="flat" cmpd="sng">
              <a:solidFill>
                <a:srgbClr val="FF33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5805" name="Line 6"/>
            <p:cNvSpPr>
              <a:spLocks noChangeShapeType="1"/>
            </p:cNvSpPr>
            <p:nvPr/>
          </p:nvSpPr>
          <p:spPr bwMode="auto">
            <a:xfrm>
              <a:off x="1145" y="1293"/>
              <a:ext cx="7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5806" name="Line 7"/>
            <p:cNvSpPr>
              <a:spLocks noChangeShapeType="1"/>
            </p:cNvSpPr>
            <p:nvPr/>
          </p:nvSpPr>
          <p:spPr bwMode="auto">
            <a:xfrm>
              <a:off x="1145" y="1771"/>
              <a:ext cx="7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5807" name="Line 8"/>
            <p:cNvSpPr>
              <a:spLocks noChangeShapeType="1"/>
            </p:cNvSpPr>
            <p:nvPr/>
          </p:nvSpPr>
          <p:spPr bwMode="auto">
            <a:xfrm>
              <a:off x="1145" y="2265"/>
              <a:ext cx="7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5808" name="Line 9"/>
            <p:cNvSpPr>
              <a:spLocks noChangeShapeType="1"/>
            </p:cNvSpPr>
            <p:nvPr/>
          </p:nvSpPr>
          <p:spPr bwMode="auto">
            <a:xfrm>
              <a:off x="1145" y="2762"/>
              <a:ext cx="7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5809" name="Line 10"/>
            <p:cNvSpPr>
              <a:spLocks noChangeShapeType="1"/>
            </p:cNvSpPr>
            <p:nvPr/>
          </p:nvSpPr>
          <p:spPr bwMode="auto">
            <a:xfrm>
              <a:off x="1145" y="3233"/>
              <a:ext cx="7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5810" name="Line 11"/>
            <p:cNvSpPr>
              <a:spLocks noChangeShapeType="1"/>
            </p:cNvSpPr>
            <p:nvPr/>
          </p:nvSpPr>
          <p:spPr bwMode="auto">
            <a:xfrm>
              <a:off x="1331" y="3231"/>
              <a:ext cx="0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5811" name="Line 12"/>
            <p:cNvSpPr>
              <a:spLocks noChangeShapeType="1"/>
            </p:cNvSpPr>
            <p:nvPr/>
          </p:nvSpPr>
          <p:spPr bwMode="auto">
            <a:xfrm>
              <a:off x="1854" y="3236"/>
              <a:ext cx="0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5812" name="Line 13"/>
            <p:cNvSpPr>
              <a:spLocks noChangeShapeType="1"/>
            </p:cNvSpPr>
            <p:nvPr/>
          </p:nvSpPr>
          <p:spPr bwMode="auto">
            <a:xfrm>
              <a:off x="2906" y="3233"/>
              <a:ext cx="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5813" name="Line 14"/>
            <p:cNvSpPr>
              <a:spLocks noChangeShapeType="1"/>
            </p:cNvSpPr>
            <p:nvPr/>
          </p:nvSpPr>
          <p:spPr bwMode="auto">
            <a:xfrm>
              <a:off x="2386" y="3235"/>
              <a:ext cx="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5814" name="Line 15"/>
            <p:cNvSpPr>
              <a:spLocks noChangeShapeType="1"/>
            </p:cNvSpPr>
            <p:nvPr/>
          </p:nvSpPr>
          <p:spPr bwMode="auto">
            <a:xfrm>
              <a:off x="3429" y="3230"/>
              <a:ext cx="0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5815" name="Line 16"/>
            <p:cNvSpPr>
              <a:spLocks noChangeShapeType="1"/>
            </p:cNvSpPr>
            <p:nvPr/>
          </p:nvSpPr>
          <p:spPr bwMode="auto">
            <a:xfrm>
              <a:off x="3957" y="3233"/>
              <a:ext cx="0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5816" name="Line 17"/>
            <p:cNvSpPr>
              <a:spLocks noChangeShapeType="1"/>
            </p:cNvSpPr>
            <p:nvPr/>
          </p:nvSpPr>
          <p:spPr bwMode="auto">
            <a:xfrm>
              <a:off x="4483" y="3232"/>
              <a:ext cx="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75780" name="Text Box 19"/>
          <p:cNvSpPr txBox="1">
            <a:spLocks noChangeArrowheads="1"/>
          </p:cNvSpPr>
          <p:nvPr/>
        </p:nvSpPr>
        <p:spPr bwMode="auto">
          <a:xfrm>
            <a:off x="715963" y="6251575"/>
            <a:ext cx="77755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kumimoji="0" lang="ja-JP" altLang="en-US" sz="2400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  <a:cs typeface="Tahoma" pitchFamily="34" charset="0"/>
              </a:rPr>
              <a:t>　</a:t>
            </a:r>
            <a:r>
              <a:rPr kumimoji="0" lang="ja-JP" altLang="en-US" b="1" dirty="0">
                <a:solidFill>
                  <a:srgbClr val="0000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ahoma" pitchFamily="34" charset="0"/>
              </a:rPr>
              <a:t>Ｈｉｂ全身感染症の罹患率が 導入前の １</a:t>
            </a:r>
            <a:r>
              <a:rPr kumimoji="0" lang="en-US" altLang="ja-JP" b="1" dirty="0">
                <a:solidFill>
                  <a:srgbClr val="0000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ahoma" pitchFamily="34" charset="0"/>
              </a:rPr>
              <a:t>/</a:t>
            </a:r>
            <a:r>
              <a:rPr kumimoji="0" lang="ja-JP" altLang="en-US" b="1" dirty="0">
                <a:solidFill>
                  <a:srgbClr val="0000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ahoma" pitchFamily="34" charset="0"/>
              </a:rPr>
              <a:t>１００ に激減</a:t>
            </a:r>
          </a:p>
        </p:txBody>
      </p:sp>
      <p:sp>
        <p:nvSpPr>
          <p:cNvPr id="75781" name="Text Box 20"/>
          <p:cNvSpPr txBox="1">
            <a:spLocks noChangeArrowheads="1"/>
          </p:cNvSpPr>
          <p:nvPr/>
        </p:nvSpPr>
        <p:spPr bwMode="auto">
          <a:xfrm>
            <a:off x="1090613" y="1049338"/>
            <a:ext cx="73453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z="14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Tahoma" pitchFamily="34" charset="0"/>
              </a:rPr>
              <a:t>Race-adjusted incidence rate* for invasive </a:t>
            </a:r>
            <a:r>
              <a:rPr kumimoji="0" lang="en-US" altLang="ja-JP" sz="1400" i="1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Tahoma" pitchFamily="34" charset="0"/>
              </a:rPr>
              <a:t>Haemophilus influenzae  </a:t>
            </a:r>
            <a:r>
              <a:rPr kumimoji="0" lang="en-US" altLang="ja-JP" sz="14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Tahoma" pitchFamily="34" charset="0"/>
              </a:rPr>
              <a:t>type b and non-type b</a:t>
            </a:r>
          </a:p>
          <a:p>
            <a:pPr eaLnBrk="1" hangingPunct="1"/>
            <a:r>
              <a:rPr kumimoji="0" lang="en-US" altLang="ja-JP" sz="14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Tahoma" pitchFamily="34" charset="0"/>
              </a:rPr>
              <a:t>disease detected through active laboratory-based surveillance**</a:t>
            </a:r>
          </a:p>
          <a:p>
            <a:pPr eaLnBrk="1" hangingPunct="1"/>
            <a:r>
              <a:rPr kumimoji="0" lang="en-US" altLang="ja-JP" sz="14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Tahoma" pitchFamily="34" charset="0"/>
              </a:rPr>
              <a:t>among children aged &lt;5 years-United States,1989-1995</a:t>
            </a:r>
          </a:p>
        </p:txBody>
      </p:sp>
      <p:sp>
        <p:nvSpPr>
          <p:cNvPr id="75782" name="Text Box 21"/>
          <p:cNvSpPr txBox="1">
            <a:spLocks noChangeArrowheads="1"/>
          </p:cNvSpPr>
          <p:nvPr/>
        </p:nvSpPr>
        <p:spPr bwMode="auto">
          <a:xfrm>
            <a:off x="8728075" y="362902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kumimoji="0" lang="ja-JP" altLang="ja-JP" sz="2400">
              <a:solidFill>
                <a:srgbClr val="000000"/>
              </a:solidFill>
              <a:latin typeface="HGP創英角ｺﾞｼｯｸUB" pitchFamily="50" charset="-128"/>
              <a:ea typeface="HGP創英角ｺﾞｼｯｸUB" pitchFamily="50" charset="-128"/>
              <a:cs typeface="Tahoma" pitchFamily="34" charset="0"/>
            </a:endParaRPr>
          </a:p>
        </p:txBody>
      </p:sp>
      <p:sp>
        <p:nvSpPr>
          <p:cNvPr id="75783" name="Text Box 22"/>
          <p:cNvSpPr txBox="1">
            <a:spLocks noChangeArrowheads="1"/>
          </p:cNvSpPr>
          <p:nvPr/>
        </p:nvSpPr>
        <p:spPr bwMode="auto">
          <a:xfrm>
            <a:off x="779463" y="5392738"/>
            <a:ext cx="77819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kumimoji="0" lang="en-US" altLang="ja-JP" sz="10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Tahoma" pitchFamily="34" charset="0"/>
              </a:rPr>
              <a:t>* Per 100,000 children aged &lt;5 years.</a:t>
            </a:r>
          </a:p>
          <a:p>
            <a:pPr eaLnBrk="1" hangingPunct="1">
              <a:lnSpc>
                <a:spcPct val="85000"/>
              </a:lnSpc>
            </a:pPr>
            <a:r>
              <a:rPr kumimoji="0" lang="en-US" altLang="ja-JP" sz="10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Tahoma" pitchFamily="34" charset="0"/>
              </a:rPr>
              <a:t>**During</a:t>
            </a:r>
            <a:r>
              <a:rPr kumimoji="0" lang="ja-JP" altLang="en-US" sz="10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Tahoma" pitchFamily="34" charset="0"/>
              </a:rPr>
              <a:t>　</a:t>
            </a:r>
            <a:r>
              <a:rPr kumimoji="0" lang="en-US" altLang="ja-JP" sz="10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Tahoma" pitchFamily="34" charset="0"/>
              </a:rPr>
              <a:t>1989-1994, the surveillance area population was 10.5 million in four areas (three counties in the San Francisco Bay area, </a:t>
            </a:r>
          </a:p>
          <a:p>
            <a:pPr eaLnBrk="1" hangingPunct="1">
              <a:lnSpc>
                <a:spcPct val="85000"/>
              </a:lnSpc>
            </a:pPr>
            <a:r>
              <a:rPr kumimoji="0" lang="en-US" altLang="ja-JP" sz="10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Tahoma" pitchFamily="34" charset="0"/>
              </a:rPr>
              <a:t>  eight counties in metropolitan Atlanta, four counties in Tennessee,and the state of Oklahoma) . In 1995, the surveillance area </a:t>
            </a:r>
          </a:p>
          <a:p>
            <a:pPr eaLnBrk="1" hangingPunct="1">
              <a:lnSpc>
                <a:spcPct val="85000"/>
              </a:lnSpc>
            </a:pPr>
            <a:r>
              <a:rPr kumimoji="0" lang="en-US" altLang="ja-JP" sz="10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Tahoma" pitchFamily="34" charset="0"/>
              </a:rPr>
              <a:t>  population was12.8 million persons in four areas (three counties in the San Francisco Bay area,eight counties in metropolitan Atlanta,</a:t>
            </a:r>
          </a:p>
          <a:p>
            <a:pPr eaLnBrk="1" hangingPunct="1">
              <a:lnSpc>
                <a:spcPct val="85000"/>
              </a:lnSpc>
            </a:pPr>
            <a:r>
              <a:rPr kumimoji="0" lang="en-US" altLang="ja-JP" sz="10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Tahoma" pitchFamily="34" charset="0"/>
              </a:rPr>
              <a:t>  five counties in Tennessee, and the state of Maryland).</a:t>
            </a:r>
          </a:p>
        </p:txBody>
      </p:sp>
      <p:sp>
        <p:nvSpPr>
          <p:cNvPr id="75784" name="Text Box 23"/>
          <p:cNvSpPr txBox="1">
            <a:spLocks noChangeArrowheads="1"/>
          </p:cNvSpPr>
          <p:nvPr/>
        </p:nvSpPr>
        <p:spPr bwMode="auto">
          <a:xfrm>
            <a:off x="1476375" y="1768475"/>
            <a:ext cx="495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z="2400" b="1">
                <a:solidFill>
                  <a:srgbClr val="000000"/>
                </a:solidFill>
                <a:latin typeface="ＭＳ Ｐゴシック" charset="-128"/>
                <a:ea typeface="HGP創英角ｺﾞｼｯｸUB" pitchFamily="50" charset="-128"/>
                <a:cs typeface="Tahoma" pitchFamily="34" charset="0"/>
              </a:rPr>
              <a:t>40</a:t>
            </a:r>
          </a:p>
        </p:txBody>
      </p:sp>
      <p:sp>
        <p:nvSpPr>
          <p:cNvPr id="75785" name="Text Box 24"/>
          <p:cNvSpPr txBox="1">
            <a:spLocks noChangeArrowheads="1"/>
          </p:cNvSpPr>
          <p:nvPr/>
        </p:nvSpPr>
        <p:spPr bwMode="auto">
          <a:xfrm>
            <a:off x="1565275" y="4794250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z="2400" b="1">
                <a:solidFill>
                  <a:srgbClr val="000000"/>
                </a:solidFill>
                <a:latin typeface="ＭＳ Ｐゴシック" charset="-128"/>
                <a:ea typeface="HGP創英角ｺﾞｼｯｸUB" pitchFamily="50" charset="-128"/>
                <a:cs typeface="Tahoma" pitchFamily="34" charset="0"/>
              </a:rPr>
              <a:t>0</a:t>
            </a:r>
          </a:p>
        </p:txBody>
      </p:sp>
      <p:sp>
        <p:nvSpPr>
          <p:cNvPr id="75786" name="Text Box 25"/>
          <p:cNvSpPr txBox="1">
            <a:spLocks noChangeArrowheads="1"/>
          </p:cNvSpPr>
          <p:nvPr/>
        </p:nvSpPr>
        <p:spPr bwMode="auto">
          <a:xfrm>
            <a:off x="1476375" y="4073525"/>
            <a:ext cx="495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z="2400" b="1">
                <a:solidFill>
                  <a:srgbClr val="000000"/>
                </a:solidFill>
                <a:latin typeface="ＭＳ Ｐゴシック" charset="-128"/>
                <a:ea typeface="HGP創英角ｺﾞｼｯｸUB" pitchFamily="50" charset="-128"/>
                <a:cs typeface="Tahoma" pitchFamily="34" charset="0"/>
              </a:rPr>
              <a:t>10</a:t>
            </a:r>
          </a:p>
        </p:txBody>
      </p:sp>
      <p:sp>
        <p:nvSpPr>
          <p:cNvPr id="75787" name="Text Box 26"/>
          <p:cNvSpPr txBox="1">
            <a:spLocks noChangeArrowheads="1"/>
          </p:cNvSpPr>
          <p:nvPr/>
        </p:nvSpPr>
        <p:spPr bwMode="auto">
          <a:xfrm>
            <a:off x="1476375" y="3281363"/>
            <a:ext cx="495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z="2400" b="1">
                <a:solidFill>
                  <a:srgbClr val="000000"/>
                </a:solidFill>
                <a:latin typeface="ＭＳ Ｐゴシック" charset="-128"/>
                <a:ea typeface="HGP創英角ｺﾞｼｯｸUB" pitchFamily="50" charset="-128"/>
                <a:cs typeface="Tahoma" pitchFamily="34" charset="0"/>
              </a:rPr>
              <a:t>20</a:t>
            </a:r>
          </a:p>
        </p:txBody>
      </p:sp>
      <p:sp>
        <p:nvSpPr>
          <p:cNvPr id="75788" name="Text Box 27"/>
          <p:cNvSpPr txBox="1">
            <a:spLocks noChangeArrowheads="1"/>
          </p:cNvSpPr>
          <p:nvPr/>
        </p:nvSpPr>
        <p:spPr bwMode="auto">
          <a:xfrm>
            <a:off x="1476375" y="2489200"/>
            <a:ext cx="495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z="2400" b="1">
                <a:solidFill>
                  <a:srgbClr val="000000"/>
                </a:solidFill>
                <a:latin typeface="ＭＳ Ｐゴシック" charset="-128"/>
                <a:ea typeface="HGP創英角ｺﾞｼｯｸUB" pitchFamily="50" charset="-128"/>
                <a:cs typeface="Tahoma" pitchFamily="34" charset="0"/>
              </a:rPr>
              <a:t>30</a:t>
            </a:r>
          </a:p>
        </p:txBody>
      </p:sp>
      <p:sp>
        <p:nvSpPr>
          <p:cNvPr id="75789" name="Text Box 28"/>
          <p:cNvSpPr txBox="1">
            <a:spLocks noChangeArrowheads="1"/>
          </p:cNvSpPr>
          <p:nvPr/>
        </p:nvSpPr>
        <p:spPr bwMode="auto">
          <a:xfrm>
            <a:off x="2051050" y="5013325"/>
            <a:ext cx="806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z="2400" b="1">
                <a:solidFill>
                  <a:srgbClr val="000000"/>
                </a:solidFill>
                <a:latin typeface="ＭＳ Ｐゴシック" charset="-128"/>
                <a:ea typeface="HGP創英角ｺﾞｼｯｸUB" pitchFamily="50" charset="-128"/>
                <a:cs typeface="Tahoma" pitchFamily="34" charset="0"/>
              </a:rPr>
              <a:t>1989</a:t>
            </a:r>
          </a:p>
        </p:txBody>
      </p:sp>
      <p:sp>
        <p:nvSpPr>
          <p:cNvPr id="75790" name="Text Box 29"/>
          <p:cNvSpPr txBox="1">
            <a:spLocks noChangeArrowheads="1"/>
          </p:cNvSpPr>
          <p:nvPr/>
        </p:nvSpPr>
        <p:spPr bwMode="auto">
          <a:xfrm>
            <a:off x="2916238" y="5013325"/>
            <a:ext cx="806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z="2400" b="1">
                <a:solidFill>
                  <a:srgbClr val="000000"/>
                </a:solidFill>
                <a:latin typeface="ＭＳ Ｐゴシック" charset="-128"/>
                <a:ea typeface="HGP創英角ｺﾞｼｯｸUB" pitchFamily="50" charset="-128"/>
                <a:cs typeface="Tahoma" pitchFamily="34" charset="0"/>
              </a:rPr>
              <a:t>1990</a:t>
            </a:r>
          </a:p>
        </p:txBody>
      </p:sp>
      <p:sp>
        <p:nvSpPr>
          <p:cNvPr id="75791" name="Text Box 30"/>
          <p:cNvSpPr txBox="1">
            <a:spLocks noChangeArrowheads="1"/>
          </p:cNvSpPr>
          <p:nvPr/>
        </p:nvSpPr>
        <p:spPr bwMode="auto">
          <a:xfrm>
            <a:off x="5400675" y="5013325"/>
            <a:ext cx="806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z="2400" b="1">
                <a:solidFill>
                  <a:srgbClr val="000000"/>
                </a:solidFill>
                <a:latin typeface="ＭＳ Ｐゴシック" charset="-128"/>
                <a:ea typeface="HGP創英角ｺﾞｼｯｸUB" pitchFamily="50" charset="-128"/>
                <a:cs typeface="Tahoma" pitchFamily="34" charset="0"/>
              </a:rPr>
              <a:t>1993</a:t>
            </a:r>
          </a:p>
        </p:txBody>
      </p:sp>
      <p:sp>
        <p:nvSpPr>
          <p:cNvPr id="75792" name="Text Box 31"/>
          <p:cNvSpPr txBox="1">
            <a:spLocks noChangeArrowheads="1"/>
          </p:cNvSpPr>
          <p:nvPr/>
        </p:nvSpPr>
        <p:spPr bwMode="auto">
          <a:xfrm>
            <a:off x="4572000" y="5013325"/>
            <a:ext cx="806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z="2400" b="1">
                <a:solidFill>
                  <a:srgbClr val="000000"/>
                </a:solidFill>
                <a:latin typeface="ＭＳ Ｐゴシック" charset="-128"/>
                <a:ea typeface="HGP創英角ｺﾞｼｯｸUB" pitchFamily="50" charset="-128"/>
                <a:cs typeface="Tahoma" pitchFamily="34" charset="0"/>
              </a:rPr>
              <a:t>1992</a:t>
            </a:r>
          </a:p>
        </p:txBody>
      </p:sp>
      <p:sp>
        <p:nvSpPr>
          <p:cNvPr id="75793" name="Text Box 32"/>
          <p:cNvSpPr txBox="1">
            <a:spLocks noChangeArrowheads="1"/>
          </p:cNvSpPr>
          <p:nvPr/>
        </p:nvSpPr>
        <p:spPr bwMode="auto">
          <a:xfrm>
            <a:off x="3779838" y="5013325"/>
            <a:ext cx="806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z="2400" b="1">
                <a:solidFill>
                  <a:srgbClr val="000000"/>
                </a:solidFill>
                <a:latin typeface="ＭＳ Ｐゴシック" charset="-128"/>
                <a:ea typeface="HGP創英角ｺﾞｼｯｸUB" pitchFamily="50" charset="-128"/>
                <a:cs typeface="Tahoma" pitchFamily="34" charset="0"/>
              </a:rPr>
              <a:t>1991</a:t>
            </a:r>
          </a:p>
        </p:txBody>
      </p:sp>
      <p:sp>
        <p:nvSpPr>
          <p:cNvPr id="75794" name="Text Box 33"/>
          <p:cNvSpPr txBox="1">
            <a:spLocks noChangeArrowheads="1"/>
          </p:cNvSpPr>
          <p:nvPr/>
        </p:nvSpPr>
        <p:spPr bwMode="auto">
          <a:xfrm>
            <a:off x="6264275" y="5013325"/>
            <a:ext cx="806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z="2400" b="1">
                <a:solidFill>
                  <a:srgbClr val="000000"/>
                </a:solidFill>
                <a:latin typeface="ＭＳ Ｐゴシック" charset="-128"/>
                <a:ea typeface="HGP創英角ｺﾞｼｯｸUB" pitchFamily="50" charset="-128"/>
                <a:cs typeface="Tahoma" pitchFamily="34" charset="0"/>
              </a:rPr>
              <a:t>1994</a:t>
            </a:r>
          </a:p>
        </p:txBody>
      </p:sp>
      <p:sp>
        <p:nvSpPr>
          <p:cNvPr id="75795" name="Text Box 34"/>
          <p:cNvSpPr txBox="1">
            <a:spLocks noChangeArrowheads="1"/>
          </p:cNvSpPr>
          <p:nvPr/>
        </p:nvSpPr>
        <p:spPr bwMode="auto">
          <a:xfrm>
            <a:off x="7019925" y="5013325"/>
            <a:ext cx="806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z="2400" b="1">
                <a:solidFill>
                  <a:srgbClr val="000000"/>
                </a:solidFill>
                <a:latin typeface="ＭＳ Ｐゴシック" charset="-128"/>
                <a:ea typeface="HGP創英角ｺﾞｼｯｸUB" pitchFamily="50" charset="-128"/>
                <a:cs typeface="Tahoma" pitchFamily="34" charset="0"/>
              </a:rPr>
              <a:t>1995</a:t>
            </a:r>
          </a:p>
        </p:txBody>
      </p:sp>
      <p:sp>
        <p:nvSpPr>
          <p:cNvPr id="75796" name="Text Box 35"/>
          <p:cNvSpPr txBox="1">
            <a:spLocks noChangeArrowheads="1"/>
          </p:cNvSpPr>
          <p:nvPr/>
        </p:nvSpPr>
        <p:spPr bwMode="auto">
          <a:xfrm>
            <a:off x="827088" y="3209925"/>
            <a:ext cx="679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z="2000">
                <a:solidFill>
                  <a:srgbClr val="000000"/>
                </a:solidFill>
                <a:latin typeface="ＭＳ Ｐゴシック" charset="-128"/>
                <a:ea typeface="HGP創英角ｺﾞｼｯｸUB" pitchFamily="50" charset="-128"/>
                <a:cs typeface="Tahoma" pitchFamily="34" charset="0"/>
              </a:rPr>
              <a:t>Rate</a:t>
            </a:r>
          </a:p>
        </p:txBody>
      </p:sp>
      <p:sp>
        <p:nvSpPr>
          <p:cNvPr id="75797" name="Text Box 36"/>
          <p:cNvSpPr txBox="1">
            <a:spLocks noChangeArrowheads="1"/>
          </p:cNvSpPr>
          <p:nvPr/>
        </p:nvSpPr>
        <p:spPr bwMode="auto">
          <a:xfrm>
            <a:off x="7451725" y="4870450"/>
            <a:ext cx="669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z="2000">
                <a:solidFill>
                  <a:srgbClr val="000000"/>
                </a:solidFill>
                <a:latin typeface="ＭＳ Ｐゴシック" charset="-128"/>
                <a:ea typeface="HGP創英角ｺﾞｼｯｸUB" pitchFamily="50" charset="-128"/>
                <a:cs typeface="Tahoma" pitchFamily="34" charset="0"/>
              </a:rPr>
              <a:t>Year</a:t>
            </a:r>
          </a:p>
        </p:txBody>
      </p:sp>
      <p:sp>
        <p:nvSpPr>
          <p:cNvPr id="75798" name="Text Box 37"/>
          <p:cNvSpPr txBox="1">
            <a:spLocks noChangeArrowheads="1"/>
          </p:cNvSpPr>
          <p:nvPr/>
        </p:nvSpPr>
        <p:spPr bwMode="auto">
          <a:xfrm>
            <a:off x="3048000" y="2849563"/>
            <a:ext cx="1019175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z="10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Tahoma" pitchFamily="34" charset="0"/>
              </a:rPr>
              <a:t>Hib</a:t>
            </a:r>
            <a:r>
              <a:rPr kumimoji="0" lang="ja-JP" altLang="en-US" sz="10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Tahoma" pitchFamily="34" charset="0"/>
              </a:rPr>
              <a:t>全身感染症</a:t>
            </a:r>
          </a:p>
        </p:txBody>
      </p:sp>
      <p:sp>
        <p:nvSpPr>
          <p:cNvPr id="75799" name="Text Box 38"/>
          <p:cNvSpPr txBox="1">
            <a:spLocks noChangeArrowheads="1"/>
          </p:cNvSpPr>
          <p:nvPr/>
        </p:nvSpPr>
        <p:spPr bwMode="auto">
          <a:xfrm>
            <a:off x="2339975" y="4106863"/>
            <a:ext cx="1400175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z="10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Tahoma" pitchFamily="34" charset="0"/>
              </a:rPr>
              <a:t>Hib</a:t>
            </a:r>
            <a:r>
              <a:rPr kumimoji="0" lang="ja-JP" altLang="en-US" sz="100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  <a:cs typeface="Tahoma" pitchFamily="34" charset="0"/>
              </a:rPr>
              <a:t>以外の全身感染症</a:t>
            </a:r>
          </a:p>
        </p:txBody>
      </p:sp>
      <p:sp>
        <p:nvSpPr>
          <p:cNvPr id="75800" name="Text Box 39"/>
          <p:cNvSpPr txBox="1">
            <a:spLocks noChangeArrowheads="1"/>
          </p:cNvSpPr>
          <p:nvPr/>
        </p:nvSpPr>
        <p:spPr bwMode="auto">
          <a:xfrm>
            <a:off x="5867400" y="5956300"/>
            <a:ext cx="2952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kumimoji="0" lang="en-US" altLang="ja-JP" sz="1200" b="1">
                <a:solidFill>
                  <a:srgbClr val="000000"/>
                </a:solidFill>
                <a:latin typeface="ＭＳ Ｐゴシック" charset="-128"/>
                <a:ea typeface="HGP創英角ｺﾞｼｯｸUB" pitchFamily="50" charset="-128"/>
                <a:cs typeface="Tahoma" pitchFamily="34" charset="0"/>
              </a:rPr>
              <a:t>CDC</a:t>
            </a:r>
            <a:r>
              <a:rPr kumimoji="0" lang="ja-JP" altLang="en-US" sz="1200" b="1">
                <a:solidFill>
                  <a:srgbClr val="000000"/>
                </a:solidFill>
                <a:latin typeface="ＭＳ Ｐゴシック" charset="-128"/>
                <a:ea typeface="HGP創英角ｺﾞｼｯｸUB" pitchFamily="50" charset="-128"/>
                <a:cs typeface="Tahoma" pitchFamily="34" charset="0"/>
              </a:rPr>
              <a:t>：</a:t>
            </a:r>
            <a:r>
              <a:rPr kumimoji="0" lang="en-US" altLang="ja-JP" sz="1200" b="1">
                <a:solidFill>
                  <a:srgbClr val="000000"/>
                </a:solidFill>
                <a:latin typeface="ＭＳ Ｐゴシック" charset="-128"/>
                <a:ea typeface="HGP創英角ｺﾞｼｯｸUB" pitchFamily="50" charset="-128"/>
                <a:cs typeface="Tahoma" pitchFamily="34" charset="0"/>
              </a:rPr>
              <a:t>MMWR 45</a:t>
            </a:r>
            <a:r>
              <a:rPr kumimoji="0" lang="ja-JP" altLang="en-US" sz="1200" b="1">
                <a:solidFill>
                  <a:srgbClr val="000000"/>
                </a:solidFill>
                <a:latin typeface="ＭＳ Ｐゴシック" charset="-128"/>
                <a:ea typeface="HGP創英角ｺﾞｼｯｸUB" pitchFamily="50" charset="-128"/>
                <a:cs typeface="Tahoma" pitchFamily="34" charset="0"/>
              </a:rPr>
              <a:t>（</a:t>
            </a:r>
            <a:r>
              <a:rPr kumimoji="0" lang="en-US" altLang="ja-JP" sz="1200" b="1">
                <a:solidFill>
                  <a:srgbClr val="000000"/>
                </a:solidFill>
                <a:latin typeface="ＭＳ Ｐゴシック" charset="-128"/>
                <a:ea typeface="HGP創英角ｺﾞｼｯｸUB" pitchFamily="50" charset="-128"/>
                <a:cs typeface="Tahoma" pitchFamily="34" charset="0"/>
              </a:rPr>
              <a:t>42</a:t>
            </a:r>
            <a:r>
              <a:rPr kumimoji="0" lang="ja-JP" altLang="en-US" sz="1200" b="1">
                <a:solidFill>
                  <a:srgbClr val="000000"/>
                </a:solidFill>
                <a:latin typeface="ＭＳ Ｐゴシック" charset="-128"/>
                <a:ea typeface="HGP創英角ｺﾞｼｯｸUB" pitchFamily="50" charset="-128"/>
                <a:cs typeface="Tahoma" pitchFamily="34" charset="0"/>
              </a:rPr>
              <a:t>），</a:t>
            </a:r>
            <a:r>
              <a:rPr kumimoji="0" lang="en-US" altLang="ja-JP" sz="1200" b="1">
                <a:solidFill>
                  <a:srgbClr val="000000"/>
                </a:solidFill>
                <a:latin typeface="ＭＳ Ｐゴシック" charset="-128"/>
                <a:ea typeface="HGP創英角ｺﾞｼｯｸUB" pitchFamily="50" charset="-128"/>
                <a:cs typeface="Tahoma" pitchFamily="34" charset="0"/>
              </a:rPr>
              <a:t>901-906</a:t>
            </a:r>
            <a:r>
              <a:rPr kumimoji="0" lang="ja-JP" altLang="en-US" sz="1200" b="1">
                <a:solidFill>
                  <a:srgbClr val="000000"/>
                </a:solidFill>
                <a:latin typeface="ＭＳ Ｐゴシック" charset="-128"/>
                <a:ea typeface="HGP創英角ｺﾞｼｯｸUB" pitchFamily="50" charset="-128"/>
                <a:cs typeface="Tahoma" pitchFamily="34" charset="0"/>
              </a:rPr>
              <a:t>，</a:t>
            </a:r>
            <a:r>
              <a:rPr kumimoji="0" lang="en-US" altLang="ja-JP" sz="1200" b="1">
                <a:solidFill>
                  <a:srgbClr val="000000"/>
                </a:solidFill>
                <a:latin typeface="ＭＳ Ｐゴシック" charset="-128"/>
                <a:ea typeface="HGP創英角ｺﾞｼｯｸUB" pitchFamily="50" charset="-128"/>
                <a:cs typeface="Tahoma" pitchFamily="34" charset="0"/>
              </a:rPr>
              <a:t>1996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en-US" altLang="ja-JP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kumimoji="1" lang="ja-JP" altLang="en-US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型インフルエンザ菌ワクチン導入の効果 </a:t>
            </a:r>
            <a:r>
              <a:rPr kumimoji="1" lang="en-US" altLang="ja-JP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米国</a:t>
            </a:r>
            <a:r>
              <a:rPr lang="en-US" altLang="ja-JP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795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6792"/>
            <a:ext cx="8229600" cy="1512168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/>
          </a:bodyPr>
          <a:lstStyle/>
          <a:p>
            <a:r>
              <a:rPr lang="ja-JP" alt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予防接種の免疫学</a:t>
            </a:r>
            <a:r>
              <a:rPr lang="en-US" altLang="ja-JP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/>
            </a:r>
            <a:br>
              <a:rPr lang="en-US" altLang="ja-JP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ja-JP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予防</a:t>
            </a:r>
            <a:r>
              <a:rPr lang="ja-JP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接種に期待するもの</a:t>
            </a:r>
            <a:endParaRPr kumimoji="1" lang="ja-JP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3855" y="4005064"/>
            <a:ext cx="2752081" cy="217183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004048" y="3770280"/>
            <a:ext cx="2312428" cy="2406621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5004048" y="6093296"/>
            <a:ext cx="648072" cy="83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1403648" y="5949280"/>
            <a:ext cx="648072" cy="83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5177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円/楕円 8"/>
          <p:cNvSpPr/>
          <p:nvPr/>
        </p:nvSpPr>
        <p:spPr>
          <a:xfrm>
            <a:off x="1403648" y="1556792"/>
            <a:ext cx="1800200" cy="4176464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69975" y="274638"/>
            <a:ext cx="7230417" cy="778098"/>
          </a:xfr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r>
              <a:rPr lang="ja-JP" altLang="en-US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感染症と免疫学的記憶</a:t>
            </a:r>
            <a:endParaRPr kumimoji="1" lang="ja-JP" altLang="en-US" b="1" dirty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3074" name="Picture 2" descr="http://www.fihes.pref.fukuoka.jp/~idsc_fukuoka/iasr1/04m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76872"/>
            <a:ext cx="1224136" cy="126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data:image/jpeg;base64,/9j/4AAQSkZJRgABAQAAAQABAAD/2wCEAAkGBhQSERUUExQWFRUWGR0aGRgYFxoZGRgbGyAcHBoZHh4YHSYeHBojIBwbIDIgIycqLS0sHR8xNTAqNScrLCkBCQoKDQwOFA8PFCkcFBwpKSkpKSkpKSkpKSksKSkpKSkpKSkpKSkpKSkpKSwpKSkpKSkpLCkpLCkpKSksKSwsKf/AABEIAJwAwQMBIgACEQEDEQH/xAAbAAACAwEBAQAAAAAAAAAAAAAFBgMEBwIAAf/EAEMQAAIBAgQDBgMGBAQEBgMAAAECEQMhAAQSMQVBUQYTImFxgTKRoSNCscHR8AcUUmJyguHxFSQzkhdDU2OisnODk//EABUBAQEAAAAAAAAAAAAAAAAAAAAB/8QAFREBAQAAAAAAAAAAAAAAAAAAABH/2gAMAwEAAhEDEQA/AAlVgQb+Y/ftgbmahgm9o95B/IHFoPv9PTliTi1AKoV/hQRFgXYxrM/0gjTPlA54iGnshwZaOXTMb1qyzO4VJMKPO0k88F6aljHXAvsdXYZYUa6CgF8VIu48SsSxBkDTBIidwfLHPH8y1VTQyzFFNqlYfERzVOnm3MWG+AEdtf4gikTlssfFtUqg7byiRzHNgbXAwj5fi7loAZyZuASTffqcaDw/sbl0VdVMOwES41Teedp54NZbILT+BFXf4VC/gMAgZLMsSFcOgA1MSpBC/wCExJ5DqYHPF5OOwNaH4LFCY+zPI9b29b74dOMcLWrlnFQNaCGVfFZtp5i5MTynC7S4Hk0U6q8SpUzAI2Oyk3BA3PXAQUKWYrVKTZZ6j0mdSw1kd2AQWV5O0AweYOKdbK1crlq6ZldTGrqUFiQUml4tQ5Ake84e+zuRp0cr9i4cM7FnG7bAAxsQALHbFDtBwwZum9MMBUKlVDCINiIPPxBTHlgEHJdqXQMNFICIBCLY8pYzynB/sp/EDNVGXLPQFdtg4bSQo5v4SIAtPphWyXAK71VywQioxiCCOoJJ/p3vtGNY4L2epZKkEpgGoR9pUgSxMEgdFnYe+AnrZtlmKYMbS0T0m2EPiP8AFTNU6j0+4p0u7Yq0+PxC1iQBHnHPD7mKiUqbVqp0og1En8B1JsAOeMwztalnq7sVal3jEggaiBsoKjewgsD54oZOy3HuJZ4GpTakqq0MWSEMiYXqQOnUbc5c/keNmqsVKJpBlJ7sqhIG+9xP6YPfw+oomVOXV6bPTdmbQ4bUGiHttaF9h1wxVKBxAAenmCTJqx6mIv0x8r8VpZYTVaXidA8TnpPT3wwU9UjGPcfaM9mCrEr3zxeZE39hcDyAwBfPdr61eqCEC0hbu2GoEcybDxefLH18gtUaqTBW/wDTY3B6qT8XpvgVSaWHhI8p2/cnFgP472UxeNvPAc1OGVJI0sADu40W3nxeeKlWgFBD1F2tpGuY8wQPrgm3FifDVTvF6E+NOsNckeRtiq+RS7JUBUgeFhDLBubTIHX54AVks0tNahBYlAlQbAhVZTU0xsdAE+Qxr3F6eo94piYKlbeYII5YyJaVOg+o1AwcFfhb4WIFS17lbe/ljUuznD6gydGg5LPTWNRB+EMQuq/9MW6RgI/+P5rov/Zj7g3/AMFP9f0P649iqBv2Qp1cylVQFpi9RRsSI0QNhMyf8OLGf7BZWsytpbUpBuxKsBupBMQcG5FNAi7DnzJ5k4DdqO0AyeVeobuwK016sRz8hucRA/OZfWSSJJOOsrw+4tb64T6/8RsxQoUtVKnUqMPiYmTAFyARJkgctjgHne3edrxNTukJuKXhB6iTLED1wGr5milJdVR1Qb+IgRinR7R5IkKuYRiSAAsmSdgLeuMZq5ttRL+KTHiJad5P0x1TqMroyWKMCBHNTI+owD/x7temYIohWSjO5tULCQGgW0i/h5/LAPNZHRGxUxBGxE7/AOm+IM8pFckfC4FVfIOA30JI9sdUc6URlbxoJYpI8vEOjwDf54ArwDtR/KVdNU/8tUIDm3gc2FTraLjp6YauNUYGpTYwQRzBuIxn3FMppMMYXlO5BEjbmQdvTD3/AA2zXeUaVGoL02LU2ndQ7Qkb+HwmdoYYqjnBeE9yhqvPe1bwTIRTFhPwzEmOuJqhADOxCqoLMeQA54KV6RJ88ZL287cGrU/lstHdow1vf7R1Ow/tDfMjpGIip2n7Uvncwq0Ae4QgKht3hmCzDmCDAB2HniLNFacpTsjLPebl5J8AO6gEFYtMSZxycmKQZwQA0rTAvBMh78wo57+JTiKiRGnlPrExJty8I+WAk7LcTbKZ+m7GKT+Bz/a1p62bSf8ALjV89ma9MkBtuRAP44x3NJI5WNwelydumNV7G8Q/mcoAxJej9m0mSwHwOesix8weuAo8c7R5tcrV0BTUAHiAAIUsAxA2kAnGbZK45zG56jlfc2nGy57JolGqzxoVGmdo0nGYcNormUUHw5gDnYVABJno8DfYxgO8u1p3j9P9vriV7ATsNxG+/wCI/HElPKMsFlIBHlcEEbiRiXMUhFtpm/IC3zwUOzBM77H8b79NsVxW0OHjbytJtHmCJti8acaue0np+xiDIZKpXrLTpKSWlRt4RBEnpHXFRFl+CNUzC0k8fet4ZuVAkn0jY+UY23L0e6ULOo/1R8vpbA7s52cTJUiAddRvif6QPKBi4WJPU/jiDrvfLHse0n9kY9gqjmM2qI1SodKKLk/l1J6Yy/tPxF8/UR4igP8Ap7eFP/MLXkPYSdto64G9qe1dbN1XUErTWRTpyIDDZidi3ny2xYyzwyUqblCKj6mG8KZqhTFhImOcYIpcXUtUMDkPaRP0JIxUq5WwIHOLeVx7DFt63eEu0S17C3iM3B/KMcGnN7Ry+X0v+eKBzLJmLW/P8/yxJTp6hc7k25ddut/piarlRF4Nx9PzkfTEVYEL4QBHP06+34YgMhNWWpuCZpMaR2+E+ND0i7L7YgyOW1VVBMKWl/NBd5/yg/LHPADUPepoYqym4UxqTxjYW+Ej/NieixWk9X+r7NR5tGuPPTaf7sBVzVctUapNneQCdwTIHy+s47o5+pSbvKbFHWwvcA2MR1EWnEdSltawAJjeenof15Rj6a0kzfqOp2O9t/zwB2p/EXNmmgZhosKhAhzyIn3mesYC57hiVXeqjBFVpqIAdSmY8PIq7GB05xivVoWIBtuL7TuPe3yx3wyVqyT4aoNMm8gsPCfZwHnywFqnmO+1IU0wC1OYLSNw0blwJn+oCIFsVywYbe/75b4r067K1yQ4O5iQdvnJnFvPHVoqIo01L2sFe2pI6eIEeTDocBGgPWTvf5Tgjw7Pvl6yvRbSZIHQgfEhHMbfQ4HZdjAneNgdt8Xw4VVJAaoxLp/7YuurzYmf+2cAc7Qdp62bpUUbSqsNbKk6WIZgNyTEKGHn7YDohpMKii63HtuPkcdi9Oiw2BcEe4IHpJaMXKoBn2PnfFHxK5pu6U2hNUqNwVYBlkbXBGLBzyONLpF96dpibw0g/TFPMJoYC1kU+gIlB1+EqP8AbE2RpaucAXZjso6ny5QLziC5k+C62VKbqSzaRqsRMHY77nbGhcH4JSyaFKUksZdzEseUxyF4GEDgnEIrIaKyEZXdmjURMR0UECYxoKcRpOutailOZmIjeZ6YCczhS7Z9s1yoNKkNWYZfanJgMfPcgDoMVe2XboLSKZY+JpHec/8AL9b+RxnHdfaVCeZkk9TgLH8xV/8AVf5tj7jrux5/XHsAe7H9g0rouYrswVjKKtiQDu0gyLbYm7R9h2yqtWy7M6AMR/XTL6QTIAlfiuB64cBWCN3ZERJXkCCZt6ExbFrK56MBjYq2mPly6+18crV97kT++uHTtl2S7snM0f8AomNSAf8ASNhqA/pJmemEw0oNhG9/TaOu9vKcB9mDO35dcS8OyQq1qdMkqtSoqyIEamUfODiJSTf6eWJctlmdlFOdc+ELuCLgiOY3wGxUqwohadIaUQAADy5mOfM+eE3trwSHTMoPswyiog+6XcFn9CPqemxLgvHBXAo1GU5mmsuAZ1AGNU/1bahyM4MUKoEqwDKQQwPMGxEdCMBktWnBcD7p/A4jpUwbzfr6+nLfBrtlwf8Alq7Mo+xrFSkbTpbUv+IETHSDzwKRL87/AC9cFRvTMTzWYE9V0kenPFkZDvE0qQGJ8MkDxCCsE9Y+RbHGi0RI5j5xHLyxMlMmw6SvXw+IfSRgit2gytQVBVqU4NQK7xHhqQC6mJgk39DiXstw58zV7i+hzJPJGQalfrYCPfBTgmUOaamtPSRUTTVUfART8PeSNmRTTI87YfuH8Pp5OiKNO5++5sXbmT+Q5CMBRr9j8kKfdd3/APsn7SesxE+2M+4mqpmq1JlINKEpiZ+zQQh9SpDHzJxotasfWbAdTvzwuce7NLTqVM5VqGorFdSKLAkBVEz8FgC0bna+AqcH4a9SkYGzjSCfilTMTa1vnGCGT7MZh2KimQNizQFAPPe5jpzOBC5k1WBa0WRB8KAcl/XD/wBh81qyrrJLK955Aqse0hrYADxHsFXqV3ZSi05AW+6gQB5EAD3xzxXs7WVVpCkzU1EtURl0kgDxFPiPMAC/zw41HO2IVzBHz/c4DOuL8RejS7tMtVWo4vqFkBsTbeoy+EnkLDFXL5b/AKbOn2lUlUXdVQ/HUYbkRqA8weWNRbPEbk/PCp2nK6HzRP2iL3ajkTUt8wur54BH4tmBWrHlpsAI0gRAI9Ij1nriIKZJ5fsflj1ClAn1k+vLyg3xfy1OQZuLYCP/AIcP6V+ePYJd0vTHsA49qcq9XKsaJivS+0p23j4kPkyz7gYXOy/a4ZlVAB72BKC5nqBuRhzznB2qIyNUNIOI1LBYTvvYW54q8C7MZXIj/l6f2mnSajEl2HvYe0YAzwvI1Cv2gAB+6wmR5jCH2v8A4ftTLVctJXdqQuyTEFdyVkewOH+hWJOI89nYrAA3CjV+/lgMXp8JYjU7d0tjqO7XPwr948o264IZbixEUaFNoNi+majmwMx8ItOkHDB267PUVqDMsSFq7gSSag5AEwAQAekzbC9Sz8LFJRTWLkGXO27cvQRgKufzVTK1qdUMO9Qg6IBtcFWjaZjTvflbGicK4ymaoJXp87Mov3b81Pl0PMRjN69HUTf3/ftj72fz7ZKv3gBNMwKibynMj+4bjqRHPAahmckmZpNQqbMLNAJRuTD0+oOM4z+QajVek3/ltpM8+YPoRt5Y0mkoZVqUyGRgGUg8jhQ7e1AuYVjRJlFHeaiFLr90wCJAA9sVQQLueXPElEOWVaQ1VWMIANUH0NiT0PWeWICGjUdIUmwHKBve+9vlgv2GzB/nqUXEVJMfD4Gv7GF9/PEQ65LJJk6WmF714aqy/CXIAbSOSzyEdcVs3nVVGq1GCot2Y2A9+pxNxNCGJNgLknYAXJn64z3i+dp8RNRKVQkUiCibCoEu7gA+LcxzGkdbAx9j+0DZvNVyFiklLwBh4jLAaj69Btg1xF1NGsHuhpvI5QBOFj+GdILXrD/2edjunI+eGjO5cMrqTAKsCdoBUgmfefbAZ9kK8EXkEAhhMEGII9ZwWynE6lBlak8FhBFiCLWIPnz3+eKFFQQklCyqoLKRDCAQ0CwBOqIt+AJ5WjAapEhRIkfevp+pmP7Tii1me22aSpp+zaPCfDu3PbaDK+3njkfxDeSGyyzIHhczBaJgjlbbA2lSiSw8788QZXhDVaugG9SUkefiB8vEAfbED32fzS52i1SHpANohgJkQSd/3OCOb4Zl3Tu2phlmTMyT18vbBLJcLpUU7tFESSd7sYlvKYGBvGK9LLgNUqLTpkWLHn06k4DM+0PCP5SsaYJZCAyk9D+Yj6DripSEA/ub4Ldoe0vf1w1Bx3aLpnm9yxMaSBew64q98WHiCN/dEcv7YH0wHV/P6frj2O4/cjHsVWm6C3XEWY0J8TAeW5PtjL+C/wATmrs1LOMKakjQy+FF6h+cTzvzw5UssARcXEzO885xAldrf4oZoVWpZdTllQwS6jvD66pC9bTaL4Kdn+3dEojVyaTNIm7K5WNRB33OFjtvw1qmdq1E0mm2mGLAAsqhT9R54hPC3eiiIs9zOkgyWmO8MeoEeWCG/tF2l/mWXu5/l0BIqDcOZGogfci0HbfAOu7CzmdoaBcciCNweuBuTpOgULKx7GTPzFwPY4N0eKLUXu6y+lRQJBsIIESOv64CvTBO2Iq1CdpG0e2L54dVSXVS9Jb61Er6E8j1nbH2jQ1uAtySABsSTy39sADp8UzOWMUapVNWrQbr0O8wDEWw05SurAIB4Ky94oc+FjMNTncEQFDAzZDzOA+ayO5YXFo5yP0v7g4vZCh31E5cyGVtdMgSQSQpEbkSQ1r7nAXeEdlaeZriKjBVlXpxL0okkH+0mQH5kjDnneH5c02oLTCIw0ylmHQ6heQYO/LH3IZH+WoBWhqxAFRhvYfDMAkDe/XFHPZ8U6T1GMR8P+I2XcjyPoDgMrqfzVM1slUrvUp0mKFZ8LFTcT8Uc4P4Yl4ZRNGolRRdSD+Mj0Mx6YIZPgA1MzZuizMSzEk6iTuSApE77YIDhFM3FensbnUPy2wDJ2Sot39dgSaHdhqcwSBUIIE72IZd/u4J1UDahsYInyII+mI+x2VKZaqpZHhrFDMC50m1oJJ9zitxrMmnSq1LQtNzveyk7YBC4JSfLAJMBgNwGUg2DCZEc5G+GKnmDoCNEPLPAA3JVNtj4WPvgTwt2FPQQHSxCnmORUi4HoRg1xah9oSouAi93zMIvw38QE35yTgB2cSGsfQ8r8/PkMMvYThZ71qxA00wVB6u3TyALe7YBVaEsxIvNveBHrYY0fKZbuMvTpjcKCfNjdvr+GAkerfGX/xRzy1czTpT/wBBTPmzwY9gF+eH7iXExRptUblAWebGyj5kYxKjmC7u7uS5JLExMnc/Tb0wBLJ0hAHlP76YIUm3EWA/O2IMiogt0geRnE1O/tI+QBI9Yg/LATfzC9Rj2OO6OPYBGzWXBPkfncX+uNo7I8BNHJZfUDrKBiD1bl5DTHzwK7PfwxTvEOaZWYEsaa7WiVZtmFuXmL4es4dbQu52wCB257OrWem6ozMynUii/gIAZRyPiE9ceyX8J6zKDVqiiQQRbUxgESdLQMP+S4a9J2qFlYkBVhYKLu4mTIZgp5fCMTtWnnOAyvjWTr5aoKNZiwAlKi/eW8Eg7gEbGD54gpcHDsultettIVRct0k2Wx58h5YeO3fDxWpUoI70M2kcypFx5CRubTbngV2L4T3bvVcFAsqARvU5tHkpN/PfANeSVaFNKKjwqsX59SesnnhG45nQuYrU2p02QOQNI0tEAi45yemG6vWADVGaFUFiegAJJ+WEBsyMxVqVgCBUYsJF9MWnz5++AICrQrSdFQVFUeHUvjgbgkXaALc/XDB2N4MqzmRTKWKprcEnbU0QIFowL7McKSrmFDiyy5FvuxbqJJ+hw6Z/MTYbbR06YClmyXJG84zLtjxT+arighDUcu1yPvVfhY+arsPME8xho7Y9oWy9MpQcDMkqSN9CMYk9CeQ6ScAeHcPV11IAtW5NMWVifiKdJt4flgKOXyZWLH39LemLj0TpAA3PrzAb2nFhUg33HI7+vltielTP+UGN+u34fSMUMPYm2WrDn3gY9fEIv/24H9q60ZXMRzpsvzEYGJmquXZswvhVEhp2aSNKkTczJ8owa4Bw08QSnmcwDSpyZoiQKsA6SSfuQw5XKnEAXsn2Wr1aQdV8AbdmA5yYm5GCHF8me+fvKiKxMlYYED7uwuIi4w51s6BCoAqqICgQAOgA2wp9qa9N8wuqppZUEgIWJkkrfYc9+uAqUdFMCXDQQVCqYtyk2I54caXHqVcJDAO8AKd9XMecGb7YSXqoFGlJiwkgCBt4Ry98eyHFkTO06jCEVt+SCqChHopY7dMAx8Y7LiuyNUqmaclVHwyYueptjK85wk069Wm4IIc7xabqfcGffG15ldJwm9u+DTpzSdAlXa0WRusfdPtgFbI0zF/flywQAOne3IeeKFBZHO4P6fni7QJYRHp++n+uA7t1x7E/h/a49gDua7StSqBlAsbjctO4MXw4ZWmAq1CCHYAwfuahOn2mDhUbKrSWdP2piWMHT5Cdo2nnhpyWaFWkjTfTBHQjfATKTNsD81ngrsqC83PIeUc8S5/NEDRTPiO7DZR5HrgTTrUVJBrUtQ3mosg+cnADu2PZ561MVqbMaggNHNb6Y6AHltecXOBo9LLU0q6iSCWkyVkmACegi2KWf7XI1SnlssRUd6iioYlAn3h/dadtower5NdIZdgYI/pHL2/0wADtnmu5y4QBWNVgsHYoIckjpsI9sAsnxGpoEHSOiAKPYDYYK8Vza1c2cvVA0JpVKkSVcgFp/tJMe044NBKUgkOykgLHhBB3PUf2/XAX+z3EDTqaqzIFdTuAGAF9RPQkRG5nyxa472ip0KZZXR6rA90oIaTBIJj7tjv6YU8/SapLMdzPoNgPa1sR08pcSBKLYgDbzI3jABsplHqVXruSz1ILnkTyjpyEYP5XLlbjcXnptGJKNECx8I5eXPlghl6GwAknYgev0wEdSp3jfar4yCFqrYkWswO58zvEYhQiTpFpJM/3G/ztHS+CFRESzksxMkJAA8tVwfbrisKlGfhqL/mBn6e2A+8O7PPm6gZge4V/ESdItdoB+KxItzA88NmbzAUBEAVVAVVFgoFgAOkYs8TzApKFSAigQBtGFPjfHVy9JqrXbZFmC7nYenMnkMB1x3tCmX8MhqzCVToNtR8geXP0khRyWTcsWqsXZvEXJktteCbCBEDkLYrZTLNWPf1TNSoAxtsYiB0WNhg1Rc6VBvFuUxyxRKVEFeo/AAj9+WBmcoEyYgRH4QfzwTQHy2+QiYHlyjzx8zShhAEaduhUfD9CBiBn7M8SNfLkOZekdJ6lYBQn6j2xeNEOHpt8LgqelwRt5flhC7O8U/lq6sxOgnTV81a2rzCm/wA8aFXTTefOZ3H54DL8zkXpO1OoYqU2gi9wR12PI++L2RpjUEuS2wBM/h+PLBrtvmEDUmKKzPKtuGhYgggzzI25YoZqutMKlJdCvTDM27nVMqGNwBEYDruf/wAX/wDVcewN/lU/p+uPYBxyuepZpBUpuvLUCQCh5gg7bG53jClxz+IdOmSmUUVXFu8ae7BG8L98HrPzxRpZA0stVdbd/UVAZvpXUWP1j3wFy/C1DAxb8P3fFE2Y4tm8wv2ldomdKHQo9h+eKNLg6yJB3P8Atg1Sye8C3Pz/AGMWlyflf8xiDnsTTWnnqc7EMon+oqdP4Ee+NLo5jQSzfCAdU7aQJM/LGb1uHTBEiIuOoNv36YnzPFszUVqb1WKG0QJI5AkCTtHngCNbKnUcyhL06zd4rHdWNyjDqDa/LFjOrrqB/wCsK3lcAn8/2cR8EzIppoqCaL/EOm3jHmI+mCOZo92UAGte7lX6jU1x6KRgBtVABAufS3++PUFK35Hr/ry3GJ04dVqEhEZ0HMdOX1x5OH1W1LoICi4IjYjfr6YCUZfWV03JO3v/AK/KMSZnNMidyhsCSzDeTAKgj7sAAxv746RxQBUwXbdTtTmx2vq6jpiHvbknl+5tgIquXgHqCPP5Hl+eK2dpkrzvPL6YJAAjlfzPriPM0zECCYHtyPlgIaXatVy+isGLUl8BEnvABIWeTD4ZPlhMZKmbrCtXF58CCYRYsB8pJ5mcMhyYaecTtfbn8sdJkgo1dR+Nvz/HAV8rSKjfa3pEGfXfFpK0Dbfrz3/TfFrL5MaSDH1sLC/nviKtR9hEn3uT+WAr0qnik8+UdNvTljnNwQQPT2tiRTTWS7qiiNTuSFHITpB3JAsNyMVamayt/wDnctf+9/kPBgI61EOyk7Mbr1CXk+sGRg9wDtGy5aj3qmprdhJMFQZPPkBNugjAp81ky0jPZYQrAQ5El10mdS8tx6DBD+cojK5irSFLMjKoGVFf7MnTUDajYmF8RUGZ8jgFniGerVa574BWQ6Qo2UCbDreTP6YJcUTTVCHdUQdYMavxOGjjvZzLvmazd4yFBSqMqpIUVRpGkk3JqCSDsCTPLHyjxjh1cav5fMNqhtZp3K6zRNUEVLIjKAf8QgEzFUpd4vT6/wCuPY0//wAM6HT/AOR/THsEZ7xunppZenM6VZmI2lmg+sQRgbQo3Ej/AFwQzVMF1B+7RSPlq/E44o0gY9MQfKGXJ2E/v8MdqI3tE4kQbee/nv8Apj61IRPWfptgO0pKUjrsTttz5/74jOU8RFrc8XKFEMDN7YkylIOGnkOXrt6YqqzLETyFut7nyO8e2CfDcyjJ3FYSjGR1Ruo6fhOB2ZQSBG4JnnivWEAfvY4iNLyNIUqKIuwG/recAu2Nd6YSon3/AAMZ2i4gbXkiegxc7NVy+VUsZKkpPkDacScdoBspWnkuoeRWCD+PzwCJQqnVJt52tvfzj8ji3l60RJBMXPKNv9fniFaIlP7jB9BP6DFrQBJi+04DqlUGwa28DflGO6wEFucGNJibR+hxFVpDSDzZgvoDvGOsm1wu4LR6bCR5wcBUE8jY/XY/jjlrCJ57fgPb88T5xYWB6/liE0RDHzH/AMt8BLI09LfONtsRNEbjbzuYv7TiOvYesD87e4HyxJmqQR1AvM78oIE253OA5Wu9NgykowkhhIIkEW9ZI98Xk7RZsqWGYe3mB16jyn5YHPfe8ge3pitW+GPL9B+ZwBCt2zzQcRXeBBIEbCJ3HP8ATHWVzZrnNrmTUc1KBRiunXpBdfDaJAqEgHrgMohCOTWvyBKzGDfYli2cBYz9m5+RAH/1HywB/McAarXqV3qvSp1FofZLo1t3TagtTUp0gQp8JvqYYi4fwWhRpd0DVI7vu9RKSF71q7GygTqYjaIA8zgtn6hwqdrs2yZY6TGtgpPOIkj3iPTFU4f+JuV/rX5n9Mexjn8sMfMSpX/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AutoShape 6" descr="data:image/jpeg;base64,/9j/4AAQSkZJRgABAQAAAQABAAD/2wCEAAkGBhQSERUUExQWFRUWGR0aGRgYFxoZGRgbGyAcHBoZHh4YHSYeHBojIBwbIDIgIycqLS0sHR8xNTAqNScrLCkBCQoKDQwOFA8PFCkcFBwpKSkpKSkpKSkpKSksKSkpKSkpKSkpKSkpKSkpKSwpKSkpKSkpLCkpLCkpKSksKSwsKf/AABEIAJwAwQMBIgACEQEDEQH/xAAbAAACAwEBAQAAAAAAAAAAAAAFBgMEBwIAAf/EAEMQAAIBAgQDBgMGBAQEBgMAAAECEQMhAAQSMQVBUQYTImFxgTKRoSNCscHR8AcUUmJyguHxFSQzkhdDU2OisnODk//EABUBAQEAAAAAAAAAAAAAAAAAAAAB/8QAFREBAQAAAAAAAAAAAAAAAAAAABH/2gAMAwEAAhEDEQA/AAlVgQb+Y/ftgbmahgm9o95B/IHFoPv9PTliTi1AKoV/hQRFgXYxrM/0gjTPlA54iGnshwZaOXTMb1qyzO4VJMKPO0k88F6aljHXAvsdXYZYUa6CgF8VIu48SsSxBkDTBIidwfLHPH8y1VTQyzFFNqlYfERzVOnm3MWG+AEdtf4gikTlssfFtUqg7byiRzHNgbXAwj5fi7loAZyZuASTffqcaDw/sbl0VdVMOwES41Teedp54NZbILT+BFXf4VC/gMAgZLMsSFcOgA1MSpBC/wCExJ5DqYHPF5OOwNaH4LFCY+zPI9b29b74dOMcLWrlnFQNaCGVfFZtp5i5MTynC7S4Hk0U6q8SpUzAI2Oyk3BA3PXAQUKWYrVKTZZ6j0mdSw1kd2AQWV5O0AweYOKdbK1crlq6ZldTGrqUFiQUml4tQ5Ake84e+zuRp0cr9i4cM7FnG7bAAxsQALHbFDtBwwZum9MMBUKlVDCINiIPPxBTHlgEHJdqXQMNFICIBCLY8pYzynB/sp/EDNVGXLPQFdtg4bSQo5v4SIAtPphWyXAK71VywQioxiCCOoJJ/p3vtGNY4L2epZKkEpgGoR9pUgSxMEgdFnYe+AnrZtlmKYMbS0T0m2EPiP8AFTNU6j0+4p0u7Yq0+PxC1iQBHnHPD7mKiUqbVqp0og1En8B1JsAOeMwztalnq7sVal3jEggaiBsoKjewgsD54oZOy3HuJZ4GpTakqq0MWSEMiYXqQOnUbc5c/keNmqsVKJpBlJ7sqhIG+9xP6YPfw+oomVOXV6bPTdmbQ4bUGiHttaF9h1wxVKBxAAenmCTJqx6mIv0x8r8VpZYTVaXidA8TnpPT3wwU9UjGPcfaM9mCrEr3zxeZE39hcDyAwBfPdr61eqCEC0hbu2GoEcybDxefLH18gtUaqTBW/wDTY3B6qT8XpvgVSaWHhI8p2/cnFgP472UxeNvPAc1OGVJI0sADu40W3nxeeKlWgFBD1F2tpGuY8wQPrgm3FifDVTvF6E+NOsNckeRtiq+RS7JUBUgeFhDLBubTIHX54AVks0tNahBYlAlQbAhVZTU0xsdAE+Qxr3F6eo94piYKlbeYII5YyJaVOg+o1AwcFfhb4WIFS17lbe/ljUuznD6gydGg5LPTWNRB+EMQuq/9MW6RgI/+P5rov/Zj7g3/AMFP9f0P649iqBv2Qp1cylVQFpi9RRsSI0QNhMyf8OLGf7BZWsytpbUpBuxKsBupBMQcG5FNAi7DnzJ5k4DdqO0AyeVeobuwK016sRz8hucRA/OZfWSSJJOOsrw+4tb64T6/8RsxQoUtVKnUqMPiYmTAFyARJkgctjgHne3edrxNTukJuKXhB6iTLED1wGr5milJdVR1Qb+IgRinR7R5IkKuYRiSAAsmSdgLeuMZq5ttRL+KTHiJad5P0x1TqMroyWKMCBHNTI+owD/x7temYIohWSjO5tULCQGgW0i/h5/LAPNZHRGxUxBGxE7/AOm+IM8pFckfC4FVfIOA30JI9sdUc6URlbxoJYpI8vEOjwDf54ArwDtR/KVdNU/8tUIDm3gc2FTraLjp6YauNUYGpTYwQRzBuIxn3FMppMMYXlO5BEjbmQdvTD3/AA2zXeUaVGoL02LU2ndQ7Qkb+HwmdoYYqjnBeE9yhqvPe1bwTIRTFhPwzEmOuJqhADOxCqoLMeQA54KV6RJ88ZL287cGrU/lstHdow1vf7R1Ow/tDfMjpGIip2n7Uvncwq0Ae4QgKht3hmCzDmCDAB2HniLNFacpTsjLPebl5J8AO6gEFYtMSZxycmKQZwQA0rTAvBMh78wo57+JTiKiRGnlPrExJty8I+WAk7LcTbKZ+m7GKT+Bz/a1p62bSf8ALjV89ma9MkBtuRAP44x3NJI5WNwelydumNV7G8Q/mcoAxJej9m0mSwHwOesix8weuAo8c7R5tcrV0BTUAHiAAIUsAxA2kAnGbZK45zG56jlfc2nGy57JolGqzxoVGmdo0nGYcNormUUHw5gDnYVABJno8DfYxgO8u1p3j9P9vriV7ATsNxG+/wCI/HElPKMsFlIBHlcEEbiRiXMUhFtpm/IC3zwUOzBM77H8b79NsVxW0OHjbytJtHmCJti8acaue0np+xiDIZKpXrLTpKSWlRt4RBEnpHXFRFl+CNUzC0k8fet4ZuVAkn0jY+UY23L0e6ULOo/1R8vpbA7s52cTJUiAddRvif6QPKBi4WJPU/jiDrvfLHse0n9kY9gqjmM2qI1SodKKLk/l1J6Yy/tPxF8/UR4igP8Ap7eFP/MLXkPYSdto64G9qe1dbN1XUErTWRTpyIDDZidi3ny2xYyzwyUqblCKj6mG8KZqhTFhImOcYIpcXUtUMDkPaRP0JIxUq5WwIHOLeVx7DFt63eEu0S17C3iM3B/KMcGnN7Ry+X0v+eKBzLJmLW/P8/yxJTp6hc7k25ddut/piarlRF4Nx9PzkfTEVYEL4QBHP06+34YgMhNWWpuCZpMaR2+E+ND0i7L7YgyOW1VVBMKWl/NBd5/yg/LHPADUPepoYqym4UxqTxjYW+Ej/NieixWk9X+r7NR5tGuPPTaf7sBVzVctUapNneQCdwTIHy+s47o5+pSbvKbFHWwvcA2MR1EWnEdSltawAJjeenof15Rj6a0kzfqOp2O9t/zwB2p/EXNmmgZhosKhAhzyIn3mesYC57hiVXeqjBFVpqIAdSmY8PIq7GB05xivVoWIBtuL7TuPe3yx3wyVqyT4aoNMm8gsPCfZwHnywFqnmO+1IU0wC1OYLSNw0blwJn+oCIFsVywYbe/75b4r067K1yQ4O5iQdvnJnFvPHVoqIo01L2sFe2pI6eIEeTDocBGgPWTvf5Tgjw7Pvl6yvRbSZIHQgfEhHMbfQ4HZdjAneNgdt8Xw4VVJAaoxLp/7YuurzYmf+2cAc7Qdp62bpUUbSqsNbKk6WIZgNyTEKGHn7YDohpMKii63HtuPkcdi9Oiw2BcEe4IHpJaMXKoBn2PnfFHxK5pu6U2hNUqNwVYBlkbXBGLBzyONLpF96dpibw0g/TFPMJoYC1kU+gIlB1+EqP8AbE2RpaucAXZjso6ny5QLziC5k+C62VKbqSzaRqsRMHY77nbGhcH4JSyaFKUksZdzEseUxyF4GEDgnEIrIaKyEZXdmjURMR0UECYxoKcRpOutailOZmIjeZ6YCczhS7Z9s1yoNKkNWYZfanJgMfPcgDoMVe2XboLSKZY+JpHec/8AL9b+RxnHdfaVCeZkk9TgLH8xV/8AVf5tj7jrux5/XHsAe7H9g0rouYrswVjKKtiQDu0gyLbYm7R9h2yqtWy7M6AMR/XTL6QTIAlfiuB64cBWCN3ZERJXkCCZt6ExbFrK56MBjYq2mPly6+18crV97kT++uHTtl2S7snM0f8AomNSAf8ASNhqA/pJmemEw0oNhG9/TaOu9vKcB9mDO35dcS8OyQq1qdMkqtSoqyIEamUfODiJSTf6eWJctlmdlFOdc+ELuCLgiOY3wGxUqwohadIaUQAADy5mOfM+eE3trwSHTMoPswyiog+6XcFn9CPqemxLgvHBXAo1GU5mmsuAZ1AGNU/1bahyM4MUKoEqwDKQQwPMGxEdCMBktWnBcD7p/A4jpUwbzfr6+nLfBrtlwf8Alq7Mo+xrFSkbTpbUv+IETHSDzwKRL87/AC9cFRvTMTzWYE9V0kenPFkZDvE0qQGJ8MkDxCCsE9Y+RbHGi0RI5j5xHLyxMlMmw6SvXw+IfSRgit2gytQVBVqU4NQK7xHhqQC6mJgk39DiXstw58zV7i+hzJPJGQalfrYCPfBTgmUOaamtPSRUTTVUfART8PeSNmRTTI87YfuH8Pp5OiKNO5++5sXbmT+Q5CMBRr9j8kKfdd3/APsn7SesxE+2M+4mqpmq1JlINKEpiZ+zQQh9SpDHzJxotasfWbAdTvzwuce7NLTqVM5VqGorFdSKLAkBVEz8FgC0bna+AqcH4a9SkYGzjSCfilTMTa1vnGCGT7MZh2KimQNizQFAPPe5jpzOBC5k1WBa0WRB8KAcl/XD/wBh81qyrrJLK955Aqse0hrYADxHsFXqV3ZSi05AW+6gQB5EAD3xzxXs7WVVpCkzU1EtURl0kgDxFPiPMAC/zw41HO2IVzBHz/c4DOuL8RejS7tMtVWo4vqFkBsTbeoy+EnkLDFXL5b/AKbOn2lUlUXdVQ/HUYbkRqA8weWNRbPEbk/PCp2nK6HzRP2iL3ajkTUt8wur54BH4tmBWrHlpsAI0gRAI9Ij1nriIKZJ5fsflj1ClAn1k+vLyg3xfy1OQZuLYCP/AIcP6V+ePYJd0vTHsA49qcq9XKsaJivS+0p23j4kPkyz7gYXOy/a4ZlVAB72BKC5nqBuRhzznB2qIyNUNIOI1LBYTvvYW54q8C7MZXIj/l6f2mnSajEl2HvYe0YAzwvI1Cv2gAB+6wmR5jCH2v8A4ftTLVctJXdqQuyTEFdyVkewOH+hWJOI89nYrAA3CjV+/lgMXp8JYjU7d0tjqO7XPwr948o264IZbixEUaFNoNi+majmwMx8ItOkHDB267PUVqDMsSFq7gSSag5AEwAQAekzbC9Sz8LFJRTWLkGXO27cvQRgKufzVTK1qdUMO9Qg6IBtcFWjaZjTvflbGicK4ymaoJXp87Mov3b81Pl0PMRjN69HUTf3/ftj72fz7ZKv3gBNMwKibynMj+4bjqRHPAahmckmZpNQqbMLNAJRuTD0+oOM4z+QajVek3/ltpM8+YPoRt5Y0mkoZVqUyGRgGUg8jhQ7e1AuYVjRJlFHeaiFLr90wCJAA9sVQQLueXPElEOWVaQ1VWMIANUH0NiT0PWeWICGjUdIUmwHKBve+9vlgv2GzB/nqUXEVJMfD4Gv7GF9/PEQ65LJJk6WmF714aqy/CXIAbSOSzyEdcVs3nVVGq1GCot2Y2A9+pxNxNCGJNgLknYAXJn64z3i+dp8RNRKVQkUiCibCoEu7gA+LcxzGkdbAx9j+0DZvNVyFiklLwBh4jLAaj69Btg1xF1NGsHuhpvI5QBOFj+GdILXrD/2edjunI+eGjO5cMrqTAKsCdoBUgmfefbAZ9kK8EXkEAhhMEGII9ZwWynE6lBlak8FhBFiCLWIPnz3+eKFFQQklCyqoLKRDCAQ0CwBOqIt+AJ5WjAapEhRIkfevp+pmP7Tii1me22aSpp+zaPCfDu3PbaDK+3njkfxDeSGyyzIHhczBaJgjlbbA2lSiSw8788QZXhDVaugG9SUkefiB8vEAfbED32fzS52i1SHpANohgJkQSd/3OCOb4Zl3Tu2phlmTMyT18vbBLJcLpUU7tFESSd7sYlvKYGBvGK9LLgNUqLTpkWLHn06k4DM+0PCP5SsaYJZCAyk9D+Yj6DripSEA/ub4Ldoe0vf1w1Bx3aLpnm9yxMaSBew64q98WHiCN/dEcv7YH0wHV/P6frj2O4/cjHsVWm6C3XEWY0J8TAeW5PtjL+C/wATmrs1LOMKakjQy+FF6h+cTzvzw5UssARcXEzO885xAldrf4oZoVWpZdTllQwS6jvD66pC9bTaL4Kdn+3dEojVyaTNIm7K5WNRB33OFjtvw1qmdq1E0mm2mGLAAsqhT9R54hPC3eiiIs9zOkgyWmO8MeoEeWCG/tF2l/mWXu5/l0BIqDcOZGogfci0HbfAOu7CzmdoaBcciCNweuBuTpOgULKx7GTPzFwPY4N0eKLUXu6y+lRQJBsIIESOv64CvTBO2Iq1CdpG0e2L54dVSXVS9Jb61Er6E8j1nbH2jQ1uAtySABsSTy39sADp8UzOWMUapVNWrQbr0O8wDEWw05SurAIB4Ky94oc+FjMNTncEQFDAzZDzOA+ayO5YXFo5yP0v7g4vZCh31E5cyGVtdMgSQSQpEbkSQ1r7nAXeEdlaeZriKjBVlXpxL0okkH+0mQH5kjDnneH5c02oLTCIw0ylmHQ6heQYO/LH3IZH+WoBWhqxAFRhvYfDMAkDe/XFHPZ8U6T1GMR8P+I2XcjyPoDgMrqfzVM1slUrvUp0mKFZ8LFTcT8Uc4P4Yl4ZRNGolRRdSD+Mj0Mx6YIZPgA1MzZuizMSzEk6iTuSApE77YIDhFM3FensbnUPy2wDJ2Sot39dgSaHdhqcwSBUIIE72IZd/u4J1UDahsYInyII+mI+x2VKZaqpZHhrFDMC50m1oJJ9zitxrMmnSq1LQtNzveyk7YBC4JSfLAJMBgNwGUg2DCZEc5G+GKnmDoCNEPLPAA3JVNtj4WPvgTwt2FPQQHSxCnmORUi4HoRg1xah9oSouAi93zMIvw38QE35yTgB2cSGsfQ8r8/PkMMvYThZ71qxA00wVB6u3TyALe7YBVaEsxIvNveBHrYY0fKZbuMvTpjcKCfNjdvr+GAkerfGX/xRzy1czTpT/wBBTPmzwY9gF+eH7iXExRptUblAWebGyj5kYxKjmC7u7uS5JLExMnc/Tb0wBLJ0hAHlP76YIUm3EWA/O2IMiogt0geRnE1O/tI+QBI9Yg/LATfzC9Rj2OO6OPYBGzWXBPkfncX+uNo7I8BNHJZfUDrKBiD1bl5DTHzwK7PfwxTvEOaZWYEsaa7WiVZtmFuXmL4es4dbQu52wCB257OrWem6ozMynUii/gIAZRyPiE9ceyX8J6zKDVqiiQQRbUxgESdLQMP+S4a9J2qFlYkBVhYKLu4mTIZgp5fCMTtWnnOAyvjWTr5aoKNZiwAlKi/eW8Eg7gEbGD54gpcHDsultettIVRct0k2Wx58h5YeO3fDxWpUoI70M2kcypFx5CRubTbngV2L4T3bvVcFAsqARvU5tHkpN/PfANeSVaFNKKjwqsX59SesnnhG45nQuYrU2p02QOQNI0tEAi45yemG6vWADVGaFUFiegAJJ+WEBsyMxVqVgCBUYsJF9MWnz5++AICrQrSdFQVFUeHUvjgbgkXaALc/XDB2N4MqzmRTKWKprcEnbU0QIFowL7McKSrmFDiyy5FvuxbqJJ+hw6Z/MTYbbR06YClmyXJG84zLtjxT+arighDUcu1yPvVfhY+arsPME8xho7Y9oWy9MpQcDMkqSN9CMYk9CeQ6ScAeHcPV11IAtW5NMWVifiKdJt4flgKOXyZWLH39LemLj0TpAA3PrzAb2nFhUg33HI7+vltielTP+UGN+u34fSMUMPYm2WrDn3gY9fEIv/24H9q60ZXMRzpsvzEYGJmquXZswvhVEhp2aSNKkTczJ8owa4Bw08QSnmcwDSpyZoiQKsA6SSfuQw5XKnEAXsn2Wr1aQdV8AbdmA5yYm5GCHF8me+fvKiKxMlYYED7uwuIi4w51s6BCoAqqICgQAOgA2wp9qa9N8wuqppZUEgIWJkkrfYc9+uAqUdFMCXDQQVCqYtyk2I54caXHqVcJDAO8AKd9XMecGb7YSXqoFGlJiwkgCBt4Ry98eyHFkTO06jCEVt+SCqChHopY7dMAx8Y7LiuyNUqmaclVHwyYueptjK85wk069Wm4IIc7xabqfcGffG15ldJwm9u+DTpzSdAlXa0WRusfdPtgFbI0zF/flywQAOne3IeeKFBZHO4P6fni7QJYRHp++n+uA7t1x7E/h/a49gDua7StSqBlAsbjctO4MXw4ZWmAq1CCHYAwfuahOn2mDhUbKrSWdP2piWMHT5Cdo2nnhpyWaFWkjTfTBHQjfATKTNsD81ngrsqC83PIeUc8S5/NEDRTPiO7DZR5HrgTTrUVJBrUtQ3mosg+cnADu2PZ561MVqbMaggNHNb6Y6AHltecXOBo9LLU0q6iSCWkyVkmACegi2KWf7XI1SnlssRUd6iioYlAn3h/dadtower5NdIZdgYI/pHL2/0wADtnmu5y4QBWNVgsHYoIckjpsI9sAsnxGpoEHSOiAKPYDYYK8Vza1c2cvVA0JpVKkSVcgFp/tJMe044NBKUgkOykgLHhBB3PUf2/XAX+z3EDTqaqzIFdTuAGAF9RPQkRG5nyxa472ip0KZZXR6rA90oIaTBIJj7tjv6YU8/SapLMdzPoNgPa1sR08pcSBKLYgDbzI3jABsplHqVXruSz1ILnkTyjpyEYP5XLlbjcXnptGJKNECx8I5eXPlghl6GwAknYgev0wEdSp3jfar4yCFqrYkWswO58zvEYhQiTpFpJM/3G/ztHS+CFRESzksxMkJAA8tVwfbrisKlGfhqL/mBn6e2A+8O7PPm6gZge4V/ESdItdoB+KxItzA88NmbzAUBEAVVAVVFgoFgAOkYs8TzApKFSAigQBtGFPjfHVy9JqrXbZFmC7nYenMnkMB1x3tCmX8MhqzCVToNtR8geXP0khRyWTcsWqsXZvEXJktteCbCBEDkLYrZTLNWPf1TNSoAxtsYiB0WNhg1Rc6VBvFuUxyxRKVEFeo/AAj9+WBmcoEyYgRH4QfzwTQHy2+QiYHlyjzx8zShhAEaduhUfD9CBiBn7M8SNfLkOZekdJ6lYBQn6j2xeNEOHpt8LgqelwRt5flhC7O8U/lq6sxOgnTV81a2rzCm/wA8aFXTTefOZ3H54DL8zkXpO1OoYqU2gi9wR12PI++L2RpjUEuS2wBM/h+PLBrtvmEDUmKKzPKtuGhYgggzzI25YoZqutMKlJdCvTDM27nVMqGNwBEYDruf/wAX/wDVcewN/lU/p+uPYBxyuepZpBUpuvLUCQCh5gg7bG53jClxz+IdOmSmUUVXFu8ae7BG8L98HrPzxRpZA0stVdbd/UVAZvpXUWP1j3wFy/C1DAxb8P3fFE2Y4tm8wv2ldomdKHQo9h+eKNLg6yJB3P8Atg1Sye8C3Pz/AGMWlyflf8xiDnsTTWnnqc7EMon+oqdP4Ee+NLo5jQSzfCAdU7aQJM/LGb1uHTBEiIuOoNv36YnzPFszUVqb1WKG0QJI5AkCTtHngCNbKnUcyhL06zd4rHdWNyjDqDa/LFjOrrqB/wCsK3lcAn8/2cR8EzIppoqCaL/EOm3jHmI+mCOZo92UAGte7lX6jU1x6KRgBtVABAufS3++PUFK35Hr/ry3GJ04dVqEhEZ0HMdOX1x5OH1W1LoICi4IjYjfr6YCUZfWV03JO3v/AK/KMSZnNMidyhsCSzDeTAKgj7sAAxv746RxQBUwXbdTtTmx2vq6jpiHvbknl+5tgIquXgHqCPP5Hl+eK2dpkrzvPL6YJAAjlfzPriPM0zECCYHtyPlgIaXatVy+isGLUl8BEnvABIWeTD4ZPlhMZKmbrCtXF58CCYRYsB8pJ5mcMhyYaecTtfbn8sdJkgo1dR+Nvz/HAV8rSKjfa3pEGfXfFpK0Dbfrz3/TfFrL5MaSDH1sLC/nviKtR9hEn3uT+WAr0qnik8+UdNvTljnNwQQPT2tiRTTWS7qiiNTuSFHITpB3JAsNyMVamayt/wDnctf+9/kPBgI61EOyk7Mbr1CXk+sGRg9wDtGy5aj3qmprdhJMFQZPPkBNugjAp81ky0jPZYQrAQ5El10mdS8tx6DBD+cojK5irSFLMjKoGVFf7MnTUDajYmF8RUGZ8jgFniGerVa574BWQ6Qo2UCbDreTP6YJcUTTVCHdUQdYMavxOGjjvZzLvmazd4yFBSqMqpIUVRpGkk3JqCSDsCTPLHyjxjh1cav5fMNqhtZp3K6zRNUEVLIjKAf8QgEzFUpd4vT6/wCuPY0//wAM6HT/AOR/THsEZ7xunppZenM6VZmI2lmg+sQRgbQo3Ej/AFwQzVMF1B+7RSPlq/E44o0gY9MQfKGXJ2E/v8MdqI3tE4kQbee/nv8Apj61IRPWfptgO0pKUjrsTttz5/74jOU8RFrc8XKFEMDN7YkylIOGnkOXrt6YqqzLETyFut7nyO8e2CfDcyjJ3FYSjGR1Ruo6fhOB2ZQSBG4JnnivWEAfvY4iNLyNIUqKIuwG/recAu2Nd6YSon3/AAMZ2i4gbXkiegxc7NVy+VUsZKkpPkDacScdoBspWnkuoeRWCD+PzwCJQqnVJt52tvfzj8ji3l60RJBMXPKNv9fniFaIlP7jB9BP6DFrQBJi+04DqlUGwa28DflGO6wEFucGNJibR+hxFVpDSDzZgvoDvGOsm1wu4LR6bCR5wcBUE8jY/XY/jjlrCJ57fgPb88T5xYWB6/liE0RDHzH/AMt8BLI09LfONtsRNEbjbzuYv7TiOvYesD87e4HyxJmqQR1AvM78oIE253OA5Wu9NgykowkhhIIkEW9ZI98Xk7RZsqWGYe3mB16jyn5YHPfe8ge3pitW+GPL9B+ZwBCt2zzQcRXeBBIEbCJ3HP8ATHWVzZrnNrmTUc1KBRiunXpBdfDaJAqEgHrgMohCOTWvyBKzGDfYli2cBYz9m5+RAH/1HywB/McAarXqV3qvSp1FofZLo1t3TagtTUp0gQp8JvqYYi4fwWhRpd0DVI7vu9RKSF71q7GygTqYjaIA8zgtn6hwqdrs2yZY6TGtgpPOIkj3iPTFU4f+JuV/rX5n9Mexjn8sMfMSpX//2Q==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" name="AutoShape 8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8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AutoShape 10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80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3084" name="Picture 12" descr="ブドウ球菌10000倍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05064"/>
            <a:ext cx="1224136" cy="103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1835696" y="3560234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b="1" dirty="0"/>
              <a:t>ノロウイルス</a:t>
            </a:r>
            <a:endParaRPr kumimoji="1" lang="ja-JP" altLang="en-US" sz="105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691680" y="5085184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b="1" dirty="0" smtClean="0"/>
              <a:t>ブドウ球菌　</a:t>
            </a:r>
            <a:r>
              <a:rPr kumimoji="1" lang="en-US" altLang="ja-JP" sz="900" b="1" dirty="0" smtClean="0"/>
              <a:t>10000</a:t>
            </a:r>
            <a:r>
              <a:rPr kumimoji="1" lang="ja-JP" altLang="en-US" sz="900" b="1" dirty="0" smtClean="0"/>
              <a:t>倍</a:t>
            </a:r>
            <a:endParaRPr kumimoji="1" lang="ja-JP" altLang="en-US" sz="900" b="1" dirty="0"/>
          </a:p>
        </p:txBody>
      </p:sp>
      <p:sp>
        <p:nvSpPr>
          <p:cNvPr id="12" name="円/楕円 11"/>
          <p:cNvSpPr/>
          <p:nvPr/>
        </p:nvSpPr>
        <p:spPr>
          <a:xfrm>
            <a:off x="4427984" y="1556792"/>
            <a:ext cx="1800200" cy="4176464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右矢印 10"/>
          <p:cNvSpPr/>
          <p:nvPr/>
        </p:nvSpPr>
        <p:spPr>
          <a:xfrm>
            <a:off x="3347864" y="3539666"/>
            <a:ext cx="864096" cy="177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419872" y="321297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感染</a:t>
            </a:r>
            <a:endParaRPr kumimoji="1" lang="ja-JP" altLang="en-US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 flipH="1">
            <a:off x="3707904" y="3814150"/>
            <a:ext cx="612068" cy="152495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6948264" y="3068960"/>
            <a:ext cx="172819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一般的な</a:t>
            </a:r>
            <a:endParaRPr kumimoji="1" lang="en-US" altLang="ja-JP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感染症の</a:t>
            </a:r>
            <a:r>
              <a:rPr lang="ja-JP" altLang="en-US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発症</a:t>
            </a:r>
            <a:endParaRPr lang="en-US" altLang="ja-JP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z="900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＜炎症病態＞</a:t>
            </a:r>
            <a:endParaRPr kumimoji="1" lang="ja-JP" altLang="en-US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572000" y="1844824"/>
            <a:ext cx="2016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易感染性個体</a:t>
            </a:r>
            <a:endParaRPr kumimoji="1" lang="en-US" altLang="ja-JP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 免疫不全症</a:t>
            </a:r>
            <a:endParaRPr lang="en-US" altLang="ja-JP" sz="14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kumimoji="1"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 </a:t>
            </a:r>
            <a:r>
              <a:rPr kumimoji="1" lang="ja-JP" altLang="en-US" sz="1400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炎症不全症</a:t>
            </a:r>
            <a:endParaRPr kumimoji="1" lang="en-US" altLang="ja-JP" sz="1400" dirty="0" smtClean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免疫抑制剤治療</a:t>
            </a:r>
            <a:endParaRPr kumimoji="1" lang="ja-JP" altLang="en-US" sz="1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732240" y="2062589"/>
            <a:ext cx="23042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日和見</a:t>
            </a:r>
            <a:r>
              <a:rPr kumimoji="1" lang="ja-JP" altLang="en-US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感染</a:t>
            </a:r>
            <a:endParaRPr kumimoji="1" lang="en-US" altLang="ja-JP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1200" b="1" dirty="0" smtClean="0"/>
              <a:t> </a:t>
            </a:r>
            <a:r>
              <a:rPr kumimoji="1" lang="en-US" altLang="ja-JP" sz="1200" b="1" dirty="0" smtClean="0"/>
              <a:t>Septicemia w/o Sepsis</a:t>
            </a:r>
            <a:r>
              <a:rPr lang="en-US" altLang="ja-JP" sz="1200" b="1" dirty="0"/>
              <a:t>-</a:t>
            </a:r>
            <a:r>
              <a:rPr kumimoji="1" lang="en-US" altLang="ja-JP" sz="1200" b="1" dirty="0" smtClean="0"/>
              <a:t>Shock</a:t>
            </a:r>
            <a:endParaRPr kumimoji="1" lang="ja-JP" altLang="en-US" sz="1200" b="1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876256" y="4366845"/>
            <a:ext cx="216024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過剰</a:t>
            </a:r>
            <a:r>
              <a:rPr lang="ja-JP" altLang="en-US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な炎症応答</a:t>
            </a:r>
            <a:endParaRPr lang="en-US" altLang="ja-JP" b="1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dirty="0" smtClean="0"/>
              <a:t>　</a:t>
            </a:r>
            <a:r>
              <a:rPr lang="en-US" altLang="ja-JP" sz="1400" b="1" dirty="0" err="1" smtClean="0"/>
              <a:t>Inflammasomopathy</a:t>
            </a:r>
            <a:endParaRPr lang="en-US" altLang="ja-JP" sz="1400" b="1" dirty="0" smtClean="0"/>
          </a:p>
          <a:p>
            <a:r>
              <a:rPr kumimoji="1" lang="ja-JP" altLang="en-US" sz="1400" b="1" dirty="0"/>
              <a:t>　</a:t>
            </a:r>
            <a:r>
              <a:rPr kumimoji="1" lang="en-US" altLang="ja-JP" sz="1400" b="1" dirty="0" smtClean="0"/>
              <a:t>leading </a:t>
            </a:r>
            <a:r>
              <a:rPr kumimoji="1" lang="en-US" altLang="ja-JP" sz="1400" b="1" dirty="0" err="1" smtClean="0"/>
              <a:t>cytokinemia</a:t>
            </a:r>
            <a:endParaRPr kumimoji="1" lang="en-US" altLang="ja-JP" sz="1400" b="1" dirty="0" smtClean="0"/>
          </a:p>
          <a:p>
            <a:r>
              <a:rPr lang="ja-JP" altLang="en-US" sz="1400" b="1" dirty="0" smtClean="0"/>
              <a:t>　</a:t>
            </a:r>
            <a:r>
              <a:rPr lang="en-US" altLang="ja-JP" sz="1400" b="1" dirty="0" smtClean="0"/>
              <a:t>cytokine storm</a:t>
            </a:r>
          </a:p>
          <a:p>
            <a:r>
              <a:rPr kumimoji="1" lang="ja-JP" altLang="en-US" sz="1400" b="1" dirty="0"/>
              <a:t>　</a:t>
            </a:r>
            <a:r>
              <a:rPr kumimoji="1" lang="en-US" altLang="ja-JP" sz="1400" b="1" dirty="0" smtClean="0"/>
              <a:t>hemorrhagic shock synd.</a:t>
            </a:r>
          </a:p>
          <a:p>
            <a:endParaRPr lang="en-US" altLang="ja-JP" sz="800" b="1" dirty="0" smtClean="0">
              <a:latin typeface="HG丸ｺﾞｼｯｸM-PRO"/>
              <a:ea typeface="HG丸ｺﾞｼｯｸM-PRO"/>
              <a:cs typeface="HG丸ｺﾞｼｯｸM-PRO"/>
            </a:endParaRPr>
          </a:p>
          <a:p>
            <a:r>
              <a:rPr lang="ja-JP" altLang="en-US" b="1" dirty="0" smtClean="0">
                <a:latin typeface="HG丸ｺﾞｼｯｸM-PRO"/>
                <a:ea typeface="HG丸ｺﾞｼｯｸM-PRO"/>
                <a:cs typeface="HG丸ｺﾞｼｯｸM-PRO"/>
              </a:rPr>
              <a:t>＜炎症病態形成＞</a:t>
            </a:r>
            <a:endParaRPr kumimoji="1" lang="en-US" altLang="ja-JP" b="1" dirty="0" smtClean="0">
              <a:latin typeface="HG丸ｺﾞｼｯｸM-PRO"/>
              <a:ea typeface="HG丸ｺﾞｼｯｸM-PRO"/>
              <a:cs typeface="HG丸ｺﾞｼｯｸM-PRO"/>
            </a:endParaRPr>
          </a:p>
          <a:p>
            <a:endParaRPr kumimoji="1" lang="ja-JP" altLang="en-US" sz="140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69975" y="2996952"/>
            <a:ext cx="461665" cy="17281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感染病原体</a:t>
            </a:r>
            <a:endParaRPr kumimoji="1" lang="ja-JP" altLang="en-US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0" name="右中かっこ 19"/>
          <p:cNvSpPr/>
          <p:nvPr/>
        </p:nvSpPr>
        <p:spPr>
          <a:xfrm>
            <a:off x="6156176" y="1844824"/>
            <a:ext cx="144016" cy="1015663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" name="カギ線コネクタ 24"/>
          <p:cNvCxnSpPr/>
          <p:nvPr/>
        </p:nvCxnSpPr>
        <p:spPr>
          <a:xfrm>
            <a:off x="6300192" y="3609890"/>
            <a:ext cx="576064" cy="1"/>
          </a:xfrm>
          <a:prstGeom prst="bentConnector3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>
            <a:off x="6300192" y="4576625"/>
            <a:ext cx="43204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2699792" y="5445224"/>
            <a:ext cx="230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排除・免疫学的感作</a:t>
            </a:r>
            <a:endParaRPr kumimoji="1" lang="ja-JP" altLang="en-US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036567" y="3140968"/>
            <a:ext cx="615553" cy="10098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800" b="1" dirty="0" smtClean="0"/>
              <a:t>個体</a:t>
            </a:r>
            <a:endParaRPr kumimoji="1" lang="ja-JP" altLang="en-US" sz="2800" b="1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499992" y="4366845"/>
            <a:ext cx="1656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基礎疾患 </a:t>
            </a:r>
            <a:r>
              <a:rPr kumimoji="1" lang="en-US" altLang="ja-JP" b="1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?</a:t>
            </a:r>
          </a:p>
          <a:p>
            <a:pPr algn="ctr"/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FHL/CHS</a:t>
            </a:r>
          </a:p>
          <a:p>
            <a:pPr algn="ctr"/>
            <a:r>
              <a:rPr kumimoji="1"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S-JIA</a:t>
            </a:r>
          </a:p>
          <a:p>
            <a:pPr algn="ctr"/>
            <a:r>
              <a:rPr lang="en-US" altLang="ja-JP" sz="14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Lymphoma</a:t>
            </a:r>
            <a:endParaRPr kumimoji="1" lang="ja-JP" altLang="en-US" sz="1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6444208" y="2352655"/>
            <a:ext cx="288032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4572000" y="386104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Homeostasis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87824" y="1844824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 smtClean="0">
                <a:latin typeface="HG丸ｺﾞｼｯｸM-PRO"/>
                <a:ea typeface="HG丸ｺﾞｼｯｸM-PRO"/>
                <a:cs typeface="HG丸ｺﾞｼｯｸM-PRO"/>
              </a:rPr>
              <a:t>抗ウイルス薬</a:t>
            </a:r>
            <a:endParaRPr kumimoji="1" lang="en-US" altLang="ja-JP" sz="1400" b="1" dirty="0" smtClean="0">
              <a:latin typeface="HG丸ｺﾞｼｯｸM-PRO"/>
              <a:ea typeface="HG丸ｺﾞｼｯｸM-PRO"/>
              <a:cs typeface="HG丸ｺﾞｼｯｸM-PRO"/>
            </a:endParaRPr>
          </a:p>
          <a:p>
            <a:r>
              <a:rPr kumimoji="1" lang="ja-JP" altLang="en-US" sz="1400" b="1" dirty="0" smtClean="0">
                <a:latin typeface="HG丸ｺﾞｼｯｸM-PRO"/>
                <a:ea typeface="HG丸ｺﾞｼｯｸM-PRO"/>
                <a:cs typeface="HG丸ｺﾞｼｯｸM-PRO"/>
              </a:rPr>
              <a:t>ワクチン</a:t>
            </a:r>
            <a:endParaRPr kumimoji="1" lang="ja-JP" altLang="en-US" sz="1400" b="1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187624" y="5570076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 smtClean="0">
                <a:latin typeface="HG丸ｺﾞｼｯｸM-PRO"/>
                <a:ea typeface="HG丸ｺﾞｼｯｸM-PRO"/>
                <a:cs typeface="HG丸ｺﾞｼｯｸM-PRO"/>
              </a:rPr>
              <a:t>抗生物質</a:t>
            </a:r>
            <a:endParaRPr lang="en-US" altLang="ja-JP" sz="1400" b="1" dirty="0" smtClean="0">
              <a:latin typeface="HG丸ｺﾞｼｯｸM-PRO"/>
              <a:ea typeface="HG丸ｺﾞｼｯｸM-PRO"/>
              <a:cs typeface="HG丸ｺﾞｼｯｸM-PRO"/>
            </a:endParaRPr>
          </a:p>
          <a:p>
            <a:r>
              <a:rPr kumimoji="1" lang="ja-JP" altLang="en-US" sz="1400" b="1" dirty="0" smtClean="0">
                <a:latin typeface="HG丸ｺﾞｼｯｸM-PRO"/>
                <a:ea typeface="HG丸ｺﾞｼｯｸM-PRO"/>
                <a:cs typeface="HG丸ｺﾞｼｯｸM-PRO"/>
              </a:rPr>
              <a:t>耐性菌</a:t>
            </a:r>
            <a:endParaRPr kumimoji="1" lang="ja-JP" altLang="en-US" sz="1400" b="1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cxnSp>
        <p:nvCxnSpPr>
          <p:cNvPr id="24" name="直線コネクタ 23"/>
          <p:cNvCxnSpPr/>
          <p:nvPr/>
        </p:nvCxnSpPr>
        <p:spPr>
          <a:xfrm>
            <a:off x="4067944" y="2908269"/>
            <a:ext cx="190948" cy="46904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flipV="1">
            <a:off x="4158081" y="3299776"/>
            <a:ext cx="198022" cy="11265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V="1">
            <a:off x="4202528" y="3342267"/>
            <a:ext cx="198022" cy="11265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3491880" y="2492896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自然免疫系</a:t>
            </a:r>
            <a:endParaRPr kumimoji="1" lang="en-US" altLang="ja-JP" sz="1200" b="1" dirty="0" smtClean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1200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適応免疫系</a:t>
            </a:r>
            <a:endParaRPr kumimoji="1" lang="ja-JP" altLang="en-US" sz="12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7" name="下矢印 36"/>
          <p:cNvSpPr/>
          <p:nvPr/>
        </p:nvSpPr>
        <p:spPr>
          <a:xfrm>
            <a:off x="5220072" y="5831686"/>
            <a:ext cx="432048" cy="26161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634576" y="6165304"/>
            <a:ext cx="173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免疫学的記憶</a:t>
            </a:r>
            <a:endParaRPr kumimoji="1" lang="ja-JP" altLang="en-US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170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37" grpId="0" animBg="1"/>
      <p:bldP spid="38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3232</TotalTime>
  <Words>4707</Words>
  <Application>Microsoft Office PowerPoint</Application>
  <PresentationFormat>画面に合わせる (4:3)</PresentationFormat>
  <Paragraphs>1525</Paragraphs>
  <Slides>58</Slides>
  <Notes>5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58</vt:i4>
      </vt:variant>
    </vt:vector>
  </HeadingPairs>
  <TitlesOfParts>
    <vt:vector size="60" baseType="lpstr">
      <vt:lpstr>Office テーマ</vt:lpstr>
      <vt:lpstr>グラフ</vt:lpstr>
      <vt:lpstr>小児科医からみた 子宮頸癌ワクチンの光と影</vt:lpstr>
      <vt:lpstr>PowerPoint プレゼンテーション</vt:lpstr>
      <vt:lpstr>PowerPoint プレゼンテーション</vt:lpstr>
      <vt:lpstr>予防接種の臨床的効果</vt:lpstr>
      <vt:lpstr>７歳までの予防接種スケジュール</vt:lpstr>
      <vt:lpstr>小児期のインフルエンザ菌と肺炎球菌感染症 ワクチンの効果＝光！</vt:lpstr>
      <vt:lpstr>b型インフルエンザ菌ワクチン導入の効果 (米国)</vt:lpstr>
      <vt:lpstr>予防接種の免疫学 予防接種に期待するもの</vt:lpstr>
      <vt:lpstr>感染症と免疫学的記憶</vt:lpstr>
      <vt:lpstr>予防接種に用いられる方法と用語</vt:lpstr>
      <vt:lpstr>PowerPoint プレゼンテーション</vt:lpstr>
      <vt:lpstr> The Nobel Prize in Physiology or Medicine 2011 Bruce A. Beutler, Jules A. Hoffmann, Ralph M. Steinman </vt:lpstr>
      <vt:lpstr>ウイルス感染がん細胞への対処には 細胞傷害性CD8+ T細胞の誘導が必須</vt:lpstr>
      <vt:lpstr>PowerPoint プレゼンテーション</vt:lpstr>
      <vt:lpstr>ウイルスの侵入と感染症の発症 病態に応じたワクチン戦略</vt:lpstr>
      <vt:lpstr>予防接種の効果</vt:lpstr>
      <vt:lpstr>インフルエンザ・ワクチンの例 生ウイルス・全粒子型・スプリット型（不活化）ワクチン</vt:lpstr>
      <vt:lpstr>Immune Therapy for Human Papillomaviruses-related Cancers  (World Clinical Oncology, 2014;5:1002-19)</vt:lpstr>
      <vt:lpstr>HPVワクチンの免疫学的検討 充足すべき要件：ウイルスの潜入排除-sIgA/感染上皮細胞の除去-CD8+T</vt:lpstr>
      <vt:lpstr>ＨＰＶワクチン 添付文書</vt:lpstr>
      <vt:lpstr>PowerPoint プレゼンテーション</vt:lpstr>
      <vt:lpstr>２種類のＨＰＶワクチン</vt:lpstr>
      <vt:lpstr>Case 1: １５歳、女児</vt:lpstr>
      <vt:lpstr>子どもの精神的発達からみた 若年性線維筋痛症</vt:lpstr>
      <vt:lpstr>Case 1の臨床的特徴</vt:lpstr>
      <vt:lpstr>HANS：臨床症状の症候的分類と頻度　(n=10)</vt:lpstr>
      <vt:lpstr>時間経過に伴う症候の進展と拡大</vt:lpstr>
      <vt:lpstr>ＨＡＮＳにみる高次脳機能障害</vt:lpstr>
      <vt:lpstr>ワクチン接種後の市町村調査</vt:lpstr>
      <vt:lpstr>PowerPoint プレゼンテーション</vt:lpstr>
      <vt:lpstr>HANS患者104名の副反応193症状の内訳</vt:lpstr>
      <vt:lpstr>PowerPoint プレゼンテーション</vt:lpstr>
      <vt:lpstr>PowerPoint プレゼンテーション</vt:lpstr>
      <vt:lpstr>PowerPoint プレゼンテーション</vt:lpstr>
      <vt:lpstr>HPVワクチン関連神経免疫異常症候群 HPV vaccine-associated Neuroinflammatory Syndrome (HANS)</vt:lpstr>
      <vt:lpstr>PowerPoint プレゼンテーション</vt:lpstr>
      <vt:lpstr>HPVワクチン関連神経免疫症候群（HANS） 診断予備基準（案）(2014)</vt:lpstr>
      <vt:lpstr>さまざまな考え方</vt:lpstr>
      <vt:lpstr>　Frederiksberg Hospital</vt:lpstr>
      <vt:lpstr>Analysis of  5,413 clinical symptom in Danish 1,254 HANS cases Report of Adverse reaction by New Drug Analysis Print 11. Nov. 2014</vt:lpstr>
      <vt:lpstr>ＨＰＶワクチン副反応報告 (SOC分類) デンマーク(DHMA)/フランス(ANSM)/イギリス(MHRA)</vt:lpstr>
      <vt:lpstr>イギリス・アメリカの予防接種における HPVワクチンの副反応・重篤例報告</vt:lpstr>
      <vt:lpstr>外国のメデイア報道</vt:lpstr>
      <vt:lpstr>新規疾患の責任病巣を探る</vt:lpstr>
      <vt:lpstr>HANS：精神・神経・筋症状のまとめ</vt:lpstr>
      <vt:lpstr>視床下部・下垂体ホルモンの異常？</vt:lpstr>
      <vt:lpstr>HANS責任病巣の推定 症候学的検討による同定</vt:lpstr>
      <vt:lpstr>HANS責任病巣の推定 症候学的検討による同定</vt:lpstr>
      <vt:lpstr>Neural Network障害の進展</vt:lpstr>
      <vt:lpstr>HANS: 責任病巣の拡がりと症候の進展</vt:lpstr>
      <vt:lpstr>HANSの病態仮説 視床下部-下垂体系の機能的撹乱</vt:lpstr>
      <vt:lpstr>現在のHPVワクチンを越える 粘膜ワクチンの開発</vt:lpstr>
      <vt:lpstr>予防接種の未来 “光と影”から、〝明るい未来“へ</vt:lpstr>
      <vt:lpstr>PowerPoint プレゼンテーション</vt:lpstr>
      <vt:lpstr>粘膜ワクチンに求められる要件</vt:lpstr>
      <vt:lpstr>最近のHPV粘膜ワクチンの開発状況</vt:lpstr>
      <vt:lpstr>HANS：今後の方向性</vt:lpstr>
      <vt:lpstr>PowerPoint プレゼンテーション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予防接種の効果と副反応</dc:title>
  <dc:creator>Owner</dc:creator>
  <cp:lastModifiedBy>SYokota</cp:lastModifiedBy>
  <cp:revision>252</cp:revision>
  <cp:lastPrinted>2015-05-26T13:32:05Z</cp:lastPrinted>
  <dcterms:created xsi:type="dcterms:W3CDTF">2014-12-22T06:07:00Z</dcterms:created>
  <dcterms:modified xsi:type="dcterms:W3CDTF">2015-06-16T14:22:58Z</dcterms:modified>
</cp:coreProperties>
</file>