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6" r:id="rId2"/>
    <p:sldId id="399" r:id="rId3"/>
    <p:sldId id="400" r:id="rId4"/>
    <p:sldId id="401" r:id="rId5"/>
    <p:sldId id="403" r:id="rId6"/>
    <p:sldId id="402" r:id="rId7"/>
    <p:sldId id="369" r:id="rId8"/>
    <p:sldId id="371" r:id="rId9"/>
    <p:sldId id="372" r:id="rId10"/>
    <p:sldId id="373" r:id="rId11"/>
    <p:sldId id="405" r:id="rId12"/>
    <p:sldId id="300" r:id="rId13"/>
    <p:sldId id="258" r:id="rId14"/>
    <p:sldId id="259" r:id="rId15"/>
    <p:sldId id="363" r:id="rId16"/>
    <p:sldId id="424" r:id="rId17"/>
    <p:sldId id="370" r:id="rId18"/>
    <p:sldId id="301" r:id="rId19"/>
    <p:sldId id="287" r:id="rId20"/>
    <p:sldId id="264" r:id="rId21"/>
    <p:sldId id="348" r:id="rId22"/>
    <p:sldId id="364" r:id="rId23"/>
    <p:sldId id="395" r:id="rId24"/>
    <p:sldId id="396" r:id="rId25"/>
    <p:sldId id="290" r:id="rId26"/>
    <p:sldId id="347" r:id="rId27"/>
    <p:sldId id="303" r:id="rId28"/>
    <p:sldId id="273" r:id="rId29"/>
    <p:sldId id="342" r:id="rId30"/>
    <p:sldId id="328" r:id="rId31"/>
    <p:sldId id="329" r:id="rId32"/>
    <p:sldId id="311" r:id="rId33"/>
    <p:sldId id="335" r:id="rId34"/>
    <p:sldId id="319" r:id="rId35"/>
    <p:sldId id="321" r:id="rId36"/>
    <p:sldId id="406" r:id="rId37"/>
    <p:sldId id="407" r:id="rId38"/>
    <p:sldId id="408" r:id="rId39"/>
    <p:sldId id="409" r:id="rId40"/>
    <p:sldId id="410" r:id="rId41"/>
    <p:sldId id="411" r:id="rId42"/>
    <p:sldId id="412" r:id="rId43"/>
    <p:sldId id="413" r:id="rId44"/>
    <p:sldId id="415" r:id="rId45"/>
    <p:sldId id="416" r:id="rId46"/>
    <p:sldId id="417" r:id="rId47"/>
    <p:sldId id="418" r:id="rId48"/>
    <p:sldId id="419" r:id="rId49"/>
    <p:sldId id="420" r:id="rId50"/>
    <p:sldId id="421" r:id="rId51"/>
    <p:sldId id="422" r:id="rId52"/>
    <p:sldId id="423" r:id="rId53"/>
  </p:sldIdLst>
  <p:sldSz cx="9144000" cy="6858000" type="screen4x3"/>
  <p:notesSz cx="6759575" cy="98679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E293"/>
    <a:srgbClr val="F1CB41"/>
    <a:srgbClr val="FFE18B"/>
    <a:srgbClr val="FFEBB3"/>
    <a:srgbClr val="E1FEFF"/>
    <a:srgbClr val="FFB553"/>
    <a:srgbClr val="F89F56"/>
    <a:srgbClr val="EDD169"/>
    <a:srgbClr val="FFFFFF"/>
    <a:srgbClr val="112843"/>
  </p:clrMru>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中間スタイル 4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4505" autoAdjust="0"/>
    <p:restoredTop sz="94552" autoAdjust="0"/>
  </p:normalViewPr>
  <p:slideViewPr>
    <p:cSldViewPr>
      <p:cViewPr>
        <p:scale>
          <a:sx n="75" d="100"/>
          <a:sy n="75" d="100"/>
        </p:scale>
        <p:origin x="-1224" y="-276"/>
      </p:cViewPr>
      <p:guideLst>
        <p:guide orient="horz" pos="2160"/>
        <p:guide pos="2880"/>
      </p:guideLst>
    </p:cSldViewPr>
  </p:slideViewPr>
  <p:outlineViewPr>
    <p:cViewPr>
      <p:scale>
        <a:sx n="33" d="100"/>
        <a:sy n="33" d="100"/>
      </p:scale>
      <p:origin x="0" y="7062"/>
    </p:cViewPr>
  </p:outlineViewPr>
  <p:notesTextViewPr>
    <p:cViewPr>
      <p:scale>
        <a:sx n="100" d="100"/>
        <a:sy n="100" d="100"/>
      </p:scale>
      <p:origin x="0" y="0"/>
    </p:cViewPr>
  </p:notesTextViewPr>
  <p:sorterViewPr>
    <p:cViewPr>
      <p:scale>
        <a:sx n="100" d="100"/>
        <a:sy n="100" d="100"/>
      </p:scale>
      <p:origin x="0" y="3102"/>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4ECC28-E4D9-4F77-909B-5A3A6DDA5FAA}" type="doc">
      <dgm:prSet loTypeId="urn:microsoft.com/office/officeart/2005/8/layout/list1" loCatId="list" qsTypeId="urn:microsoft.com/office/officeart/2005/8/quickstyle/3d1" qsCatId="3D" csTypeId="urn:microsoft.com/office/officeart/2005/8/colors/accent1_2" csCatId="accent1" phldr="1"/>
      <dgm:spPr/>
      <dgm:t>
        <a:bodyPr/>
        <a:lstStyle/>
        <a:p>
          <a:endParaRPr kumimoji="1" lang="ja-JP" altLang="en-US"/>
        </a:p>
      </dgm:t>
    </dgm:pt>
    <dgm:pt modelId="{195683FC-48EC-4D0B-B68E-C5A8223786F5}">
      <dgm:prSet phldrT="[テキスト]"/>
      <dgm:spPr/>
      <dgm:t>
        <a:bodyPr/>
        <a:lstStyle/>
        <a:p>
          <a:r>
            <a:rPr lang="ja-JP" altLang="en-US" b="1" dirty="0" smtClean="0">
              <a:effectLst/>
            </a:rPr>
            <a:t>人道的な理由</a:t>
          </a:r>
          <a:r>
            <a:rPr lang="ja-JP" altLang="en-US" dirty="0" smtClean="0">
              <a:effectLst/>
            </a:rPr>
            <a:t>：</a:t>
          </a:r>
          <a:endParaRPr kumimoji="1" lang="ja-JP" altLang="en-US" dirty="0">
            <a:effectLst/>
          </a:endParaRPr>
        </a:p>
      </dgm:t>
    </dgm:pt>
    <dgm:pt modelId="{FD24FAC6-97E9-46FE-91DB-E24534E34B16}" type="parTrans" cxnId="{4773B338-051B-433E-BBEA-5ED710D58A00}">
      <dgm:prSet/>
      <dgm:spPr/>
      <dgm:t>
        <a:bodyPr/>
        <a:lstStyle/>
        <a:p>
          <a:endParaRPr kumimoji="1" lang="ja-JP" altLang="en-US">
            <a:effectLst/>
          </a:endParaRPr>
        </a:p>
      </dgm:t>
    </dgm:pt>
    <dgm:pt modelId="{1B3DB780-2D69-4A7E-8EFB-0A232A645683}" type="sibTrans" cxnId="{4773B338-051B-433E-BBEA-5ED710D58A00}">
      <dgm:prSet/>
      <dgm:spPr/>
      <dgm:t>
        <a:bodyPr/>
        <a:lstStyle/>
        <a:p>
          <a:endParaRPr kumimoji="1" lang="ja-JP" altLang="en-US">
            <a:effectLst/>
          </a:endParaRPr>
        </a:p>
      </dgm:t>
    </dgm:pt>
    <dgm:pt modelId="{F54B7CFF-67D3-489C-B05A-5509088A1AC9}">
      <dgm:prSet phldrT="[テキスト]"/>
      <dgm:spPr/>
      <dgm:t>
        <a:bodyPr/>
        <a:lstStyle/>
        <a:p>
          <a:r>
            <a:rPr lang="ja-JP" altLang="en-US" b="1" dirty="0" smtClean="0">
              <a:effectLst/>
            </a:rPr>
            <a:t>倫理的な理由</a:t>
          </a:r>
          <a:r>
            <a:rPr lang="ja-JP" altLang="en-US" dirty="0" smtClean="0">
              <a:effectLst/>
            </a:rPr>
            <a:t>：</a:t>
          </a:r>
          <a:endParaRPr kumimoji="1" lang="ja-JP" altLang="en-US" dirty="0">
            <a:effectLst/>
          </a:endParaRPr>
        </a:p>
      </dgm:t>
    </dgm:pt>
    <dgm:pt modelId="{573901BC-7D08-4425-968A-0765CEC072D9}" type="parTrans" cxnId="{2AB7DE35-C2EF-4D37-8579-1BC083B440A0}">
      <dgm:prSet/>
      <dgm:spPr/>
      <dgm:t>
        <a:bodyPr/>
        <a:lstStyle/>
        <a:p>
          <a:endParaRPr kumimoji="1" lang="ja-JP" altLang="en-US">
            <a:effectLst/>
          </a:endParaRPr>
        </a:p>
      </dgm:t>
    </dgm:pt>
    <dgm:pt modelId="{5875C046-B5A7-44A7-A449-95A98B2E643D}" type="sibTrans" cxnId="{2AB7DE35-C2EF-4D37-8579-1BC083B440A0}">
      <dgm:prSet/>
      <dgm:spPr/>
      <dgm:t>
        <a:bodyPr/>
        <a:lstStyle/>
        <a:p>
          <a:endParaRPr kumimoji="1" lang="ja-JP" altLang="en-US">
            <a:effectLst/>
          </a:endParaRPr>
        </a:p>
      </dgm:t>
    </dgm:pt>
    <dgm:pt modelId="{20B4AFDB-A534-4F37-B974-85D72AB4FC21}">
      <dgm:prSet phldrT="[テキスト]"/>
      <dgm:spPr/>
      <dgm:t>
        <a:bodyPr/>
        <a:lstStyle/>
        <a:p>
          <a:r>
            <a:rPr lang="ja-JP" altLang="en-US" b="1" dirty="0" smtClean="0">
              <a:effectLst/>
            </a:rPr>
            <a:t>経済的な理由</a:t>
          </a:r>
          <a:r>
            <a:rPr lang="ja-JP" altLang="en-US" dirty="0" smtClean="0">
              <a:effectLst/>
            </a:rPr>
            <a:t>：</a:t>
          </a:r>
          <a:endParaRPr kumimoji="1" lang="ja-JP" altLang="en-US" dirty="0">
            <a:effectLst/>
          </a:endParaRPr>
        </a:p>
      </dgm:t>
    </dgm:pt>
    <dgm:pt modelId="{0A144E47-C0C0-4508-8FF1-D6D6E73FE3F1}" type="parTrans" cxnId="{84BDF882-B253-4D29-9E55-B04F1ECBA9F4}">
      <dgm:prSet/>
      <dgm:spPr/>
      <dgm:t>
        <a:bodyPr/>
        <a:lstStyle/>
        <a:p>
          <a:endParaRPr kumimoji="1" lang="ja-JP" altLang="en-US">
            <a:effectLst/>
          </a:endParaRPr>
        </a:p>
      </dgm:t>
    </dgm:pt>
    <dgm:pt modelId="{F4D7C3AD-DB74-474A-B85E-4FEC9DC4BC0D}" type="sibTrans" cxnId="{84BDF882-B253-4D29-9E55-B04F1ECBA9F4}">
      <dgm:prSet/>
      <dgm:spPr/>
      <dgm:t>
        <a:bodyPr/>
        <a:lstStyle/>
        <a:p>
          <a:endParaRPr kumimoji="1" lang="ja-JP" altLang="en-US">
            <a:effectLst/>
          </a:endParaRPr>
        </a:p>
      </dgm:t>
    </dgm:pt>
    <dgm:pt modelId="{EDA6B566-5A59-4202-A9DA-D1AF670C254F}">
      <dgm:prSet phldrT="[テキスト]"/>
      <dgm:spPr/>
      <dgm:t>
        <a:bodyPr/>
        <a:lstStyle/>
        <a:p>
          <a:r>
            <a:rPr lang="ja-JP" altLang="en-US" b="1" dirty="0" smtClean="0">
              <a:effectLst/>
            </a:rPr>
            <a:t>科学的な理由</a:t>
          </a:r>
          <a:r>
            <a:rPr lang="ja-JP" altLang="en-US" dirty="0" smtClean="0">
              <a:effectLst/>
            </a:rPr>
            <a:t>：</a:t>
          </a:r>
          <a:endParaRPr kumimoji="1" lang="ja-JP" altLang="en-US" dirty="0">
            <a:effectLst/>
          </a:endParaRPr>
        </a:p>
      </dgm:t>
    </dgm:pt>
    <dgm:pt modelId="{824938D9-A033-4A36-A0F4-FA60D32C406E}" type="parTrans" cxnId="{BEBC478C-2DED-4735-8D51-C9EAE228C7F9}">
      <dgm:prSet/>
      <dgm:spPr/>
      <dgm:t>
        <a:bodyPr/>
        <a:lstStyle/>
        <a:p>
          <a:endParaRPr kumimoji="1" lang="ja-JP" altLang="en-US">
            <a:effectLst/>
          </a:endParaRPr>
        </a:p>
      </dgm:t>
    </dgm:pt>
    <dgm:pt modelId="{4C29F2F3-EBD6-4E9E-B31E-4EEAFDAF5E7C}" type="sibTrans" cxnId="{BEBC478C-2DED-4735-8D51-C9EAE228C7F9}">
      <dgm:prSet/>
      <dgm:spPr/>
      <dgm:t>
        <a:bodyPr/>
        <a:lstStyle/>
        <a:p>
          <a:endParaRPr kumimoji="1" lang="ja-JP" altLang="en-US">
            <a:effectLst/>
          </a:endParaRPr>
        </a:p>
      </dgm:t>
    </dgm:pt>
    <dgm:pt modelId="{D8118B7A-BD4A-4F67-947E-734E21030072}">
      <dgm:prSet phldrT="[テキスト]" custT="1"/>
      <dgm:spPr/>
      <dgm:t>
        <a:bodyPr/>
        <a:lstStyle/>
        <a:p>
          <a:r>
            <a:rPr lang="ja-JP" altLang="en-US" sz="1400" b="1" u="none" dirty="0" smtClean="0">
              <a:effectLst/>
            </a:rPr>
            <a:t>精神病院は人間を物として扱うので、個性、自律、独立、責任感などの基本的な人間性が損なわれる。精神病院の利用を減らすことは、人間性がはく奪されるのを防ぐことになる</a:t>
          </a:r>
          <a:endParaRPr kumimoji="1" lang="ja-JP" altLang="en-US" sz="1400" b="1" u="none" dirty="0">
            <a:effectLst/>
          </a:endParaRPr>
        </a:p>
      </dgm:t>
    </dgm:pt>
    <dgm:pt modelId="{CE5FBD38-41D1-423D-B9DA-E5E322491A23}" type="parTrans" cxnId="{23A657C3-FD83-404F-AB55-8F2F9BFFE7BE}">
      <dgm:prSet/>
      <dgm:spPr/>
      <dgm:t>
        <a:bodyPr/>
        <a:lstStyle/>
        <a:p>
          <a:endParaRPr kumimoji="1" lang="ja-JP" altLang="en-US">
            <a:effectLst/>
          </a:endParaRPr>
        </a:p>
      </dgm:t>
    </dgm:pt>
    <dgm:pt modelId="{A25E2417-86B5-46E0-8697-73CB52DC5DD3}" type="sibTrans" cxnId="{23A657C3-FD83-404F-AB55-8F2F9BFFE7BE}">
      <dgm:prSet/>
      <dgm:spPr/>
      <dgm:t>
        <a:bodyPr/>
        <a:lstStyle/>
        <a:p>
          <a:endParaRPr kumimoji="1" lang="ja-JP" altLang="en-US">
            <a:effectLst/>
          </a:endParaRPr>
        </a:p>
      </dgm:t>
    </dgm:pt>
    <dgm:pt modelId="{B930245F-0F60-41CD-A49A-405902564045}">
      <dgm:prSet phldrT="[テキスト]" custT="1"/>
      <dgm:spPr/>
      <dgm:t>
        <a:bodyPr/>
        <a:lstStyle/>
        <a:p>
          <a:r>
            <a:rPr lang="ja-JP" altLang="en-US" sz="1400" b="1" dirty="0" smtClean="0">
              <a:effectLst/>
            </a:rPr>
            <a:t>精神病院は医原性疾患である「施設症」や社会的挫折症候群を引き起こす。病院を利用しなければ、そうした症候群の発生率を最小限に食い止められる。</a:t>
          </a:r>
          <a:endParaRPr kumimoji="1" lang="ja-JP" altLang="en-US" sz="1400" b="1" dirty="0">
            <a:effectLst/>
          </a:endParaRPr>
        </a:p>
      </dgm:t>
    </dgm:pt>
    <dgm:pt modelId="{5C28707F-5245-4B23-B892-3BACAD988340}" type="parTrans" cxnId="{7B458406-B38A-48B0-9035-F6CBC566ACBD}">
      <dgm:prSet/>
      <dgm:spPr/>
      <dgm:t>
        <a:bodyPr/>
        <a:lstStyle/>
        <a:p>
          <a:endParaRPr kumimoji="1" lang="ja-JP" altLang="en-US">
            <a:effectLst/>
          </a:endParaRPr>
        </a:p>
      </dgm:t>
    </dgm:pt>
    <dgm:pt modelId="{7FFDA583-597B-4980-BA58-FFBAFDB24B36}" type="sibTrans" cxnId="{7B458406-B38A-48B0-9035-F6CBC566ACBD}">
      <dgm:prSet/>
      <dgm:spPr/>
      <dgm:t>
        <a:bodyPr/>
        <a:lstStyle/>
        <a:p>
          <a:endParaRPr kumimoji="1" lang="ja-JP" altLang="en-US">
            <a:effectLst/>
          </a:endParaRPr>
        </a:p>
      </dgm:t>
    </dgm:pt>
    <dgm:pt modelId="{8A22B7A7-A167-4DE6-A363-516A7749FE55}">
      <dgm:prSet phldrT="[テキスト]" custT="1"/>
      <dgm:spPr/>
      <dgm:t>
        <a:bodyPr/>
        <a:lstStyle/>
        <a:p>
          <a:r>
            <a:rPr lang="ja-JP" altLang="en-US" sz="1400" b="1" dirty="0" smtClean="0">
              <a:effectLst/>
            </a:rPr>
            <a:t>入院医療には精神保健関係費の</a:t>
          </a:r>
          <a:r>
            <a:rPr lang="en-US" altLang="ja-JP" sz="2000" b="1" dirty="0" smtClean="0">
              <a:solidFill>
                <a:srgbClr val="FF0000"/>
              </a:solidFill>
              <a:effectLst/>
            </a:rPr>
            <a:t>70</a:t>
          </a:r>
          <a:r>
            <a:rPr lang="ja-JP" altLang="en-US" sz="2000" b="1" dirty="0" smtClean="0">
              <a:solidFill>
                <a:srgbClr val="FF0000"/>
              </a:solidFill>
              <a:effectLst/>
            </a:rPr>
            <a:t>％</a:t>
          </a:r>
          <a:r>
            <a:rPr lang="ja-JP" altLang="en-US" sz="1400" b="1" dirty="0" smtClean="0">
              <a:effectLst/>
            </a:rPr>
            <a:t>が支出されている。病院の利用を減らせば、地域社会のノーマライゼーション事業への援助が</a:t>
          </a:r>
          <a:r>
            <a:rPr lang="ja-JP" altLang="en-US" sz="1600" b="1" dirty="0" smtClean="0">
              <a:effectLst/>
            </a:rPr>
            <a:t>可能</a:t>
          </a:r>
          <a:r>
            <a:rPr lang="ja-JP" altLang="en-US" sz="1400" b="1" dirty="0" smtClean="0">
              <a:effectLst/>
            </a:rPr>
            <a:t>になる。</a:t>
          </a:r>
          <a:r>
            <a:rPr lang="ja-JP" altLang="en-US" sz="1800" b="1" dirty="0" smtClean="0">
              <a:solidFill>
                <a:srgbClr val="FF0000"/>
              </a:solidFill>
              <a:effectLst/>
            </a:rPr>
            <a:t>（日本は</a:t>
          </a:r>
          <a:r>
            <a:rPr lang="en-US" altLang="ja-JP" sz="1800" b="1" dirty="0" smtClean="0">
              <a:solidFill>
                <a:srgbClr val="FF0000"/>
              </a:solidFill>
              <a:effectLst/>
            </a:rPr>
            <a:t>90</a:t>
          </a:r>
          <a:r>
            <a:rPr lang="ja-JP" altLang="en-US" sz="1800" b="1" dirty="0" smtClean="0">
              <a:solidFill>
                <a:srgbClr val="FF0000"/>
              </a:solidFill>
              <a:effectLst/>
            </a:rPr>
            <a:t>％以上！）</a:t>
          </a:r>
          <a:endParaRPr kumimoji="1" lang="ja-JP" altLang="en-US" sz="1400" b="1" dirty="0">
            <a:solidFill>
              <a:srgbClr val="FF0000"/>
            </a:solidFill>
            <a:effectLst/>
          </a:endParaRPr>
        </a:p>
      </dgm:t>
    </dgm:pt>
    <dgm:pt modelId="{72E151C4-9FCB-4F07-AC35-35AC02212269}" type="parTrans" cxnId="{7754523A-020A-45AF-B43A-BDF39E11B946}">
      <dgm:prSet/>
      <dgm:spPr/>
      <dgm:t>
        <a:bodyPr/>
        <a:lstStyle/>
        <a:p>
          <a:endParaRPr kumimoji="1" lang="ja-JP" altLang="en-US">
            <a:effectLst/>
          </a:endParaRPr>
        </a:p>
      </dgm:t>
    </dgm:pt>
    <dgm:pt modelId="{58E28EBB-D12A-4550-A374-20DB2E0B0D59}" type="sibTrans" cxnId="{7754523A-020A-45AF-B43A-BDF39E11B946}">
      <dgm:prSet/>
      <dgm:spPr/>
      <dgm:t>
        <a:bodyPr/>
        <a:lstStyle/>
        <a:p>
          <a:endParaRPr kumimoji="1" lang="ja-JP" altLang="en-US">
            <a:effectLst/>
          </a:endParaRPr>
        </a:p>
      </dgm:t>
    </dgm:pt>
    <dgm:pt modelId="{CEC21B18-AE7B-4681-8B7C-7E090E8D792A}">
      <dgm:prSet phldrT="[テキスト]" custT="1"/>
      <dgm:spPr/>
      <dgm:t>
        <a:bodyPr/>
        <a:lstStyle/>
        <a:p>
          <a:r>
            <a:rPr lang="ja-JP" altLang="en-US" sz="1600" b="1" dirty="0" smtClean="0">
              <a:effectLst/>
            </a:rPr>
            <a:t>入院医療と入院医療に代わるさまざまな治療形態とを比較した研究は、二〇の報告のうち一九までが、入院に代わる治療形態の方が効果的で経費が少なくて済むことを明らかにしている。しかも入院治療には習慣性形成があり、病院以外で治療された者は決して入院しようとしないのに、病院で治療された患者は再び病院に戻りたがる傾向がある。</a:t>
          </a:r>
          <a:endParaRPr kumimoji="1" lang="ja-JP" altLang="en-US" sz="1600" b="1" dirty="0">
            <a:effectLst/>
          </a:endParaRPr>
        </a:p>
      </dgm:t>
    </dgm:pt>
    <dgm:pt modelId="{E51BBAD4-7E73-42BE-83CE-CAC7ADAE72F2}" type="parTrans" cxnId="{3C0A2D79-03F2-40DA-A7C7-553F75AF02C8}">
      <dgm:prSet/>
      <dgm:spPr/>
      <dgm:t>
        <a:bodyPr/>
        <a:lstStyle/>
        <a:p>
          <a:endParaRPr kumimoji="1" lang="ja-JP" altLang="en-US">
            <a:effectLst/>
          </a:endParaRPr>
        </a:p>
      </dgm:t>
    </dgm:pt>
    <dgm:pt modelId="{E1CD9AD1-C5F8-4321-A502-C6FE39CE3AEF}" type="sibTrans" cxnId="{3C0A2D79-03F2-40DA-A7C7-553F75AF02C8}">
      <dgm:prSet/>
      <dgm:spPr/>
      <dgm:t>
        <a:bodyPr/>
        <a:lstStyle/>
        <a:p>
          <a:endParaRPr kumimoji="1" lang="ja-JP" altLang="en-US">
            <a:effectLst/>
          </a:endParaRPr>
        </a:p>
      </dgm:t>
    </dgm:pt>
    <dgm:pt modelId="{2CFB47B0-C3EE-4DF3-8CEE-9425C28DA1C1}" type="pres">
      <dgm:prSet presAssocID="{2A4ECC28-E4D9-4F77-909B-5A3A6DDA5FAA}" presName="linear" presStyleCnt="0">
        <dgm:presLayoutVars>
          <dgm:dir/>
          <dgm:animLvl val="lvl"/>
          <dgm:resizeHandles val="exact"/>
        </dgm:presLayoutVars>
      </dgm:prSet>
      <dgm:spPr/>
      <dgm:t>
        <a:bodyPr/>
        <a:lstStyle/>
        <a:p>
          <a:endParaRPr kumimoji="1" lang="ja-JP" altLang="en-US"/>
        </a:p>
      </dgm:t>
    </dgm:pt>
    <dgm:pt modelId="{BC867E6D-AB01-4185-AD31-82A47179BFA8}" type="pres">
      <dgm:prSet presAssocID="{195683FC-48EC-4D0B-B68E-C5A8223786F5}" presName="parentLin" presStyleCnt="0"/>
      <dgm:spPr/>
    </dgm:pt>
    <dgm:pt modelId="{47BC89B7-E7A4-4985-9996-03A7570059CB}" type="pres">
      <dgm:prSet presAssocID="{195683FC-48EC-4D0B-B68E-C5A8223786F5}" presName="parentLeftMargin" presStyleLbl="node1" presStyleIdx="0" presStyleCnt="4"/>
      <dgm:spPr/>
      <dgm:t>
        <a:bodyPr/>
        <a:lstStyle/>
        <a:p>
          <a:endParaRPr kumimoji="1" lang="ja-JP" altLang="en-US"/>
        </a:p>
      </dgm:t>
    </dgm:pt>
    <dgm:pt modelId="{35877BE5-0269-4A14-8C23-E40CDA06B6CD}" type="pres">
      <dgm:prSet presAssocID="{195683FC-48EC-4D0B-B68E-C5A8223786F5}" presName="parentText" presStyleLbl="node1" presStyleIdx="0" presStyleCnt="4">
        <dgm:presLayoutVars>
          <dgm:chMax val="0"/>
          <dgm:bulletEnabled val="1"/>
        </dgm:presLayoutVars>
      </dgm:prSet>
      <dgm:spPr/>
      <dgm:t>
        <a:bodyPr/>
        <a:lstStyle/>
        <a:p>
          <a:endParaRPr kumimoji="1" lang="ja-JP" altLang="en-US"/>
        </a:p>
      </dgm:t>
    </dgm:pt>
    <dgm:pt modelId="{2111AEFD-0FC6-4E9A-A464-3098B586D7B6}" type="pres">
      <dgm:prSet presAssocID="{195683FC-48EC-4D0B-B68E-C5A8223786F5}" presName="negativeSpace" presStyleCnt="0"/>
      <dgm:spPr/>
    </dgm:pt>
    <dgm:pt modelId="{037763EE-30B4-4C92-87F5-21AFDB272D47}" type="pres">
      <dgm:prSet presAssocID="{195683FC-48EC-4D0B-B68E-C5A8223786F5}" presName="childText" presStyleLbl="conFgAcc1" presStyleIdx="0" presStyleCnt="4" custLinFactNeighborX="-725" custLinFactNeighborY="-18181">
        <dgm:presLayoutVars>
          <dgm:bulletEnabled val="1"/>
        </dgm:presLayoutVars>
      </dgm:prSet>
      <dgm:spPr/>
      <dgm:t>
        <a:bodyPr/>
        <a:lstStyle/>
        <a:p>
          <a:endParaRPr kumimoji="1" lang="ja-JP" altLang="en-US"/>
        </a:p>
      </dgm:t>
    </dgm:pt>
    <dgm:pt modelId="{0A307CF7-0A30-4554-92D0-8A93A368C355}" type="pres">
      <dgm:prSet presAssocID="{1B3DB780-2D69-4A7E-8EFB-0A232A645683}" presName="spaceBetweenRectangles" presStyleCnt="0"/>
      <dgm:spPr/>
    </dgm:pt>
    <dgm:pt modelId="{862DB09C-EDCF-4266-A549-C1E4950D5A7E}" type="pres">
      <dgm:prSet presAssocID="{F54B7CFF-67D3-489C-B05A-5509088A1AC9}" presName="parentLin" presStyleCnt="0"/>
      <dgm:spPr/>
    </dgm:pt>
    <dgm:pt modelId="{164E9310-88F1-4FDD-9C12-4B2614D0158A}" type="pres">
      <dgm:prSet presAssocID="{F54B7CFF-67D3-489C-B05A-5509088A1AC9}" presName="parentLeftMargin" presStyleLbl="node1" presStyleIdx="0" presStyleCnt="4"/>
      <dgm:spPr/>
      <dgm:t>
        <a:bodyPr/>
        <a:lstStyle/>
        <a:p>
          <a:endParaRPr kumimoji="1" lang="ja-JP" altLang="en-US"/>
        </a:p>
      </dgm:t>
    </dgm:pt>
    <dgm:pt modelId="{8DF741ED-F13D-4C70-A626-3DB05FFF0AA5}" type="pres">
      <dgm:prSet presAssocID="{F54B7CFF-67D3-489C-B05A-5509088A1AC9}" presName="parentText" presStyleLbl="node1" presStyleIdx="1" presStyleCnt="4">
        <dgm:presLayoutVars>
          <dgm:chMax val="0"/>
          <dgm:bulletEnabled val="1"/>
        </dgm:presLayoutVars>
      </dgm:prSet>
      <dgm:spPr/>
      <dgm:t>
        <a:bodyPr/>
        <a:lstStyle/>
        <a:p>
          <a:endParaRPr kumimoji="1" lang="ja-JP" altLang="en-US"/>
        </a:p>
      </dgm:t>
    </dgm:pt>
    <dgm:pt modelId="{C404B8F4-9E8D-4198-B290-59FB13A2AC4B}" type="pres">
      <dgm:prSet presAssocID="{F54B7CFF-67D3-489C-B05A-5509088A1AC9}" presName="negativeSpace" presStyleCnt="0"/>
      <dgm:spPr/>
    </dgm:pt>
    <dgm:pt modelId="{2E59B2CB-2C0A-40B8-8A93-9726B0BFE605}" type="pres">
      <dgm:prSet presAssocID="{F54B7CFF-67D3-489C-B05A-5509088A1AC9}" presName="childText" presStyleLbl="conFgAcc1" presStyleIdx="1" presStyleCnt="4">
        <dgm:presLayoutVars>
          <dgm:bulletEnabled val="1"/>
        </dgm:presLayoutVars>
      </dgm:prSet>
      <dgm:spPr/>
      <dgm:t>
        <a:bodyPr/>
        <a:lstStyle/>
        <a:p>
          <a:endParaRPr kumimoji="1" lang="ja-JP" altLang="en-US"/>
        </a:p>
      </dgm:t>
    </dgm:pt>
    <dgm:pt modelId="{E1598A62-BCB2-4C88-B9F4-CC558A54B07E}" type="pres">
      <dgm:prSet presAssocID="{5875C046-B5A7-44A7-A449-95A98B2E643D}" presName="spaceBetweenRectangles" presStyleCnt="0"/>
      <dgm:spPr/>
    </dgm:pt>
    <dgm:pt modelId="{72CA1D8D-4179-4146-949B-8DA976FB1751}" type="pres">
      <dgm:prSet presAssocID="{20B4AFDB-A534-4F37-B974-85D72AB4FC21}" presName="parentLin" presStyleCnt="0"/>
      <dgm:spPr/>
    </dgm:pt>
    <dgm:pt modelId="{6DE74184-E3E2-4F65-AB01-2AC5CF479321}" type="pres">
      <dgm:prSet presAssocID="{20B4AFDB-A534-4F37-B974-85D72AB4FC21}" presName="parentLeftMargin" presStyleLbl="node1" presStyleIdx="1" presStyleCnt="4"/>
      <dgm:spPr/>
      <dgm:t>
        <a:bodyPr/>
        <a:lstStyle/>
        <a:p>
          <a:endParaRPr kumimoji="1" lang="ja-JP" altLang="en-US"/>
        </a:p>
      </dgm:t>
    </dgm:pt>
    <dgm:pt modelId="{46F81A8A-B040-451E-A737-098083D297B0}" type="pres">
      <dgm:prSet presAssocID="{20B4AFDB-A534-4F37-B974-85D72AB4FC21}" presName="parentText" presStyleLbl="node1" presStyleIdx="2" presStyleCnt="4">
        <dgm:presLayoutVars>
          <dgm:chMax val="0"/>
          <dgm:bulletEnabled val="1"/>
        </dgm:presLayoutVars>
      </dgm:prSet>
      <dgm:spPr/>
      <dgm:t>
        <a:bodyPr/>
        <a:lstStyle/>
        <a:p>
          <a:endParaRPr kumimoji="1" lang="ja-JP" altLang="en-US"/>
        </a:p>
      </dgm:t>
    </dgm:pt>
    <dgm:pt modelId="{4B459003-E81B-4ADE-BFE7-F80C6E1181CC}" type="pres">
      <dgm:prSet presAssocID="{20B4AFDB-A534-4F37-B974-85D72AB4FC21}" presName="negativeSpace" presStyleCnt="0"/>
      <dgm:spPr/>
    </dgm:pt>
    <dgm:pt modelId="{C45161B2-F1EA-42FF-BEDE-AA4A58DF9691}" type="pres">
      <dgm:prSet presAssocID="{20B4AFDB-A534-4F37-B974-85D72AB4FC21}" presName="childText" presStyleLbl="conFgAcc1" presStyleIdx="2" presStyleCnt="4">
        <dgm:presLayoutVars>
          <dgm:bulletEnabled val="1"/>
        </dgm:presLayoutVars>
      </dgm:prSet>
      <dgm:spPr/>
      <dgm:t>
        <a:bodyPr/>
        <a:lstStyle/>
        <a:p>
          <a:endParaRPr kumimoji="1" lang="ja-JP" altLang="en-US"/>
        </a:p>
      </dgm:t>
    </dgm:pt>
    <dgm:pt modelId="{C67B85D3-B979-472B-9BBA-3C8915AC4C0F}" type="pres">
      <dgm:prSet presAssocID="{F4D7C3AD-DB74-474A-B85E-4FEC9DC4BC0D}" presName="spaceBetweenRectangles" presStyleCnt="0"/>
      <dgm:spPr/>
    </dgm:pt>
    <dgm:pt modelId="{F572B877-8C7F-44CE-AA91-3A97D6E17BB2}" type="pres">
      <dgm:prSet presAssocID="{EDA6B566-5A59-4202-A9DA-D1AF670C254F}" presName="parentLin" presStyleCnt="0"/>
      <dgm:spPr/>
    </dgm:pt>
    <dgm:pt modelId="{690A3F36-3F3C-4CCE-ABEA-ECEB247A2022}" type="pres">
      <dgm:prSet presAssocID="{EDA6B566-5A59-4202-A9DA-D1AF670C254F}" presName="parentLeftMargin" presStyleLbl="node1" presStyleIdx="2" presStyleCnt="4"/>
      <dgm:spPr/>
      <dgm:t>
        <a:bodyPr/>
        <a:lstStyle/>
        <a:p>
          <a:endParaRPr kumimoji="1" lang="ja-JP" altLang="en-US"/>
        </a:p>
      </dgm:t>
    </dgm:pt>
    <dgm:pt modelId="{94FFCD2D-64C3-4BFE-A27E-A349C8A78C31}" type="pres">
      <dgm:prSet presAssocID="{EDA6B566-5A59-4202-A9DA-D1AF670C254F}" presName="parentText" presStyleLbl="node1" presStyleIdx="3" presStyleCnt="4">
        <dgm:presLayoutVars>
          <dgm:chMax val="0"/>
          <dgm:bulletEnabled val="1"/>
        </dgm:presLayoutVars>
      </dgm:prSet>
      <dgm:spPr/>
      <dgm:t>
        <a:bodyPr/>
        <a:lstStyle/>
        <a:p>
          <a:endParaRPr kumimoji="1" lang="ja-JP" altLang="en-US"/>
        </a:p>
      </dgm:t>
    </dgm:pt>
    <dgm:pt modelId="{EAC26D02-9B6B-4CC2-A16F-DD39B6DBBE41}" type="pres">
      <dgm:prSet presAssocID="{EDA6B566-5A59-4202-A9DA-D1AF670C254F}" presName="negativeSpace" presStyleCnt="0"/>
      <dgm:spPr/>
    </dgm:pt>
    <dgm:pt modelId="{6492E743-6733-47C7-8928-AF16F01E3D92}" type="pres">
      <dgm:prSet presAssocID="{EDA6B566-5A59-4202-A9DA-D1AF670C254F}" presName="childText" presStyleLbl="conFgAcc1" presStyleIdx="3" presStyleCnt="4">
        <dgm:presLayoutVars>
          <dgm:bulletEnabled val="1"/>
        </dgm:presLayoutVars>
      </dgm:prSet>
      <dgm:spPr/>
      <dgm:t>
        <a:bodyPr/>
        <a:lstStyle/>
        <a:p>
          <a:endParaRPr kumimoji="1" lang="ja-JP" altLang="en-US"/>
        </a:p>
      </dgm:t>
    </dgm:pt>
  </dgm:ptLst>
  <dgm:cxnLst>
    <dgm:cxn modelId="{37CBEC84-40A1-47B4-9FA8-3D248AD9CF00}" type="presOf" srcId="{20B4AFDB-A534-4F37-B974-85D72AB4FC21}" destId="{46F81A8A-B040-451E-A737-098083D297B0}" srcOrd="1" destOrd="0" presId="urn:microsoft.com/office/officeart/2005/8/layout/list1"/>
    <dgm:cxn modelId="{C8E7149D-87D4-4DED-89B8-70FF755D3DDC}" type="presOf" srcId="{8A22B7A7-A167-4DE6-A363-516A7749FE55}" destId="{C45161B2-F1EA-42FF-BEDE-AA4A58DF9691}" srcOrd="0" destOrd="0" presId="urn:microsoft.com/office/officeart/2005/8/layout/list1"/>
    <dgm:cxn modelId="{E64E7AD7-336B-46AD-A78C-310F05431A2F}" type="presOf" srcId="{EDA6B566-5A59-4202-A9DA-D1AF670C254F}" destId="{94FFCD2D-64C3-4BFE-A27E-A349C8A78C31}" srcOrd="1" destOrd="0" presId="urn:microsoft.com/office/officeart/2005/8/layout/list1"/>
    <dgm:cxn modelId="{4773B338-051B-433E-BBEA-5ED710D58A00}" srcId="{2A4ECC28-E4D9-4F77-909B-5A3A6DDA5FAA}" destId="{195683FC-48EC-4D0B-B68E-C5A8223786F5}" srcOrd="0" destOrd="0" parTransId="{FD24FAC6-97E9-46FE-91DB-E24534E34B16}" sibTransId="{1B3DB780-2D69-4A7E-8EFB-0A232A645683}"/>
    <dgm:cxn modelId="{B026C824-FE3E-482D-BA26-737E0AEDEC89}" type="presOf" srcId="{D8118B7A-BD4A-4F67-947E-734E21030072}" destId="{037763EE-30B4-4C92-87F5-21AFDB272D47}" srcOrd="0" destOrd="0" presId="urn:microsoft.com/office/officeart/2005/8/layout/list1"/>
    <dgm:cxn modelId="{81180DE2-4FE4-439B-8DAF-B2E0AC59006C}" type="presOf" srcId="{F54B7CFF-67D3-489C-B05A-5509088A1AC9}" destId="{164E9310-88F1-4FDD-9C12-4B2614D0158A}" srcOrd="0" destOrd="0" presId="urn:microsoft.com/office/officeart/2005/8/layout/list1"/>
    <dgm:cxn modelId="{AA96A0CD-D676-4C2B-9178-183A7343BBFA}" type="presOf" srcId="{F54B7CFF-67D3-489C-B05A-5509088A1AC9}" destId="{8DF741ED-F13D-4C70-A626-3DB05FFF0AA5}" srcOrd="1" destOrd="0" presId="urn:microsoft.com/office/officeart/2005/8/layout/list1"/>
    <dgm:cxn modelId="{91EBDB7A-39E3-445B-8A68-E5030D312640}" type="presOf" srcId="{20B4AFDB-A534-4F37-B974-85D72AB4FC21}" destId="{6DE74184-E3E2-4F65-AB01-2AC5CF479321}" srcOrd="0" destOrd="0" presId="urn:microsoft.com/office/officeart/2005/8/layout/list1"/>
    <dgm:cxn modelId="{7B458406-B38A-48B0-9035-F6CBC566ACBD}" srcId="{F54B7CFF-67D3-489C-B05A-5509088A1AC9}" destId="{B930245F-0F60-41CD-A49A-405902564045}" srcOrd="0" destOrd="0" parTransId="{5C28707F-5245-4B23-B892-3BACAD988340}" sibTransId="{7FFDA583-597B-4980-BA58-FFBAFDB24B36}"/>
    <dgm:cxn modelId="{CFA53F6C-EB3D-4AB8-9AB0-7AF3AC0F9B03}" type="presOf" srcId="{B930245F-0F60-41CD-A49A-405902564045}" destId="{2E59B2CB-2C0A-40B8-8A93-9726B0BFE605}" srcOrd="0" destOrd="0" presId="urn:microsoft.com/office/officeart/2005/8/layout/list1"/>
    <dgm:cxn modelId="{E68D01B0-3AAA-43AD-B947-4C04F5FB2725}" type="presOf" srcId="{CEC21B18-AE7B-4681-8B7C-7E090E8D792A}" destId="{6492E743-6733-47C7-8928-AF16F01E3D92}" srcOrd="0" destOrd="0" presId="urn:microsoft.com/office/officeart/2005/8/layout/list1"/>
    <dgm:cxn modelId="{49A3F80E-5309-4170-B84F-5945F244434A}" type="presOf" srcId="{2A4ECC28-E4D9-4F77-909B-5A3A6DDA5FAA}" destId="{2CFB47B0-C3EE-4DF3-8CEE-9425C28DA1C1}" srcOrd="0" destOrd="0" presId="urn:microsoft.com/office/officeart/2005/8/layout/list1"/>
    <dgm:cxn modelId="{3C0A2D79-03F2-40DA-A7C7-553F75AF02C8}" srcId="{EDA6B566-5A59-4202-A9DA-D1AF670C254F}" destId="{CEC21B18-AE7B-4681-8B7C-7E090E8D792A}" srcOrd="0" destOrd="0" parTransId="{E51BBAD4-7E73-42BE-83CE-CAC7ADAE72F2}" sibTransId="{E1CD9AD1-C5F8-4321-A502-C6FE39CE3AEF}"/>
    <dgm:cxn modelId="{BEBC478C-2DED-4735-8D51-C9EAE228C7F9}" srcId="{2A4ECC28-E4D9-4F77-909B-5A3A6DDA5FAA}" destId="{EDA6B566-5A59-4202-A9DA-D1AF670C254F}" srcOrd="3" destOrd="0" parTransId="{824938D9-A033-4A36-A0F4-FA60D32C406E}" sibTransId="{4C29F2F3-EBD6-4E9E-B31E-4EEAFDAF5E7C}"/>
    <dgm:cxn modelId="{2AB7DE35-C2EF-4D37-8579-1BC083B440A0}" srcId="{2A4ECC28-E4D9-4F77-909B-5A3A6DDA5FAA}" destId="{F54B7CFF-67D3-489C-B05A-5509088A1AC9}" srcOrd="1" destOrd="0" parTransId="{573901BC-7D08-4425-968A-0765CEC072D9}" sibTransId="{5875C046-B5A7-44A7-A449-95A98B2E643D}"/>
    <dgm:cxn modelId="{EB467795-E02A-4614-8D75-F1B16B7E518B}" type="presOf" srcId="{195683FC-48EC-4D0B-B68E-C5A8223786F5}" destId="{35877BE5-0269-4A14-8C23-E40CDA06B6CD}" srcOrd="1" destOrd="0" presId="urn:microsoft.com/office/officeart/2005/8/layout/list1"/>
    <dgm:cxn modelId="{7754523A-020A-45AF-B43A-BDF39E11B946}" srcId="{20B4AFDB-A534-4F37-B974-85D72AB4FC21}" destId="{8A22B7A7-A167-4DE6-A363-516A7749FE55}" srcOrd="0" destOrd="0" parTransId="{72E151C4-9FCB-4F07-AC35-35AC02212269}" sibTransId="{58E28EBB-D12A-4550-A374-20DB2E0B0D59}"/>
    <dgm:cxn modelId="{D15C58C5-2F73-4E1E-927A-4AEC0417D4E1}" type="presOf" srcId="{EDA6B566-5A59-4202-A9DA-D1AF670C254F}" destId="{690A3F36-3F3C-4CCE-ABEA-ECEB247A2022}" srcOrd="0" destOrd="0" presId="urn:microsoft.com/office/officeart/2005/8/layout/list1"/>
    <dgm:cxn modelId="{4EB82A38-E081-49C7-B6D9-EBE057464F30}" type="presOf" srcId="{195683FC-48EC-4D0B-B68E-C5A8223786F5}" destId="{47BC89B7-E7A4-4985-9996-03A7570059CB}" srcOrd="0" destOrd="0" presId="urn:microsoft.com/office/officeart/2005/8/layout/list1"/>
    <dgm:cxn modelId="{84BDF882-B253-4D29-9E55-B04F1ECBA9F4}" srcId="{2A4ECC28-E4D9-4F77-909B-5A3A6DDA5FAA}" destId="{20B4AFDB-A534-4F37-B974-85D72AB4FC21}" srcOrd="2" destOrd="0" parTransId="{0A144E47-C0C0-4508-8FF1-D6D6E73FE3F1}" sibTransId="{F4D7C3AD-DB74-474A-B85E-4FEC9DC4BC0D}"/>
    <dgm:cxn modelId="{23A657C3-FD83-404F-AB55-8F2F9BFFE7BE}" srcId="{195683FC-48EC-4D0B-B68E-C5A8223786F5}" destId="{D8118B7A-BD4A-4F67-947E-734E21030072}" srcOrd="0" destOrd="0" parTransId="{CE5FBD38-41D1-423D-B9DA-E5E322491A23}" sibTransId="{A25E2417-86B5-46E0-8697-73CB52DC5DD3}"/>
    <dgm:cxn modelId="{94C8D2F1-502B-438D-900B-80DED009A38E}" type="presParOf" srcId="{2CFB47B0-C3EE-4DF3-8CEE-9425C28DA1C1}" destId="{BC867E6D-AB01-4185-AD31-82A47179BFA8}" srcOrd="0" destOrd="0" presId="urn:microsoft.com/office/officeart/2005/8/layout/list1"/>
    <dgm:cxn modelId="{250129D3-C278-44FF-9C4A-0F4048BDEAC5}" type="presParOf" srcId="{BC867E6D-AB01-4185-AD31-82A47179BFA8}" destId="{47BC89B7-E7A4-4985-9996-03A7570059CB}" srcOrd="0" destOrd="0" presId="urn:microsoft.com/office/officeart/2005/8/layout/list1"/>
    <dgm:cxn modelId="{315DC319-DAE9-41BE-999D-DBB30D011C40}" type="presParOf" srcId="{BC867E6D-AB01-4185-AD31-82A47179BFA8}" destId="{35877BE5-0269-4A14-8C23-E40CDA06B6CD}" srcOrd="1" destOrd="0" presId="urn:microsoft.com/office/officeart/2005/8/layout/list1"/>
    <dgm:cxn modelId="{60617971-27D2-4C55-BC10-AB39AC6ED64A}" type="presParOf" srcId="{2CFB47B0-C3EE-4DF3-8CEE-9425C28DA1C1}" destId="{2111AEFD-0FC6-4E9A-A464-3098B586D7B6}" srcOrd="1" destOrd="0" presId="urn:microsoft.com/office/officeart/2005/8/layout/list1"/>
    <dgm:cxn modelId="{30FF489E-6D55-43E2-B8F9-3EBF8F33E776}" type="presParOf" srcId="{2CFB47B0-C3EE-4DF3-8CEE-9425C28DA1C1}" destId="{037763EE-30B4-4C92-87F5-21AFDB272D47}" srcOrd="2" destOrd="0" presId="urn:microsoft.com/office/officeart/2005/8/layout/list1"/>
    <dgm:cxn modelId="{8BD064C9-C3EC-4DDE-9849-56D6A0B311B7}" type="presParOf" srcId="{2CFB47B0-C3EE-4DF3-8CEE-9425C28DA1C1}" destId="{0A307CF7-0A30-4554-92D0-8A93A368C355}" srcOrd="3" destOrd="0" presId="urn:microsoft.com/office/officeart/2005/8/layout/list1"/>
    <dgm:cxn modelId="{5AF7D057-45BE-403E-BA24-731A7D889C5C}" type="presParOf" srcId="{2CFB47B0-C3EE-4DF3-8CEE-9425C28DA1C1}" destId="{862DB09C-EDCF-4266-A549-C1E4950D5A7E}" srcOrd="4" destOrd="0" presId="urn:microsoft.com/office/officeart/2005/8/layout/list1"/>
    <dgm:cxn modelId="{8C61F702-1F31-41FC-BADF-9FCDBE1F91F9}" type="presParOf" srcId="{862DB09C-EDCF-4266-A549-C1E4950D5A7E}" destId="{164E9310-88F1-4FDD-9C12-4B2614D0158A}" srcOrd="0" destOrd="0" presId="urn:microsoft.com/office/officeart/2005/8/layout/list1"/>
    <dgm:cxn modelId="{C87FE941-E817-418F-8EA4-0C063BE5EB57}" type="presParOf" srcId="{862DB09C-EDCF-4266-A549-C1E4950D5A7E}" destId="{8DF741ED-F13D-4C70-A626-3DB05FFF0AA5}" srcOrd="1" destOrd="0" presId="urn:microsoft.com/office/officeart/2005/8/layout/list1"/>
    <dgm:cxn modelId="{43C5C815-0277-49BC-950D-BF243EB1E90D}" type="presParOf" srcId="{2CFB47B0-C3EE-4DF3-8CEE-9425C28DA1C1}" destId="{C404B8F4-9E8D-4198-B290-59FB13A2AC4B}" srcOrd="5" destOrd="0" presId="urn:microsoft.com/office/officeart/2005/8/layout/list1"/>
    <dgm:cxn modelId="{30059CC9-1953-4DCB-B13C-EB62D944C79F}" type="presParOf" srcId="{2CFB47B0-C3EE-4DF3-8CEE-9425C28DA1C1}" destId="{2E59B2CB-2C0A-40B8-8A93-9726B0BFE605}" srcOrd="6" destOrd="0" presId="urn:microsoft.com/office/officeart/2005/8/layout/list1"/>
    <dgm:cxn modelId="{82B8C9A2-8150-4B33-9BB1-C03442BBE5CA}" type="presParOf" srcId="{2CFB47B0-C3EE-4DF3-8CEE-9425C28DA1C1}" destId="{E1598A62-BCB2-4C88-B9F4-CC558A54B07E}" srcOrd="7" destOrd="0" presId="urn:microsoft.com/office/officeart/2005/8/layout/list1"/>
    <dgm:cxn modelId="{1DE59FA1-FDFA-49D6-9780-C738CA932D12}" type="presParOf" srcId="{2CFB47B0-C3EE-4DF3-8CEE-9425C28DA1C1}" destId="{72CA1D8D-4179-4146-949B-8DA976FB1751}" srcOrd="8" destOrd="0" presId="urn:microsoft.com/office/officeart/2005/8/layout/list1"/>
    <dgm:cxn modelId="{F420ECDE-D0EF-4B8D-99D3-8147DF2BC889}" type="presParOf" srcId="{72CA1D8D-4179-4146-949B-8DA976FB1751}" destId="{6DE74184-E3E2-4F65-AB01-2AC5CF479321}" srcOrd="0" destOrd="0" presId="urn:microsoft.com/office/officeart/2005/8/layout/list1"/>
    <dgm:cxn modelId="{FB2EB081-297B-4133-9445-E6B2D8DE0D91}" type="presParOf" srcId="{72CA1D8D-4179-4146-949B-8DA976FB1751}" destId="{46F81A8A-B040-451E-A737-098083D297B0}" srcOrd="1" destOrd="0" presId="urn:microsoft.com/office/officeart/2005/8/layout/list1"/>
    <dgm:cxn modelId="{C959B2A8-00DF-4B61-8A3C-D5C5FE3E5552}" type="presParOf" srcId="{2CFB47B0-C3EE-4DF3-8CEE-9425C28DA1C1}" destId="{4B459003-E81B-4ADE-BFE7-F80C6E1181CC}" srcOrd="9" destOrd="0" presId="urn:microsoft.com/office/officeart/2005/8/layout/list1"/>
    <dgm:cxn modelId="{DDCFAC31-148E-4B82-8323-D51DF82DDB25}" type="presParOf" srcId="{2CFB47B0-C3EE-4DF3-8CEE-9425C28DA1C1}" destId="{C45161B2-F1EA-42FF-BEDE-AA4A58DF9691}" srcOrd="10" destOrd="0" presId="urn:microsoft.com/office/officeart/2005/8/layout/list1"/>
    <dgm:cxn modelId="{8B53D669-48BD-4D5E-96CB-208D6F7099D0}" type="presParOf" srcId="{2CFB47B0-C3EE-4DF3-8CEE-9425C28DA1C1}" destId="{C67B85D3-B979-472B-9BBA-3C8915AC4C0F}" srcOrd="11" destOrd="0" presId="urn:microsoft.com/office/officeart/2005/8/layout/list1"/>
    <dgm:cxn modelId="{06B1CB34-629C-43E6-9937-CFB53AB01C65}" type="presParOf" srcId="{2CFB47B0-C3EE-4DF3-8CEE-9425C28DA1C1}" destId="{F572B877-8C7F-44CE-AA91-3A97D6E17BB2}" srcOrd="12" destOrd="0" presId="urn:microsoft.com/office/officeart/2005/8/layout/list1"/>
    <dgm:cxn modelId="{7D20E4AB-3585-465A-AE23-94E71CB6B3AA}" type="presParOf" srcId="{F572B877-8C7F-44CE-AA91-3A97D6E17BB2}" destId="{690A3F36-3F3C-4CCE-ABEA-ECEB247A2022}" srcOrd="0" destOrd="0" presId="urn:microsoft.com/office/officeart/2005/8/layout/list1"/>
    <dgm:cxn modelId="{54B2591A-747C-434D-9898-FA6DA440F322}" type="presParOf" srcId="{F572B877-8C7F-44CE-AA91-3A97D6E17BB2}" destId="{94FFCD2D-64C3-4BFE-A27E-A349C8A78C31}" srcOrd="1" destOrd="0" presId="urn:microsoft.com/office/officeart/2005/8/layout/list1"/>
    <dgm:cxn modelId="{83635228-2E7B-4D1A-A9E3-6D04D3B4BBCC}" type="presParOf" srcId="{2CFB47B0-C3EE-4DF3-8CEE-9425C28DA1C1}" destId="{EAC26D02-9B6B-4CC2-A16F-DD39B6DBBE41}" srcOrd="13" destOrd="0" presId="urn:microsoft.com/office/officeart/2005/8/layout/list1"/>
    <dgm:cxn modelId="{7F6D353A-8415-4A16-B2BF-9C0CA6CC2742}" type="presParOf" srcId="{2CFB47B0-C3EE-4DF3-8CEE-9425C28DA1C1}" destId="{6492E743-6733-47C7-8928-AF16F01E3D92}" srcOrd="14" destOrd="0" presId="urn:microsoft.com/office/officeart/2005/8/layou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37763EE-30B4-4C92-87F5-21AFDB272D47}">
      <dsp:nvSpPr>
        <dsp:cNvPr id="0" name=""/>
        <dsp:cNvSpPr/>
      </dsp:nvSpPr>
      <dsp:spPr>
        <a:xfrm>
          <a:off x="0" y="171902"/>
          <a:ext cx="9858444" cy="7749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5125" tIns="249936" rIns="765125" bIns="99568" numCol="1" spcCol="1270" anchor="t" anchorCtr="0">
          <a:noAutofit/>
        </a:bodyPr>
        <a:lstStyle/>
        <a:p>
          <a:pPr marL="114300" lvl="1" indent="-114300" algn="l" defTabSz="622300">
            <a:lnSpc>
              <a:spcPct val="90000"/>
            </a:lnSpc>
            <a:spcBef>
              <a:spcPct val="0"/>
            </a:spcBef>
            <a:spcAft>
              <a:spcPct val="15000"/>
            </a:spcAft>
            <a:buChar char="••"/>
          </a:pPr>
          <a:r>
            <a:rPr lang="ja-JP" altLang="en-US" sz="1400" b="1" u="none" kern="1200" dirty="0" smtClean="0">
              <a:effectLst/>
            </a:rPr>
            <a:t>精神病院は人間を物として扱うので、個性、自律、独立、責任感などの基本的な人間性が損なわれる。精神病院の利用を減らすことは、人間性がはく奪されるのを防ぐことになる</a:t>
          </a:r>
          <a:endParaRPr kumimoji="1" lang="ja-JP" altLang="en-US" sz="1400" b="1" u="none" kern="1200" dirty="0">
            <a:effectLst/>
          </a:endParaRPr>
        </a:p>
      </dsp:txBody>
      <dsp:txXfrm>
        <a:off x="0" y="171902"/>
        <a:ext cx="9858444" cy="774900"/>
      </dsp:txXfrm>
    </dsp:sp>
    <dsp:sp modelId="{35877BE5-0269-4A14-8C23-E40CDA06B6CD}">
      <dsp:nvSpPr>
        <dsp:cNvPr id="0" name=""/>
        <dsp:cNvSpPr/>
      </dsp:nvSpPr>
      <dsp:spPr>
        <a:xfrm>
          <a:off x="492922" y="6563"/>
          <a:ext cx="6900910" cy="35424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0838" tIns="0" rIns="260838" bIns="0" numCol="1" spcCol="1270" anchor="ctr" anchorCtr="0">
          <a:noAutofit/>
        </a:bodyPr>
        <a:lstStyle/>
        <a:p>
          <a:pPr lvl="0" algn="l" defTabSz="533400">
            <a:lnSpc>
              <a:spcPct val="90000"/>
            </a:lnSpc>
            <a:spcBef>
              <a:spcPct val="0"/>
            </a:spcBef>
            <a:spcAft>
              <a:spcPct val="35000"/>
            </a:spcAft>
          </a:pPr>
          <a:r>
            <a:rPr lang="ja-JP" altLang="en-US" sz="1200" b="1" kern="1200" dirty="0" smtClean="0">
              <a:effectLst/>
            </a:rPr>
            <a:t>人道的な理由</a:t>
          </a:r>
          <a:r>
            <a:rPr lang="ja-JP" altLang="en-US" sz="1200" kern="1200" dirty="0" smtClean="0">
              <a:effectLst/>
            </a:rPr>
            <a:t>：</a:t>
          </a:r>
          <a:endParaRPr kumimoji="1" lang="ja-JP" altLang="en-US" sz="1200" kern="1200" dirty="0">
            <a:effectLst/>
          </a:endParaRPr>
        </a:p>
      </dsp:txBody>
      <dsp:txXfrm>
        <a:off x="492922" y="6563"/>
        <a:ext cx="6900910" cy="354240"/>
      </dsp:txXfrm>
    </dsp:sp>
    <dsp:sp modelId="{2E59B2CB-2C0A-40B8-8A93-9726B0BFE605}">
      <dsp:nvSpPr>
        <dsp:cNvPr id="0" name=""/>
        <dsp:cNvSpPr/>
      </dsp:nvSpPr>
      <dsp:spPr>
        <a:xfrm>
          <a:off x="0" y="1200503"/>
          <a:ext cx="9858444" cy="7749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5125" tIns="249936" rIns="765125" bIns="99568" numCol="1" spcCol="1270" anchor="t" anchorCtr="0">
          <a:noAutofit/>
        </a:bodyPr>
        <a:lstStyle/>
        <a:p>
          <a:pPr marL="114300" lvl="1" indent="-114300" algn="l" defTabSz="622300">
            <a:lnSpc>
              <a:spcPct val="90000"/>
            </a:lnSpc>
            <a:spcBef>
              <a:spcPct val="0"/>
            </a:spcBef>
            <a:spcAft>
              <a:spcPct val="15000"/>
            </a:spcAft>
            <a:buChar char="••"/>
          </a:pPr>
          <a:r>
            <a:rPr lang="ja-JP" altLang="en-US" sz="1400" b="1" kern="1200" dirty="0" smtClean="0">
              <a:effectLst/>
            </a:rPr>
            <a:t>精神病院は医原性疾患である「施設症」や社会的挫折症候群を引き起こす。病院を利用しなければ、そうした症候群の発生率を最小限に食い止められる。</a:t>
          </a:r>
          <a:endParaRPr kumimoji="1" lang="ja-JP" altLang="en-US" sz="1400" b="1" kern="1200" dirty="0">
            <a:effectLst/>
          </a:endParaRPr>
        </a:p>
      </dsp:txBody>
      <dsp:txXfrm>
        <a:off x="0" y="1200503"/>
        <a:ext cx="9858444" cy="774900"/>
      </dsp:txXfrm>
    </dsp:sp>
    <dsp:sp modelId="{8DF741ED-F13D-4C70-A626-3DB05FFF0AA5}">
      <dsp:nvSpPr>
        <dsp:cNvPr id="0" name=""/>
        <dsp:cNvSpPr/>
      </dsp:nvSpPr>
      <dsp:spPr>
        <a:xfrm>
          <a:off x="492922" y="1023383"/>
          <a:ext cx="6900910" cy="35424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0838" tIns="0" rIns="260838" bIns="0" numCol="1" spcCol="1270" anchor="ctr" anchorCtr="0">
          <a:noAutofit/>
        </a:bodyPr>
        <a:lstStyle/>
        <a:p>
          <a:pPr lvl="0" algn="l" defTabSz="533400">
            <a:lnSpc>
              <a:spcPct val="90000"/>
            </a:lnSpc>
            <a:spcBef>
              <a:spcPct val="0"/>
            </a:spcBef>
            <a:spcAft>
              <a:spcPct val="35000"/>
            </a:spcAft>
          </a:pPr>
          <a:r>
            <a:rPr lang="ja-JP" altLang="en-US" sz="1200" b="1" kern="1200" dirty="0" smtClean="0">
              <a:effectLst/>
            </a:rPr>
            <a:t>倫理的な理由</a:t>
          </a:r>
          <a:r>
            <a:rPr lang="ja-JP" altLang="en-US" sz="1200" kern="1200" dirty="0" smtClean="0">
              <a:effectLst/>
            </a:rPr>
            <a:t>：</a:t>
          </a:r>
          <a:endParaRPr kumimoji="1" lang="ja-JP" altLang="en-US" sz="1200" kern="1200" dirty="0">
            <a:effectLst/>
          </a:endParaRPr>
        </a:p>
      </dsp:txBody>
      <dsp:txXfrm>
        <a:off x="492922" y="1023383"/>
        <a:ext cx="6900910" cy="354240"/>
      </dsp:txXfrm>
    </dsp:sp>
    <dsp:sp modelId="{C45161B2-F1EA-42FF-BEDE-AA4A58DF9691}">
      <dsp:nvSpPr>
        <dsp:cNvPr id="0" name=""/>
        <dsp:cNvSpPr/>
      </dsp:nvSpPr>
      <dsp:spPr>
        <a:xfrm>
          <a:off x="0" y="2217324"/>
          <a:ext cx="9858444" cy="9261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5125" tIns="249936" rIns="765125" bIns="99568" numCol="1" spcCol="1270" anchor="t" anchorCtr="0">
          <a:noAutofit/>
        </a:bodyPr>
        <a:lstStyle/>
        <a:p>
          <a:pPr marL="114300" lvl="1" indent="-114300" algn="l" defTabSz="622300">
            <a:lnSpc>
              <a:spcPct val="90000"/>
            </a:lnSpc>
            <a:spcBef>
              <a:spcPct val="0"/>
            </a:spcBef>
            <a:spcAft>
              <a:spcPct val="15000"/>
            </a:spcAft>
            <a:buChar char="••"/>
          </a:pPr>
          <a:r>
            <a:rPr lang="ja-JP" altLang="en-US" sz="1400" b="1" kern="1200" dirty="0" smtClean="0">
              <a:effectLst/>
            </a:rPr>
            <a:t>入院医療には精神保健関係費の</a:t>
          </a:r>
          <a:r>
            <a:rPr lang="en-US" altLang="ja-JP" sz="2000" b="1" kern="1200" dirty="0" smtClean="0">
              <a:solidFill>
                <a:srgbClr val="FF0000"/>
              </a:solidFill>
              <a:effectLst/>
            </a:rPr>
            <a:t>70</a:t>
          </a:r>
          <a:r>
            <a:rPr lang="ja-JP" altLang="en-US" sz="2000" b="1" kern="1200" dirty="0" smtClean="0">
              <a:solidFill>
                <a:srgbClr val="FF0000"/>
              </a:solidFill>
              <a:effectLst/>
            </a:rPr>
            <a:t>％</a:t>
          </a:r>
          <a:r>
            <a:rPr lang="ja-JP" altLang="en-US" sz="1400" b="1" kern="1200" dirty="0" smtClean="0">
              <a:effectLst/>
            </a:rPr>
            <a:t>が支出されている。病院の利用を減らせば、地域社会のノーマライゼーション事業への援助が</a:t>
          </a:r>
          <a:r>
            <a:rPr lang="ja-JP" altLang="en-US" sz="1600" b="1" kern="1200" dirty="0" smtClean="0">
              <a:effectLst/>
            </a:rPr>
            <a:t>可能</a:t>
          </a:r>
          <a:r>
            <a:rPr lang="ja-JP" altLang="en-US" sz="1400" b="1" kern="1200" dirty="0" smtClean="0">
              <a:effectLst/>
            </a:rPr>
            <a:t>になる。</a:t>
          </a:r>
          <a:r>
            <a:rPr lang="ja-JP" altLang="en-US" sz="1800" b="1" kern="1200" dirty="0" smtClean="0">
              <a:solidFill>
                <a:srgbClr val="FF0000"/>
              </a:solidFill>
              <a:effectLst/>
            </a:rPr>
            <a:t>（日本は</a:t>
          </a:r>
          <a:r>
            <a:rPr lang="en-US" altLang="ja-JP" sz="1800" b="1" kern="1200" dirty="0" smtClean="0">
              <a:solidFill>
                <a:srgbClr val="FF0000"/>
              </a:solidFill>
              <a:effectLst/>
            </a:rPr>
            <a:t>90</a:t>
          </a:r>
          <a:r>
            <a:rPr lang="ja-JP" altLang="en-US" sz="1800" b="1" kern="1200" dirty="0" smtClean="0">
              <a:solidFill>
                <a:srgbClr val="FF0000"/>
              </a:solidFill>
              <a:effectLst/>
            </a:rPr>
            <a:t>％以上！）</a:t>
          </a:r>
          <a:endParaRPr kumimoji="1" lang="ja-JP" altLang="en-US" sz="1400" b="1" kern="1200" dirty="0">
            <a:solidFill>
              <a:srgbClr val="FF0000"/>
            </a:solidFill>
            <a:effectLst/>
          </a:endParaRPr>
        </a:p>
      </dsp:txBody>
      <dsp:txXfrm>
        <a:off x="0" y="2217324"/>
        <a:ext cx="9858444" cy="926100"/>
      </dsp:txXfrm>
    </dsp:sp>
    <dsp:sp modelId="{46F81A8A-B040-451E-A737-098083D297B0}">
      <dsp:nvSpPr>
        <dsp:cNvPr id="0" name=""/>
        <dsp:cNvSpPr/>
      </dsp:nvSpPr>
      <dsp:spPr>
        <a:xfrm>
          <a:off x="492922" y="2040203"/>
          <a:ext cx="6900910" cy="35424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0838" tIns="0" rIns="260838" bIns="0" numCol="1" spcCol="1270" anchor="ctr" anchorCtr="0">
          <a:noAutofit/>
        </a:bodyPr>
        <a:lstStyle/>
        <a:p>
          <a:pPr lvl="0" algn="l" defTabSz="533400">
            <a:lnSpc>
              <a:spcPct val="90000"/>
            </a:lnSpc>
            <a:spcBef>
              <a:spcPct val="0"/>
            </a:spcBef>
            <a:spcAft>
              <a:spcPct val="35000"/>
            </a:spcAft>
          </a:pPr>
          <a:r>
            <a:rPr lang="ja-JP" altLang="en-US" sz="1200" b="1" kern="1200" dirty="0" smtClean="0">
              <a:effectLst/>
            </a:rPr>
            <a:t>経済的な理由</a:t>
          </a:r>
          <a:r>
            <a:rPr lang="ja-JP" altLang="en-US" sz="1200" kern="1200" dirty="0" smtClean="0">
              <a:effectLst/>
            </a:rPr>
            <a:t>：</a:t>
          </a:r>
          <a:endParaRPr kumimoji="1" lang="ja-JP" altLang="en-US" sz="1200" kern="1200" dirty="0">
            <a:effectLst/>
          </a:endParaRPr>
        </a:p>
      </dsp:txBody>
      <dsp:txXfrm>
        <a:off x="492922" y="2040203"/>
        <a:ext cx="6900910" cy="354240"/>
      </dsp:txXfrm>
    </dsp:sp>
    <dsp:sp modelId="{6492E743-6733-47C7-8928-AF16F01E3D92}">
      <dsp:nvSpPr>
        <dsp:cNvPr id="0" name=""/>
        <dsp:cNvSpPr/>
      </dsp:nvSpPr>
      <dsp:spPr>
        <a:xfrm>
          <a:off x="0" y="3385344"/>
          <a:ext cx="9858444" cy="1323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5125" tIns="249936" rIns="765125" bIns="113792" numCol="1" spcCol="1270" anchor="t" anchorCtr="0">
          <a:noAutofit/>
        </a:bodyPr>
        <a:lstStyle/>
        <a:p>
          <a:pPr marL="171450" lvl="1" indent="-171450" algn="l" defTabSz="711200">
            <a:lnSpc>
              <a:spcPct val="90000"/>
            </a:lnSpc>
            <a:spcBef>
              <a:spcPct val="0"/>
            </a:spcBef>
            <a:spcAft>
              <a:spcPct val="15000"/>
            </a:spcAft>
            <a:buChar char="••"/>
          </a:pPr>
          <a:r>
            <a:rPr lang="ja-JP" altLang="en-US" sz="1600" b="1" kern="1200" dirty="0" smtClean="0">
              <a:effectLst/>
            </a:rPr>
            <a:t>入院医療と入院医療に代わるさまざまな治療形態とを比較した研究は、二〇の報告のうち一九までが、入院に代わる治療形態の方が効果的で経費が少なくて済むことを明らかにしている。しかも入院治療には習慣性形成があり、病院以外で治療された者は決して入院しようとしないのに、病院で治療された患者は再び病院に戻りたがる傾向がある。</a:t>
          </a:r>
          <a:endParaRPr kumimoji="1" lang="ja-JP" altLang="en-US" sz="1600" b="1" kern="1200" dirty="0">
            <a:effectLst/>
          </a:endParaRPr>
        </a:p>
      </dsp:txBody>
      <dsp:txXfrm>
        <a:off x="0" y="3385344"/>
        <a:ext cx="9858444" cy="1323000"/>
      </dsp:txXfrm>
    </dsp:sp>
    <dsp:sp modelId="{94FFCD2D-64C3-4BFE-A27E-A349C8A78C31}">
      <dsp:nvSpPr>
        <dsp:cNvPr id="0" name=""/>
        <dsp:cNvSpPr/>
      </dsp:nvSpPr>
      <dsp:spPr>
        <a:xfrm>
          <a:off x="492922" y="3208224"/>
          <a:ext cx="6900910" cy="35424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0838" tIns="0" rIns="260838" bIns="0" numCol="1" spcCol="1270" anchor="ctr" anchorCtr="0">
          <a:noAutofit/>
        </a:bodyPr>
        <a:lstStyle/>
        <a:p>
          <a:pPr lvl="0" algn="l" defTabSz="533400">
            <a:lnSpc>
              <a:spcPct val="90000"/>
            </a:lnSpc>
            <a:spcBef>
              <a:spcPct val="0"/>
            </a:spcBef>
            <a:spcAft>
              <a:spcPct val="35000"/>
            </a:spcAft>
          </a:pPr>
          <a:r>
            <a:rPr lang="ja-JP" altLang="en-US" sz="1200" b="1" kern="1200" dirty="0" smtClean="0">
              <a:effectLst/>
            </a:rPr>
            <a:t>科学的な理由</a:t>
          </a:r>
          <a:r>
            <a:rPr lang="ja-JP" altLang="en-US" sz="1200" kern="1200" dirty="0" smtClean="0">
              <a:effectLst/>
            </a:rPr>
            <a:t>：</a:t>
          </a:r>
          <a:endParaRPr kumimoji="1" lang="ja-JP" altLang="en-US" sz="1200" kern="1200" dirty="0">
            <a:effectLst/>
          </a:endParaRPr>
        </a:p>
      </dsp:txBody>
      <dsp:txXfrm>
        <a:off x="492922" y="3208224"/>
        <a:ext cx="6900910" cy="35424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29149" cy="49339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28862" y="0"/>
            <a:ext cx="2929149" cy="493395"/>
          </a:xfrm>
          <a:prstGeom prst="rect">
            <a:avLst/>
          </a:prstGeom>
        </p:spPr>
        <p:txBody>
          <a:bodyPr vert="horz" lIns="91440" tIns="45720" rIns="91440" bIns="45720" rtlCol="0"/>
          <a:lstStyle>
            <a:lvl1pPr algn="r">
              <a:defRPr sz="1200"/>
            </a:lvl1pPr>
          </a:lstStyle>
          <a:p>
            <a:fld id="{874253C1-C39A-422C-9675-4315C3BF8578}" type="datetimeFigureOut">
              <a:rPr kumimoji="1" lang="ja-JP" altLang="en-US" smtClean="0"/>
              <a:pPr/>
              <a:t>2014/7/3</a:t>
            </a:fld>
            <a:endParaRPr kumimoji="1" lang="ja-JP" altLang="en-US"/>
          </a:p>
        </p:txBody>
      </p:sp>
      <p:sp>
        <p:nvSpPr>
          <p:cNvPr id="4" name="スライド イメージ プレースホルダ 3"/>
          <p:cNvSpPr>
            <a:spLocks noGrp="1" noRot="1" noChangeAspect="1"/>
          </p:cNvSpPr>
          <p:nvPr>
            <p:ph type="sldImg" idx="2"/>
          </p:nvPr>
        </p:nvSpPr>
        <p:spPr>
          <a:xfrm>
            <a:off x="912813" y="739775"/>
            <a:ext cx="4933950" cy="37004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75958" y="4687253"/>
            <a:ext cx="5407660" cy="4440555"/>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9372792"/>
            <a:ext cx="2929149" cy="49339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28862" y="9372792"/>
            <a:ext cx="2929149" cy="493395"/>
          </a:xfrm>
          <a:prstGeom prst="rect">
            <a:avLst/>
          </a:prstGeom>
        </p:spPr>
        <p:txBody>
          <a:bodyPr vert="horz" lIns="91440" tIns="45720" rIns="91440" bIns="45720" rtlCol="0" anchor="b"/>
          <a:lstStyle>
            <a:lvl1pPr algn="r">
              <a:defRPr sz="1200"/>
            </a:lvl1pPr>
          </a:lstStyle>
          <a:p>
            <a:fld id="{BF7882AB-187E-4D3C-A482-CCDC84EC60F2}"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12813" y="739775"/>
            <a:ext cx="4933950" cy="3700463"/>
          </a:xfrm>
        </p:spPr>
      </p:sp>
      <p:sp>
        <p:nvSpPr>
          <p:cNvPr id="3" name="ノート プレースホルダ 2"/>
          <p:cNvSpPr>
            <a:spLocks noGrp="1"/>
          </p:cNvSpPr>
          <p:nvPr>
            <p:ph type="body" idx="1"/>
          </p:nvPr>
        </p:nvSpPr>
        <p:spPr/>
        <p:txBody>
          <a:bodyPr>
            <a:normAutofit/>
          </a:bodyPr>
          <a:lstStyle/>
          <a:p>
            <a:r>
              <a:rPr kumimoji="1" lang="en-US" altLang="ja-JP" dirty="0" smtClean="0"/>
              <a:t>d</a:t>
            </a:r>
            <a:endParaRPr kumimoji="1" lang="ja-JP" altLang="en-US" dirty="0"/>
          </a:p>
        </p:txBody>
      </p:sp>
      <p:sp>
        <p:nvSpPr>
          <p:cNvPr id="4" name="スライド番号プレースホルダ 3"/>
          <p:cNvSpPr>
            <a:spLocks noGrp="1"/>
          </p:cNvSpPr>
          <p:nvPr>
            <p:ph type="sldNum" sz="quarter" idx="10"/>
          </p:nvPr>
        </p:nvSpPr>
        <p:spPr/>
        <p:txBody>
          <a:bodyPr/>
          <a:lstStyle/>
          <a:p>
            <a:fld id="{BF7882AB-187E-4D3C-A482-CCDC84EC60F2}" type="slidenum">
              <a:rPr kumimoji="1" lang="ja-JP" altLang="en-US" smtClean="0"/>
              <a:pPr/>
              <a:t>19</a:t>
            </a:fld>
            <a:endParaRPr kumimoji="1" lang="ja-JP"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12813" y="739775"/>
            <a:ext cx="4933950" cy="3700463"/>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BF7882AB-187E-4D3C-A482-CCDC84EC60F2}" type="slidenum">
              <a:rPr kumimoji="1" lang="ja-JP" altLang="en-US" smtClean="0"/>
              <a:pPr/>
              <a:t>34</a:t>
            </a:fld>
            <a:endParaRPr kumimoji="1"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9F6E1455-D27B-4A69-B6DD-BC51F8342B4E}" type="datetimeFigureOut">
              <a:rPr kumimoji="1" lang="ja-JP" altLang="en-US" smtClean="0"/>
              <a:pPr/>
              <a:t>2014/7/3</a:t>
            </a:fld>
            <a:endParaRPr kumimoji="1" lang="ja-JP" altLang="en-US"/>
          </a:p>
        </p:txBody>
      </p:sp>
      <p:sp>
        <p:nvSpPr>
          <p:cNvPr id="5" name="フッター プレースホルダ 4"/>
          <p:cNvSpPr>
            <a:spLocks noGrp="1"/>
          </p:cNvSpPr>
          <p:nvPr>
            <p:ph type="ftr" sz="quarter" idx="11"/>
          </p:nvPr>
        </p:nvSpPr>
        <p:spPr/>
        <p:txBody>
          <a:bodyPr/>
          <a:lstStyle/>
          <a:p>
            <a:r>
              <a:rPr lang="en-US" altLang="ja-JP" dirty="0" smtClean="0"/>
              <a:t>Copyright(C)2008 Kazuo Okuma All right reserved.</a:t>
            </a:r>
            <a:endParaRPr lang="ja-JP" altLang="en-US" dirty="0" smtClean="0"/>
          </a:p>
        </p:txBody>
      </p:sp>
      <p:sp>
        <p:nvSpPr>
          <p:cNvPr id="6" name="スライド番号プレースホルダ 5"/>
          <p:cNvSpPr>
            <a:spLocks noGrp="1"/>
          </p:cNvSpPr>
          <p:nvPr>
            <p:ph type="sldNum" sz="quarter" idx="12"/>
          </p:nvPr>
        </p:nvSpPr>
        <p:spPr/>
        <p:txBody>
          <a:bodyPr/>
          <a:lstStyle/>
          <a:p>
            <a:fld id="{E31B5A21-E143-4168-BCA4-1D0AB0A55A60}" type="slidenum">
              <a:rPr kumimoji="1" lang="ja-JP" altLang="en-US" smtClean="0"/>
              <a:pPr/>
              <a:t>&lt;#&gt;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9F6E1455-D27B-4A69-B6DD-BC51F8342B4E}" type="datetimeFigureOut">
              <a:rPr kumimoji="1" lang="ja-JP" altLang="en-US" smtClean="0"/>
              <a:pPr/>
              <a:t>2014/7/3</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E31B5A21-E143-4168-BCA4-1D0AB0A55A60}" type="slidenum">
              <a:rPr kumimoji="1" lang="ja-JP" altLang="en-US" smtClean="0"/>
              <a:pPr/>
              <a:t>&lt;#&gt;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0"/>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40"/>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9F6E1455-D27B-4A69-B6DD-BC51F8342B4E}" type="datetimeFigureOut">
              <a:rPr kumimoji="1" lang="ja-JP" altLang="en-US" smtClean="0"/>
              <a:pPr/>
              <a:t>2014/7/3</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E31B5A21-E143-4168-BCA4-1D0AB0A55A60}" type="slidenum">
              <a:rPr kumimoji="1" lang="ja-JP" altLang="en-US" smtClean="0"/>
              <a:pPr/>
              <a:t>&lt;#&gt;</a:t>
            </a:fld>
            <a:endParaRPr kumimoji="1"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600202"/>
            <a:ext cx="8229600" cy="4525963"/>
          </a:xfrm>
        </p:spPr>
        <p:txBody>
          <a:bodyPr/>
          <a:lstStyle/>
          <a:p>
            <a:endParaRPr lang="ja-JP" altLang="en-US"/>
          </a:p>
        </p:txBody>
      </p:sp>
      <p:sp>
        <p:nvSpPr>
          <p:cNvPr id="4" name="日付プレースホルダ 3"/>
          <p:cNvSpPr>
            <a:spLocks noGrp="1"/>
          </p:cNvSpPr>
          <p:nvPr>
            <p:ph type="dt" sz="half" idx="10"/>
          </p:nvPr>
        </p:nvSpPr>
        <p:spPr>
          <a:xfrm>
            <a:off x="457200" y="6245225"/>
            <a:ext cx="2133600" cy="476250"/>
          </a:xfrm>
        </p:spPr>
        <p:txBody>
          <a:bodyPr/>
          <a:lstStyle>
            <a:lvl1pPr>
              <a:defRPr/>
            </a:lvl1pPr>
          </a:lstStyle>
          <a:p>
            <a:endParaRPr lang="it-IT" altLang="ja-JP"/>
          </a:p>
        </p:txBody>
      </p:sp>
      <p:sp>
        <p:nvSpPr>
          <p:cNvPr id="5" name="フッター プレースホルダ 4"/>
          <p:cNvSpPr>
            <a:spLocks noGrp="1"/>
          </p:cNvSpPr>
          <p:nvPr>
            <p:ph type="ftr" sz="quarter" idx="11"/>
          </p:nvPr>
        </p:nvSpPr>
        <p:spPr>
          <a:xfrm>
            <a:off x="3124200" y="6245225"/>
            <a:ext cx="2895600" cy="476250"/>
          </a:xfrm>
        </p:spPr>
        <p:txBody>
          <a:bodyPr/>
          <a:lstStyle>
            <a:lvl1pPr>
              <a:defRPr/>
            </a:lvl1pPr>
          </a:lstStyle>
          <a:p>
            <a:endParaRPr lang="it-IT" altLang="ja-JP"/>
          </a:p>
        </p:txBody>
      </p:sp>
      <p:sp>
        <p:nvSpPr>
          <p:cNvPr id="6" name="スライド番号プレースホルダ 5"/>
          <p:cNvSpPr>
            <a:spLocks noGrp="1"/>
          </p:cNvSpPr>
          <p:nvPr>
            <p:ph type="sldNum" sz="quarter" idx="12"/>
          </p:nvPr>
        </p:nvSpPr>
        <p:spPr>
          <a:xfrm>
            <a:off x="6553200" y="6245225"/>
            <a:ext cx="2133600" cy="476250"/>
          </a:xfrm>
        </p:spPr>
        <p:txBody>
          <a:bodyPr/>
          <a:lstStyle>
            <a:lvl1pPr>
              <a:defRPr/>
            </a:lvl1pPr>
          </a:lstStyle>
          <a:p>
            <a:fld id="{F7D42520-A45C-4E56-8453-9B8705D6D2E7}" type="slidenum">
              <a:rPr lang="it-IT" altLang="ja-JP"/>
              <a:pPr/>
              <a:t>&lt;#&gt;</a:t>
            </a:fld>
            <a:endParaRPr lang="it-IT" altLang="ja-JP"/>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9F6E1455-D27B-4A69-B6DD-BC51F8342B4E}" type="datetimeFigureOut">
              <a:rPr kumimoji="1" lang="ja-JP" altLang="en-US" smtClean="0"/>
              <a:pPr/>
              <a:t>2014/7/3</a:t>
            </a:fld>
            <a:endParaRPr kumimoji="1" lang="ja-JP" altLang="en-US"/>
          </a:p>
        </p:txBody>
      </p:sp>
      <p:sp>
        <p:nvSpPr>
          <p:cNvPr id="5" name="フッター プレースホルダ 4"/>
          <p:cNvSpPr>
            <a:spLocks noGrp="1"/>
          </p:cNvSpPr>
          <p:nvPr>
            <p:ph type="ftr" sz="quarter" idx="11"/>
          </p:nvPr>
        </p:nvSpPr>
        <p:spPr/>
        <p:txBody>
          <a:bodyPr/>
          <a:lstStyle/>
          <a:p>
            <a:r>
              <a:rPr lang="en-US" altLang="ja-JP" dirty="0" smtClean="0"/>
              <a:t>Copyright(C)2008 Kazuo Okuma All right reserved.</a:t>
            </a:r>
            <a:endParaRPr lang="ja-JP" altLang="en-US" dirty="0"/>
          </a:p>
        </p:txBody>
      </p:sp>
      <p:sp>
        <p:nvSpPr>
          <p:cNvPr id="6" name="スライド番号プレースホルダ 5"/>
          <p:cNvSpPr>
            <a:spLocks noGrp="1"/>
          </p:cNvSpPr>
          <p:nvPr>
            <p:ph type="sldNum" sz="quarter" idx="12"/>
          </p:nvPr>
        </p:nvSpPr>
        <p:spPr/>
        <p:txBody>
          <a:bodyPr/>
          <a:lstStyle/>
          <a:p>
            <a:fld id="{E31B5A21-E143-4168-BCA4-1D0AB0A55A60}" type="slidenum">
              <a:rPr kumimoji="1" lang="ja-JP" altLang="en-US" smtClean="0"/>
              <a:pPr/>
              <a:t>&lt;#&gt;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9F6E1455-D27B-4A69-B6DD-BC51F8342B4E}" type="datetimeFigureOut">
              <a:rPr kumimoji="1" lang="ja-JP" altLang="en-US" smtClean="0"/>
              <a:pPr/>
              <a:t>2014/7/3</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E31B5A21-E143-4168-BCA4-1D0AB0A55A60}" type="slidenum">
              <a:rPr kumimoji="1" lang="ja-JP" altLang="en-US" smtClean="0"/>
              <a:pPr/>
              <a:t>&lt;#&gt;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9F6E1455-D27B-4A69-B6DD-BC51F8342B4E}" type="datetimeFigureOut">
              <a:rPr kumimoji="1" lang="ja-JP" altLang="en-US" smtClean="0"/>
              <a:pPr/>
              <a:t>2014/7/3</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E31B5A21-E143-4168-BCA4-1D0AB0A55A60}" type="slidenum">
              <a:rPr kumimoji="1" lang="ja-JP" altLang="en-US" smtClean="0"/>
              <a:pPr/>
              <a:t>&lt;#&gt;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9F6E1455-D27B-4A69-B6DD-BC51F8342B4E}" type="datetimeFigureOut">
              <a:rPr kumimoji="1" lang="ja-JP" altLang="en-US" smtClean="0"/>
              <a:pPr/>
              <a:t>2014/7/3</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E31B5A21-E143-4168-BCA4-1D0AB0A55A60}" type="slidenum">
              <a:rPr kumimoji="1" lang="ja-JP" altLang="en-US" smtClean="0"/>
              <a:pPr/>
              <a:t>&lt;#&gt;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9F6E1455-D27B-4A69-B6DD-BC51F8342B4E}" type="datetimeFigureOut">
              <a:rPr kumimoji="1" lang="ja-JP" altLang="en-US" smtClean="0"/>
              <a:pPr/>
              <a:t>2014/7/3</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E31B5A21-E143-4168-BCA4-1D0AB0A55A60}" type="slidenum">
              <a:rPr kumimoji="1" lang="ja-JP" altLang="en-US" smtClean="0"/>
              <a:pPr/>
              <a:t>&lt;#&gt;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9F6E1455-D27B-4A69-B6DD-BC51F8342B4E}" type="datetimeFigureOut">
              <a:rPr kumimoji="1" lang="ja-JP" altLang="en-US" smtClean="0"/>
              <a:pPr/>
              <a:t>2014/7/3</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E31B5A21-E143-4168-BCA4-1D0AB0A55A60}" type="slidenum">
              <a:rPr kumimoji="1" lang="ja-JP" altLang="en-US" smtClean="0"/>
              <a:pPr/>
              <a:t>&lt;#&gt;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9F6E1455-D27B-4A69-B6DD-BC51F8342B4E}" type="datetimeFigureOut">
              <a:rPr kumimoji="1" lang="ja-JP" altLang="en-US" smtClean="0"/>
              <a:pPr/>
              <a:t>2014/7/3</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E31B5A21-E143-4168-BCA4-1D0AB0A55A60}" type="slidenum">
              <a:rPr kumimoji="1" lang="ja-JP" altLang="en-US" smtClean="0"/>
              <a:pPr/>
              <a:t>&lt;#&gt;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9F6E1455-D27B-4A69-B6DD-BC51F8342B4E}" type="datetimeFigureOut">
              <a:rPr kumimoji="1" lang="ja-JP" altLang="en-US" smtClean="0"/>
              <a:pPr/>
              <a:t>2014/7/3</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E31B5A21-E143-4168-BCA4-1D0AB0A55A60}" type="slidenum">
              <a:rPr kumimoji="1" lang="ja-JP" altLang="en-US" smtClean="0"/>
              <a:pPr/>
              <a:t>&lt;#&gt;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正方形/長方形 7"/>
          <p:cNvSpPr/>
          <p:nvPr userDrawn="1"/>
        </p:nvSpPr>
        <p:spPr>
          <a:xfrm>
            <a:off x="-63371" y="5704977"/>
            <a:ext cx="9286908" cy="1214422"/>
          </a:xfrm>
          <a:prstGeom prst="rect">
            <a:avLst/>
          </a:prstGeom>
          <a:solidFill>
            <a:schemeClr val="tx2">
              <a:lumMod val="75000"/>
            </a:schemeClr>
          </a:solidFill>
          <a:ln>
            <a:noFill/>
          </a:ln>
          <a:effectLst>
            <a:softEdge rad="3175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 name="タイトル プレースホルダ 1"/>
          <p:cNvSpPr>
            <a:spLocks noGrp="1"/>
          </p:cNvSpPr>
          <p:nvPr>
            <p:ph type="title"/>
          </p:nvPr>
        </p:nvSpPr>
        <p:spPr>
          <a:xfrm>
            <a:off x="500034" y="135729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2643183"/>
            <a:ext cx="8229600" cy="3000396"/>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6E1455-D27B-4A69-B6DD-BC51F8342B4E}" type="datetimeFigureOut">
              <a:rPr kumimoji="1" lang="ja-JP" altLang="en-US" smtClean="0"/>
              <a:pPr/>
              <a:t>2014/7/3</a:t>
            </a:fld>
            <a:endParaRPr kumimoji="1" lang="ja-JP" altLang="en-US"/>
          </a:p>
        </p:txBody>
      </p:sp>
      <p:sp>
        <p:nvSpPr>
          <p:cNvPr id="6" name="スライド番号プレースホルダ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1B5A21-E143-4168-BCA4-1D0AB0A55A60}" type="slidenum">
              <a:rPr kumimoji="1" lang="ja-JP" altLang="en-US" smtClean="0"/>
              <a:pPr/>
              <a:t>&lt;#&gt;</a:t>
            </a:fld>
            <a:endParaRPr kumimoji="1" lang="ja-JP" altLang="en-US"/>
          </a:p>
        </p:txBody>
      </p:sp>
      <p:sp>
        <p:nvSpPr>
          <p:cNvPr id="7" name="正方形/長方形 6"/>
          <p:cNvSpPr/>
          <p:nvPr userDrawn="1"/>
        </p:nvSpPr>
        <p:spPr>
          <a:xfrm>
            <a:off x="-71470" y="-45265"/>
            <a:ext cx="9286908" cy="1214422"/>
          </a:xfrm>
          <a:prstGeom prst="rect">
            <a:avLst/>
          </a:prstGeom>
          <a:solidFill>
            <a:schemeClr val="tx2">
              <a:lumMod val="75000"/>
            </a:schemeClr>
          </a:solidFill>
          <a:ln>
            <a:noFill/>
          </a:ln>
          <a:effectLst>
            <a:softEdge rad="3175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5" name="フッター プレースホルダ 4"/>
          <p:cNvSpPr>
            <a:spLocks noGrp="1"/>
          </p:cNvSpPr>
          <p:nvPr>
            <p:ph type="ftr" sz="quarter" idx="3"/>
          </p:nvPr>
        </p:nvSpPr>
        <p:spPr>
          <a:xfrm>
            <a:off x="1571605" y="6356352"/>
            <a:ext cx="6286544" cy="365125"/>
          </a:xfrm>
          <a:prstGeom prst="rect">
            <a:avLst/>
          </a:prstGeom>
        </p:spPr>
        <p:txBody>
          <a:bodyPr vert="horz" lIns="91440" tIns="45720" rIns="91440" bIns="45720" rtlCol="0" anchor="ctr"/>
          <a:lstStyle>
            <a:lvl1pPr algn="ctr">
              <a:defRPr sz="1200" b="1" cap="none" spc="5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defRPr>
            </a:lvl1pPr>
          </a:lstStyle>
          <a:p>
            <a:r>
              <a:rPr lang="en-US" altLang="ja-JP" dirty="0" smtClean="0"/>
              <a:t>Copyright(C)2008 Kazuo Okuma All right reserved.</a:t>
            </a:r>
            <a:endParaRPr lang="ja-JP" altLang="en-US" dirty="0" smtClean="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lum bright="-10000"/>
          </a:blip>
          <a:srcRect/>
          <a:stretch>
            <a:fillRect/>
          </a:stretch>
        </p:blipFill>
        <p:spPr bwMode="auto">
          <a:xfrm>
            <a:off x="0" y="1142984"/>
            <a:ext cx="9144000" cy="4643470"/>
          </a:xfrm>
          <a:prstGeom prst="rect">
            <a:avLst/>
          </a:prstGeom>
          <a:noFill/>
          <a:ln w="9525">
            <a:noFill/>
            <a:miter lim="800000"/>
            <a:headEnd/>
            <a:tailEnd/>
          </a:ln>
          <a:effectLst/>
        </p:spPr>
      </p:pic>
      <p:sp>
        <p:nvSpPr>
          <p:cNvPr id="2" name="タイトル 1"/>
          <p:cNvSpPr>
            <a:spLocks noGrp="1"/>
          </p:cNvSpPr>
          <p:nvPr>
            <p:ph type="ctrTitle"/>
          </p:nvPr>
        </p:nvSpPr>
        <p:spPr>
          <a:xfrm>
            <a:off x="683568" y="2400143"/>
            <a:ext cx="7992888" cy="2613033"/>
          </a:xfrm>
        </p:spPr>
        <p:txBody>
          <a:bodyPr>
            <a:noAutofit/>
          </a:bodyPr>
          <a:lstStyle/>
          <a:p>
            <a:pPr algn="l">
              <a:lnSpc>
                <a:spcPts val="6000"/>
              </a:lnSpc>
            </a:pPr>
            <a:r>
              <a:rPr lang="ja-JP" altLang="en-US" sz="4800" b="1" spc="1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HGP創英角ﾎﾟｯﾌﾟ体" pitchFamily="50" charset="-128"/>
                <a:ea typeface="HGP創英角ﾎﾟｯﾌﾟ体" pitchFamily="50" charset="-128"/>
              </a:rPr>
              <a:t>精神保健</a:t>
            </a:r>
            <a:r>
              <a:rPr lang="en-US" altLang="ja-JP" sz="4800" b="1" spc="1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HGP創英角ﾎﾟｯﾌﾟ体" pitchFamily="50" charset="-128"/>
                <a:ea typeface="HGP創英角ﾎﾟｯﾌﾟ体" pitchFamily="50" charset="-128"/>
              </a:rPr>
              <a:t>……</a:t>
            </a:r>
            <a:br>
              <a:rPr lang="en-US" altLang="ja-JP" sz="4800" b="1" spc="1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HGP創英角ﾎﾟｯﾌﾟ体" pitchFamily="50" charset="-128"/>
                <a:ea typeface="HGP創英角ﾎﾟｯﾌﾟ体" pitchFamily="50" charset="-128"/>
              </a:rPr>
            </a:br>
            <a:r>
              <a:rPr lang="en-US" altLang="ja-JP" sz="4800" b="1" spc="1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HGP創英角ﾎﾟｯﾌﾟ体" pitchFamily="50" charset="-128"/>
                <a:ea typeface="HGP創英角ﾎﾟｯﾌﾟ体" pitchFamily="50" charset="-128"/>
              </a:rPr>
              <a:t>	</a:t>
            </a:r>
            <a:r>
              <a:rPr lang="ja-JP" altLang="en-US" sz="4800" b="1" spc="1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HGP創英角ﾎﾟｯﾌﾟ体" pitchFamily="50" charset="-128"/>
                <a:ea typeface="HGP創英角ﾎﾟｯﾌﾟ体" pitchFamily="50" charset="-128"/>
              </a:rPr>
              <a:t>日本とイタリアで</a:t>
            </a:r>
            <a:br>
              <a:rPr lang="ja-JP" altLang="en-US" sz="4800" b="1" spc="1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HGP創英角ﾎﾟｯﾌﾟ体" pitchFamily="50" charset="-128"/>
                <a:ea typeface="HGP創英角ﾎﾟｯﾌﾟ体" pitchFamily="50" charset="-128"/>
              </a:rPr>
            </a:br>
            <a:r>
              <a:rPr lang="ja-JP" altLang="en-US" sz="4800" b="1" spc="1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HGP創英角ﾎﾟｯﾌﾟ体" pitchFamily="50" charset="-128"/>
                <a:ea typeface="HGP創英角ﾎﾟｯﾌﾟ体" pitchFamily="50" charset="-128"/>
              </a:rPr>
              <a:t>		</a:t>
            </a:r>
            <a:r>
              <a:rPr lang="en-US" altLang="ja-JP" sz="4800" b="1" spc="1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HGP創英角ﾎﾟｯﾌﾟ体" pitchFamily="50" charset="-128"/>
                <a:ea typeface="HGP創英角ﾎﾟｯﾌﾟ体" pitchFamily="50" charset="-128"/>
              </a:rPr>
              <a:t>		</a:t>
            </a:r>
            <a:r>
              <a:rPr lang="ja-JP" altLang="en-US" sz="4800" b="1" spc="1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HGP創英角ﾎﾟｯﾌﾟ体" pitchFamily="50" charset="-128"/>
                <a:ea typeface="HGP創英角ﾎﾟｯﾌﾟ体" pitchFamily="50" charset="-128"/>
              </a:rPr>
              <a:t>何が違うのか</a:t>
            </a:r>
            <a:r>
              <a:rPr lang="en-US" altLang="ja-JP" sz="60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HGP創英角ﾎﾟｯﾌﾟ体" pitchFamily="50" charset="-128"/>
                <a:ea typeface="HGP創英角ﾎﾟｯﾌﾟ体" pitchFamily="50" charset="-128"/>
              </a:rPr>
              <a:t/>
            </a:r>
            <a:br>
              <a:rPr lang="en-US" altLang="ja-JP" sz="60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HGP創英角ﾎﾟｯﾌﾟ体" pitchFamily="50" charset="-128"/>
                <a:ea typeface="HGP創英角ﾎﾟｯﾌﾟ体" pitchFamily="50" charset="-128"/>
              </a:rPr>
            </a:br>
            <a:endParaRPr lang="ja-JP" altLang="en-US" sz="48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HGP創英角ﾎﾟｯﾌﾟ体" pitchFamily="50" charset="-128"/>
              <a:ea typeface="HGP創英角ﾎﾟｯﾌﾟ体" pitchFamily="50" charset="-128"/>
            </a:endParaRPr>
          </a:p>
        </p:txBody>
      </p:sp>
      <p:sp>
        <p:nvSpPr>
          <p:cNvPr id="5" name="テキスト ボックス 4"/>
          <p:cNvSpPr txBox="1"/>
          <p:nvPr/>
        </p:nvSpPr>
        <p:spPr>
          <a:xfrm>
            <a:off x="6156177" y="5733258"/>
            <a:ext cx="2063385" cy="646331"/>
          </a:xfrm>
          <a:prstGeom prst="rect">
            <a:avLst/>
          </a:prstGeom>
          <a:noFill/>
        </p:spPr>
        <p:txBody>
          <a:bodyPr wrap="none" rtlCol="0">
            <a:spAutoFit/>
          </a:bodyPr>
          <a:lstStyle/>
          <a:p>
            <a:r>
              <a:rPr lang="ja-JP" altLang="en-US" sz="36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HGP創英角ﾎﾟｯﾌﾟ体" pitchFamily="50" charset="-128"/>
                <a:ea typeface="HGP創英角ﾎﾟｯﾌﾟ体" pitchFamily="50" charset="-128"/>
                <a:cs typeface="+mj-cs"/>
              </a:rPr>
              <a:t>大熊一夫</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1124744"/>
            <a:ext cx="8712968" cy="1143000"/>
          </a:xfrm>
        </p:spPr>
        <p:txBody>
          <a:bodyPr>
            <a:normAutofit/>
          </a:bodyPr>
          <a:lstStyle/>
          <a:p>
            <a:r>
              <a:rPr lang="ja-JP" altLang="en-US" dirty="0" smtClean="0"/>
              <a:t>牧畜業者の条件</a:t>
            </a:r>
            <a:r>
              <a:rPr lang="ja-JP" altLang="en-US" sz="2800" dirty="0" smtClean="0"/>
              <a:t>（破廉恥事件を除く）</a:t>
            </a:r>
            <a:r>
              <a:rPr kumimoji="1" lang="en-US" altLang="ja-JP" sz="2800" dirty="0" smtClean="0"/>
              <a:t>	</a:t>
            </a:r>
            <a:endParaRPr kumimoji="1" lang="ja-JP" altLang="en-US" sz="2800" dirty="0"/>
          </a:p>
        </p:txBody>
      </p:sp>
      <p:sp>
        <p:nvSpPr>
          <p:cNvPr id="3" name="コンテンツ プレースホルダ 2"/>
          <p:cNvSpPr>
            <a:spLocks noGrp="1"/>
          </p:cNvSpPr>
          <p:nvPr>
            <p:ph idx="1"/>
          </p:nvPr>
        </p:nvSpPr>
        <p:spPr>
          <a:xfrm>
            <a:off x="395536" y="2228804"/>
            <a:ext cx="8229600" cy="3000396"/>
          </a:xfrm>
        </p:spPr>
        <p:txBody>
          <a:bodyPr>
            <a:normAutofit/>
          </a:bodyPr>
          <a:lstStyle/>
          <a:p>
            <a:r>
              <a:rPr lang="ja-JP" altLang="en-US" dirty="0" smtClean="0"/>
              <a:t>患者の固定資産化</a:t>
            </a:r>
          </a:p>
          <a:p>
            <a:r>
              <a:rPr lang="ja-JP" altLang="en-US" dirty="0" smtClean="0"/>
              <a:t>ベッドコントロール</a:t>
            </a:r>
          </a:p>
          <a:p>
            <a:r>
              <a:rPr lang="ja-JP" altLang="en-US" dirty="0" smtClean="0"/>
              <a:t>経営者一族の病院私物化</a:t>
            </a:r>
          </a:p>
          <a:p>
            <a:r>
              <a:rPr lang="ja-JP" altLang="en-US" dirty="0" smtClean="0"/>
              <a:t>病院の転売</a:t>
            </a:r>
            <a:r>
              <a:rPr lang="ja-JP" altLang="en-US" sz="2000" dirty="0" smtClean="0">
                <a:latin typeface="HGP創英ﾌﾟﾚｾﾞﾝｽEB" pitchFamily="18" charset="-128"/>
                <a:ea typeface="HGP創英ﾌﾟﾚｾﾞﾝｽEB" pitchFamily="18" charset="-128"/>
              </a:rPr>
              <a:t>（社会的入院者つきの転売は人身売買だ）</a:t>
            </a:r>
            <a:endParaRPr lang="ja-JP" altLang="en-US" sz="1700" dirty="0" smtClean="0">
              <a:latin typeface="HGP創英ﾌﾟﾚｾﾞﾝｽEB" pitchFamily="18" charset="-128"/>
              <a:ea typeface="HGP創英ﾌﾟﾚｾﾞﾝｽEB" pitchFamily="18" charset="-128"/>
            </a:endParaRPr>
          </a:p>
          <a:p>
            <a:r>
              <a:rPr lang="ja-JP" altLang="en-US" dirty="0" smtClean="0"/>
              <a:t>業界から国会議員への多額献金</a:t>
            </a:r>
            <a:endParaRPr kumimoji="1" lang="en-US" altLang="ja-JP" dirty="0" smtClean="0"/>
          </a:p>
          <a:p>
            <a:endParaRPr kumimoji="1" lang="ja-JP" altLang="en-US" dirty="0"/>
          </a:p>
        </p:txBody>
      </p:sp>
      <p:sp>
        <p:nvSpPr>
          <p:cNvPr id="4" name="テキスト ボックス 3"/>
          <p:cNvSpPr txBox="1"/>
          <p:nvPr/>
        </p:nvSpPr>
        <p:spPr>
          <a:xfrm>
            <a:off x="735749" y="5715253"/>
            <a:ext cx="8077852" cy="954107"/>
          </a:xfrm>
          <a:prstGeom prst="rect">
            <a:avLst/>
          </a:prstGeom>
          <a:noFill/>
        </p:spPr>
        <p:txBody>
          <a:bodyPr wrap="none" rtlCol="0">
            <a:spAutoFit/>
          </a:bodyPr>
          <a:lstStyle/>
          <a:p>
            <a:r>
              <a:rPr lang="ja-JP" altLang="en-US" sz="2800" dirty="0" smtClean="0">
                <a:solidFill>
                  <a:schemeClr val="accent2"/>
                </a:solidFill>
                <a:effectLst>
                  <a:glow rad="101600">
                    <a:schemeClr val="tx1">
                      <a:alpha val="60000"/>
                    </a:schemeClr>
                  </a:glow>
                </a:effectLst>
              </a:rPr>
              <a:t>１９６０年には欧米で脱精神病院運動が始まっている</a:t>
            </a:r>
            <a:endParaRPr lang="en-US" altLang="ja-JP" sz="2800" dirty="0" smtClean="0">
              <a:solidFill>
                <a:schemeClr val="accent2"/>
              </a:solidFill>
              <a:effectLst>
                <a:glow rad="101600">
                  <a:schemeClr val="tx1">
                    <a:alpha val="60000"/>
                  </a:schemeClr>
                </a:glow>
              </a:effectLst>
            </a:endParaRPr>
          </a:p>
          <a:p>
            <a:r>
              <a:rPr lang="ja-JP" altLang="en-US" sz="2800" dirty="0" smtClean="0">
                <a:solidFill>
                  <a:schemeClr val="accent2"/>
                </a:solidFill>
                <a:effectLst>
                  <a:glow rad="101600">
                    <a:schemeClr val="tx1">
                      <a:alpha val="60000"/>
                    </a:schemeClr>
                  </a:glow>
                </a:effectLst>
              </a:rPr>
              <a:t>１９６１年イタリアの精神保健改革も始まった</a:t>
            </a:r>
            <a:endParaRPr lang="en-US" altLang="ja-JP" sz="2800" dirty="0">
              <a:solidFill>
                <a:schemeClr val="accent2"/>
              </a:solidFill>
              <a:effectLst>
                <a:glow rad="101600">
                  <a:schemeClr val="tx1">
                    <a:alpha val="60000"/>
                  </a:schemeClr>
                </a:glow>
              </a:effectLst>
            </a:endParaRPr>
          </a:p>
        </p:txBody>
      </p:sp>
      <p:sp>
        <p:nvSpPr>
          <p:cNvPr id="5" name="タイトル 1"/>
          <p:cNvSpPr txBox="1">
            <a:spLocks/>
          </p:cNvSpPr>
          <p:nvPr/>
        </p:nvSpPr>
        <p:spPr>
          <a:xfrm>
            <a:off x="539552" y="188640"/>
            <a:ext cx="8229600" cy="1143000"/>
          </a:xfrm>
          <a:prstGeom prst="rect">
            <a:avLst/>
          </a:prstGeom>
        </p:spPr>
        <p:txBody>
          <a:bodyPr vert="horz" lIns="91440" tIns="45720" rIns="91440" bIns="45720" rtlCol="0" anchor="ctr">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smtClean="0">
                <a:ln>
                  <a:noFill/>
                </a:ln>
                <a:solidFill>
                  <a:schemeClr val="bg1"/>
                </a:solidFill>
                <a:effectLst/>
                <a:uLnTx/>
                <a:uFillTx/>
                <a:latin typeface="+mj-lt"/>
                <a:ea typeface="+mj-ea"/>
                <a:cs typeface="+mj-cs"/>
              </a:rPr>
              <a:t>日本精神神経学会「精神病院に多発する不祥事件に関連し全会員に訴える」（</a:t>
            </a:r>
            <a:r>
              <a:rPr kumimoji="1" lang="en-US" altLang="ja-JP" sz="2400" b="0" i="0" u="none" strike="noStrike" kern="1200" cap="none" spc="0" normalizeH="0" baseline="0" noProof="0" dirty="0" smtClean="0">
                <a:ln>
                  <a:noFill/>
                </a:ln>
                <a:solidFill>
                  <a:schemeClr val="bg1"/>
                </a:solidFill>
                <a:effectLst/>
                <a:uLnTx/>
                <a:uFillTx/>
                <a:latin typeface="+mj-lt"/>
                <a:ea typeface="+mj-ea"/>
                <a:cs typeface="+mj-cs"/>
              </a:rPr>
              <a:t>1970</a:t>
            </a:r>
            <a:r>
              <a:rPr kumimoji="1" lang="ja-JP" altLang="en-US" sz="2400" b="0" i="0" u="none" strike="noStrike" kern="1200" cap="none" spc="0" normalizeH="0" baseline="0" noProof="0" dirty="0" smtClean="0">
                <a:ln>
                  <a:noFill/>
                </a:ln>
                <a:solidFill>
                  <a:schemeClr val="bg1"/>
                </a:solidFill>
                <a:effectLst/>
                <a:uLnTx/>
                <a:uFillTx/>
                <a:latin typeface="+mj-lt"/>
                <a:ea typeface="+mj-ea"/>
                <a:cs typeface="+mj-cs"/>
              </a:rPr>
              <a:t>年１月２５日号）に武見牧畜発言登場</a:t>
            </a:r>
            <a:endParaRPr kumimoji="1" lang="ja-JP" altLang="en-US" sz="24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67544" y="1844824"/>
            <a:ext cx="8229600" cy="3000396"/>
          </a:xfrm>
        </p:spPr>
        <p:txBody>
          <a:bodyPr/>
          <a:lstStyle/>
          <a:p>
            <a:pPr>
              <a:lnSpc>
                <a:spcPct val="150000"/>
              </a:lnSpc>
              <a:buNone/>
            </a:pPr>
            <a:r>
              <a:rPr lang="ja-JP" altLang="ja-JP" dirty="0" smtClean="0"/>
              <a:t>私立精神病院の例外なき原則</a:t>
            </a:r>
          </a:p>
          <a:p>
            <a:pPr algn="ctr">
              <a:lnSpc>
                <a:spcPct val="150000"/>
              </a:lnSpc>
              <a:buNone/>
            </a:pPr>
            <a:r>
              <a:rPr lang="ja-JP" altLang="ja-JP" sz="4400" dirty="0" smtClean="0">
                <a:latin typeface="HGP創英角ﾎﾟｯﾌﾟ体" pitchFamily="50" charset="-128"/>
                <a:ea typeface="HGP創英角ﾎﾟｯﾌﾟ体" pitchFamily="50" charset="-128"/>
              </a:rPr>
              <a:t>経営が一番、患者の人生は二番</a:t>
            </a:r>
          </a:p>
          <a:p>
            <a:pPr algn="r">
              <a:lnSpc>
                <a:spcPct val="150000"/>
              </a:lnSpc>
              <a:buNone/>
            </a:pPr>
            <a:r>
              <a:rPr lang="ja-JP" altLang="ja-JP" dirty="0" smtClean="0"/>
              <a:t>これは患者の命を値切ること</a:t>
            </a:r>
          </a:p>
          <a:p>
            <a:endParaRPr kumimoji="1" lang="ja-JP" alt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221491" y="1147322"/>
            <a:ext cx="3137669" cy="4572032"/>
          </a:xfrm>
          <a:prstGeom prst="rect">
            <a:avLst/>
          </a:prstGeom>
          <a:noFill/>
          <a:ln w="9525">
            <a:noFill/>
            <a:miter lim="800000"/>
            <a:headEnd/>
            <a:tailEnd/>
          </a:ln>
        </p:spPr>
      </p:pic>
      <p:sp>
        <p:nvSpPr>
          <p:cNvPr id="5" name="テキスト ボックス 4"/>
          <p:cNvSpPr txBox="1"/>
          <p:nvPr/>
        </p:nvSpPr>
        <p:spPr>
          <a:xfrm>
            <a:off x="1000100" y="546067"/>
            <a:ext cx="7072362" cy="523220"/>
          </a:xfrm>
          <a:prstGeom prst="rect">
            <a:avLst/>
          </a:prstGeom>
          <a:noFill/>
        </p:spPr>
        <p:txBody>
          <a:bodyPr wrap="square" rtlCol="0">
            <a:spAutoFit/>
          </a:bodyPr>
          <a:lstStyle/>
          <a:p>
            <a:pPr algn="ctr"/>
            <a:r>
              <a:rPr kumimoji="1" lang="ja-JP" altLang="en-US" sz="2800" dirty="0" smtClean="0">
                <a:solidFill>
                  <a:schemeClr val="bg1"/>
                </a:solidFill>
              </a:rPr>
              <a:t>私の人生を変えた出来事</a:t>
            </a:r>
            <a:endParaRPr kumimoji="1" lang="ja-JP" altLang="en-US" sz="2800" dirty="0">
              <a:solidFill>
                <a:schemeClr val="bg1"/>
              </a:solidFill>
            </a:endParaRPr>
          </a:p>
        </p:txBody>
      </p:sp>
      <p:sp>
        <p:nvSpPr>
          <p:cNvPr id="6" name="タイトル 1"/>
          <p:cNvSpPr>
            <a:spLocks noGrp="1"/>
          </p:cNvSpPr>
          <p:nvPr>
            <p:ph type="title"/>
          </p:nvPr>
        </p:nvSpPr>
        <p:spPr>
          <a:xfrm>
            <a:off x="539552" y="5445224"/>
            <a:ext cx="8229600" cy="1143000"/>
          </a:xfrm>
        </p:spPr>
        <p:txBody>
          <a:bodyPr>
            <a:normAutofit/>
          </a:bodyPr>
          <a:lstStyle/>
          <a:p>
            <a:r>
              <a:rPr kumimoji="1" lang="ja-JP" altLang="en-US" sz="2800" dirty="0" smtClean="0">
                <a:solidFill>
                  <a:schemeClr val="bg1"/>
                </a:solidFill>
              </a:rPr>
              <a:t>単行本：</a:t>
            </a:r>
            <a:r>
              <a:rPr kumimoji="1" lang="en-US" altLang="ja-JP" sz="2800" dirty="0" smtClean="0">
                <a:solidFill>
                  <a:schemeClr val="bg1"/>
                </a:solidFill>
              </a:rPr>
              <a:t>1973</a:t>
            </a:r>
            <a:r>
              <a:rPr lang="ja-JP" altLang="en-US" sz="2800" dirty="0" smtClean="0">
                <a:solidFill>
                  <a:schemeClr val="bg1"/>
                </a:solidFill>
              </a:rPr>
              <a:t>年　　　　　　記事：</a:t>
            </a:r>
            <a:r>
              <a:rPr lang="en-US" altLang="ja-JP" sz="2800" dirty="0" smtClean="0">
                <a:solidFill>
                  <a:schemeClr val="bg1"/>
                </a:solidFill>
              </a:rPr>
              <a:t>1970</a:t>
            </a:r>
            <a:r>
              <a:rPr lang="ja-JP" altLang="en-US" sz="2800" dirty="0" smtClean="0">
                <a:solidFill>
                  <a:schemeClr val="bg1"/>
                </a:solidFill>
              </a:rPr>
              <a:t>年</a:t>
            </a:r>
            <a:endParaRPr kumimoji="1" lang="ja-JP" altLang="en-US" sz="2800" dirty="0">
              <a:solidFill>
                <a:schemeClr val="bg1"/>
              </a:solidFill>
            </a:endParaRPr>
          </a:p>
        </p:txBody>
      </p:sp>
      <p:pic>
        <p:nvPicPr>
          <p:cNvPr id="1026" name="Picture 2" descr="C:\Users\vostro\Pictures\img544.jpg"/>
          <p:cNvPicPr>
            <a:picLocks noChangeAspect="1" noChangeArrowheads="1"/>
          </p:cNvPicPr>
          <p:nvPr/>
        </p:nvPicPr>
        <p:blipFill>
          <a:blip r:embed="rId3" cstate="print"/>
          <a:srcRect l="1532" t="1962" r="11126" b="17595"/>
          <a:stretch>
            <a:fillRect/>
          </a:stretch>
        </p:blipFill>
        <p:spPr bwMode="auto">
          <a:xfrm>
            <a:off x="4981470" y="1162885"/>
            <a:ext cx="3153422" cy="4536503"/>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28596" y="1643050"/>
            <a:ext cx="4572032" cy="35903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テキスト ボックス 4"/>
          <p:cNvSpPr txBox="1"/>
          <p:nvPr/>
        </p:nvSpPr>
        <p:spPr>
          <a:xfrm>
            <a:off x="5286381" y="3000374"/>
            <a:ext cx="3500462" cy="1384995"/>
          </a:xfrm>
          <a:prstGeom prst="rect">
            <a:avLst/>
          </a:prstGeom>
          <a:noFill/>
        </p:spPr>
        <p:txBody>
          <a:bodyPr wrap="square" rtlCol="0">
            <a:spAutoFit/>
          </a:bodyPr>
          <a:lstStyle/>
          <a:p>
            <a:pPr algn="ctr"/>
            <a:r>
              <a:rPr kumimoji="1" lang="ja-JP" altLang="en-US" sz="2800" dirty="0" smtClean="0"/>
              <a:t>１９７０年　</a:t>
            </a:r>
            <a:endParaRPr kumimoji="1" lang="en-US" altLang="ja-JP" sz="2800" dirty="0" smtClean="0"/>
          </a:p>
          <a:p>
            <a:pPr algn="ctr"/>
            <a:r>
              <a:rPr kumimoji="1" lang="ja-JP" altLang="en-US" sz="2800" dirty="0" smtClean="0"/>
              <a:t>都内某精神病院の</a:t>
            </a:r>
            <a:endParaRPr kumimoji="1" lang="en-US" altLang="ja-JP" sz="2800" dirty="0" smtClean="0"/>
          </a:p>
          <a:p>
            <a:pPr algn="ctr"/>
            <a:r>
              <a:rPr kumimoji="1" lang="en-US" altLang="ja-JP" sz="2800" dirty="0" smtClean="0"/>
              <a:t>『</a:t>
            </a:r>
            <a:r>
              <a:rPr kumimoji="1" lang="ja-JP" altLang="en-US" sz="2800" dirty="0" smtClean="0"/>
              <a:t>不潔部屋</a:t>
            </a:r>
            <a:r>
              <a:rPr kumimoji="1" lang="en-US" altLang="ja-JP" sz="2800" dirty="0" smtClean="0"/>
              <a:t>』</a:t>
            </a:r>
            <a:endParaRPr kumimoji="1" lang="ja-JP" altLang="en-US" sz="28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6372200" y="4797152"/>
            <a:ext cx="3500462" cy="861774"/>
          </a:xfrm>
          <a:prstGeom prst="rect">
            <a:avLst/>
          </a:prstGeom>
          <a:noFill/>
        </p:spPr>
        <p:txBody>
          <a:bodyPr wrap="square" rtlCol="0">
            <a:spAutoFit/>
          </a:bodyPr>
          <a:lstStyle/>
          <a:p>
            <a:pPr algn="ctr"/>
            <a:r>
              <a:rPr kumimoji="1" lang="ja-JP" altLang="en-US" sz="1600" dirty="0" smtClean="0"/>
              <a:t>１９７０年</a:t>
            </a:r>
            <a:endParaRPr kumimoji="1" lang="en-US" altLang="ja-JP" sz="1600" dirty="0" smtClean="0"/>
          </a:p>
          <a:p>
            <a:pPr algn="ctr"/>
            <a:r>
              <a:rPr kumimoji="1" lang="ja-JP" altLang="en-US" sz="1600" dirty="0" smtClean="0"/>
              <a:t>都内某精神病院の</a:t>
            </a:r>
            <a:endParaRPr kumimoji="1" lang="en-US" altLang="ja-JP" sz="1600" dirty="0" smtClean="0"/>
          </a:p>
          <a:p>
            <a:pPr algn="ctr"/>
            <a:r>
              <a:rPr kumimoji="1" lang="en-US" altLang="ja-JP" sz="1600" dirty="0" smtClean="0"/>
              <a:t>『</a:t>
            </a:r>
            <a:r>
              <a:rPr kumimoji="1" lang="ja-JP" altLang="en-US" sz="1600" dirty="0" smtClean="0"/>
              <a:t>不潔部屋</a:t>
            </a:r>
            <a:r>
              <a:rPr kumimoji="1" lang="en-US" altLang="ja-JP" sz="1600" dirty="0" smtClean="0"/>
              <a:t>』</a:t>
            </a:r>
            <a:endParaRPr kumimoji="1" lang="ja-JP" altLang="en-US" sz="1600" dirty="0"/>
          </a:p>
        </p:txBody>
      </p:sp>
      <p:pic>
        <p:nvPicPr>
          <p:cNvPr id="2050" name="Picture 2"/>
          <p:cNvPicPr>
            <a:picLocks noChangeAspect="1" noChangeArrowheads="1"/>
          </p:cNvPicPr>
          <p:nvPr/>
        </p:nvPicPr>
        <p:blipFill>
          <a:blip r:embed="rId2" cstate="print"/>
          <a:srcRect/>
          <a:stretch>
            <a:fillRect/>
          </a:stretch>
        </p:blipFill>
        <p:spPr bwMode="auto">
          <a:xfrm>
            <a:off x="5143505" y="1357298"/>
            <a:ext cx="2847431" cy="4214842"/>
          </a:xfrm>
          <a:prstGeom prst="ellipse">
            <a:avLst/>
          </a:prstGeom>
          <a:ln>
            <a:noFill/>
          </a:ln>
          <a:effectLst>
            <a:softEdge rad="112500"/>
          </a:effectLst>
        </p:spPr>
      </p:pic>
      <p:sp>
        <p:nvSpPr>
          <p:cNvPr id="4" name="テキスト ボックス 3"/>
          <p:cNvSpPr txBox="1"/>
          <p:nvPr/>
        </p:nvSpPr>
        <p:spPr>
          <a:xfrm>
            <a:off x="1597280" y="5786454"/>
            <a:ext cx="6008375" cy="1261884"/>
          </a:xfrm>
          <a:prstGeom prst="rect">
            <a:avLst/>
          </a:prstGeom>
          <a:noFill/>
        </p:spPr>
        <p:txBody>
          <a:bodyPr wrap="none" rtlCol="0">
            <a:spAutoFit/>
          </a:bodyPr>
          <a:lstStyle/>
          <a:p>
            <a:pPr algn="ctr"/>
            <a:r>
              <a:rPr lang="ja-JP" altLang="en-US" sz="2800" dirty="0" smtClean="0">
                <a:solidFill>
                  <a:schemeClr val="bg1"/>
                </a:solidFill>
              </a:rPr>
              <a:t>私たちは生殺与奪の権を握られていた</a:t>
            </a:r>
            <a:endParaRPr lang="en-US" altLang="ja-JP" sz="2800" dirty="0" smtClean="0">
              <a:solidFill>
                <a:schemeClr val="bg1"/>
              </a:solidFill>
            </a:endParaRPr>
          </a:p>
          <a:p>
            <a:pPr algn="ctr"/>
            <a:r>
              <a:rPr lang="ja-JP" altLang="en-US" sz="2000" dirty="0" smtClean="0">
                <a:solidFill>
                  <a:schemeClr val="bg1"/>
                </a:solidFill>
              </a:rPr>
              <a:t>今も、この傾向は払拭されていない</a:t>
            </a:r>
            <a:endParaRPr lang="en-US" altLang="ja-JP" sz="2400" dirty="0" smtClean="0">
              <a:solidFill>
                <a:schemeClr val="bg1"/>
              </a:solidFill>
            </a:endParaRPr>
          </a:p>
          <a:p>
            <a:pPr algn="ctr"/>
            <a:endParaRPr kumimoji="1" lang="ja-JP" altLang="en-US" sz="2800" dirty="0">
              <a:solidFill>
                <a:schemeClr val="bg1"/>
              </a:solidFill>
            </a:endParaRPr>
          </a:p>
        </p:txBody>
      </p:sp>
      <p:sp>
        <p:nvSpPr>
          <p:cNvPr id="6" name="テキスト ボックス 5"/>
          <p:cNvSpPr txBox="1"/>
          <p:nvPr/>
        </p:nvSpPr>
        <p:spPr>
          <a:xfrm>
            <a:off x="2051720" y="476674"/>
            <a:ext cx="5696680" cy="646331"/>
          </a:xfrm>
          <a:prstGeom prst="rect">
            <a:avLst/>
          </a:prstGeom>
          <a:noFill/>
        </p:spPr>
        <p:txBody>
          <a:bodyPr wrap="square" rtlCol="0">
            <a:spAutoFit/>
          </a:bodyPr>
          <a:lstStyle/>
          <a:p>
            <a:pPr algn="r"/>
            <a:r>
              <a:rPr kumimoji="1" lang="ja-JP" altLang="en-US" sz="3600" dirty="0" smtClean="0">
                <a:solidFill>
                  <a:schemeClr val="bg1"/>
                </a:solidFill>
              </a:rPr>
              <a:t>私たちは現代の奴隷だった</a:t>
            </a:r>
            <a:endParaRPr kumimoji="1" lang="en-US" altLang="ja-JP" sz="3600" dirty="0" smtClean="0">
              <a:solidFill>
                <a:schemeClr val="bg1"/>
              </a:solidFill>
            </a:endParaRPr>
          </a:p>
        </p:txBody>
      </p:sp>
      <p:sp>
        <p:nvSpPr>
          <p:cNvPr id="7" name="正方形/長方形 6"/>
          <p:cNvSpPr/>
          <p:nvPr/>
        </p:nvSpPr>
        <p:spPr>
          <a:xfrm>
            <a:off x="4083006" y="170312"/>
            <a:ext cx="2006860" cy="461665"/>
          </a:xfrm>
          <a:prstGeom prst="rect">
            <a:avLst/>
          </a:prstGeom>
        </p:spPr>
        <p:txBody>
          <a:bodyPr wrap="square">
            <a:spAutoFit/>
          </a:bodyPr>
          <a:lstStyle/>
          <a:p>
            <a:pPr algn="dist"/>
            <a:r>
              <a:rPr lang="en-US" altLang="ja-JP" sz="2400" dirty="0" smtClean="0">
                <a:solidFill>
                  <a:schemeClr val="bg1"/>
                </a:solidFill>
              </a:rPr>
              <a:t>2</a:t>
            </a:r>
            <a:r>
              <a:rPr lang="ja-JP" altLang="en-US" sz="2400" dirty="0" smtClean="0">
                <a:solidFill>
                  <a:schemeClr val="bg1"/>
                </a:solidFill>
              </a:rPr>
              <a:t>級市民</a:t>
            </a:r>
            <a:endParaRPr lang="en-US" altLang="ja-JP" sz="2800" dirty="0" smtClean="0">
              <a:solidFill>
                <a:schemeClr val="bg1"/>
              </a:solidFill>
            </a:endParaRPr>
          </a:p>
        </p:txBody>
      </p:sp>
      <p:sp>
        <p:nvSpPr>
          <p:cNvPr id="8" name="正方形/長方形 7"/>
          <p:cNvSpPr/>
          <p:nvPr/>
        </p:nvSpPr>
        <p:spPr>
          <a:xfrm>
            <a:off x="323528" y="2564904"/>
            <a:ext cx="4572000" cy="2554545"/>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r>
              <a:rPr lang="ja-JP" altLang="en-US" sz="3200" dirty="0" smtClean="0"/>
              <a:t>何人も、いかなる奴隷的拘束も受けない。又、犯罪に因る処罰の場合を除いては、その意に反する苦役に服させられない。</a:t>
            </a:r>
            <a:endParaRPr lang="ja-JP" altLang="en-US" sz="3200" dirty="0"/>
          </a:p>
        </p:txBody>
      </p:sp>
      <p:sp>
        <p:nvSpPr>
          <p:cNvPr id="9" name="正方形/長方形 8"/>
          <p:cNvSpPr/>
          <p:nvPr/>
        </p:nvSpPr>
        <p:spPr>
          <a:xfrm>
            <a:off x="611560" y="1700808"/>
            <a:ext cx="3884397" cy="646331"/>
          </a:xfrm>
          <a:prstGeom prst="rect">
            <a:avLst/>
          </a:prstGeom>
        </p:spPr>
        <p:txBody>
          <a:bodyPr wrap="none">
            <a:spAutoFit/>
          </a:bodyPr>
          <a:lstStyle/>
          <a:p>
            <a:r>
              <a:rPr lang="ja-JP" altLang="ja-JP" sz="3600" dirty="0" smtClean="0"/>
              <a:t>日本国憲法第18条</a:t>
            </a:r>
            <a:endParaRPr lang="ja-JP" altLang="ja-JP" sz="36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00034" y="116632"/>
            <a:ext cx="8229600" cy="1143000"/>
          </a:xfrm>
        </p:spPr>
        <p:txBody>
          <a:bodyPr>
            <a:noAutofit/>
          </a:bodyPr>
          <a:lstStyle/>
          <a:p>
            <a:r>
              <a:rPr lang="ja-JP" alt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フランス革命の導火線となった</a:t>
            </a:r>
            <a:r>
              <a:rPr lang="en-US" altLang="ja-JP"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altLang="ja-JP"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ja-JP" alt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近代デモクラシーの先駆者ジャンジャック・ルソー</a:t>
            </a:r>
            <a:endParaRPr kumimoji="1" lang="ja-JP" alt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コンテンツ プレースホルダ 2"/>
          <p:cNvSpPr>
            <a:spLocks noGrp="1"/>
          </p:cNvSpPr>
          <p:nvPr>
            <p:ph idx="1"/>
          </p:nvPr>
        </p:nvSpPr>
        <p:spPr>
          <a:xfrm>
            <a:off x="323528" y="2060848"/>
            <a:ext cx="8229600" cy="3000396"/>
          </a:xfrm>
        </p:spPr>
        <p:txBody>
          <a:bodyPr>
            <a:normAutofit fontScale="850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buNone/>
            </a:pPr>
            <a:r>
              <a:rPr lang="ja-JP" altLang="en-US" sz="43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ドレイは彼らの鎖のなかで</a:t>
            </a:r>
            <a:endParaRPr lang="en-US" altLang="ja-JP" sz="43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buNone/>
            </a:pPr>
            <a:r>
              <a:rPr lang="ja-JP" altLang="en-US" sz="43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全てを失ってしまう</a:t>
            </a:r>
            <a:endParaRPr lang="en-US" altLang="ja-JP" sz="43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buNone/>
            </a:pPr>
            <a:r>
              <a:rPr lang="ja-JP" altLang="en-US" sz="43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そこからのがれたいという欲望までも</a:t>
            </a:r>
            <a:endParaRPr lang="en-US" altLang="ja-JP" sz="43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buNone/>
            </a:pPr>
            <a:endParaRPr kumimoji="1" lang="en-US" altLang="ja-JP"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buNone/>
            </a:pPr>
            <a:endParaRPr lang="en-US" altLang="ja-JP"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r">
              <a:buNone/>
            </a:pPr>
            <a:r>
              <a:rPr kumimoji="1" lang="en-US" altLang="ja-JP"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r>
              <a:rPr kumimoji="1" lang="ja-JP" alt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社会契約論</a:t>
            </a:r>
            <a:r>
              <a:rPr kumimoji="1" lang="en-US" altLang="ja-JP"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r>
              <a:rPr kumimoji="1" lang="ja-JP" alt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kumimoji="1" lang="ja-JP" altLang="en-US"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（岩波文庫）より</a:t>
            </a:r>
            <a:endParaRPr kumimoji="1" lang="ja-JP" altLang="en-U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179512" y="1916832"/>
            <a:ext cx="8686800" cy="4608512"/>
          </a:xfrm>
        </p:spPr>
        <p:txBody>
          <a:bodyPr>
            <a:normAutofit/>
          </a:bodyPr>
          <a:lstStyle/>
          <a:p>
            <a:pPr>
              <a:buNone/>
            </a:pPr>
            <a:r>
              <a:rPr lang="ja-JP" altLang="en-US" dirty="0" smtClean="0"/>
              <a:t>　</a:t>
            </a:r>
            <a:r>
              <a:rPr lang="ja-JP" altLang="en-US" sz="3600" dirty="0" smtClean="0"/>
              <a:t>　</a:t>
            </a:r>
            <a:r>
              <a:rPr lang="ja-JP" altLang="ja-JP" sz="3600" dirty="0" smtClean="0"/>
              <a:t>精神</a:t>
            </a:r>
            <a:r>
              <a:rPr lang="ja-JP" altLang="ja-JP" sz="3600" dirty="0" smtClean="0"/>
              <a:t>病院では、市民として当然自分のもであったもの、たとえば私物、財産、職業、趣味、人間関係、生活史、尊厳、自己決定などが体系的にはぎとられて</a:t>
            </a:r>
            <a:r>
              <a:rPr lang="ja-JP" altLang="ja-JP" sz="3600" dirty="0" smtClean="0"/>
              <a:t>しまう</a:t>
            </a:r>
            <a:endParaRPr lang="en-US" altLang="ja-JP" dirty="0" smtClean="0"/>
          </a:p>
          <a:p>
            <a:pPr algn="r">
              <a:buNone/>
            </a:pPr>
            <a:r>
              <a:rPr lang="ja-JP" altLang="en-US" dirty="0" smtClean="0"/>
              <a:t>　</a:t>
            </a:r>
            <a:r>
              <a:rPr lang="ja-JP" altLang="en-US" dirty="0" smtClean="0"/>
              <a:t>　</a:t>
            </a:r>
            <a:r>
              <a:rPr lang="ja-JP" altLang="ja-JP" dirty="0" smtClean="0"/>
              <a:t>（</a:t>
            </a:r>
            <a:r>
              <a:rPr lang="ja-JP" altLang="ja-JP" dirty="0" smtClean="0"/>
              <a:t>ゴッフマンの「アサイラム」より）</a:t>
            </a:r>
            <a:endParaRPr lang="ja-JP" altLang="ja-JP" dirty="0"/>
          </a:p>
        </p:txBody>
      </p:sp>
      <p:sp>
        <p:nvSpPr>
          <p:cNvPr id="4" name="タイトル 1"/>
          <p:cNvSpPr txBox="1">
            <a:spLocks/>
          </p:cNvSpPr>
          <p:nvPr/>
        </p:nvSpPr>
        <p:spPr>
          <a:xfrm>
            <a:off x="467544" y="0"/>
            <a:ext cx="8229600" cy="1143000"/>
          </a:xfrm>
          <a:prstGeom prst="rect">
            <a:avLst/>
          </a:prstGeom>
        </p:spPr>
        <p:txBody>
          <a:bodyPr vert="horz" lIns="91440" tIns="45720" rIns="91440" bIns="45720" rtlCol="0" anchor="ctr">
            <a:normAutofit/>
          </a:bodyPr>
          <a:lstStyle/>
          <a:p>
            <a:r>
              <a:rPr lang="ja-JP" altLang="ja-JP" sz="4400" dirty="0" smtClean="0">
                <a:solidFill>
                  <a:schemeClr val="bg1"/>
                </a:solidFill>
              </a:rPr>
              <a:t>現代の</a:t>
            </a:r>
            <a:r>
              <a:rPr lang="ja-JP" altLang="ja-JP" sz="4400" dirty="0" smtClean="0">
                <a:solidFill>
                  <a:schemeClr val="bg1"/>
                </a:solidFill>
              </a:rPr>
              <a:t>奴隷</a:t>
            </a:r>
            <a:r>
              <a:rPr lang="ja-JP" altLang="en-US" sz="4400" dirty="0" smtClean="0">
                <a:solidFill>
                  <a:schemeClr val="bg1"/>
                </a:solidFill>
              </a:rPr>
              <a:t>だと思う理由</a:t>
            </a:r>
            <a:endParaRPr lang="ja-JP" altLang="ja-JP" sz="4400" dirty="0">
              <a:solidFill>
                <a:schemeClr val="bg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9552" y="188640"/>
            <a:ext cx="8229600" cy="1143000"/>
          </a:xfrm>
        </p:spPr>
        <p:txBody>
          <a:bodyPr/>
          <a:lstStyle/>
          <a:p>
            <a:r>
              <a:rPr lang="ja-JP" altLang="en-US" dirty="0" smtClean="0">
                <a:solidFill>
                  <a:schemeClr val="bg1"/>
                </a:solidFill>
              </a:rPr>
              <a:t>医療：福祉は</a:t>
            </a:r>
            <a:r>
              <a:rPr lang="en-US" altLang="ja-JP" dirty="0" smtClean="0">
                <a:solidFill>
                  <a:schemeClr val="bg1"/>
                </a:solidFill>
              </a:rPr>
              <a:t>97%:3%</a:t>
            </a:r>
            <a:endParaRPr kumimoji="1" lang="ja-JP" altLang="en-US" dirty="0">
              <a:solidFill>
                <a:schemeClr val="bg1"/>
              </a:solidFill>
            </a:endParaRPr>
          </a:p>
        </p:txBody>
      </p:sp>
      <p:sp>
        <p:nvSpPr>
          <p:cNvPr id="4" name="正方形/長方形 3"/>
          <p:cNvSpPr/>
          <p:nvPr/>
        </p:nvSpPr>
        <p:spPr>
          <a:xfrm>
            <a:off x="1763688" y="1484780"/>
            <a:ext cx="2664296" cy="100811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3600" dirty="0" smtClean="0">
                <a:solidFill>
                  <a:prstClr val="black"/>
                </a:solidFill>
              </a:rPr>
              <a:t>医療</a:t>
            </a:r>
            <a:r>
              <a:rPr lang="en-US" altLang="ja-JP" dirty="0" smtClean="0">
                <a:solidFill>
                  <a:prstClr val="black"/>
                </a:solidFill>
              </a:rPr>
              <a:t>※1</a:t>
            </a:r>
          </a:p>
          <a:p>
            <a:pPr algn="ctr"/>
            <a:r>
              <a:rPr lang="en-US" altLang="ja-JP" sz="2800" dirty="0" smtClean="0">
                <a:solidFill>
                  <a:prstClr val="black"/>
                </a:solidFill>
              </a:rPr>
              <a:t>1</a:t>
            </a:r>
            <a:r>
              <a:rPr lang="ja-JP" altLang="en-US" sz="2800" dirty="0" smtClean="0">
                <a:solidFill>
                  <a:prstClr val="black"/>
                </a:solidFill>
              </a:rPr>
              <a:t>兆</a:t>
            </a:r>
            <a:r>
              <a:rPr lang="en-US" altLang="ja-JP" sz="2800" dirty="0" smtClean="0">
                <a:solidFill>
                  <a:prstClr val="black"/>
                </a:solidFill>
              </a:rPr>
              <a:t>8863</a:t>
            </a:r>
            <a:r>
              <a:rPr lang="ja-JP" altLang="en-US" sz="2800" dirty="0" smtClean="0">
                <a:solidFill>
                  <a:prstClr val="black"/>
                </a:solidFill>
              </a:rPr>
              <a:t>億円</a:t>
            </a:r>
          </a:p>
        </p:txBody>
      </p:sp>
      <p:sp>
        <p:nvSpPr>
          <p:cNvPr id="5" name="正方形/長方形 4"/>
          <p:cNvSpPr/>
          <p:nvPr/>
        </p:nvSpPr>
        <p:spPr>
          <a:xfrm>
            <a:off x="4821259" y="1484780"/>
            <a:ext cx="2284784" cy="100811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3600" dirty="0" smtClean="0">
                <a:solidFill>
                  <a:prstClr val="black"/>
                </a:solidFill>
              </a:rPr>
              <a:t>福祉</a:t>
            </a:r>
            <a:r>
              <a:rPr lang="en-US" altLang="ja-JP" dirty="0" smtClean="0">
                <a:solidFill>
                  <a:prstClr val="black"/>
                </a:solidFill>
              </a:rPr>
              <a:t>※</a:t>
            </a:r>
            <a:r>
              <a:rPr lang="en-US" altLang="ja-JP" dirty="0">
                <a:solidFill>
                  <a:prstClr val="black"/>
                </a:solidFill>
              </a:rPr>
              <a:t>2</a:t>
            </a:r>
            <a:endParaRPr lang="en-US" altLang="ja-JP" dirty="0" smtClean="0">
              <a:solidFill>
                <a:prstClr val="black"/>
              </a:solidFill>
            </a:endParaRPr>
          </a:p>
          <a:p>
            <a:pPr algn="ctr"/>
            <a:r>
              <a:rPr lang="en-US" altLang="ja-JP" sz="2800" dirty="0" smtClean="0">
                <a:solidFill>
                  <a:prstClr val="black"/>
                </a:solidFill>
              </a:rPr>
              <a:t>501</a:t>
            </a:r>
            <a:r>
              <a:rPr lang="ja-JP" altLang="en-US" sz="2800" dirty="0" smtClean="0">
                <a:solidFill>
                  <a:prstClr val="black"/>
                </a:solidFill>
              </a:rPr>
              <a:t>億円</a:t>
            </a:r>
            <a:endParaRPr lang="ja-JP" altLang="en-US" sz="2800" dirty="0">
              <a:solidFill>
                <a:prstClr val="black"/>
              </a:solidFill>
            </a:endParaRPr>
          </a:p>
        </p:txBody>
      </p:sp>
      <p:sp>
        <p:nvSpPr>
          <p:cNvPr id="6" name="正方形/長方形 5"/>
          <p:cNvSpPr/>
          <p:nvPr/>
        </p:nvSpPr>
        <p:spPr>
          <a:xfrm>
            <a:off x="1774766" y="2780928"/>
            <a:ext cx="2664296" cy="26677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3600" dirty="0" smtClean="0">
                <a:solidFill>
                  <a:prstClr val="black"/>
                </a:solidFill>
              </a:rPr>
              <a:t>入院</a:t>
            </a:r>
            <a:r>
              <a:rPr lang="en-US" altLang="ja-JP" dirty="0" smtClean="0">
                <a:solidFill>
                  <a:prstClr val="black"/>
                </a:solidFill>
              </a:rPr>
              <a:t>※1</a:t>
            </a:r>
          </a:p>
          <a:p>
            <a:pPr algn="ctr"/>
            <a:r>
              <a:rPr lang="en-US" altLang="ja-JP" sz="2800" dirty="0">
                <a:solidFill>
                  <a:prstClr val="black"/>
                </a:solidFill>
              </a:rPr>
              <a:t>1</a:t>
            </a:r>
            <a:r>
              <a:rPr lang="ja-JP" altLang="en-US" sz="2800" dirty="0" smtClean="0">
                <a:solidFill>
                  <a:prstClr val="black"/>
                </a:solidFill>
              </a:rPr>
              <a:t>兆</a:t>
            </a:r>
            <a:r>
              <a:rPr lang="en-US" altLang="ja-JP" sz="2800" dirty="0" smtClean="0">
                <a:solidFill>
                  <a:prstClr val="black"/>
                </a:solidFill>
              </a:rPr>
              <a:t>4039</a:t>
            </a:r>
            <a:r>
              <a:rPr lang="ja-JP" altLang="en-US" sz="2800" dirty="0" smtClean="0">
                <a:solidFill>
                  <a:prstClr val="black"/>
                </a:solidFill>
              </a:rPr>
              <a:t>億円</a:t>
            </a:r>
            <a:endParaRPr lang="en-US" altLang="ja-JP" sz="2800" dirty="0" smtClean="0">
              <a:solidFill>
                <a:prstClr val="black"/>
              </a:solidFill>
            </a:endParaRPr>
          </a:p>
          <a:p>
            <a:pPr algn="ctr"/>
            <a:r>
              <a:rPr lang="en-US" altLang="ja-JP" sz="3200" dirty="0" smtClean="0">
                <a:solidFill>
                  <a:prstClr val="black"/>
                </a:solidFill>
              </a:rPr>
              <a:t>+</a:t>
            </a:r>
          </a:p>
          <a:p>
            <a:pPr algn="ctr"/>
            <a:r>
              <a:rPr lang="ja-JP" altLang="en-US" sz="3600" dirty="0" smtClean="0">
                <a:solidFill>
                  <a:prstClr val="black"/>
                </a:solidFill>
              </a:rPr>
              <a:t>施設</a:t>
            </a:r>
            <a:r>
              <a:rPr lang="en-US" altLang="ja-JP" sz="2000" dirty="0" smtClean="0">
                <a:solidFill>
                  <a:prstClr val="black"/>
                </a:solidFill>
              </a:rPr>
              <a:t>※2</a:t>
            </a:r>
            <a:endParaRPr lang="en-US" altLang="ja-JP" sz="2800" dirty="0">
              <a:solidFill>
                <a:prstClr val="black"/>
              </a:solidFill>
            </a:endParaRPr>
          </a:p>
          <a:p>
            <a:pPr algn="ctr"/>
            <a:r>
              <a:rPr lang="en-US" altLang="ja-JP" sz="2800" dirty="0" smtClean="0">
                <a:solidFill>
                  <a:prstClr val="black"/>
                </a:solidFill>
              </a:rPr>
              <a:t>416</a:t>
            </a:r>
            <a:r>
              <a:rPr lang="ja-JP" altLang="en-US" sz="2800" dirty="0" smtClean="0">
                <a:solidFill>
                  <a:prstClr val="black"/>
                </a:solidFill>
              </a:rPr>
              <a:t>億円</a:t>
            </a:r>
            <a:endParaRPr lang="ja-JP" altLang="en-US" sz="6000" dirty="0">
              <a:solidFill>
                <a:prstClr val="black"/>
              </a:solidFill>
            </a:endParaRPr>
          </a:p>
        </p:txBody>
      </p:sp>
      <p:sp>
        <p:nvSpPr>
          <p:cNvPr id="7" name="正方形/長方形 6"/>
          <p:cNvSpPr/>
          <p:nvPr/>
        </p:nvSpPr>
        <p:spPr>
          <a:xfrm>
            <a:off x="4849262" y="2780928"/>
            <a:ext cx="2243018" cy="26677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3600" dirty="0" smtClean="0">
                <a:solidFill>
                  <a:prstClr val="black"/>
                </a:solidFill>
              </a:rPr>
              <a:t>外来</a:t>
            </a:r>
            <a:r>
              <a:rPr lang="en-US" altLang="ja-JP" dirty="0" smtClean="0">
                <a:solidFill>
                  <a:prstClr val="black"/>
                </a:solidFill>
              </a:rPr>
              <a:t>※1</a:t>
            </a:r>
          </a:p>
          <a:p>
            <a:pPr algn="ctr"/>
            <a:r>
              <a:rPr lang="en-US" altLang="ja-JP" sz="2800" dirty="0" smtClean="0">
                <a:solidFill>
                  <a:prstClr val="black"/>
                </a:solidFill>
              </a:rPr>
              <a:t>4824</a:t>
            </a:r>
            <a:r>
              <a:rPr lang="ja-JP" altLang="en-US" sz="2800" dirty="0" smtClean="0">
                <a:solidFill>
                  <a:prstClr val="black"/>
                </a:solidFill>
              </a:rPr>
              <a:t>億円</a:t>
            </a:r>
            <a:endParaRPr lang="en-US" altLang="ja-JP" sz="2800" dirty="0" smtClean="0">
              <a:solidFill>
                <a:prstClr val="black"/>
              </a:solidFill>
            </a:endParaRPr>
          </a:p>
          <a:p>
            <a:pPr algn="ctr"/>
            <a:r>
              <a:rPr lang="en-US" altLang="ja-JP" sz="3200" dirty="0" smtClean="0">
                <a:solidFill>
                  <a:prstClr val="black"/>
                </a:solidFill>
              </a:rPr>
              <a:t>+</a:t>
            </a:r>
          </a:p>
          <a:p>
            <a:pPr algn="ctr"/>
            <a:r>
              <a:rPr lang="ja-JP" altLang="en-US" sz="3600" dirty="0" smtClean="0">
                <a:solidFill>
                  <a:prstClr val="black"/>
                </a:solidFill>
              </a:rPr>
              <a:t>在宅</a:t>
            </a:r>
            <a:r>
              <a:rPr lang="en-US" altLang="ja-JP" sz="2000" dirty="0" smtClean="0">
                <a:solidFill>
                  <a:prstClr val="black"/>
                </a:solidFill>
              </a:rPr>
              <a:t>※2</a:t>
            </a:r>
            <a:endParaRPr lang="en-US" altLang="ja-JP" sz="2800" dirty="0">
              <a:solidFill>
                <a:prstClr val="black"/>
              </a:solidFill>
            </a:endParaRPr>
          </a:p>
          <a:p>
            <a:pPr algn="ctr"/>
            <a:r>
              <a:rPr lang="en-US" altLang="ja-JP" sz="2800" dirty="0" smtClean="0">
                <a:solidFill>
                  <a:prstClr val="black"/>
                </a:solidFill>
              </a:rPr>
              <a:t>85</a:t>
            </a:r>
            <a:r>
              <a:rPr lang="ja-JP" altLang="en-US" sz="2800" dirty="0" smtClean="0">
                <a:solidFill>
                  <a:prstClr val="black"/>
                </a:solidFill>
              </a:rPr>
              <a:t>億円</a:t>
            </a:r>
            <a:endParaRPr lang="ja-JP" altLang="en-US" sz="6000" dirty="0">
              <a:solidFill>
                <a:prstClr val="black"/>
              </a:solidFill>
            </a:endParaRPr>
          </a:p>
        </p:txBody>
      </p:sp>
      <p:sp>
        <p:nvSpPr>
          <p:cNvPr id="8" name="テキスト ボックス 7"/>
          <p:cNvSpPr txBox="1"/>
          <p:nvPr/>
        </p:nvSpPr>
        <p:spPr>
          <a:xfrm>
            <a:off x="4422444" y="1412776"/>
            <a:ext cx="431528" cy="1200329"/>
          </a:xfrm>
          <a:prstGeom prst="rect">
            <a:avLst/>
          </a:prstGeom>
          <a:noFill/>
        </p:spPr>
        <p:txBody>
          <a:bodyPr wrap="square" rtlCol="0">
            <a:spAutoFit/>
          </a:bodyPr>
          <a:lstStyle/>
          <a:p>
            <a:r>
              <a:rPr lang="en-US" altLang="ja-JP" sz="7200" dirty="0" smtClean="0">
                <a:solidFill>
                  <a:prstClr val="black"/>
                </a:solidFill>
              </a:rPr>
              <a:t>:</a:t>
            </a:r>
            <a:endParaRPr lang="ja-JP" altLang="en-US" sz="7200" dirty="0">
              <a:solidFill>
                <a:prstClr val="black"/>
              </a:solidFill>
            </a:endParaRPr>
          </a:p>
        </p:txBody>
      </p:sp>
      <p:sp>
        <p:nvSpPr>
          <p:cNvPr id="9" name="テキスト ボックス 8"/>
          <p:cNvSpPr txBox="1"/>
          <p:nvPr/>
        </p:nvSpPr>
        <p:spPr>
          <a:xfrm>
            <a:off x="4433522" y="3398795"/>
            <a:ext cx="431528" cy="1233628"/>
          </a:xfrm>
          <a:prstGeom prst="rect">
            <a:avLst/>
          </a:prstGeom>
          <a:noFill/>
        </p:spPr>
        <p:txBody>
          <a:bodyPr wrap="square" rtlCol="0">
            <a:spAutoFit/>
          </a:bodyPr>
          <a:lstStyle/>
          <a:p>
            <a:r>
              <a:rPr lang="en-US" altLang="ja-JP" sz="7200" dirty="0" smtClean="0">
                <a:solidFill>
                  <a:prstClr val="black"/>
                </a:solidFill>
              </a:rPr>
              <a:t>:</a:t>
            </a:r>
            <a:endParaRPr lang="ja-JP" altLang="en-US" sz="7200" dirty="0">
              <a:solidFill>
                <a:prstClr val="black"/>
              </a:solidFill>
            </a:endParaRPr>
          </a:p>
        </p:txBody>
      </p:sp>
      <p:sp>
        <p:nvSpPr>
          <p:cNvPr id="12" name="テキスト ボックス 11"/>
          <p:cNvSpPr txBox="1"/>
          <p:nvPr/>
        </p:nvSpPr>
        <p:spPr>
          <a:xfrm>
            <a:off x="5148064" y="5805264"/>
            <a:ext cx="3876382" cy="923330"/>
          </a:xfrm>
          <a:prstGeom prst="rect">
            <a:avLst/>
          </a:prstGeom>
          <a:noFill/>
        </p:spPr>
        <p:txBody>
          <a:bodyPr wrap="none" rtlCol="0">
            <a:spAutoFit/>
          </a:bodyPr>
          <a:lstStyle/>
          <a:p>
            <a:r>
              <a:rPr lang="ja-JP" altLang="en-US" dirty="0" smtClean="0">
                <a:solidFill>
                  <a:schemeClr val="bg1"/>
                </a:solidFill>
              </a:rPr>
              <a:t>＜出典＞</a:t>
            </a:r>
            <a:endParaRPr lang="en-US" altLang="ja-JP" dirty="0" smtClean="0">
              <a:solidFill>
                <a:schemeClr val="bg1"/>
              </a:solidFill>
            </a:endParaRPr>
          </a:p>
          <a:p>
            <a:r>
              <a:rPr lang="en-US" altLang="ja-JP" dirty="0" smtClean="0">
                <a:solidFill>
                  <a:schemeClr val="bg1"/>
                </a:solidFill>
              </a:rPr>
              <a:t>※1</a:t>
            </a:r>
            <a:r>
              <a:rPr lang="ja-JP" altLang="en-US" dirty="0" smtClean="0">
                <a:solidFill>
                  <a:schemeClr val="bg1"/>
                </a:solidFill>
              </a:rPr>
              <a:t>　平成</a:t>
            </a:r>
            <a:r>
              <a:rPr lang="en-US" altLang="ja-JP" dirty="0" smtClean="0">
                <a:solidFill>
                  <a:schemeClr val="bg1"/>
                </a:solidFill>
              </a:rPr>
              <a:t>17</a:t>
            </a:r>
            <a:r>
              <a:rPr lang="ja-JP" altLang="en-US" dirty="0" smtClean="0">
                <a:solidFill>
                  <a:schemeClr val="bg1"/>
                </a:solidFill>
              </a:rPr>
              <a:t>年度「国民医療費」</a:t>
            </a:r>
            <a:endParaRPr lang="en-US" altLang="ja-JP" dirty="0" smtClean="0">
              <a:solidFill>
                <a:schemeClr val="bg1"/>
              </a:solidFill>
            </a:endParaRPr>
          </a:p>
          <a:p>
            <a:r>
              <a:rPr lang="en-US" altLang="ja-JP" dirty="0" smtClean="0">
                <a:solidFill>
                  <a:schemeClr val="bg1"/>
                </a:solidFill>
              </a:rPr>
              <a:t>※2</a:t>
            </a:r>
            <a:r>
              <a:rPr lang="ja-JP" altLang="en-US" dirty="0" smtClean="0">
                <a:solidFill>
                  <a:schemeClr val="bg1"/>
                </a:solidFill>
              </a:rPr>
              <a:t>　平成</a:t>
            </a:r>
            <a:r>
              <a:rPr lang="en-US" altLang="ja-JP" dirty="0" smtClean="0">
                <a:solidFill>
                  <a:schemeClr val="bg1"/>
                </a:solidFill>
              </a:rPr>
              <a:t>17</a:t>
            </a:r>
            <a:r>
              <a:rPr lang="ja-JP" altLang="en-US" dirty="0" smtClean="0">
                <a:solidFill>
                  <a:schemeClr val="bg1"/>
                </a:solidFill>
              </a:rPr>
              <a:t>年度国庫補助額から推計</a:t>
            </a:r>
            <a:endParaRPr lang="en-US" altLang="ja-JP" dirty="0">
              <a:solidFill>
                <a:schemeClr val="bg1"/>
              </a:solidFill>
            </a:endParaRPr>
          </a:p>
        </p:txBody>
      </p:sp>
      <p:sp>
        <p:nvSpPr>
          <p:cNvPr id="13" name="テキスト ボックス 12"/>
          <p:cNvSpPr txBox="1"/>
          <p:nvPr/>
        </p:nvSpPr>
        <p:spPr>
          <a:xfrm>
            <a:off x="6831945" y="260651"/>
            <a:ext cx="1981633" cy="276999"/>
          </a:xfrm>
          <a:prstGeom prst="rect">
            <a:avLst/>
          </a:prstGeom>
          <a:noFill/>
        </p:spPr>
        <p:txBody>
          <a:bodyPr wrap="none" rtlCol="0">
            <a:spAutoFit/>
          </a:bodyPr>
          <a:lstStyle/>
          <a:p>
            <a:r>
              <a:rPr lang="ja-JP" altLang="en-US" sz="1200" dirty="0" smtClean="0">
                <a:solidFill>
                  <a:prstClr val="black"/>
                </a:solidFill>
              </a:rPr>
              <a:t>厚生労働省ロードマップより</a:t>
            </a:r>
            <a:endParaRPr lang="ja-JP" altLang="en-US" sz="1200" dirty="0">
              <a:solidFill>
                <a:prstClr val="black"/>
              </a:solidFill>
            </a:endParaRPr>
          </a:p>
        </p:txBody>
      </p:sp>
      <p:sp>
        <p:nvSpPr>
          <p:cNvPr id="16" name="タイトル 1"/>
          <p:cNvSpPr txBox="1">
            <a:spLocks/>
          </p:cNvSpPr>
          <p:nvPr/>
        </p:nvSpPr>
        <p:spPr>
          <a:xfrm>
            <a:off x="506042" y="5672537"/>
            <a:ext cx="8229600" cy="1143000"/>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smtClean="0">
                <a:ln>
                  <a:noFill/>
                </a:ln>
                <a:solidFill>
                  <a:schemeClr val="bg1"/>
                </a:solidFill>
                <a:effectLst/>
                <a:uLnTx/>
                <a:uFillTx/>
                <a:latin typeface="+mj-lt"/>
                <a:ea typeface="+mj-ea"/>
                <a:cs typeface="+mj-cs"/>
              </a:rPr>
              <a:t>日本の精神保健のパイは</a:t>
            </a:r>
            <a:endParaRPr kumimoji="1" lang="en-US" altLang="ja-JP" sz="2400" b="0" i="0" u="none" strike="noStrike" kern="1200" cap="none" spc="0" normalizeH="0" baseline="0" noProof="0" dirty="0" smtClean="0">
              <a:ln>
                <a:noFill/>
              </a:ln>
              <a:solidFill>
                <a:schemeClr val="bg1"/>
              </a:solidFill>
              <a:effectLst/>
              <a:uLnTx/>
              <a:uFillTx/>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ja-JP" altLang="en-US" sz="2400" dirty="0" smtClean="0">
                <a:solidFill>
                  <a:schemeClr val="bg1"/>
                </a:solidFill>
                <a:latin typeface="+mj-lt"/>
                <a:ea typeface="+mj-ea"/>
                <a:cs typeface="+mj-cs"/>
              </a:rPr>
              <a:t>　　　　　　　　　　</a:t>
            </a:r>
            <a:r>
              <a:rPr kumimoji="1" lang="ja-JP" altLang="en-US" sz="2400" b="0" i="0" u="none" strike="noStrike" kern="1200" cap="none" spc="0" normalizeH="0" baseline="0" noProof="0" dirty="0" smtClean="0">
                <a:ln>
                  <a:noFill/>
                </a:ln>
                <a:solidFill>
                  <a:schemeClr val="bg1"/>
                </a:solidFill>
                <a:effectLst/>
                <a:uLnTx/>
                <a:uFillTx/>
                <a:latin typeface="+mj-lt"/>
                <a:ea typeface="+mj-ea"/>
                <a:cs typeface="+mj-cs"/>
              </a:rPr>
              <a:t>約</a:t>
            </a:r>
            <a:r>
              <a:rPr kumimoji="1" lang="en-US" altLang="ja-JP" sz="2400" b="0" i="0" u="none" strike="noStrike" kern="1200" cap="none" spc="0" normalizeH="0" baseline="0" noProof="0" dirty="0" smtClean="0">
                <a:ln>
                  <a:noFill/>
                </a:ln>
                <a:solidFill>
                  <a:schemeClr val="bg1"/>
                </a:solidFill>
                <a:effectLst/>
                <a:uLnTx/>
                <a:uFillTx/>
                <a:latin typeface="+mj-lt"/>
                <a:ea typeface="+mj-ea"/>
                <a:cs typeface="+mj-cs"/>
              </a:rPr>
              <a:t>1</a:t>
            </a:r>
            <a:r>
              <a:rPr kumimoji="1" lang="ja-JP" altLang="en-US" sz="2400" b="0" i="0" u="none" strike="noStrike" kern="1200" cap="none" spc="0" normalizeH="0" baseline="0" noProof="0" dirty="0" smtClean="0">
                <a:ln>
                  <a:noFill/>
                </a:ln>
                <a:solidFill>
                  <a:schemeClr val="bg1"/>
                </a:solidFill>
                <a:effectLst/>
                <a:uLnTx/>
                <a:uFillTx/>
                <a:latin typeface="+mj-lt"/>
                <a:ea typeface="+mj-ea"/>
                <a:cs typeface="+mj-cs"/>
              </a:rPr>
              <a:t>兆</a:t>
            </a:r>
            <a:r>
              <a:rPr kumimoji="1" lang="en-US" altLang="ja-JP" sz="2400" b="0" i="0" u="none" strike="noStrike" kern="1200" cap="none" spc="0" normalizeH="0" baseline="0" noProof="0" dirty="0" smtClean="0">
                <a:ln>
                  <a:noFill/>
                </a:ln>
                <a:solidFill>
                  <a:schemeClr val="bg1"/>
                </a:solidFill>
                <a:effectLst/>
                <a:uLnTx/>
                <a:uFillTx/>
                <a:latin typeface="+mj-lt"/>
                <a:ea typeface="+mj-ea"/>
                <a:cs typeface="+mj-cs"/>
              </a:rPr>
              <a:t>9</a:t>
            </a:r>
            <a:r>
              <a:rPr kumimoji="1" lang="ja-JP" altLang="en-US" sz="2400" b="0" i="0" u="none" strike="noStrike" kern="1200" cap="none" spc="0" normalizeH="0" baseline="0" noProof="0" dirty="0" smtClean="0">
                <a:ln>
                  <a:noFill/>
                </a:ln>
                <a:solidFill>
                  <a:schemeClr val="bg1"/>
                </a:solidFill>
                <a:effectLst/>
                <a:uLnTx/>
                <a:uFillTx/>
                <a:latin typeface="+mj-lt"/>
                <a:ea typeface="+mj-ea"/>
                <a:cs typeface="+mj-cs"/>
              </a:rPr>
              <a:t>千億円</a:t>
            </a:r>
            <a:endParaRPr kumimoji="1" lang="ja-JP" altLang="en-US" sz="24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034433" y="1154273"/>
            <a:ext cx="3172986" cy="4572032"/>
          </a:xfrm>
          <a:prstGeom prst="rect">
            <a:avLst/>
          </a:prstGeom>
          <a:noFill/>
          <a:ln w="9525">
            <a:noFill/>
            <a:miter lim="800000"/>
            <a:headEnd/>
            <a:tailEnd/>
          </a:ln>
        </p:spPr>
      </p:pic>
      <p:sp>
        <p:nvSpPr>
          <p:cNvPr id="3" name="テキスト ボックス 2"/>
          <p:cNvSpPr txBox="1"/>
          <p:nvPr/>
        </p:nvSpPr>
        <p:spPr>
          <a:xfrm>
            <a:off x="510658" y="195418"/>
            <a:ext cx="7990433" cy="954107"/>
          </a:xfrm>
          <a:prstGeom prst="rect">
            <a:avLst/>
          </a:prstGeom>
          <a:noFill/>
        </p:spPr>
        <p:txBody>
          <a:bodyPr wrap="square" rtlCol="0">
            <a:spAutoFit/>
          </a:bodyPr>
          <a:lstStyle/>
          <a:p>
            <a:r>
              <a:rPr kumimoji="1" lang="ja-JP" altLang="en-US" sz="2800" dirty="0" smtClean="0">
                <a:solidFill>
                  <a:schemeClr val="bg1"/>
                </a:solidFill>
              </a:rPr>
              <a:t>「イタリアが精神病院を廃絶するらしい」</a:t>
            </a:r>
            <a:endParaRPr kumimoji="1" lang="en-US" altLang="ja-JP" sz="2800" dirty="0" smtClean="0">
              <a:solidFill>
                <a:schemeClr val="bg1"/>
              </a:solidFill>
            </a:endParaRPr>
          </a:p>
          <a:p>
            <a:pPr algn="r"/>
            <a:r>
              <a:rPr kumimoji="1" lang="ja-JP" altLang="en-US" sz="2800" dirty="0" smtClean="0">
                <a:solidFill>
                  <a:schemeClr val="bg1"/>
                </a:solidFill>
              </a:rPr>
              <a:t>という情報を初めて日本に伝えた書</a:t>
            </a:r>
            <a:endParaRPr kumimoji="1" lang="ja-JP" altLang="en-US" sz="2800" dirty="0">
              <a:solidFill>
                <a:schemeClr val="bg1"/>
              </a:solidFill>
            </a:endParaRPr>
          </a:p>
        </p:txBody>
      </p:sp>
      <p:sp>
        <p:nvSpPr>
          <p:cNvPr id="4" name="テキスト ボックス 3"/>
          <p:cNvSpPr txBox="1"/>
          <p:nvPr/>
        </p:nvSpPr>
        <p:spPr>
          <a:xfrm>
            <a:off x="5198899" y="5733256"/>
            <a:ext cx="2852063" cy="584775"/>
          </a:xfrm>
          <a:prstGeom prst="rect">
            <a:avLst/>
          </a:prstGeom>
          <a:noFill/>
        </p:spPr>
        <p:txBody>
          <a:bodyPr wrap="none" rtlCol="0">
            <a:spAutoFit/>
          </a:bodyPr>
          <a:lstStyle/>
          <a:p>
            <a:r>
              <a:rPr lang="ja-JP" altLang="en-US" sz="3200" dirty="0" smtClean="0">
                <a:solidFill>
                  <a:schemeClr val="bg1"/>
                </a:solidFill>
              </a:rPr>
              <a:t>訳者：半田文穂</a:t>
            </a:r>
            <a:endParaRPr lang="en-US" altLang="ja-JP" sz="3200" dirty="0">
              <a:solidFill>
                <a:schemeClr val="bg1"/>
              </a:solidFill>
            </a:endParaRPr>
          </a:p>
        </p:txBody>
      </p:sp>
      <p:sp>
        <p:nvSpPr>
          <p:cNvPr id="5" name="正方形/長方形 4"/>
          <p:cNvSpPr/>
          <p:nvPr/>
        </p:nvSpPr>
        <p:spPr>
          <a:xfrm>
            <a:off x="2509522" y="5712419"/>
            <a:ext cx="2505815" cy="646331"/>
          </a:xfrm>
          <a:prstGeom prst="rect">
            <a:avLst/>
          </a:prstGeom>
        </p:spPr>
        <p:txBody>
          <a:bodyPr wrap="none">
            <a:spAutoFit/>
          </a:bodyPr>
          <a:lstStyle/>
          <a:p>
            <a:pPr algn="ctr"/>
            <a:r>
              <a:rPr lang="en-US" altLang="ja-JP" sz="3600" dirty="0" smtClean="0">
                <a:solidFill>
                  <a:schemeClr val="bg1"/>
                </a:solidFill>
              </a:rPr>
              <a:t>1985</a:t>
            </a:r>
            <a:r>
              <a:rPr lang="ja-JP" altLang="en-US" sz="3600" dirty="0" smtClean="0">
                <a:solidFill>
                  <a:schemeClr val="bg1"/>
                </a:solidFill>
              </a:rPr>
              <a:t>年出版</a:t>
            </a:r>
            <a:endParaRPr lang="en-US" altLang="ja-JP" sz="3600" dirty="0" smtClean="0">
              <a:solidFill>
                <a:schemeClr val="bg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p:cNvPicPr>
            <a:picLocks noChangeAspect="1" noChangeArrowheads="1"/>
          </p:cNvPicPr>
          <p:nvPr/>
        </p:nvPicPr>
        <p:blipFill>
          <a:blip r:embed="rId3" cstate="print"/>
          <a:srcRect/>
          <a:stretch>
            <a:fillRect/>
          </a:stretch>
        </p:blipFill>
        <p:spPr bwMode="auto">
          <a:xfrm>
            <a:off x="-1" y="0"/>
            <a:ext cx="9144001" cy="6167390"/>
          </a:xfrm>
          <a:prstGeom prst="rect">
            <a:avLst/>
          </a:prstGeom>
          <a:noFill/>
          <a:ln w="9525">
            <a:noFill/>
            <a:miter lim="800000"/>
            <a:headEnd/>
            <a:tailEnd/>
          </a:ln>
          <a:effectLst/>
        </p:spPr>
      </p:pic>
      <p:sp>
        <p:nvSpPr>
          <p:cNvPr id="6" name="正方形/長方形 5"/>
          <p:cNvSpPr/>
          <p:nvPr/>
        </p:nvSpPr>
        <p:spPr>
          <a:xfrm>
            <a:off x="2567288" y="3496766"/>
            <a:ext cx="4540025" cy="2646878"/>
          </a:xfrm>
          <a:prstGeom prst="rect">
            <a:avLst/>
          </a:prstGeom>
        </p:spPr>
        <p:txBody>
          <a:bodyPr wrap="none">
            <a:spAutoFit/>
          </a:bodyPr>
          <a:lstStyle/>
          <a:p>
            <a:r>
              <a:rPr lang="en-US" altLang="ja-JP" sz="16600" dirty="0" smtClean="0">
                <a:ln>
                  <a:solidFill>
                    <a:schemeClr val="bg2"/>
                  </a:solidFill>
                </a:ln>
                <a:solidFill>
                  <a:prstClr val="black"/>
                </a:solidFill>
                <a:effectLst>
                  <a:outerShdw blurRad="38100" dist="38100" dir="2700000" algn="tl">
                    <a:srgbClr val="000000">
                      <a:alpha val="43137"/>
                    </a:srgbClr>
                  </a:outerShdw>
                  <a:reflection blurRad="6350" stA="60000" endA="900" endPos="58000" dir="5400000" sy="-100000" algn="bl" rotWithShape="0"/>
                </a:effectLst>
                <a:latin typeface="Imprint MT Shadow" pitchFamily="82" charset="0"/>
                <a:cs typeface="+mj-cs"/>
              </a:rPr>
              <a:t>Trieste</a:t>
            </a:r>
            <a:endParaRPr lang="ja-JP" altLang="en-US" sz="6600" dirty="0">
              <a:ln>
                <a:solidFill>
                  <a:schemeClr val="bg2"/>
                </a:solidFill>
              </a:ln>
              <a:effectLst>
                <a:outerShdw blurRad="38100" dist="38100" dir="2700000" algn="tl">
                  <a:srgbClr val="000000">
                    <a:alpha val="43137"/>
                  </a:srgbClr>
                </a:outerShdw>
                <a:reflection blurRad="6350" stA="60000" endA="900" endPos="58000" dir="5400000" sy="-100000" algn="bl" rotWithShape="0"/>
              </a:effectLst>
            </a:endParaRPr>
          </a:p>
        </p:txBody>
      </p:sp>
      <p:sp>
        <p:nvSpPr>
          <p:cNvPr id="4" name="テキスト ボックス 3"/>
          <p:cNvSpPr txBox="1"/>
          <p:nvPr/>
        </p:nvSpPr>
        <p:spPr>
          <a:xfrm>
            <a:off x="8143901" y="6143644"/>
            <a:ext cx="883575" cy="369332"/>
          </a:xfrm>
          <a:prstGeom prst="rect">
            <a:avLst/>
          </a:prstGeom>
          <a:noFill/>
        </p:spPr>
        <p:txBody>
          <a:bodyPr wrap="none" rtlCol="0">
            <a:spAutoFit/>
          </a:bodyPr>
          <a:lstStyle/>
          <a:p>
            <a:r>
              <a:rPr kumimoji="1" lang="en-US" altLang="ja-JP"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1986</a:t>
            </a:r>
            <a:r>
              <a:rPr kumimoji="1" lang="ja-JP" alt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年</a:t>
            </a:r>
            <a:endParaRPr kumimoji="1" lang="ja-JP" alt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正方形/長方形 4"/>
          <p:cNvSpPr/>
          <p:nvPr/>
        </p:nvSpPr>
        <p:spPr>
          <a:xfrm>
            <a:off x="428597" y="785794"/>
            <a:ext cx="7077579" cy="1446550"/>
          </a:xfrm>
          <a:prstGeom prst="rect">
            <a:avLst/>
          </a:prstGeom>
        </p:spPr>
        <p:txBody>
          <a:bodyPr wrap="none">
            <a:spAutoFit/>
          </a:bodyPr>
          <a:lstStyle/>
          <a:p>
            <a:r>
              <a:rPr lang="ja-JP" altLang="en-US" sz="4400" b="1" dirty="0" smtClean="0">
                <a:ln w="17780" cmpd="sng">
                  <a:solidFill>
                    <a:schemeClr val="accent1">
                      <a:tint val="3000"/>
                    </a:schemeClr>
                  </a:solidFill>
                  <a:prstDash val="solid"/>
                  <a:miter lim="800000"/>
                </a:ln>
                <a:gradFill flip="none" rotWithShape="1">
                  <a:gsLst>
                    <a:gs pos="0">
                      <a:schemeClr val="accent2">
                        <a:lumMod val="50000"/>
                        <a:shade val="30000"/>
                        <a:satMod val="115000"/>
                      </a:schemeClr>
                    </a:gs>
                    <a:gs pos="50000">
                      <a:schemeClr val="accent2">
                        <a:lumMod val="50000"/>
                        <a:shade val="67500"/>
                        <a:satMod val="115000"/>
                      </a:schemeClr>
                    </a:gs>
                    <a:gs pos="100000">
                      <a:schemeClr val="accent2">
                        <a:lumMod val="50000"/>
                        <a:shade val="100000"/>
                        <a:satMod val="115000"/>
                      </a:schemeClr>
                    </a:gs>
                  </a:gsLst>
                  <a:lin ang="16200000" scaled="1"/>
                  <a:tileRect/>
                </a:gradFill>
                <a:effectLst>
                  <a:outerShdw blurRad="55000" dist="50800" dir="5400000" algn="tl">
                    <a:srgbClr val="000000">
                      <a:alpha val="33000"/>
                    </a:srgbClr>
                  </a:outerShdw>
                </a:effectLst>
              </a:rPr>
              <a:t>「精神病院の無い風景」</a:t>
            </a:r>
            <a:endParaRPr lang="en-US" altLang="ja-JP" sz="4400" b="1" dirty="0" smtClean="0">
              <a:ln w="17780" cmpd="sng">
                <a:solidFill>
                  <a:schemeClr val="accent1">
                    <a:tint val="3000"/>
                  </a:schemeClr>
                </a:solidFill>
                <a:prstDash val="solid"/>
                <a:miter lim="800000"/>
              </a:ln>
              <a:gradFill flip="none" rotWithShape="1">
                <a:gsLst>
                  <a:gs pos="0">
                    <a:schemeClr val="accent2">
                      <a:lumMod val="50000"/>
                      <a:shade val="30000"/>
                      <a:satMod val="115000"/>
                    </a:schemeClr>
                  </a:gs>
                  <a:gs pos="50000">
                    <a:schemeClr val="accent2">
                      <a:lumMod val="50000"/>
                      <a:shade val="67500"/>
                      <a:satMod val="115000"/>
                    </a:schemeClr>
                  </a:gs>
                  <a:gs pos="100000">
                    <a:schemeClr val="accent2">
                      <a:lumMod val="50000"/>
                      <a:shade val="100000"/>
                      <a:satMod val="115000"/>
                    </a:schemeClr>
                  </a:gs>
                </a:gsLst>
                <a:lin ang="16200000" scaled="1"/>
                <a:tileRect/>
              </a:gradFill>
              <a:effectLst>
                <a:outerShdw blurRad="55000" dist="50800" dir="5400000" algn="tl">
                  <a:srgbClr val="000000">
                    <a:alpha val="33000"/>
                  </a:srgbClr>
                </a:outerShdw>
              </a:effectLst>
            </a:endParaRPr>
          </a:p>
          <a:p>
            <a:r>
              <a:rPr lang="en-US" altLang="ja-JP" sz="4400" b="1" dirty="0" smtClean="0">
                <a:ln w="17780" cmpd="sng">
                  <a:solidFill>
                    <a:schemeClr val="accent1">
                      <a:tint val="3000"/>
                    </a:schemeClr>
                  </a:solidFill>
                  <a:prstDash val="solid"/>
                  <a:miter lim="800000"/>
                </a:ln>
                <a:gradFill flip="none" rotWithShape="1">
                  <a:gsLst>
                    <a:gs pos="0">
                      <a:schemeClr val="accent2">
                        <a:lumMod val="50000"/>
                        <a:shade val="30000"/>
                        <a:satMod val="115000"/>
                      </a:schemeClr>
                    </a:gs>
                    <a:gs pos="50000">
                      <a:schemeClr val="accent2">
                        <a:lumMod val="50000"/>
                        <a:shade val="67500"/>
                        <a:satMod val="115000"/>
                      </a:schemeClr>
                    </a:gs>
                    <a:gs pos="100000">
                      <a:schemeClr val="accent2">
                        <a:lumMod val="50000"/>
                        <a:shade val="100000"/>
                        <a:satMod val="115000"/>
                      </a:schemeClr>
                    </a:gs>
                  </a:gsLst>
                  <a:lin ang="16200000" scaled="1"/>
                  <a:tileRect/>
                </a:gradFill>
                <a:effectLst>
                  <a:outerShdw blurRad="55000" dist="50800" dir="5400000" algn="tl">
                    <a:srgbClr val="000000">
                      <a:alpha val="33000"/>
                    </a:srgbClr>
                  </a:outerShdw>
                </a:effectLst>
              </a:rPr>
              <a:t>				</a:t>
            </a:r>
            <a:r>
              <a:rPr lang="ja-JP" altLang="en-US" sz="4400" b="1" dirty="0" smtClean="0">
                <a:ln w="17780" cmpd="sng">
                  <a:solidFill>
                    <a:schemeClr val="accent1">
                      <a:tint val="3000"/>
                    </a:schemeClr>
                  </a:solidFill>
                  <a:prstDash val="solid"/>
                  <a:miter lim="800000"/>
                </a:ln>
                <a:gradFill flip="none" rotWithShape="1">
                  <a:gsLst>
                    <a:gs pos="0">
                      <a:schemeClr val="accent2">
                        <a:lumMod val="50000"/>
                        <a:shade val="30000"/>
                        <a:satMod val="115000"/>
                      </a:schemeClr>
                    </a:gs>
                    <a:gs pos="50000">
                      <a:schemeClr val="accent2">
                        <a:lumMod val="50000"/>
                        <a:shade val="67500"/>
                        <a:satMod val="115000"/>
                      </a:schemeClr>
                    </a:gs>
                    <a:gs pos="100000">
                      <a:schemeClr val="accent2">
                        <a:lumMod val="50000"/>
                        <a:shade val="100000"/>
                        <a:satMod val="115000"/>
                      </a:schemeClr>
                    </a:gs>
                  </a:gsLst>
                  <a:lin ang="16200000" scaled="1"/>
                  <a:tileRect/>
                </a:gradFill>
                <a:effectLst>
                  <a:outerShdw blurRad="55000" dist="50800" dir="5400000" algn="tl">
                    <a:srgbClr val="000000">
                      <a:alpha val="33000"/>
                    </a:srgbClr>
                  </a:outerShdw>
                </a:effectLst>
              </a:rPr>
              <a:t>は本当だった</a:t>
            </a:r>
            <a:endParaRPr lang="ja-JP" altLang="en-US" sz="4400" b="1" dirty="0">
              <a:ln w="17780" cmpd="sng">
                <a:solidFill>
                  <a:schemeClr val="accent1">
                    <a:tint val="3000"/>
                  </a:schemeClr>
                </a:solidFill>
                <a:prstDash val="solid"/>
                <a:miter lim="800000"/>
              </a:ln>
              <a:gradFill flip="none" rotWithShape="1">
                <a:gsLst>
                  <a:gs pos="0">
                    <a:schemeClr val="accent2">
                      <a:lumMod val="50000"/>
                      <a:shade val="30000"/>
                      <a:satMod val="115000"/>
                    </a:schemeClr>
                  </a:gs>
                  <a:gs pos="50000">
                    <a:schemeClr val="accent2">
                      <a:lumMod val="50000"/>
                      <a:shade val="67500"/>
                      <a:satMod val="115000"/>
                    </a:schemeClr>
                  </a:gs>
                  <a:gs pos="100000">
                    <a:schemeClr val="accent2">
                      <a:lumMod val="50000"/>
                      <a:shade val="100000"/>
                      <a:satMod val="115000"/>
                    </a:schemeClr>
                  </a:gs>
                </a:gsLst>
                <a:lin ang="16200000" scaled="1"/>
                <a:tileRect/>
              </a:gradFill>
              <a:effectLst>
                <a:outerShdw blurRad="55000" dist="50800" dir="5400000" algn="tl">
                  <a:srgbClr val="000000">
                    <a:alpha val="33000"/>
                  </a:srgbClr>
                </a:outerShdw>
              </a:effectLs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１９６０年前後の日本と日本以外の国</a:t>
            </a:r>
            <a:endParaRPr kumimoji="1" lang="ja-JP" altLang="en-US" dirty="0"/>
          </a:p>
        </p:txBody>
      </p:sp>
      <p:sp>
        <p:nvSpPr>
          <p:cNvPr id="3" name="コンテンツ プレースホルダ 2"/>
          <p:cNvSpPr>
            <a:spLocks noGrp="1"/>
          </p:cNvSpPr>
          <p:nvPr>
            <p:ph idx="1"/>
          </p:nvPr>
        </p:nvSpPr>
        <p:spPr/>
        <p:txBody>
          <a:bodyPr>
            <a:normAutofit fontScale="85000" lnSpcReduction="20000"/>
          </a:bodyPr>
          <a:lstStyle/>
          <a:p>
            <a:r>
              <a:rPr lang="ja-JP" altLang="ja-JP" dirty="0" smtClean="0"/>
              <a:t>１９５０年代の後半、「精神病院は本当の治療の場にはなりえない」と、欧米の精神科医自身が言い始めた。</a:t>
            </a:r>
          </a:p>
          <a:p>
            <a:r>
              <a:rPr lang="ja-JP" altLang="ja-JP" dirty="0" smtClean="0"/>
              <a:t>英国の著名な精神病院長マクスウエル・ジョーンズが治療共同体を始めた。</a:t>
            </a:r>
          </a:p>
          <a:p>
            <a:r>
              <a:rPr lang="ja-JP" altLang="ja-JP" dirty="0" smtClean="0"/>
              <a:t>アメリカを代表する精神科医たちが、州立精神病院に見切りをつけ、米政府は州立精神病院について膨大な調査報告書を出した。（当時の州立病院の様子は映画『カッコーの巣の上で』を見よ！）。</a:t>
            </a:r>
          </a:p>
          <a:p>
            <a:endParaRPr kumimoji="1" lang="ja-JP" alt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500066" y="3143250"/>
            <a:ext cx="4000496" cy="461665"/>
          </a:xfrm>
          <a:prstGeom prst="rect">
            <a:avLst/>
          </a:prstGeom>
          <a:noFill/>
        </p:spPr>
        <p:txBody>
          <a:bodyPr wrap="square" rtlCol="0">
            <a:spAutoFit/>
          </a:bodyPr>
          <a:lstStyle/>
          <a:p>
            <a:r>
              <a:rPr kumimoji="1" lang="ja-JP" altLang="en-US" sz="2400" dirty="0" smtClean="0"/>
              <a:t>トリエステの街</a:t>
            </a:r>
            <a:endParaRPr kumimoji="1" lang="ja-JP" altLang="en-US" sz="2400" dirty="0"/>
          </a:p>
        </p:txBody>
      </p:sp>
      <p:pic>
        <p:nvPicPr>
          <p:cNvPr id="4098" name="Picture 2"/>
          <p:cNvPicPr>
            <a:picLocks noChangeAspect="1" noChangeArrowheads="1"/>
          </p:cNvPicPr>
          <p:nvPr/>
        </p:nvPicPr>
        <p:blipFill>
          <a:blip r:embed="rId2" cstate="print"/>
          <a:srcRect r="5120" b="7079"/>
          <a:stretch>
            <a:fillRect/>
          </a:stretch>
        </p:blipFill>
        <p:spPr bwMode="auto">
          <a:xfrm>
            <a:off x="71407" y="1285860"/>
            <a:ext cx="3000396" cy="2000264"/>
          </a:xfrm>
          <a:prstGeom prst="rect">
            <a:avLst/>
          </a:prstGeom>
          <a:ln>
            <a:noFill/>
          </a:ln>
          <a:effectLst>
            <a:softEdge rad="112500"/>
          </a:effectLst>
        </p:spPr>
      </p:pic>
      <p:pic>
        <p:nvPicPr>
          <p:cNvPr id="4100" name="Picture 4"/>
          <p:cNvPicPr>
            <a:picLocks noChangeAspect="1" noChangeArrowheads="1"/>
          </p:cNvPicPr>
          <p:nvPr/>
        </p:nvPicPr>
        <p:blipFill>
          <a:blip r:embed="rId3" cstate="print"/>
          <a:srcRect r="4255" b="6666"/>
          <a:stretch>
            <a:fillRect/>
          </a:stretch>
        </p:blipFill>
        <p:spPr bwMode="auto">
          <a:xfrm>
            <a:off x="5572132" y="1214422"/>
            <a:ext cx="3000396" cy="2000264"/>
          </a:xfrm>
          <a:prstGeom prst="rect">
            <a:avLst/>
          </a:prstGeom>
          <a:ln>
            <a:noFill/>
          </a:ln>
          <a:effectLst>
            <a:softEdge rad="112500"/>
          </a:effectLst>
        </p:spPr>
      </p:pic>
      <p:pic>
        <p:nvPicPr>
          <p:cNvPr id="4101" name="Picture 5"/>
          <p:cNvPicPr>
            <a:picLocks noChangeAspect="1" noChangeArrowheads="1"/>
          </p:cNvPicPr>
          <p:nvPr/>
        </p:nvPicPr>
        <p:blipFill>
          <a:blip r:embed="rId4" cstate="print"/>
          <a:srcRect r="5120" b="7894"/>
          <a:stretch>
            <a:fillRect/>
          </a:stretch>
        </p:blipFill>
        <p:spPr bwMode="auto">
          <a:xfrm>
            <a:off x="1785919" y="3643314"/>
            <a:ext cx="3000396" cy="2000264"/>
          </a:xfrm>
          <a:prstGeom prst="rect">
            <a:avLst/>
          </a:prstGeom>
          <a:ln>
            <a:noFill/>
          </a:ln>
          <a:effectLst>
            <a:softEdge rad="112500"/>
          </a:effectLst>
        </p:spPr>
      </p:pic>
      <p:sp>
        <p:nvSpPr>
          <p:cNvPr id="8" name="テキスト ボックス 7"/>
          <p:cNvSpPr txBox="1"/>
          <p:nvPr/>
        </p:nvSpPr>
        <p:spPr>
          <a:xfrm>
            <a:off x="5143504" y="3214688"/>
            <a:ext cx="4000496" cy="461665"/>
          </a:xfrm>
          <a:prstGeom prst="rect">
            <a:avLst/>
          </a:prstGeom>
          <a:noFill/>
        </p:spPr>
        <p:txBody>
          <a:bodyPr wrap="square" rtlCol="0">
            <a:spAutoFit/>
          </a:bodyPr>
          <a:lstStyle/>
          <a:p>
            <a:r>
              <a:rPr lang="ja-JP" altLang="en-US" sz="2400" dirty="0" smtClean="0"/>
              <a:t>旧サン・ジョヴァンニ精神病院</a:t>
            </a:r>
            <a:endParaRPr lang="ja-JP" altLang="en-US" sz="2400" dirty="0"/>
          </a:p>
        </p:txBody>
      </p:sp>
      <p:sp>
        <p:nvSpPr>
          <p:cNvPr id="9" name="テキスト ボックス 8"/>
          <p:cNvSpPr txBox="1"/>
          <p:nvPr/>
        </p:nvSpPr>
        <p:spPr>
          <a:xfrm>
            <a:off x="4857752" y="4500572"/>
            <a:ext cx="3929090" cy="461665"/>
          </a:xfrm>
          <a:prstGeom prst="rect">
            <a:avLst/>
          </a:prstGeom>
        </p:spPr>
        <p:txBody>
          <a:bodyPr wrap="square" rtlCol="0">
            <a:spAutoFit/>
          </a:bodyPr>
          <a:lstStyle/>
          <a:p>
            <a:r>
              <a:rPr lang="ja-JP" altLang="en-US" sz="2400" dirty="0" smtClean="0"/>
              <a:t>かつての病棟　いま幼稚園</a:t>
            </a:r>
            <a:endParaRPr lang="ja-JP" altLang="en-US" sz="2400" dirty="0"/>
          </a:p>
        </p:txBody>
      </p:sp>
      <p:sp>
        <p:nvSpPr>
          <p:cNvPr id="10" name="正方形/長方形 9"/>
          <p:cNvSpPr/>
          <p:nvPr/>
        </p:nvSpPr>
        <p:spPr>
          <a:xfrm>
            <a:off x="6820544" y="5786456"/>
            <a:ext cx="2037737" cy="461665"/>
          </a:xfrm>
          <a:prstGeom prst="rect">
            <a:avLst/>
          </a:prstGeom>
        </p:spPr>
        <p:txBody>
          <a:bodyPr wrap="none">
            <a:spAutoFit/>
          </a:bodyPr>
          <a:lstStyle/>
          <a:p>
            <a:pPr lvl="0"/>
            <a:r>
              <a:rPr lang="ja-JP" altLang="en-US" sz="2400" dirty="0" smtClean="0">
                <a:solidFill>
                  <a:schemeClr val="bg1"/>
                </a:solidFill>
              </a:rPr>
              <a:t>（</a:t>
            </a:r>
            <a:r>
              <a:rPr lang="en-US" altLang="ja-JP" sz="2400" dirty="0" smtClean="0">
                <a:solidFill>
                  <a:schemeClr val="bg1"/>
                </a:solidFill>
              </a:rPr>
              <a:t>1986</a:t>
            </a:r>
            <a:r>
              <a:rPr lang="ja-JP" altLang="en-US" sz="2400" dirty="0" smtClean="0">
                <a:solidFill>
                  <a:schemeClr val="bg1"/>
                </a:solidFill>
              </a:rPr>
              <a:t>年撮影）</a:t>
            </a:r>
            <a:endParaRPr lang="ja-JP" altLang="en-US" sz="2400" dirty="0">
              <a:solidFill>
                <a:schemeClr val="bg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643306" y="2143118"/>
            <a:ext cx="5000660" cy="830997"/>
          </a:xfrm>
          <a:prstGeom prst="rect">
            <a:avLst/>
          </a:prstGeom>
        </p:spPr>
        <p:txBody>
          <a:bodyPr wrap="square" rtlCol="0">
            <a:spAutoFit/>
          </a:bodyPr>
          <a:lstStyle/>
          <a:p>
            <a:r>
              <a:rPr lang="ja-JP" altLang="en-US" sz="2400" dirty="0" smtClean="0"/>
              <a:t>旧サン・ジョヴァンニ精神病院</a:t>
            </a:r>
            <a:endParaRPr lang="en-US" altLang="ja-JP" sz="2400" dirty="0" smtClean="0"/>
          </a:p>
          <a:p>
            <a:r>
              <a:rPr lang="en-US" altLang="ja-JP" sz="2400" dirty="0" smtClean="0"/>
              <a:t>			</a:t>
            </a:r>
            <a:r>
              <a:rPr lang="ja-JP" altLang="en-US" sz="2400" dirty="0" smtClean="0"/>
              <a:t>院長邸宅</a:t>
            </a:r>
            <a:endParaRPr lang="en-US" altLang="ja-JP" sz="2400" dirty="0" smtClean="0"/>
          </a:p>
        </p:txBody>
      </p:sp>
      <p:pic>
        <p:nvPicPr>
          <p:cNvPr id="5122" name="Picture 2"/>
          <p:cNvPicPr>
            <a:picLocks noChangeAspect="1" noChangeArrowheads="1"/>
          </p:cNvPicPr>
          <p:nvPr/>
        </p:nvPicPr>
        <p:blipFill>
          <a:blip r:embed="rId2" cstate="print"/>
          <a:srcRect r="5090" b="7608"/>
          <a:stretch>
            <a:fillRect/>
          </a:stretch>
        </p:blipFill>
        <p:spPr bwMode="auto">
          <a:xfrm>
            <a:off x="571473" y="1357300"/>
            <a:ext cx="3019435" cy="2024069"/>
          </a:xfrm>
          <a:prstGeom prst="rect">
            <a:avLst/>
          </a:prstGeom>
          <a:ln>
            <a:noFill/>
          </a:ln>
          <a:effectLst>
            <a:outerShdw blurRad="292100" dist="139700" dir="2700000" algn="tl" rotWithShape="0">
              <a:srgbClr val="333333">
                <a:alpha val="65000"/>
              </a:srgbClr>
            </a:outerShdw>
          </a:effectLst>
        </p:spPr>
      </p:pic>
      <p:pic>
        <p:nvPicPr>
          <p:cNvPr id="5123" name="Picture 3"/>
          <p:cNvPicPr>
            <a:picLocks noChangeAspect="1" noChangeArrowheads="1"/>
          </p:cNvPicPr>
          <p:nvPr/>
        </p:nvPicPr>
        <p:blipFill>
          <a:blip r:embed="rId3" cstate="print"/>
          <a:srcRect r="4819" b="6858"/>
          <a:stretch>
            <a:fillRect/>
          </a:stretch>
        </p:blipFill>
        <p:spPr bwMode="auto">
          <a:xfrm>
            <a:off x="5715008" y="3500440"/>
            <a:ext cx="3009910" cy="2005019"/>
          </a:xfrm>
          <a:prstGeom prst="rect">
            <a:avLst/>
          </a:prstGeom>
          <a:ln>
            <a:noFill/>
          </a:ln>
          <a:effectLst>
            <a:outerShdw blurRad="292100" dist="139700" dir="2700000" algn="tl" rotWithShape="0">
              <a:srgbClr val="333333">
                <a:alpha val="65000"/>
              </a:srgbClr>
            </a:outerShdw>
          </a:effectLst>
        </p:spPr>
      </p:pic>
      <p:sp>
        <p:nvSpPr>
          <p:cNvPr id="7" name="テキスト ボックス 6"/>
          <p:cNvSpPr txBox="1"/>
          <p:nvPr/>
        </p:nvSpPr>
        <p:spPr>
          <a:xfrm>
            <a:off x="1500166" y="4286258"/>
            <a:ext cx="4143404" cy="461665"/>
          </a:xfrm>
          <a:prstGeom prst="rect">
            <a:avLst/>
          </a:prstGeom>
        </p:spPr>
        <p:txBody>
          <a:bodyPr wrap="square" rtlCol="0">
            <a:spAutoFit/>
          </a:bodyPr>
          <a:lstStyle/>
          <a:p>
            <a:pPr algn="r"/>
            <a:r>
              <a:rPr lang="ja-JP" altLang="en-US" sz="2400" dirty="0" smtClean="0"/>
              <a:t>中はオスピテの共同住居に</a:t>
            </a:r>
            <a:endParaRPr lang="ja-JP" altLang="en-US" sz="24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1142984"/>
            <a:ext cx="9144000" cy="4572032"/>
          </a:xfrm>
          <a:prstGeom prst="rect">
            <a:avLst/>
          </a:prstGeom>
          <a:solidFill>
            <a:srgbClr val="F7E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74" name="Picture 2"/>
          <p:cNvPicPr>
            <a:picLocks noChangeAspect="1" noChangeArrowheads="1"/>
          </p:cNvPicPr>
          <p:nvPr/>
        </p:nvPicPr>
        <p:blipFill>
          <a:blip r:embed="rId2" cstate="print"/>
          <a:srcRect/>
          <a:stretch>
            <a:fillRect/>
          </a:stretch>
        </p:blipFill>
        <p:spPr bwMode="auto">
          <a:xfrm>
            <a:off x="5486650" y="1285862"/>
            <a:ext cx="2800126" cy="4211389"/>
          </a:xfrm>
          <a:prstGeom prst="rect">
            <a:avLst/>
          </a:prstGeom>
          <a:ln>
            <a:noFill/>
          </a:ln>
          <a:effectLst>
            <a:outerShdw blurRad="292100" dist="139700" dir="2700000" algn="tl" rotWithShape="0">
              <a:srgbClr val="333333">
                <a:alpha val="65000"/>
              </a:srgbClr>
            </a:outerShdw>
          </a:effectLst>
        </p:spPr>
      </p:pic>
      <p:sp>
        <p:nvSpPr>
          <p:cNvPr id="4" name="タイトル 1"/>
          <p:cNvSpPr>
            <a:spLocks noGrp="1"/>
          </p:cNvSpPr>
          <p:nvPr>
            <p:ph type="title"/>
          </p:nvPr>
        </p:nvSpPr>
        <p:spPr>
          <a:xfrm>
            <a:off x="457200" y="285728"/>
            <a:ext cx="8229600" cy="1143000"/>
          </a:xfrm>
        </p:spPr>
        <p:txBody>
          <a:bodyPr>
            <a:normAutofit fontScale="90000"/>
          </a:bodyPr>
          <a:lstStyle/>
          <a:p>
            <a:pPr lvl="0" algn="l">
              <a:spcBef>
                <a:spcPts val="0"/>
              </a:spcBef>
            </a:pPr>
            <a:r>
              <a:rPr lang="ja-JP" altLang="en-US" sz="3200" dirty="0" smtClean="0">
                <a:solidFill>
                  <a:schemeClr val="bg1"/>
                </a:solidFill>
                <a:cs typeface="+mn-cs"/>
              </a:rPr>
              <a:t>イタリアの精神保健改革の父　フランコ・バザーリア　</a:t>
            </a:r>
            <a:r>
              <a:rPr lang="en-US" altLang="ja-JP" sz="3200" dirty="0" smtClean="0">
                <a:solidFill>
                  <a:schemeClr val="bg1"/>
                </a:solidFill>
                <a:cs typeface="+mn-cs"/>
              </a:rPr>
              <a:t>							1980</a:t>
            </a:r>
            <a:r>
              <a:rPr lang="ja-JP" altLang="en-US" sz="3200" dirty="0" smtClean="0">
                <a:solidFill>
                  <a:schemeClr val="bg1"/>
                </a:solidFill>
                <a:cs typeface="+mn-cs"/>
              </a:rPr>
              <a:t>年没</a:t>
            </a:r>
            <a:br>
              <a:rPr lang="ja-JP" altLang="en-US" sz="3200" dirty="0" smtClean="0">
                <a:solidFill>
                  <a:schemeClr val="bg1"/>
                </a:solidFill>
                <a:cs typeface="+mn-cs"/>
              </a:rPr>
            </a:br>
            <a:endParaRPr lang="ja-JP" altLang="en-US" sz="3200" dirty="0" smtClean="0">
              <a:solidFill>
                <a:schemeClr val="bg1"/>
              </a:solidFill>
            </a:endParaRPr>
          </a:p>
        </p:txBody>
      </p:sp>
      <p:sp>
        <p:nvSpPr>
          <p:cNvPr id="6" name="正方形/長方形 5"/>
          <p:cNvSpPr/>
          <p:nvPr/>
        </p:nvSpPr>
        <p:spPr>
          <a:xfrm>
            <a:off x="214314" y="1417156"/>
            <a:ext cx="5286380" cy="4154984"/>
          </a:xfrm>
          <a:prstGeom prst="rect">
            <a:avLst/>
          </a:prstGeom>
        </p:spPr>
        <p:txBody>
          <a:bodyPr wrap="square">
            <a:spAutoFit/>
          </a:bodyPr>
          <a:lstStyle/>
          <a:p>
            <a:pPr lvl="0" indent="133350"/>
            <a:r>
              <a:rPr lang="ja-JP" altLang="ja-JP" sz="2400" dirty="0" smtClean="0">
                <a:solidFill>
                  <a:prstClr val="black"/>
                </a:solidFill>
                <a:latin typeface="Calibri" pitchFamily="34" charset="0"/>
              </a:rPr>
              <a:t>多くの精神科医が、重い統合失調症の患者を病院に入れて、完治してないといっては入れっぱなしにする。ところが、病院の外で生活するには、なにも完治する必要はない。</a:t>
            </a:r>
            <a:endParaRPr lang="en-US" altLang="ja-JP" sz="2400" dirty="0" smtClean="0">
              <a:solidFill>
                <a:prstClr val="black"/>
              </a:solidFill>
              <a:latin typeface="Calibri" pitchFamily="34" charset="0"/>
            </a:endParaRPr>
          </a:p>
          <a:p>
            <a:pPr lvl="0" indent="133350"/>
            <a:r>
              <a:rPr lang="ja-JP" altLang="ja-JP" sz="2400" dirty="0" smtClean="0">
                <a:solidFill>
                  <a:prstClr val="black"/>
                </a:solidFill>
                <a:latin typeface="Calibri" pitchFamily="34" charset="0"/>
              </a:rPr>
              <a:t>患者は専門家の支援のもとで自分の狂気と共存できるのだ。</a:t>
            </a:r>
            <a:endParaRPr lang="en-US" altLang="ja-JP" sz="2400" dirty="0" smtClean="0">
              <a:solidFill>
                <a:prstClr val="black"/>
              </a:solidFill>
              <a:latin typeface="Calibri" pitchFamily="34" charset="0"/>
            </a:endParaRPr>
          </a:p>
          <a:p>
            <a:pPr lvl="0" indent="133350"/>
            <a:r>
              <a:rPr lang="ja-JP" altLang="ja-JP" sz="2400" dirty="0" smtClean="0">
                <a:solidFill>
                  <a:prstClr val="black"/>
                </a:solidFill>
                <a:latin typeface="Calibri" pitchFamily="34" charset="0"/>
              </a:rPr>
              <a:t>精神科医の変革を待っていて</a:t>
            </a:r>
            <a:r>
              <a:rPr lang="ja-JP" altLang="en-US" sz="2400" dirty="0" smtClean="0">
                <a:solidFill>
                  <a:prstClr val="black"/>
                </a:solidFill>
                <a:latin typeface="Calibri" pitchFamily="34" charset="0"/>
              </a:rPr>
              <a:t>も</a:t>
            </a:r>
            <a:r>
              <a:rPr lang="ja-JP" altLang="ja-JP" sz="2400" dirty="0" smtClean="0">
                <a:solidFill>
                  <a:prstClr val="black"/>
                </a:solidFill>
                <a:latin typeface="Calibri" pitchFamily="34" charset="0"/>
              </a:rPr>
              <a:t>何も変わらない。今は、大きな文化運動を起こして、精神科医が変わらざるを得ない状況をつくることが大事なのだ</a:t>
            </a:r>
            <a:r>
              <a:rPr lang="ja-JP" altLang="en-US" sz="2400" dirty="0" smtClean="0">
                <a:solidFill>
                  <a:prstClr val="black"/>
                </a:solidFill>
                <a:latin typeface="Calibri" pitchFamily="34" charset="0"/>
              </a:rPr>
              <a:t>。</a:t>
            </a:r>
            <a:endParaRPr lang="ja-JP" altLang="ja-JP" sz="2400" dirty="0">
              <a:solidFill>
                <a:prstClr val="black"/>
              </a:solidFill>
              <a:latin typeface="Calibri"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タイトル 1"/>
          <p:cNvSpPr>
            <a:spLocks noGrp="1"/>
          </p:cNvSpPr>
          <p:nvPr>
            <p:ph type="title"/>
          </p:nvPr>
        </p:nvSpPr>
        <p:spPr>
          <a:xfrm>
            <a:off x="1331640" y="476672"/>
            <a:ext cx="8229600" cy="1143000"/>
          </a:xfrm>
        </p:spPr>
        <p:txBody>
          <a:bodyPr/>
          <a:lstStyle/>
          <a:p>
            <a:pPr eaLnBrk="1" hangingPunct="1"/>
            <a:r>
              <a:rPr lang="ja-JP" altLang="ja-JP" sz="3200" b="1" dirty="0" smtClean="0">
                <a:solidFill>
                  <a:schemeClr val="bg1"/>
                </a:solidFill>
              </a:rPr>
              <a:t>ジョヴァンナ・デル＝ジュディチェ曰く</a:t>
            </a:r>
            <a:r>
              <a:rPr lang="en-US" altLang="ja-JP" sz="3200" b="1" dirty="0" smtClean="0">
                <a:solidFill>
                  <a:schemeClr val="bg1"/>
                </a:solidFill>
              </a:rPr>
              <a:t/>
            </a:r>
            <a:br>
              <a:rPr lang="en-US" altLang="ja-JP" sz="3200" b="1" dirty="0" smtClean="0">
                <a:solidFill>
                  <a:schemeClr val="bg1"/>
                </a:solidFill>
              </a:rPr>
            </a:br>
            <a:endParaRPr lang="ja-JP" altLang="en-US" sz="3200" dirty="0" smtClean="0">
              <a:solidFill>
                <a:schemeClr val="bg1"/>
              </a:solidFill>
            </a:endParaRPr>
          </a:p>
        </p:txBody>
      </p:sp>
      <p:sp>
        <p:nvSpPr>
          <p:cNvPr id="60419" name="Rectangle 4"/>
          <p:cNvSpPr>
            <a:spLocks noChangeArrowheads="1"/>
          </p:cNvSpPr>
          <p:nvPr/>
        </p:nvSpPr>
        <p:spPr bwMode="auto">
          <a:xfrm>
            <a:off x="142875" y="992857"/>
            <a:ext cx="8929688" cy="4524375"/>
          </a:xfrm>
          <a:prstGeom prst="rect">
            <a:avLst/>
          </a:prstGeom>
          <a:noFill/>
          <a:ln w="9525">
            <a:noFill/>
            <a:miter lim="800000"/>
            <a:headEnd/>
            <a:tailEnd/>
          </a:ln>
        </p:spPr>
        <p:txBody>
          <a:bodyPr anchor="ctr">
            <a:spAutoFit/>
          </a:bodyPr>
          <a:lstStyle/>
          <a:p>
            <a:pPr>
              <a:lnSpc>
                <a:spcPct val="200000"/>
              </a:lnSpc>
            </a:pPr>
            <a:endParaRPr lang="ja-JP" altLang="ja-JP" sz="2400" dirty="0">
              <a:latin typeface="Calibri" pitchFamily="34" charset="0"/>
            </a:endParaRPr>
          </a:p>
          <a:p>
            <a:pPr>
              <a:lnSpc>
                <a:spcPct val="200000"/>
              </a:lnSpc>
            </a:pPr>
            <a:r>
              <a:rPr lang="ja-JP" altLang="ja-JP" sz="2400" dirty="0">
                <a:latin typeface="Calibri" pitchFamily="34" charset="0"/>
              </a:rPr>
              <a:t>人間は複雑な関係性の中で生きています。だから私たちも、利用者の生活上の複雑さに正面から向き合って解決の道を見つけます。病気の兆候を観察するのではなくて、病気の背後の人間関係だの、労働環境だの、住環境だのを理解して対処する。それが精神保健センターです。こんなことは病院ではできません</a:t>
            </a:r>
            <a:r>
              <a:rPr lang="ja-JP" altLang="en-US" sz="2400" dirty="0">
                <a:latin typeface="Calibri" pitchFamily="34" charset="0"/>
              </a:rPr>
              <a:t>。</a:t>
            </a:r>
            <a:endParaRPr lang="ja-JP" altLang="ja-JP" sz="2400" dirty="0">
              <a:latin typeface="Calibri" pitchFamily="34" charset="0"/>
            </a:endParaRPr>
          </a:p>
        </p:txBody>
      </p:sp>
      <p:sp>
        <p:nvSpPr>
          <p:cNvPr id="4" name="正方形/長方形 3"/>
          <p:cNvSpPr/>
          <p:nvPr/>
        </p:nvSpPr>
        <p:spPr>
          <a:xfrm>
            <a:off x="1285876" y="5743575"/>
            <a:ext cx="7643813" cy="400050"/>
          </a:xfrm>
          <a:prstGeom prst="rect">
            <a:avLst/>
          </a:prstGeom>
        </p:spPr>
        <p:txBody>
          <a:bodyPr>
            <a:spAutoFit/>
          </a:bodyPr>
          <a:lstStyle/>
          <a:p>
            <a:pPr fontAlgn="auto">
              <a:spcBef>
                <a:spcPts val="0"/>
              </a:spcBef>
              <a:spcAft>
                <a:spcPts val="0"/>
              </a:spcAft>
              <a:defRPr/>
            </a:pPr>
            <a:r>
              <a:rPr lang="ja-JP" altLang="ja-JP" sz="2000" b="1" dirty="0">
                <a:solidFill>
                  <a:prstClr val="white"/>
                </a:solidFill>
                <a:latin typeface="+mn-lt"/>
                <a:ea typeface="+mn-ea"/>
                <a:cs typeface="+mj-cs"/>
              </a:rPr>
              <a:t>トリエステの精神病院廃絶をバザーリアのもとで成し遂げた</a:t>
            </a:r>
            <a:r>
              <a:rPr lang="ja-JP" altLang="en-US" sz="2000" b="1" dirty="0">
                <a:solidFill>
                  <a:prstClr val="white"/>
                </a:solidFill>
                <a:latin typeface="+mn-lt"/>
                <a:ea typeface="+mn-ea"/>
                <a:cs typeface="+mj-cs"/>
              </a:rPr>
              <a:t>精神科医</a:t>
            </a:r>
            <a:endParaRPr lang="ja-JP" altLang="en-US" sz="1400" dirty="0">
              <a:latin typeface="+mn-lt"/>
              <a:ea typeface="+mn-ea"/>
            </a:endParaRPr>
          </a:p>
        </p:txBody>
      </p:sp>
      <p:pic>
        <p:nvPicPr>
          <p:cNvPr id="37889" name="Picture 1"/>
          <p:cNvPicPr>
            <a:picLocks noChangeAspect="1" noChangeArrowheads="1"/>
          </p:cNvPicPr>
          <p:nvPr/>
        </p:nvPicPr>
        <p:blipFill>
          <a:blip r:embed="rId2" cstate="print">
            <a:lum bright="10000" contrast="10000"/>
          </a:blip>
          <a:srcRect l="19065" t="3376" r="29306" b="18973"/>
          <a:stretch>
            <a:fillRect/>
          </a:stretch>
        </p:blipFill>
        <p:spPr bwMode="auto">
          <a:xfrm>
            <a:off x="395536" y="188640"/>
            <a:ext cx="1656184" cy="165618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800" dirty="0" smtClean="0">
                <a:solidFill>
                  <a:schemeClr val="bg1"/>
                </a:solidFill>
              </a:rPr>
              <a:t>しかも</a:t>
            </a:r>
            <a:r>
              <a:rPr lang="ja-JP" altLang="ja-JP" sz="2800" dirty="0" smtClean="0">
                <a:solidFill>
                  <a:schemeClr val="bg1"/>
                </a:solidFill>
              </a:rPr>
              <a:t>精神</a:t>
            </a:r>
            <a:r>
              <a:rPr lang="ja-JP" altLang="en-US" sz="2800" dirty="0" smtClean="0">
                <a:solidFill>
                  <a:schemeClr val="bg1"/>
                </a:solidFill>
              </a:rPr>
              <a:t>病</a:t>
            </a:r>
            <a:r>
              <a:rPr lang="ja-JP" altLang="ja-JP" sz="2800" dirty="0" smtClean="0">
                <a:solidFill>
                  <a:schemeClr val="bg1"/>
                </a:solidFill>
              </a:rPr>
              <a:t>の人々は犯罪リスク集団では</a:t>
            </a:r>
            <a:r>
              <a:rPr lang="ja-JP" altLang="en-US" sz="2800" dirty="0" smtClean="0">
                <a:solidFill>
                  <a:schemeClr val="bg1"/>
                </a:solidFill>
              </a:rPr>
              <a:t>なかった</a:t>
            </a:r>
            <a:endParaRPr kumimoji="1" lang="ja-JP" altLang="en-US" sz="2800" dirty="0">
              <a:solidFill>
                <a:schemeClr val="bg1"/>
              </a:solidFill>
            </a:endParaRPr>
          </a:p>
        </p:txBody>
      </p:sp>
      <p:sp>
        <p:nvSpPr>
          <p:cNvPr id="4" name="テキスト ボックス 3"/>
          <p:cNvSpPr txBox="1"/>
          <p:nvPr/>
        </p:nvSpPr>
        <p:spPr>
          <a:xfrm>
            <a:off x="214282" y="1587643"/>
            <a:ext cx="8715436" cy="3970318"/>
          </a:xfrm>
          <a:prstGeom prst="rect">
            <a:avLst/>
          </a:prstGeom>
          <a:noFill/>
        </p:spPr>
        <p:txBody>
          <a:bodyPr wrap="square" rtlCol="0">
            <a:spAutoFit/>
          </a:bodyPr>
          <a:lstStyle/>
          <a:p>
            <a:pPr>
              <a:lnSpc>
                <a:spcPct val="150000"/>
              </a:lnSpc>
            </a:pPr>
            <a:r>
              <a:rPr lang="ja-JP" altLang="en-US" sz="2400" dirty="0" smtClean="0"/>
              <a:t>「</a:t>
            </a:r>
            <a:r>
              <a:rPr lang="ja-JP" altLang="ja-JP" sz="2400" dirty="0" smtClean="0"/>
              <a:t>かつてマニコミオ（精神病院）には１２万人が収容されていた。この人びとのほぼ全てが社会に出たのだが、それで司法精神病院が増設されたわけではない。司法精神病院は百年</a:t>
            </a:r>
            <a:r>
              <a:rPr lang="ja-JP" altLang="en-US" sz="2400" dirty="0" smtClean="0"/>
              <a:t>以上前</a:t>
            </a:r>
            <a:r>
              <a:rPr lang="ja-JP" altLang="ja-JP" sz="2400" dirty="0" smtClean="0"/>
              <a:t>から存在していて、</a:t>
            </a:r>
            <a:r>
              <a:rPr lang="ja-JP" altLang="en-US" sz="2400" dirty="0" smtClean="0"/>
              <a:t>１２００人</a:t>
            </a:r>
            <a:r>
              <a:rPr lang="ja-JP" altLang="ja-JP" sz="2400" dirty="0" smtClean="0"/>
              <a:t>ほどが収容されてきたし、今も数は</a:t>
            </a:r>
            <a:r>
              <a:rPr lang="ja-JP" altLang="en-US" sz="2400" dirty="0" smtClean="0"/>
              <a:t>ほぼ</a:t>
            </a:r>
            <a:r>
              <a:rPr lang="ja-JP" altLang="ja-JP" sz="2400" dirty="0" smtClean="0"/>
              <a:t>変わらない。これは、精神疾患の人々が犯罪リスク集団ではないことの証明になる</a:t>
            </a:r>
            <a:r>
              <a:rPr lang="ja-JP" altLang="en-US" sz="2400" dirty="0" smtClean="0"/>
              <a:t>」</a:t>
            </a:r>
            <a:endParaRPr lang="ja-JP" altLang="ja-JP" sz="2400" dirty="0" smtClean="0"/>
          </a:p>
          <a:p>
            <a:pPr>
              <a:lnSpc>
                <a:spcPct val="150000"/>
              </a:lnSpc>
            </a:pPr>
            <a:endParaRPr lang="ja-JP" altLang="en-US" sz="2400" dirty="0" smtClean="0"/>
          </a:p>
        </p:txBody>
      </p:sp>
      <p:sp>
        <p:nvSpPr>
          <p:cNvPr id="5" name="正方形/長方形 4"/>
          <p:cNvSpPr/>
          <p:nvPr/>
        </p:nvSpPr>
        <p:spPr>
          <a:xfrm>
            <a:off x="5076056" y="4581128"/>
            <a:ext cx="3668360" cy="707886"/>
          </a:xfrm>
          <a:prstGeom prst="rect">
            <a:avLst/>
          </a:prstGeom>
        </p:spPr>
        <p:txBody>
          <a:bodyPr wrap="square">
            <a:spAutoFit/>
          </a:bodyPr>
          <a:lstStyle/>
          <a:p>
            <a:r>
              <a:rPr lang="ja-JP" altLang="en-US" sz="2000" b="1" dirty="0" smtClean="0"/>
              <a:t>トリエステ改革の先頭に立った精神科医</a:t>
            </a:r>
            <a:r>
              <a:rPr lang="ja-JP" altLang="ja-JP" sz="2000" b="1" dirty="0" smtClean="0"/>
              <a:t>フランコ・ロテッリ談</a:t>
            </a:r>
            <a:endParaRPr lang="ja-JP" altLang="en-US" sz="2000" b="1"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solidFill>
                  <a:schemeClr val="bg1"/>
                </a:solidFill>
              </a:rPr>
              <a:t>１８０号法の三本柱</a:t>
            </a:r>
            <a:r>
              <a:rPr lang="ja-JP" altLang="en-US" sz="2000" dirty="0" smtClean="0">
                <a:solidFill>
                  <a:schemeClr val="bg1"/>
                </a:solidFill>
              </a:rPr>
              <a:t>その</a:t>
            </a:r>
            <a:r>
              <a:rPr lang="en-US" altLang="ja-JP" sz="2000" dirty="0" smtClean="0">
                <a:solidFill>
                  <a:schemeClr val="bg1"/>
                </a:solidFill>
              </a:rPr>
              <a:t>1</a:t>
            </a:r>
            <a:endParaRPr kumimoji="1" lang="ja-JP" altLang="en-US" dirty="0">
              <a:solidFill>
                <a:schemeClr val="bg1"/>
              </a:solidFill>
            </a:endParaRPr>
          </a:p>
        </p:txBody>
      </p:sp>
      <p:sp>
        <p:nvSpPr>
          <p:cNvPr id="5" name="角丸四角形 4"/>
          <p:cNvSpPr/>
          <p:nvPr/>
        </p:nvSpPr>
        <p:spPr>
          <a:xfrm>
            <a:off x="142844" y="1357298"/>
            <a:ext cx="8786874" cy="919401"/>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r>
              <a:rPr lang="ja-JP" altLang="en-US" sz="2400" dirty="0" smtClean="0"/>
              <a:t>精神病院を新しく造ることは禁止。すでにある精神病院に新たに入院させることも禁止。１９８０年末以降は再入院も禁止。</a:t>
            </a:r>
          </a:p>
        </p:txBody>
      </p:sp>
      <p:sp>
        <p:nvSpPr>
          <p:cNvPr id="6" name="角丸四角形 5"/>
          <p:cNvSpPr/>
          <p:nvPr/>
        </p:nvSpPr>
        <p:spPr>
          <a:xfrm>
            <a:off x="142844" y="2732498"/>
            <a:ext cx="8786858" cy="2553891"/>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ja-JP" altLang="en-US" sz="2400" dirty="0" smtClean="0"/>
              <a:t>予防、治療、リハビリは、地域精神保健サービス機関で行う。やむを得ない入院のために、一般総合病院内に精神科ベッドを１５床を限度に設置することができる。このベッドは、人事も予算も地域精神保健サービス機関（通常は地域精神保健センター）の管理下におかれる。センター中心の治療が巧くいかないときにのみ、総合病院のベッドは使われる。</a:t>
            </a:r>
          </a:p>
        </p:txBody>
      </p:sp>
      <p:sp>
        <p:nvSpPr>
          <p:cNvPr id="7" name="円/楕円 6"/>
          <p:cNvSpPr/>
          <p:nvPr/>
        </p:nvSpPr>
        <p:spPr>
          <a:xfrm>
            <a:off x="8610628" y="2000240"/>
            <a:ext cx="428628" cy="428628"/>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32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1</a:t>
            </a:r>
            <a:endParaRPr kumimoji="1" lang="ja-JP" altLang="en-US" dirty="0"/>
          </a:p>
        </p:txBody>
      </p:sp>
      <p:sp>
        <p:nvSpPr>
          <p:cNvPr id="8" name="円/楕円 7"/>
          <p:cNvSpPr/>
          <p:nvPr/>
        </p:nvSpPr>
        <p:spPr>
          <a:xfrm>
            <a:off x="8610628" y="4857760"/>
            <a:ext cx="428628" cy="428628"/>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32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2</a:t>
            </a:r>
            <a:endParaRPr kumimoji="1" lang="ja-JP" alt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142845" y="1500174"/>
            <a:ext cx="8786842" cy="3779758"/>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ja-JP" altLang="en-US" sz="2400" dirty="0" smtClean="0">
                <a:solidFill>
                  <a:schemeClr val="dk1"/>
                </a:solidFill>
              </a:rPr>
              <a:t>治療は当人の自由意思のもとで行われる。しかし、緊急に介入しなければならない時、あるいは必要な治療を拒まれた時には強制治療はありうる。この場合、二人の医師が別個に必要ありとの判断が必要。その一人は、地域精神保健サービス機関で働く医師でなければならない。強制治療の場所は地域精神保健サービス機関で。市長または市長が任命する保健担当長の承諾も必要。強制期間は７日間</a:t>
            </a:r>
            <a:r>
              <a:rPr lang="ja-JP" altLang="en-US" sz="2400" dirty="0" smtClean="0"/>
              <a:t>。</a:t>
            </a:r>
            <a:r>
              <a:rPr lang="ja-JP" altLang="en-US" sz="2400" dirty="0" smtClean="0">
                <a:solidFill>
                  <a:schemeClr val="dk1"/>
                </a:solidFill>
              </a:rPr>
              <a:t>延長が必要なら、改めて同じ手続きを踏む。（つまり強制治療には厳しい歯止めがかけられた。私立病院には強制治療を許していない）</a:t>
            </a:r>
          </a:p>
        </p:txBody>
      </p:sp>
      <p:sp>
        <p:nvSpPr>
          <p:cNvPr id="5" name="円/楕円 4"/>
          <p:cNvSpPr/>
          <p:nvPr/>
        </p:nvSpPr>
        <p:spPr>
          <a:xfrm>
            <a:off x="8572528" y="4857760"/>
            <a:ext cx="428628" cy="428628"/>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32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3</a:t>
            </a:r>
            <a:endParaRPr kumimoji="1" lang="ja-JP" altLang="en-US" dirty="0"/>
          </a:p>
        </p:txBody>
      </p:sp>
      <p:sp>
        <p:nvSpPr>
          <p:cNvPr id="6" name="タイトル 1"/>
          <p:cNvSpPr>
            <a:spLocks noGrp="1"/>
          </p:cNvSpPr>
          <p:nvPr>
            <p:ph type="title"/>
          </p:nvPr>
        </p:nvSpPr>
        <p:spPr>
          <a:xfrm>
            <a:off x="457200" y="274638"/>
            <a:ext cx="8229600" cy="1143000"/>
          </a:xfrm>
        </p:spPr>
        <p:txBody>
          <a:bodyPr>
            <a:normAutofit/>
          </a:bodyPr>
          <a:lstStyle/>
          <a:p>
            <a:r>
              <a:rPr lang="ja-JP" altLang="en-US" dirty="0" smtClean="0">
                <a:solidFill>
                  <a:schemeClr val="bg1"/>
                </a:solidFill>
              </a:rPr>
              <a:t>１８０号法の三本柱</a:t>
            </a:r>
            <a:r>
              <a:rPr lang="ja-JP" altLang="en-US" sz="2000" dirty="0" smtClean="0">
                <a:solidFill>
                  <a:schemeClr val="bg1"/>
                </a:solidFill>
              </a:rPr>
              <a:t>その２</a:t>
            </a:r>
            <a:endParaRPr kumimoji="1" lang="ja-JP" altLang="en-US" dirty="0">
              <a:solidFill>
                <a:schemeClr val="bg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print">
            <a:lum bright="68000" contrast="-72000"/>
          </a:blip>
          <a:srcRect t="5922" b="18278"/>
          <a:stretch>
            <a:fillRect/>
          </a:stretch>
        </p:blipFill>
        <p:spPr bwMode="auto">
          <a:xfrm>
            <a:off x="0" y="1124744"/>
            <a:ext cx="9144000" cy="4608512"/>
          </a:xfrm>
          <a:prstGeom prst="rect">
            <a:avLst/>
          </a:prstGeom>
          <a:noFill/>
          <a:ln w="9525">
            <a:noFill/>
            <a:miter lim="800000"/>
            <a:headEnd/>
            <a:tailEnd/>
          </a:ln>
          <a:effectLst/>
        </p:spPr>
      </p:pic>
      <p:sp>
        <p:nvSpPr>
          <p:cNvPr id="14" name="テキスト ボックス 13"/>
          <p:cNvSpPr txBox="1"/>
          <p:nvPr/>
        </p:nvSpPr>
        <p:spPr>
          <a:xfrm>
            <a:off x="528072" y="260648"/>
            <a:ext cx="8148384" cy="584775"/>
          </a:xfrm>
          <a:prstGeom prst="rect">
            <a:avLst/>
          </a:prstGeom>
          <a:noFill/>
        </p:spPr>
        <p:txBody>
          <a:bodyPr wrap="none" rtlCol="0">
            <a:spAutoFit/>
          </a:bodyPr>
          <a:lstStyle/>
          <a:p>
            <a:pPr lvl="0" fontAlgn="base">
              <a:spcBef>
                <a:spcPct val="0"/>
              </a:spcBef>
              <a:spcAft>
                <a:spcPct val="0"/>
              </a:spcAft>
            </a:pPr>
            <a:r>
              <a:rPr lang="en-US" altLang="ja-JP" sz="3200" b="1" dirty="0" smtClean="0">
                <a:solidFill>
                  <a:schemeClr val="bg1"/>
                </a:solidFill>
                <a:latin typeface="HGPｺﾞｼｯｸM" pitchFamily="50" charset="-128"/>
                <a:ea typeface="HGPｺﾞｼｯｸM" pitchFamily="50" charset="-128"/>
                <a:cs typeface="Times New Roman" pitchFamily="18" charset="0"/>
              </a:rPr>
              <a:t>180</a:t>
            </a:r>
            <a:r>
              <a:rPr lang="ja-JP" altLang="en-US" sz="3200" b="1" dirty="0" smtClean="0">
                <a:solidFill>
                  <a:schemeClr val="bg1"/>
                </a:solidFill>
                <a:latin typeface="HGPｺﾞｼｯｸM" pitchFamily="50" charset="-128"/>
                <a:ea typeface="HGPｺﾞｼｯｸM" pitchFamily="50" charset="-128"/>
                <a:cs typeface="Times New Roman" pitchFamily="18" charset="0"/>
              </a:rPr>
              <a:t>号法は日本の精神保健福祉法とここが違う</a:t>
            </a:r>
            <a:endParaRPr lang="ja-JP" altLang="ja-JP" sz="3200" dirty="0" smtClean="0">
              <a:solidFill>
                <a:schemeClr val="bg1"/>
              </a:solidFill>
              <a:latin typeface="HGPｺﾞｼｯｸM" pitchFamily="50" charset="-128"/>
              <a:ea typeface="HGPｺﾞｼｯｸM" pitchFamily="50" charset="-128"/>
            </a:endParaRPr>
          </a:p>
        </p:txBody>
      </p:sp>
      <p:sp>
        <p:nvSpPr>
          <p:cNvPr id="44033" name="Rectangle 1"/>
          <p:cNvSpPr>
            <a:spLocks noChangeArrowheads="1"/>
          </p:cNvSpPr>
          <p:nvPr/>
        </p:nvSpPr>
        <p:spPr bwMode="auto">
          <a:xfrm>
            <a:off x="467544" y="1371547"/>
            <a:ext cx="8424936" cy="40934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ja-JP" altLang="en-US" sz="2200" b="1" dirty="0" smtClean="0">
                <a:latin typeface="HGPｺﾞｼｯｸE" pitchFamily="50" charset="-128"/>
                <a:ea typeface="HGPｺﾞｼｯｸE" pitchFamily="50" charset="-128"/>
                <a:cs typeface="Times New Roman" pitchFamily="18" charset="0"/>
              </a:rPr>
              <a:t>１．</a:t>
            </a:r>
            <a:r>
              <a:rPr lang="en-US" altLang="ja-JP" sz="2200" b="1" dirty="0" smtClean="0">
                <a:latin typeface="HGPｺﾞｼｯｸE" pitchFamily="50" charset="-128"/>
                <a:ea typeface="HGPｺﾞｼｯｸE" pitchFamily="50" charset="-128"/>
                <a:cs typeface="Times New Roman" pitchFamily="18" charset="0"/>
              </a:rPr>
              <a:t>180</a:t>
            </a:r>
            <a:r>
              <a:rPr lang="ja-JP" altLang="en-US" sz="2200" b="1" dirty="0" smtClean="0">
                <a:latin typeface="HGPｺﾞｼｯｸE" pitchFamily="50" charset="-128"/>
                <a:ea typeface="HGPｺﾞｼｯｸE" pitchFamily="50" charset="-128"/>
                <a:cs typeface="Times New Roman" pitchFamily="18" charset="0"/>
              </a:rPr>
              <a:t>号法は「病状確認と保健医療措置は自発的意思によるものとする」で始まる。診療では</a:t>
            </a:r>
            <a:r>
              <a:rPr lang="en-US" altLang="ja-JP" sz="2200" b="1" dirty="0" smtClean="0">
                <a:latin typeface="HGPｺﾞｼｯｸE" pitchFamily="50" charset="-128"/>
                <a:ea typeface="HGPｺﾞｼｯｸE" pitchFamily="50" charset="-128"/>
                <a:cs typeface="Times New Roman" pitchFamily="18" charset="0"/>
              </a:rPr>
              <a:t>『</a:t>
            </a:r>
            <a:r>
              <a:rPr lang="ja-JP" altLang="en-US" sz="2200" b="1" dirty="0" smtClean="0">
                <a:latin typeface="HGPｺﾞｼｯｸE" pitchFamily="50" charset="-128"/>
                <a:ea typeface="HGPｺﾞｼｯｸE" pitchFamily="50" charset="-128"/>
                <a:cs typeface="Times New Roman" pitchFamily="18" charset="0"/>
              </a:rPr>
              <a:t>当事者の自発性</a:t>
            </a:r>
            <a:r>
              <a:rPr lang="en-US" altLang="ja-JP" sz="2200" b="1" dirty="0" smtClean="0">
                <a:latin typeface="HGPｺﾞｼｯｸE" pitchFamily="50" charset="-128"/>
                <a:ea typeface="HGPｺﾞｼｯｸE" pitchFamily="50" charset="-128"/>
                <a:cs typeface="Times New Roman" pitchFamily="18" charset="0"/>
              </a:rPr>
              <a:t>』</a:t>
            </a:r>
            <a:r>
              <a:rPr lang="ja-JP" altLang="en-US" sz="2200" b="1" dirty="0" smtClean="0">
                <a:latin typeface="HGPｺﾞｼｯｸE" pitchFamily="50" charset="-128"/>
                <a:ea typeface="HGPｺﾞｼｯｸE" pitchFamily="50" charset="-128"/>
                <a:cs typeface="Times New Roman" pitchFamily="18" charset="0"/>
              </a:rPr>
              <a:t>が大事にされている。</a:t>
            </a:r>
            <a:endParaRPr lang="en-US" altLang="ja-JP" sz="2200" b="1" dirty="0" smtClean="0">
              <a:latin typeface="HGPｺﾞｼｯｸE" pitchFamily="50" charset="-128"/>
              <a:ea typeface="HGPｺﾞｼｯｸE" pitchFamily="50" charset="-128"/>
              <a:cs typeface="Times New Roman" pitchFamily="18" charset="0"/>
            </a:endParaRPr>
          </a:p>
          <a:p>
            <a:pPr lvl="0" eaLnBrk="0" fontAlgn="base" hangingPunct="0">
              <a:spcBef>
                <a:spcPct val="0"/>
              </a:spcBef>
              <a:spcAft>
                <a:spcPct val="0"/>
              </a:spcAft>
            </a:pPr>
            <a:endParaRPr lang="ja-JP" altLang="en-US" sz="1000" b="1" dirty="0" smtClean="0">
              <a:latin typeface="HGPｺﾞｼｯｸE" pitchFamily="50" charset="-128"/>
              <a:ea typeface="HGPｺﾞｼｯｸE" pitchFamily="50" charset="-128"/>
              <a:cs typeface="Times New Roman" pitchFamily="18" charset="0"/>
            </a:endParaRPr>
          </a:p>
          <a:p>
            <a:pPr lvl="0" eaLnBrk="0" fontAlgn="base" hangingPunct="0">
              <a:spcBef>
                <a:spcPct val="0"/>
              </a:spcBef>
              <a:spcAft>
                <a:spcPct val="0"/>
              </a:spcAft>
            </a:pPr>
            <a:r>
              <a:rPr lang="ja-JP" altLang="en-US" sz="2200" b="1" dirty="0" smtClean="0">
                <a:latin typeface="HGPｺﾞｼｯｸE" pitchFamily="50" charset="-128"/>
                <a:ea typeface="HGPｺﾞｼｯｸE" pitchFamily="50" charset="-128"/>
                <a:cs typeface="Times New Roman" pitchFamily="18" charset="0"/>
              </a:rPr>
              <a:t>２．日本の精神保健福祉法に強調される「自傷他害の疑いで強制入院させることのできる精神科医の権限」が</a:t>
            </a:r>
            <a:r>
              <a:rPr lang="en-US" altLang="ja-JP" sz="2200" b="1" dirty="0" smtClean="0">
                <a:latin typeface="HGPｺﾞｼｯｸE" pitchFamily="50" charset="-128"/>
                <a:ea typeface="HGPｺﾞｼｯｸE" pitchFamily="50" charset="-128"/>
                <a:cs typeface="Times New Roman" pitchFamily="18" charset="0"/>
              </a:rPr>
              <a:t>180</a:t>
            </a:r>
            <a:r>
              <a:rPr lang="ja-JP" altLang="en-US" sz="2200" b="1" dirty="0" smtClean="0">
                <a:latin typeface="HGPｺﾞｼｯｸE" pitchFamily="50" charset="-128"/>
                <a:ea typeface="HGPｺﾞｼｯｸE" pitchFamily="50" charset="-128"/>
                <a:cs typeface="Times New Roman" pitchFamily="18" charset="0"/>
              </a:rPr>
              <a:t>号法にはない。精神科医は治安の責務から解放された。</a:t>
            </a:r>
            <a:endParaRPr lang="en-US" altLang="ja-JP" sz="2200" b="1" dirty="0" smtClean="0">
              <a:latin typeface="HGPｺﾞｼｯｸE" pitchFamily="50" charset="-128"/>
              <a:ea typeface="HGPｺﾞｼｯｸE" pitchFamily="50" charset="-128"/>
              <a:cs typeface="Times New Roman" pitchFamily="18" charset="0"/>
            </a:endParaRPr>
          </a:p>
          <a:p>
            <a:pPr lvl="0" eaLnBrk="0" fontAlgn="base" hangingPunct="0">
              <a:spcBef>
                <a:spcPct val="0"/>
              </a:spcBef>
              <a:spcAft>
                <a:spcPct val="0"/>
              </a:spcAft>
            </a:pPr>
            <a:endParaRPr lang="ja-JP" altLang="en-US" sz="1000" b="1" dirty="0" smtClean="0">
              <a:latin typeface="HGPｺﾞｼｯｸE" pitchFamily="50" charset="-128"/>
              <a:ea typeface="HGPｺﾞｼｯｸE" pitchFamily="50" charset="-128"/>
              <a:cs typeface="Times New Roman" pitchFamily="18" charset="0"/>
            </a:endParaRPr>
          </a:p>
          <a:p>
            <a:pPr lvl="0" eaLnBrk="0" fontAlgn="base" hangingPunct="0">
              <a:spcBef>
                <a:spcPct val="0"/>
              </a:spcBef>
              <a:spcAft>
                <a:spcPct val="0"/>
              </a:spcAft>
            </a:pPr>
            <a:r>
              <a:rPr lang="ja-JP" altLang="en-US" sz="2200" b="1" dirty="0" smtClean="0">
                <a:latin typeface="HGPｺﾞｼｯｸE" pitchFamily="50" charset="-128"/>
                <a:ea typeface="HGPｺﾞｼｯｸE" pitchFamily="50" charset="-128"/>
                <a:cs typeface="Times New Roman" pitchFamily="18" charset="0"/>
              </a:rPr>
              <a:t>３．</a:t>
            </a:r>
            <a:r>
              <a:rPr lang="en-US" altLang="ja-JP" sz="2200" b="1" dirty="0" smtClean="0">
                <a:latin typeface="HGPｺﾞｼｯｸE" pitchFamily="50" charset="-128"/>
                <a:ea typeface="HGPｺﾞｼｯｸE" pitchFamily="50" charset="-128"/>
                <a:cs typeface="Times New Roman" pitchFamily="18" charset="0"/>
              </a:rPr>
              <a:t>180</a:t>
            </a:r>
            <a:r>
              <a:rPr lang="ja-JP" altLang="en-US" sz="2200" b="1" dirty="0" smtClean="0">
                <a:latin typeface="HGPｺﾞｼｯｸE" pitchFamily="50" charset="-128"/>
                <a:ea typeface="HGPｺﾞｼｯｸE" pitchFamily="50" charset="-128"/>
                <a:cs typeface="Times New Roman" pitchFamily="18" charset="0"/>
              </a:rPr>
              <a:t>号法で強制治療が消えたわけではないが、「有無を言わせぬ強制」に代わって「優しい強制」が登場した。</a:t>
            </a:r>
            <a:endParaRPr lang="en-US" altLang="ja-JP" sz="2200" b="1" dirty="0" smtClean="0">
              <a:latin typeface="HGPｺﾞｼｯｸE" pitchFamily="50" charset="-128"/>
              <a:ea typeface="HGPｺﾞｼｯｸE" pitchFamily="50" charset="-128"/>
              <a:cs typeface="Times New Roman" pitchFamily="18" charset="0"/>
            </a:endParaRPr>
          </a:p>
          <a:p>
            <a:pPr lvl="0" eaLnBrk="0" fontAlgn="base" hangingPunct="0">
              <a:spcBef>
                <a:spcPct val="0"/>
              </a:spcBef>
              <a:spcAft>
                <a:spcPct val="0"/>
              </a:spcAft>
            </a:pPr>
            <a:endParaRPr lang="ja-JP" altLang="en-US" sz="1000" b="1" dirty="0" smtClean="0">
              <a:latin typeface="HGPｺﾞｼｯｸE" pitchFamily="50" charset="-128"/>
              <a:ea typeface="HGPｺﾞｼｯｸE" pitchFamily="50" charset="-128"/>
              <a:cs typeface="Times New Roman" pitchFamily="18" charset="0"/>
            </a:endParaRPr>
          </a:p>
          <a:p>
            <a:pPr lvl="0" eaLnBrk="0" fontAlgn="base" hangingPunct="0">
              <a:spcBef>
                <a:spcPct val="0"/>
              </a:spcBef>
              <a:spcAft>
                <a:spcPct val="0"/>
              </a:spcAft>
            </a:pPr>
            <a:r>
              <a:rPr lang="ja-JP" altLang="en-US" sz="2200" b="1" dirty="0" smtClean="0">
                <a:latin typeface="HGPｺﾞｼｯｸE" pitchFamily="50" charset="-128"/>
                <a:ea typeface="HGPｺﾞｼｯｸE" pitchFamily="50" charset="-128"/>
                <a:cs typeface="Times New Roman" pitchFamily="18" charset="0"/>
              </a:rPr>
              <a:t>４．</a:t>
            </a:r>
            <a:r>
              <a:rPr lang="en-US" altLang="ja-JP" sz="2200" b="1" dirty="0" smtClean="0">
                <a:latin typeface="HGPｺﾞｼｯｸE" pitchFamily="50" charset="-128"/>
                <a:ea typeface="HGPｺﾞｼｯｸE" pitchFamily="50" charset="-128"/>
                <a:cs typeface="Times New Roman" pitchFamily="18" charset="0"/>
              </a:rPr>
              <a:t>180</a:t>
            </a:r>
            <a:r>
              <a:rPr lang="ja-JP" altLang="en-US" sz="2200" b="1" dirty="0" smtClean="0">
                <a:latin typeface="HGPｺﾞｼｯｸE" pitchFamily="50" charset="-128"/>
                <a:ea typeface="HGPｺﾞｼｯｸE" pitchFamily="50" charset="-128"/>
                <a:cs typeface="Times New Roman" pitchFamily="18" charset="0"/>
              </a:rPr>
              <a:t>号法は、精神病院をやめる代わりに地域精神保健サービスを推進し、旧病院の人材をそっくり地域に移すよう促す。</a:t>
            </a:r>
            <a:endParaRPr lang="en-US" altLang="ja-JP" sz="2200" b="1" dirty="0" smtClean="0">
              <a:latin typeface="HGPｺﾞｼｯｸE" pitchFamily="50" charset="-128"/>
              <a:ea typeface="HGPｺﾞｼｯｸE" pitchFamily="50" charset="-128"/>
              <a:cs typeface="Times New Roman" pitchFamily="18" charset="0"/>
            </a:endParaRPr>
          </a:p>
          <a:p>
            <a:pPr lvl="0" eaLnBrk="0" fontAlgn="base" hangingPunct="0">
              <a:spcBef>
                <a:spcPct val="0"/>
              </a:spcBef>
              <a:spcAft>
                <a:spcPct val="0"/>
              </a:spcAft>
            </a:pPr>
            <a:endParaRPr lang="ja-JP" altLang="en-US" sz="1000" b="1" dirty="0" smtClean="0">
              <a:latin typeface="HGPｺﾞｼｯｸE" pitchFamily="50" charset="-128"/>
              <a:ea typeface="HGPｺﾞｼｯｸE" pitchFamily="50" charset="-128"/>
              <a:cs typeface="Times New Roman" pitchFamily="18" charset="0"/>
            </a:endParaRPr>
          </a:p>
          <a:p>
            <a:pPr lvl="0" eaLnBrk="0" fontAlgn="base" hangingPunct="0">
              <a:spcBef>
                <a:spcPct val="0"/>
              </a:spcBef>
              <a:spcAft>
                <a:spcPct val="0"/>
              </a:spcAft>
            </a:pPr>
            <a:r>
              <a:rPr lang="ja-JP" altLang="en-US" sz="2200" b="1" dirty="0" smtClean="0">
                <a:latin typeface="HGPｺﾞｼｯｸE" pitchFamily="50" charset="-128"/>
                <a:ea typeface="HGPｺﾞｼｯｸE" pitchFamily="50" charset="-128"/>
                <a:cs typeface="Times New Roman" pitchFamily="18" charset="0"/>
              </a:rPr>
              <a:t>５．</a:t>
            </a:r>
            <a:r>
              <a:rPr lang="en-US" altLang="ja-JP" sz="2200" b="1" dirty="0" smtClean="0">
                <a:latin typeface="HGPｺﾞｼｯｸE" pitchFamily="50" charset="-128"/>
                <a:ea typeface="HGPｺﾞｼｯｸE" pitchFamily="50" charset="-128"/>
                <a:cs typeface="Times New Roman" pitchFamily="18" charset="0"/>
              </a:rPr>
              <a:t>180</a:t>
            </a:r>
            <a:r>
              <a:rPr lang="ja-JP" altLang="en-US" sz="2200" b="1" dirty="0" smtClean="0">
                <a:latin typeface="HGPｺﾞｼｯｸE" pitchFamily="50" charset="-128"/>
                <a:ea typeface="HGPｺﾞｼｯｸE" pitchFamily="50" charset="-128"/>
                <a:cs typeface="Times New Roman" pitchFamily="18" charset="0"/>
              </a:rPr>
              <a:t>号法には、家族に保護責任を押し付ける表現がない。</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42844" y="1214424"/>
            <a:ext cx="4643470" cy="830997"/>
          </a:xfrm>
          <a:prstGeom prst="rect">
            <a:avLst/>
          </a:prstGeom>
          <a:noFill/>
        </p:spPr>
        <p:txBody>
          <a:bodyPr wrap="square" rtlCol="0">
            <a:spAutoFit/>
          </a:bodyPr>
          <a:lstStyle/>
          <a:p>
            <a:r>
              <a:rPr kumimoji="1" lang="ja-JP" altLang="en-US" sz="2400" dirty="0" smtClean="0"/>
              <a:t>泣く子も黙るカンパニア州</a:t>
            </a:r>
            <a:endParaRPr lang="en-US" altLang="ja-JP" sz="2400" dirty="0" smtClean="0"/>
          </a:p>
          <a:p>
            <a:r>
              <a:rPr kumimoji="1" lang="ja-JP" altLang="en-US" sz="2400" dirty="0" smtClean="0"/>
              <a:t>アヴェルサ司法精神病院</a:t>
            </a:r>
            <a:endParaRPr kumimoji="1" lang="ja-JP" altLang="en-US" sz="2400" dirty="0"/>
          </a:p>
        </p:txBody>
      </p:sp>
      <p:pic>
        <p:nvPicPr>
          <p:cNvPr id="13314" name="Picture 2"/>
          <p:cNvPicPr>
            <a:picLocks noChangeAspect="1" noChangeArrowheads="1"/>
          </p:cNvPicPr>
          <p:nvPr/>
        </p:nvPicPr>
        <p:blipFill>
          <a:blip r:embed="rId2" cstate="print"/>
          <a:srcRect/>
          <a:stretch>
            <a:fillRect/>
          </a:stretch>
        </p:blipFill>
        <p:spPr bwMode="auto">
          <a:xfrm>
            <a:off x="5849785" y="3500438"/>
            <a:ext cx="3222808" cy="2157634"/>
          </a:xfrm>
          <a:prstGeom prst="rect">
            <a:avLst/>
          </a:prstGeom>
          <a:ln>
            <a:noFill/>
          </a:ln>
          <a:effectLst>
            <a:outerShdw blurRad="292100" dist="139700" dir="2700000" algn="tl" rotWithShape="0">
              <a:srgbClr val="333333">
                <a:alpha val="65000"/>
              </a:srgbClr>
            </a:outerShdw>
          </a:effectLst>
        </p:spPr>
      </p:pic>
      <p:pic>
        <p:nvPicPr>
          <p:cNvPr id="13315" name="Picture 3"/>
          <p:cNvPicPr>
            <a:picLocks noChangeAspect="1" noChangeArrowheads="1"/>
          </p:cNvPicPr>
          <p:nvPr/>
        </p:nvPicPr>
        <p:blipFill>
          <a:blip r:embed="rId3" cstate="print"/>
          <a:srcRect l="25000" t="17125" r="1250" b="24006"/>
          <a:stretch>
            <a:fillRect/>
          </a:stretch>
        </p:blipFill>
        <p:spPr bwMode="auto">
          <a:xfrm>
            <a:off x="2428860" y="2262989"/>
            <a:ext cx="3429024" cy="2237583"/>
          </a:xfrm>
          <a:prstGeom prst="rect">
            <a:avLst/>
          </a:prstGeom>
          <a:ln>
            <a:noFill/>
          </a:ln>
          <a:effectLst>
            <a:outerShdw blurRad="292100" dist="139700" dir="2700000" algn="tl" rotWithShape="0">
              <a:srgbClr val="333333">
                <a:alpha val="65000"/>
              </a:srgbClr>
            </a:outerShdw>
          </a:effectLst>
        </p:spPr>
      </p:pic>
      <p:pic>
        <p:nvPicPr>
          <p:cNvPr id="13316" name="Picture 4"/>
          <p:cNvPicPr>
            <a:picLocks noChangeAspect="1" noChangeArrowheads="1"/>
          </p:cNvPicPr>
          <p:nvPr/>
        </p:nvPicPr>
        <p:blipFill>
          <a:blip r:embed="rId4" cstate="print"/>
          <a:srcRect/>
          <a:stretch>
            <a:fillRect/>
          </a:stretch>
        </p:blipFill>
        <p:spPr bwMode="auto">
          <a:xfrm>
            <a:off x="285720" y="2000240"/>
            <a:ext cx="2286016" cy="3500462"/>
          </a:xfrm>
          <a:prstGeom prst="rect">
            <a:avLst/>
          </a:prstGeom>
          <a:ln>
            <a:noFill/>
          </a:ln>
          <a:effectLst>
            <a:outerShdw blurRad="292100" dist="139700" dir="2700000" algn="tl" rotWithShape="0">
              <a:srgbClr val="333333">
                <a:alpha val="65000"/>
              </a:srgbClr>
            </a:outerShdw>
          </a:effectLst>
        </p:spPr>
      </p:pic>
      <p:sp>
        <p:nvSpPr>
          <p:cNvPr id="6" name="テキスト ボックス 5"/>
          <p:cNvSpPr txBox="1"/>
          <p:nvPr/>
        </p:nvSpPr>
        <p:spPr>
          <a:xfrm>
            <a:off x="0" y="558211"/>
            <a:ext cx="9144000" cy="584775"/>
          </a:xfrm>
          <a:prstGeom prst="rect">
            <a:avLst/>
          </a:prstGeom>
          <a:noFill/>
        </p:spPr>
        <p:txBody>
          <a:bodyPr wrap="square" rtlCol="0">
            <a:spAutoFit/>
          </a:bodyPr>
          <a:lstStyle/>
          <a:p>
            <a:pPr algn="ctr"/>
            <a:r>
              <a:rPr kumimoji="1" lang="ja-JP" altLang="en-US" sz="3200" dirty="0" smtClean="0">
                <a:solidFill>
                  <a:schemeClr val="bg1"/>
                </a:solidFill>
              </a:rPr>
              <a:t>司法精神病院を解体する動きも出てきた</a:t>
            </a:r>
            <a:endParaRPr kumimoji="1" lang="ja-JP" altLang="en-US" sz="3200" dirty="0">
              <a:solidFill>
                <a:schemeClr val="bg1"/>
              </a:solidFill>
            </a:endParaRPr>
          </a:p>
        </p:txBody>
      </p:sp>
      <p:sp>
        <p:nvSpPr>
          <p:cNvPr id="7" name="テキスト ボックス 6"/>
          <p:cNvSpPr txBox="1"/>
          <p:nvPr/>
        </p:nvSpPr>
        <p:spPr>
          <a:xfrm>
            <a:off x="2411760" y="4572010"/>
            <a:ext cx="3874752" cy="830997"/>
          </a:xfrm>
          <a:prstGeom prst="rect">
            <a:avLst/>
          </a:prstGeom>
          <a:noFill/>
        </p:spPr>
        <p:txBody>
          <a:bodyPr wrap="square" rtlCol="0">
            <a:spAutoFit/>
          </a:bodyPr>
          <a:lstStyle/>
          <a:p>
            <a:r>
              <a:rPr lang="ja-JP" altLang="en-US" sz="2400" dirty="0" smtClean="0"/>
              <a:t>　かつて“</a:t>
            </a:r>
            <a:r>
              <a:rPr kumimoji="1" lang="ja-JP" altLang="en-US" sz="2400" dirty="0" smtClean="0"/>
              <a:t>無期囚”だった</a:t>
            </a:r>
            <a:endParaRPr kumimoji="1" lang="en-US" altLang="ja-JP" sz="2400" dirty="0" smtClean="0"/>
          </a:p>
          <a:p>
            <a:r>
              <a:rPr lang="ja-JP" altLang="en-US" sz="2400" dirty="0" smtClean="0"/>
              <a:t>　　　　</a:t>
            </a:r>
            <a:r>
              <a:rPr kumimoji="1" lang="ja-JP" altLang="en-US" sz="2400" dirty="0" smtClean="0"/>
              <a:t> </a:t>
            </a:r>
            <a:r>
              <a:rPr lang="ja-JP" altLang="en-US" sz="2400" dirty="0" smtClean="0"/>
              <a:t>ジョヴァンニ</a:t>
            </a:r>
            <a:endParaRPr kumimoji="1" lang="ja-JP" altLang="en-US" sz="2400" dirty="0"/>
          </a:p>
        </p:txBody>
      </p:sp>
      <p:sp>
        <p:nvSpPr>
          <p:cNvPr id="8" name="テキスト ボックス 7"/>
          <p:cNvSpPr txBox="1"/>
          <p:nvPr/>
        </p:nvSpPr>
        <p:spPr>
          <a:xfrm>
            <a:off x="6143636" y="2500308"/>
            <a:ext cx="2786082" cy="830997"/>
          </a:xfrm>
          <a:prstGeom prst="rect">
            <a:avLst/>
          </a:prstGeom>
          <a:noFill/>
        </p:spPr>
        <p:txBody>
          <a:bodyPr wrap="square" rtlCol="0">
            <a:spAutoFit/>
          </a:bodyPr>
          <a:lstStyle/>
          <a:p>
            <a:r>
              <a:rPr kumimoji="1" lang="ja-JP" altLang="en-US" sz="2400" dirty="0" smtClean="0"/>
              <a:t>アヴェルサ</a:t>
            </a:r>
            <a:endParaRPr kumimoji="1" lang="en-US" altLang="ja-JP" sz="2400" dirty="0" smtClean="0"/>
          </a:p>
          <a:p>
            <a:pPr algn="r"/>
            <a:r>
              <a:rPr kumimoji="1" lang="ja-JP" altLang="en-US" sz="2400" dirty="0" smtClean="0"/>
              <a:t>精神保健センター</a:t>
            </a:r>
            <a:endParaRPr kumimoji="1" lang="ja-JP" altLang="en-US" sz="2400" dirty="0"/>
          </a:p>
        </p:txBody>
      </p:sp>
      <p:sp>
        <p:nvSpPr>
          <p:cNvPr id="9" name="テキスト ボックス 8"/>
          <p:cNvSpPr txBox="1"/>
          <p:nvPr/>
        </p:nvSpPr>
        <p:spPr>
          <a:xfrm>
            <a:off x="502423" y="5805264"/>
            <a:ext cx="7930376" cy="461665"/>
          </a:xfrm>
          <a:prstGeom prst="rect">
            <a:avLst/>
          </a:prstGeom>
          <a:noFill/>
        </p:spPr>
        <p:txBody>
          <a:bodyPr wrap="none" rtlCol="0">
            <a:spAutoFit/>
          </a:bodyPr>
          <a:lstStyle/>
          <a:p>
            <a:r>
              <a:rPr lang="ja-JP" altLang="en-US" sz="2400" dirty="0" smtClean="0">
                <a:ln w="18415" cmpd="sng">
                  <a:solidFill>
                    <a:srgbClr val="FFFFFF"/>
                  </a:solidFill>
                  <a:prstDash val="solid"/>
                </a:ln>
                <a:solidFill>
                  <a:srgbClr val="FFFFFF"/>
                </a:solidFill>
              </a:rPr>
              <a:t>「地域精神保健が充実すると司法精神病院は不要になる」</a:t>
            </a:r>
            <a:endParaRPr kumimoji="1" lang="ja-JP" altLang="en-US" sz="2400" dirty="0">
              <a:ln w="18415" cmpd="sng">
                <a:solidFill>
                  <a:srgbClr val="FFFFFF"/>
                </a:solidFill>
                <a:prstDash val="solid"/>
              </a:ln>
              <a:solidFill>
                <a:srgbClr val="FFFFFF"/>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7000"/>
            <a:lum/>
          </a:blip>
          <a:srcRect/>
          <a:tile tx="0" ty="0" sx="100000" sy="100000" flip="none" algn="tl"/>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357158" y="2643182"/>
            <a:ext cx="8501090" cy="1143000"/>
          </a:xfrm>
        </p:spPr>
        <p:txBody>
          <a:bodyPr>
            <a:normAutofit fontScale="90000"/>
          </a:bodyPr>
          <a:lstStyle/>
          <a:p>
            <a:pPr algn="l"/>
            <a:r>
              <a:rPr kumimoji="1" lang="ja-JP" altLang="en-US"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2">
                    <a:lumMod val="50000"/>
                  </a:schemeClr>
                </a:solidFill>
                <a:effectLst>
                  <a:outerShdw blurRad="50800" dist="40000" dir="5400000" algn="tl" rotWithShape="0">
                    <a:srgbClr val="000000">
                      <a:shade val="5000"/>
                      <a:satMod val="120000"/>
                      <a:alpha val="33000"/>
                    </a:srgbClr>
                  </a:outerShdw>
                  <a:reflection blurRad="6350" stA="55000" endA="300" endPos="45500" dir="5400000" sy="-100000" algn="bl" rotWithShape="0"/>
                </a:effectLst>
              </a:rPr>
              <a:t>　本当の</a:t>
            </a:r>
            <a:r>
              <a:rPr kumimoji="1" lang="en-US" altLang="ja-JP" b="1" dirty="0" smtClean="0">
                <a:ln w="18000">
                  <a:solidFill>
                    <a:schemeClr val="accent2">
                      <a:satMod val="140000"/>
                    </a:schemeClr>
                  </a:solidFill>
                  <a:prstDash val="solid"/>
                  <a:miter lim="800000"/>
                </a:ln>
                <a:solidFill>
                  <a:schemeClr val="accent2">
                    <a:lumMod val="50000"/>
                  </a:schemeClr>
                </a:solidFill>
                <a:effectLst>
                  <a:outerShdw blurRad="25500" dist="23000" dir="7020000" algn="tl">
                    <a:srgbClr val="000000">
                      <a:alpha val="50000"/>
                    </a:srgbClr>
                  </a:outerShdw>
                  <a:reflection blurRad="6350" stA="55000" endA="300" endPos="45500" dir="5400000" sy="-100000" algn="bl" rotWithShape="0"/>
                </a:effectLst>
              </a:rPr>
              <a:t/>
            </a:r>
            <a:br>
              <a:rPr kumimoji="1" lang="en-US" altLang="ja-JP" b="1" dirty="0" smtClean="0">
                <a:ln w="18000">
                  <a:solidFill>
                    <a:schemeClr val="accent2">
                      <a:satMod val="140000"/>
                    </a:schemeClr>
                  </a:solidFill>
                  <a:prstDash val="solid"/>
                  <a:miter lim="800000"/>
                </a:ln>
                <a:solidFill>
                  <a:schemeClr val="accent2">
                    <a:lumMod val="50000"/>
                  </a:schemeClr>
                </a:solidFill>
                <a:effectLst>
                  <a:outerShdw blurRad="25500" dist="23000" dir="7020000" algn="tl">
                    <a:srgbClr val="000000">
                      <a:alpha val="50000"/>
                    </a:srgbClr>
                  </a:outerShdw>
                  <a:reflection blurRad="6350" stA="55000" endA="300" endPos="45500" dir="5400000" sy="-100000" algn="bl" rotWithShape="0"/>
                </a:effectLst>
              </a:rPr>
            </a:br>
            <a:r>
              <a:rPr lang="ja-JP" altLang="en-US" b="1" dirty="0" smtClean="0">
                <a:ln w="18000">
                  <a:solidFill>
                    <a:schemeClr val="accent2">
                      <a:satMod val="140000"/>
                    </a:schemeClr>
                  </a:solidFill>
                  <a:prstDash val="solid"/>
                  <a:miter lim="800000"/>
                </a:ln>
                <a:solidFill>
                  <a:schemeClr val="accent2">
                    <a:lumMod val="50000"/>
                  </a:schemeClr>
                </a:solidFill>
                <a:effectLst>
                  <a:glow rad="101600">
                    <a:srgbClr val="F1CB41">
                      <a:alpha val="60000"/>
                    </a:srgbClr>
                  </a:glow>
                  <a:outerShdw blurRad="25500" dist="23000" dir="7020000" algn="tl">
                    <a:srgbClr val="000000">
                      <a:alpha val="50000"/>
                    </a:srgbClr>
                  </a:outerShdw>
                  <a:reflection blurRad="6350" stA="55000" endA="300" endPos="45500" dir="5400000" sy="-100000" algn="bl" rotWithShape="0"/>
                </a:effectLst>
              </a:rPr>
              <a:t>　</a:t>
            </a:r>
            <a:r>
              <a:rPr kumimoji="1" lang="ja-JP" altLang="en-US" sz="6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2">
                    <a:lumMod val="50000"/>
                  </a:schemeClr>
                </a:solidFill>
                <a:effectLst>
                  <a:glow rad="228600">
                    <a:schemeClr val="accent6">
                      <a:satMod val="175000"/>
                      <a:alpha val="40000"/>
                    </a:schemeClr>
                  </a:glow>
                  <a:outerShdw blurRad="50800" dist="40000" dir="5400000" algn="tl" rotWithShape="0">
                    <a:srgbClr val="000000">
                      <a:shade val="5000"/>
                      <a:satMod val="120000"/>
                      <a:alpha val="33000"/>
                    </a:srgbClr>
                  </a:outerShdw>
                  <a:reflection blurRad="6350" stA="55000" endA="300" endPos="45500" dir="5400000" sy="-100000" algn="bl" rotWithShape="0"/>
                </a:effectLst>
              </a:rPr>
              <a:t>地域精神保健サービス網</a:t>
            </a:r>
            <a:r>
              <a:rPr lang="en-US" altLang="ja-JP"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2">
                    <a:lumMod val="50000"/>
                  </a:schemeClr>
                </a:solidFill>
                <a:effectLst>
                  <a:glow rad="228600">
                    <a:schemeClr val="accent6">
                      <a:satMod val="175000"/>
                      <a:alpha val="40000"/>
                    </a:schemeClr>
                  </a:glow>
                  <a:outerShdw blurRad="50800" dist="40000" dir="5400000" algn="tl" rotWithShape="0">
                    <a:srgbClr val="000000">
                      <a:shade val="5000"/>
                      <a:satMod val="120000"/>
                      <a:alpha val="33000"/>
                    </a:srgbClr>
                  </a:outerShdw>
                  <a:reflection blurRad="6350" stA="55000" endA="300" endPos="45500" dir="5400000" sy="-100000" algn="bl" rotWithShape="0"/>
                </a:effectLst>
              </a:rPr>
              <a:t/>
            </a:r>
            <a:br>
              <a:rPr lang="en-US" altLang="ja-JP"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2">
                    <a:lumMod val="50000"/>
                  </a:schemeClr>
                </a:solidFill>
                <a:effectLst>
                  <a:glow rad="228600">
                    <a:schemeClr val="accent6">
                      <a:satMod val="175000"/>
                      <a:alpha val="40000"/>
                    </a:schemeClr>
                  </a:glow>
                  <a:outerShdw blurRad="50800" dist="40000" dir="5400000" algn="tl" rotWithShape="0">
                    <a:srgbClr val="000000">
                      <a:shade val="5000"/>
                      <a:satMod val="120000"/>
                      <a:alpha val="33000"/>
                    </a:srgbClr>
                  </a:outerShdw>
                  <a:reflection blurRad="6350" stA="55000" endA="300" endPos="45500" dir="5400000" sy="-100000" algn="bl" rotWithShape="0"/>
                </a:effectLst>
              </a:rPr>
            </a:br>
            <a:r>
              <a:rPr lang="en-US" altLang="ja-JP" b="1" dirty="0" smtClean="0">
                <a:ln w="18000">
                  <a:solidFill>
                    <a:schemeClr val="accent2">
                      <a:satMod val="140000"/>
                    </a:schemeClr>
                  </a:solidFill>
                  <a:prstDash val="solid"/>
                  <a:miter lim="800000"/>
                </a:ln>
                <a:solidFill>
                  <a:schemeClr val="accent2">
                    <a:lumMod val="50000"/>
                  </a:schemeClr>
                </a:solidFill>
                <a:effectLst>
                  <a:outerShdw blurRad="25500" dist="23000" dir="7020000" algn="tl">
                    <a:srgbClr val="000000">
                      <a:alpha val="50000"/>
                    </a:srgbClr>
                  </a:outerShdw>
                  <a:reflection blurRad="6350" stA="55000" endA="300" endPos="45500" dir="5400000" sy="-100000" algn="bl" rotWithShape="0"/>
                </a:effectLst>
              </a:rPr>
              <a:t>							</a:t>
            </a:r>
            <a:r>
              <a:rPr lang="ja-JP" altLang="en-US" b="1" dirty="0" smtClean="0">
                <a:ln w="18000">
                  <a:solidFill>
                    <a:schemeClr val="accent2">
                      <a:satMod val="140000"/>
                    </a:schemeClr>
                  </a:solidFill>
                  <a:prstDash val="solid"/>
                  <a:miter lim="800000"/>
                </a:ln>
                <a:solidFill>
                  <a:schemeClr val="accent2">
                    <a:lumMod val="50000"/>
                  </a:schemeClr>
                </a:solidFill>
                <a:effectLst>
                  <a:outerShdw blurRad="25500" dist="23000" dir="7020000" algn="tl">
                    <a:srgbClr val="000000">
                      <a:alpha val="50000"/>
                    </a:srgbClr>
                  </a:outerShdw>
                  <a:reflection blurRad="6350" stA="55000" endA="300" endPos="45500" dir="5400000" sy="-100000" algn="bl" rotWithShape="0"/>
                </a:effectLst>
              </a:rPr>
              <a:t>　　</a:t>
            </a:r>
            <a:r>
              <a:rPr kumimoji="1" lang="ja-JP" altLang="en-US"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2">
                    <a:lumMod val="50000"/>
                  </a:schemeClr>
                </a:solidFill>
                <a:effectLst>
                  <a:outerShdw blurRad="50800" dist="40000" dir="5400000" algn="tl" rotWithShape="0">
                    <a:srgbClr val="000000">
                      <a:shade val="5000"/>
                      <a:satMod val="120000"/>
                      <a:alpha val="33000"/>
                    </a:srgbClr>
                  </a:outerShdw>
                  <a:reflection blurRad="6350" stA="55000" endA="300" endPos="45500" dir="5400000" sy="-100000" algn="bl" rotWithShape="0"/>
                </a:effectLst>
              </a:rPr>
              <a:t>とは</a:t>
            </a:r>
            <a:endParaRPr kumimoji="1" lang="ja-JP" altLang="en-US" b="1" dirty="0">
              <a:ln w="18000">
                <a:solidFill>
                  <a:schemeClr val="accent2">
                    <a:satMod val="140000"/>
                  </a:schemeClr>
                </a:solidFill>
                <a:prstDash val="solid"/>
                <a:miter lim="800000"/>
              </a:ln>
              <a:solidFill>
                <a:schemeClr val="accent2">
                  <a:lumMod val="50000"/>
                </a:schemeClr>
              </a:solidFill>
              <a:effectLst>
                <a:outerShdw blurRad="50800" dist="40000" dir="5400000" algn="tl" rotWithShape="0">
                  <a:srgbClr val="000000">
                    <a:shade val="5000"/>
                    <a:satMod val="120000"/>
                    <a:alpha val="33000"/>
                  </a:srgbClr>
                </a:outerShdw>
                <a:reflection blurRad="6350" stA="55000" endA="300" endPos="45500" dir="5400000" sy="-100000" algn="bl" rotWithShape="0"/>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p:txBody>
          <a:bodyPr>
            <a:normAutofit fontScale="92500" lnSpcReduction="20000"/>
          </a:bodyPr>
          <a:lstStyle/>
          <a:p>
            <a:r>
              <a:rPr lang="ja-JP" altLang="ja-JP" dirty="0" smtClean="0"/>
              <a:t>１９６３年２月、ケネディー大統領は「精神病と精神遅滞について」議会に向けて特別演説を行い、精神病院政策の失敗を認めて、地域精神保健の時代到来を宣言した。</a:t>
            </a:r>
          </a:p>
          <a:p>
            <a:r>
              <a:rPr lang="en-US" altLang="ja-JP" dirty="0" smtClean="0"/>
              <a:t>1960</a:t>
            </a:r>
            <a:r>
              <a:rPr lang="ja-JP" altLang="ja-JP" dirty="0" smtClean="0"/>
              <a:t>年代になると、</a:t>
            </a:r>
            <a:r>
              <a:rPr lang="ja-JP" altLang="en-US" dirty="0" smtClean="0"/>
              <a:t>欧米</a:t>
            </a:r>
            <a:r>
              <a:rPr lang="ja-JP" altLang="ja-JP" dirty="0" smtClean="0"/>
              <a:t>各国はこぞって精神病院のベッドを減らし、地域サービスシステムに切り替え始めた。</a:t>
            </a:r>
            <a:endParaRPr lang="ja-JP" altLang="ja-JP" dirty="0"/>
          </a:p>
        </p:txBody>
      </p:sp>
      <p:sp>
        <p:nvSpPr>
          <p:cNvPr id="4" name="タイトル 3"/>
          <p:cNvSpPr>
            <a:spLocks noGrp="1"/>
          </p:cNvSpPr>
          <p:nvPr>
            <p:ph type="title"/>
          </p:nvPr>
        </p:nvSpPr>
        <p:spPr/>
        <p:txBody>
          <a:bodyPr/>
          <a:lstStyle/>
          <a:p>
            <a:r>
              <a:rPr kumimoji="1" lang="ja-JP" altLang="en-US" dirty="0" smtClean="0"/>
              <a:t>欧米では</a:t>
            </a:r>
            <a:endParaRPr kumimoji="1" lang="ja-JP" alt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6000" b="-18000"/>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solidFill>
                  <a:schemeClr val="bg1"/>
                </a:solidFill>
              </a:rPr>
              <a:t>地域精神保健サービス網</a:t>
            </a:r>
            <a:endParaRPr kumimoji="1" lang="ja-JP" altLang="en-US" dirty="0">
              <a:solidFill>
                <a:schemeClr val="bg1"/>
              </a:solidFill>
            </a:endParaRPr>
          </a:p>
        </p:txBody>
      </p:sp>
      <p:sp>
        <p:nvSpPr>
          <p:cNvPr id="4" name="テキスト ボックス 3"/>
          <p:cNvSpPr txBox="1"/>
          <p:nvPr/>
        </p:nvSpPr>
        <p:spPr>
          <a:xfrm>
            <a:off x="214283" y="1285862"/>
            <a:ext cx="8549135" cy="3170099"/>
          </a:xfrm>
          <a:prstGeom prst="rect">
            <a:avLst/>
          </a:prstGeom>
          <a:solidFill>
            <a:srgbClr val="FFFFFF">
              <a:alpha val="62000"/>
            </a:srgbClr>
          </a:solidFill>
          <a:effectLst>
            <a:innerShdw blurRad="63500" dist="50800" dir="13500000">
              <a:prstClr val="black">
                <a:alpha val="50000"/>
              </a:prstClr>
            </a:inn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ja-JP" altLang="en-US" sz="3200" b="1" dirty="0" smtClean="0"/>
              <a:t>イタリアは全土を１５</a:t>
            </a:r>
            <a:r>
              <a:rPr lang="ja-JP" altLang="en-US" sz="3200" b="1" dirty="0" smtClean="0"/>
              <a:t>４</a:t>
            </a:r>
            <a:r>
              <a:rPr kumimoji="1" lang="ja-JP" altLang="en-US" sz="3200" b="1" dirty="0" smtClean="0"/>
              <a:t>保健区に分けた</a:t>
            </a:r>
            <a:endParaRPr kumimoji="1" lang="en-US" altLang="ja-JP" sz="3200" b="1" dirty="0" smtClean="0"/>
          </a:p>
          <a:p>
            <a:r>
              <a:rPr kumimoji="1" lang="ja-JP" altLang="en-US" sz="2400" dirty="0" smtClean="0"/>
              <a:t>それぞれをＡ</a:t>
            </a:r>
            <a:r>
              <a:rPr kumimoji="1" lang="en-US" altLang="ja-JP" sz="2400" dirty="0" smtClean="0"/>
              <a:t>.</a:t>
            </a:r>
            <a:r>
              <a:rPr kumimoji="1" lang="ja-JP" altLang="en-US" sz="2400" dirty="0" smtClean="0"/>
              <a:t>Ｓ</a:t>
            </a:r>
            <a:r>
              <a:rPr kumimoji="1" lang="en-US" altLang="ja-JP" sz="2400" dirty="0" smtClean="0"/>
              <a:t>.</a:t>
            </a:r>
            <a:r>
              <a:rPr kumimoji="1" lang="ja-JP" altLang="en-US" sz="2400" dirty="0" smtClean="0"/>
              <a:t>Ｌ</a:t>
            </a:r>
            <a:r>
              <a:rPr kumimoji="1" lang="en-US" altLang="ja-JP" sz="2400" dirty="0" smtClean="0"/>
              <a:t>.</a:t>
            </a:r>
            <a:r>
              <a:rPr kumimoji="1" lang="ja-JP" altLang="en-US" sz="2400" dirty="0" smtClean="0"/>
              <a:t>（地方保健公社）と名づけた</a:t>
            </a:r>
            <a:endParaRPr kumimoji="1" lang="en-US" altLang="ja-JP" sz="2400" dirty="0" smtClean="0"/>
          </a:p>
          <a:p>
            <a:r>
              <a:rPr lang="ja-JP" altLang="en-US" sz="2400" dirty="0" smtClean="0"/>
              <a:t>この管理は州が責任を負うことになった</a:t>
            </a:r>
            <a:endParaRPr lang="en-US" altLang="ja-JP" sz="2400" dirty="0" smtClean="0"/>
          </a:p>
          <a:p>
            <a:r>
              <a:rPr kumimoji="1" lang="ja-JP" altLang="en-US" sz="2400" dirty="0" smtClean="0"/>
              <a:t>医療費は</a:t>
            </a:r>
            <a:r>
              <a:rPr lang="ja-JP" altLang="en-US" sz="2400" dirty="0" smtClean="0"/>
              <a:t>Ａ</a:t>
            </a:r>
            <a:r>
              <a:rPr lang="en-US" altLang="ja-JP" sz="2400" dirty="0" smtClean="0"/>
              <a:t>.</a:t>
            </a:r>
            <a:r>
              <a:rPr lang="ja-JP" altLang="en-US" sz="2400" dirty="0" smtClean="0"/>
              <a:t>Ｓ</a:t>
            </a:r>
            <a:r>
              <a:rPr lang="en-US" altLang="ja-JP" sz="2400" dirty="0" smtClean="0"/>
              <a:t>.</a:t>
            </a:r>
            <a:r>
              <a:rPr lang="ja-JP" altLang="en-US" sz="2400" dirty="0" smtClean="0"/>
              <a:t>Ｌ</a:t>
            </a:r>
            <a:r>
              <a:rPr lang="en-US" altLang="ja-JP" sz="2400" dirty="0" smtClean="0"/>
              <a:t>.</a:t>
            </a:r>
            <a:r>
              <a:rPr lang="ja-JP" altLang="en-US" sz="2400" dirty="0" smtClean="0"/>
              <a:t>の人口に比例して配分される</a:t>
            </a:r>
            <a:endParaRPr lang="en-US" altLang="ja-JP" sz="2400" dirty="0" smtClean="0"/>
          </a:p>
          <a:p>
            <a:r>
              <a:rPr lang="ja-JP" altLang="en-US" sz="2400" dirty="0" smtClean="0"/>
              <a:t>Ａ</a:t>
            </a:r>
            <a:r>
              <a:rPr lang="en-US" altLang="ja-JP" sz="2400" dirty="0" smtClean="0"/>
              <a:t>.</a:t>
            </a:r>
            <a:r>
              <a:rPr lang="ja-JP" altLang="en-US" sz="2400" dirty="0" smtClean="0"/>
              <a:t>Ｓ</a:t>
            </a:r>
            <a:r>
              <a:rPr lang="en-US" altLang="ja-JP" sz="2400" dirty="0" smtClean="0"/>
              <a:t>.</a:t>
            </a:r>
            <a:r>
              <a:rPr lang="ja-JP" altLang="en-US" sz="2400" dirty="0" smtClean="0"/>
              <a:t>Ｌ</a:t>
            </a:r>
            <a:r>
              <a:rPr lang="en-US" altLang="ja-JP" sz="2400" dirty="0" smtClean="0"/>
              <a:t>.</a:t>
            </a:r>
            <a:r>
              <a:rPr lang="ja-JP" altLang="en-US" sz="2400" dirty="0" smtClean="0"/>
              <a:t>は予防・診療・リハビリの自治的組織だ</a:t>
            </a:r>
            <a:endParaRPr lang="en-US" altLang="ja-JP" sz="2400" dirty="0" smtClean="0"/>
          </a:p>
          <a:p>
            <a:r>
              <a:rPr lang="ja-JP" altLang="en-US" sz="2400" dirty="0" smtClean="0"/>
              <a:t>区内の全住民の健康の責任を負う</a:t>
            </a:r>
            <a:endParaRPr lang="en-US" altLang="ja-JP" sz="2400" dirty="0" smtClean="0"/>
          </a:p>
          <a:p>
            <a:r>
              <a:rPr lang="ja-JP" altLang="en-US" sz="2400" dirty="0" smtClean="0"/>
              <a:t>Ａ</a:t>
            </a:r>
            <a:r>
              <a:rPr lang="en-US" altLang="ja-JP" sz="2400" dirty="0" smtClean="0"/>
              <a:t>.</a:t>
            </a:r>
            <a:r>
              <a:rPr lang="ja-JP" altLang="en-US" sz="2400" dirty="0" smtClean="0"/>
              <a:t>Ｓ</a:t>
            </a:r>
            <a:r>
              <a:rPr lang="en-US" altLang="ja-JP" sz="2400" dirty="0" smtClean="0"/>
              <a:t>.</a:t>
            </a:r>
            <a:r>
              <a:rPr lang="ja-JP" altLang="en-US" sz="2400" dirty="0" smtClean="0"/>
              <a:t>Ｌ</a:t>
            </a:r>
            <a:r>
              <a:rPr lang="en-US" altLang="ja-JP" sz="2400" dirty="0" smtClean="0"/>
              <a:t>.</a:t>
            </a:r>
            <a:r>
              <a:rPr lang="ja-JP" altLang="en-US" sz="2400" dirty="0" smtClean="0"/>
              <a:t>の下に精神保健局が置かれた</a:t>
            </a:r>
            <a:endParaRPr lang="en-US" altLang="ja-JP" sz="2400" dirty="0" smtClean="0"/>
          </a:p>
          <a:p>
            <a:r>
              <a:rPr lang="ja-JP" altLang="en-US" sz="2400" dirty="0" smtClean="0"/>
              <a:t>ここが住民の精神保健の全ニーズに応える</a:t>
            </a:r>
            <a:endParaRPr kumimoji="1" lang="en-US" altLang="ja-JP" sz="2400" dirty="0" smtClean="0"/>
          </a:p>
        </p:txBody>
      </p:sp>
      <p:sp>
        <p:nvSpPr>
          <p:cNvPr id="5" name="テキスト ボックス 4"/>
          <p:cNvSpPr txBox="1"/>
          <p:nvPr/>
        </p:nvSpPr>
        <p:spPr>
          <a:xfrm>
            <a:off x="142844" y="58145"/>
            <a:ext cx="3387466" cy="584775"/>
          </a:xfrm>
          <a:prstGeom prst="rect">
            <a:avLst/>
          </a:prstGeom>
          <a:noFill/>
        </p:spPr>
        <p:txBody>
          <a:bodyPr wrap="none" rtlCol="0">
            <a:spAutoFit/>
          </a:bodyPr>
          <a:lstStyle/>
          <a:p>
            <a:r>
              <a:rPr kumimoji="1" lang="ja-JP" altLang="en-US" sz="3200" dirty="0" smtClean="0">
                <a:solidFill>
                  <a:schemeClr val="bg1"/>
                </a:solidFill>
              </a:rPr>
              <a:t>精神病院に代わる</a:t>
            </a:r>
            <a:endParaRPr kumimoji="1" lang="ja-JP" altLang="en-US" sz="3200" dirty="0">
              <a:solidFill>
                <a:schemeClr val="bg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1130284"/>
            <a:ext cx="9144000" cy="4635439"/>
          </a:xfrm>
          <a:prstGeom prst="rect">
            <a:avLst/>
          </a:prstGeom>
          <a:noFill/>
          <a:ln w="9525">
            <a:noFill/>
            <a:miter lim="800000"/>
            <a:headEnd/>
            <a:tailEnd/>
          </a:ln>
          <a:effectLst/>
        </p:spPr>
      </p:pic>
      <p:sp>
        <p:nvSpPr>
          <p:cNvPr id="2" name="タイトル 1"/>
          <p:cNvSpPr>
            <a:spLocks noGrp="1"/>
          </p:cNvSpPr>
          <p:nvPr>
            <p:ph type="title"/>
          </p:nvPr>
        </p:nvSpPr>
        <p:spPr/>
        <p:txBody>
          <a:bodyPr>
            <a:normAutofit/>
          </a:bodyPr>
          <a:lstStyle/>
          <a:p>
            <a:r>
              <a:rPr lang="ja-JP" altLang="en-US" dirty="0" smtClean="0">
                <a:solidFill>
                  <a:schemeClr val="bg1"/>
                </a:solidFill>
              </a:rPr>
              <a:t>地域精神保健サービス網（</a:t>
            </a:r>
            <a:r>
              <a:rPr lang="en-US" altLang="ja-JP" dirty="0" smtClean="0">
                <a:solidFill>
                  <a:schemeClr val="bg1"/>
                </a:solidFill>
              </a:rPr>
              <a:t>2</a:t>
            </a:r>
            <a:r>
              <a:rPr lang="ja-JP" altLang="en-US" dirty="0" smtClean="0">
                <a:solidFill>
                  <a:schemeClr val="bg1"/>
                </a:solidFill>
              </a:rPr>
              <a:t>）</a:t>
            </a:r>
            <a:endParaRPr kumimoji="1" lang="ja-JP" altLang="en-US" dirty="0">
              <a:solidFill>
                <a:schemeClr val="bg1"/>
              </a:solidFill>
            </a:endParaRPr>
          </a:p>
        </p:txBody>
      </p:sp>
      <p:sp>
        <p:nvSpPr>
          <p:cNvPr id="4" name="テキスト ボックス 3"/>
          <p:cNvSpPr txBox="1"/>
          <p:nvPr/>
        </p:nvSpPr>
        <p:spPr>
          <a:xfrm>
            <a:off x="94266" y="2805665"/>
            <a:ext cx="8929750" cy="2800767"/>
          </a:xfrm>
          <a:prstGeom prst="rect">
            <a:avLst/>
          </a:prstGeom>
          <a:solidFill>
            <a:srgbClr val="FFFFFF">
              <a:alpha val="74000"/>
            </a:srgbClr>
          </a:solidFill>
          <a:effectLst>
            <a:innerShdw blurRad="63500" dist="50800" dir="13500000">
              <a:prstClr val="black">
                <a:alpha val="50000"/>
              </a:prstClr>
            </a:inn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r"/>
            <a:r>
              <a:rPr lang="ja-JP" altLang="en-US" sz="3200" b="1" dirty="0" smtClean="0">
                <a:solidFill>
                  <a:schemeClr val="dk1"/>
                </a:solidFill>
              </a:rPr>
              <a:t>地域精神保健の司令塔は精神保健センターである</a:t>
            </a:r>
            <a:endParaRPr lang="en-US" altLang="ja-JP" sz="3200" b="1" dirty="0" smtClean="0">
              <a:solidFill>
                <a:schemeClr val="dk1"/>
              </a:solidFill>
            </a:endParaRPr>
          </a:p>
          <a:p>
            <a:pPr algn="r"/>
            <a:r>
              <a:rPr lang="ja-JP" altLang="en-US" sz="2400" dirty="0" smtClean="0">
                <a:solidFill>
                  <a:schemeClr val="dk1"/>
                </a:solidFill>
              </a:rPr>
              <a:t>精神病院を無くせるかどうかは</a:t>
            </a:r>
            <a:endParaRPr lang="en-US" altLang="ja-JP" sz="2400" dirty="0" smtClean="0">
              <a:solidFill>
                <a:schemeClr val="dk1"/>
              </a:solidFill>
            </a:endParaRPr>
          </a:p>
          <a:p>
            <a:pPr algn="r"/>
            <a:r>
              <a:rPr lang="ja-JP" altLang="en-US" sz="2400" dirty="0" smtClean="0">
                <a:solidFill>
                  <a:schemeClr val="dk1"/>
                </a:solidFill>
              </a:rPr>
              <a:t>２４時間オープン・年中無休を実施できるかで決まる</a:t>
            </a:r>
            <a:endParaRPr lang="en-US" altLang="ja-JP" sz="2400" dirty="0" smtClean="0">
              <a:solidFill>
                <a:schemeClr val="dk1"/>
              </a:solidFill>
            </a:endParaRPr>
          </a:p>
          <a:p>
            <a:pPr algn="r"/>
            <a:r>
              <a:rPr lang="ja-JP" altLang="en-US" sz="2400" dirty="0" smtClean="0">
                <a:solidFill>
                  <a:schemeClr val="dk1"/>
                </a:solidFill>
              </a:rPr>
              <a:t>イタリアにはセンターが７０７か所設置されているが</a:t>
            </a:r>
            <a:endParaRPr lang="en-US" altLang="ja-JP" sz="2400" dirty="0" smtClean="0">
              <a:solidFill>
                <a:schemeClr val="dk1"/>
              </a:solidFill>
            </a:endParaRPr>
          </a:p>
          <a:p>
            <a:pPr algn="r"/>
            <a:r>
              <a:rPr lang="ja-JP" altLang="en-US" sz="2400" dirty="0" smtClean="0">
                <a:solidFill>
                  <a:schemeClr val="dk1"/>
                </a:solidFill>
              </a:rPr>
              <a:t>この重装備型センターは５０か所しかない</a:t>
            </a:r>
            <a:endParaRPr lang="en-US" altLang="ja-JP" sz="2400" dirty="0" smtClean="0">
              <a:solidFill>
                <a:schemeClr val="dk1"/>
              </a:solidFill>
            </a:endParaRPr>
          </a:p>
          <a:p>
            <a:pPr algn="r"/>
            <a:r>
              <a:rPr lang="ja-JP" altLang="en-US" sz="2400" dirty="0" smtClean="0">
                <a:solidFill>
                  <a:schemeClr val="dk1"/>
                </a:solidFill>
              </a:rPr>
              <a:t>センターの力が弱ければ</a:t>
            </a:r>
            <a:endParaRPr lang="en-US" altLang="ja-JP" sz="2400" dirty="0" smtClean="0">
              <a:solidFill>
                <a:schemeClr val="dk1"/>
              </a:solidFill>
            </a:endParaRPr>
          </a:p>
          <a:p>
            <a:pPr algn="r"/>
            <a:r>
              <a:rPr lang="ja-JP" altLang="en-US" sz="2400" dirty="0" smtClean="0">
                <a:solidFill>
                  <a:schemeClr val="dk1"/>
                </a:solidFill>
              </a:rPr>
              <a:t>入院ベッドに頼らざるを得なくなる</a:t>
            </a:r>
            <a:endParaRPr lang="en-US" altLang="ja-JP" sz="2400" dirty="0" smtClean="0">
              <a:solidFill>
                <a:schemeClr val="dk1"/>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611560" y="260648"/>
            <a:ext cx="8157592" cy="882352"/>
          </a:xfrm>
        </p:spPr>
        <p:txBody>
          <a:bodyPr>
            <a:normAutofit fontScale="90000"/>
          </a:bodyPr>
          <a:lstStyle/>
          <a:p>
            <a:r>
              <a:rPr lang="ja-JP" altLang="ja-JP" sz="3600" b="1" dirty="0" smtClean="0">
                <a:solidFill>
                  <a:schemeClr val="bg1"/>
                </a:solidFill>
                <a:effectLst>
                  <a:outerShdw blurRad="38100" dist="38100" dir="2700000" algn="tl">
                    <a:srgbClr val="000000">
                      <a:alpha val="43137"/>
                    </a:srgbClr>
                  </a:outerShdw>
                </a:effectLst>
              </a:rPr>
              <a:t>精神保健センターは次のサービスを保障する</a:t>
            </a:r>
            <a:r>
              <a:rPr lang="en-US" altLang="ja-JP" b="1" dirty="0" smtClean="0"/>
              <a:t/>
            </a:r>
            <a:br>
              <a:rPr lang="en-US" altLang="ja-JP" b="1" dirty="0" smtClean="0"/>
            </a:br>
            <a:endParaRPr kumimoji="1" lang="ja-JP" alt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正方形/長方形 8"/>
          <p:cNvSpPr/>
          <p:nvPr/>
        </p:nvSpPr>
        <p:spPr>
          <a:xfrm>
            <a:off x="0" y="1214424"/>
            <a:ext cx="9144000" cy="4247317"/>
          </a:xfrm>
          <a:prstGeom prst="rect">
            <a:avLst/>
          </a:prstGeom>
        </p:spPr>
        <p:txBody>
          <a:bodyPr wrap="square">
            <a:spAutoFit/>
          </a:bodyPr>
          <a:lstStyle/>
          <a:p>
            <a:r>
              <a:rPr lang="ja-JP" altLang="en-US" b="1" dirty="0" smtClean="0"/>
              <a:t>　　①精神保健機構に頼る全ての人々に、一般医療、精神医療、看護・介護、社会福祉、</a:t>
            </a:r>
            <a:endParaRPr lang="en-US" altLang="ja-JP" b="1" dirty="0" smtClean="0"/>
          </a:p>
          <a:p>
            <a:r>
              <a:rPr lang="ja-JP" altLang="en-US" b="1" dirty="0" smtClean="0"/>
              <a:t>　　　　薬剤による救急支援を行う</a:t>
            </a:r>
          </a:p>
          <a:p>
            <a:r>
              <a:rPr lang="ja-JP" altLang="en-US" b="1" dirty="0" smtClean="0"/>
              <a:t>　　②本人とその家族に在宅での看護・介護を行う</a:t>
            </a:r>
          </a:p>
          <a:p>
            <a:r>
              <a:rPr lang="ja-JP" altLang="en-US" b="1" dirty="0" smtClean="0"/>
              <a:t>　　③核となる家族やグループと、治療を目的とした関係を築く</a:t>
            </a:r>
          </a:p>
          <a:p>
            <a:r>
              <a:rPr lang="ja-JP" altLang="en-US" b="1" dirty="0" smtClean="0"/>
              <a:t>　　④利用者が治療活動・社会活動・社会保健教育活動をするための出会いの場をつくる</a:t>
            </a:r>
          </a:p>
          <a:p>
            <a:r>
              <a:rPr lang="ja-JP" altLang="en-US" b="1" dirty="0" smtClean="0"/>
              <a:t>　　⑤精神保健をテーマにして地域住民向けの啓発活動をする</a:t>
            </a:r>
          </a:p>
          <a:p>
            <a:r>
              <a:rPr lang="ja-JP" altLang="en-US" b="1" dirty="0" smtClean="0"/>
              <a:t>　　⑥地域にある保健的社会的サービスと連携する</a:t>
            </a:r>
          </a:p>
          <a:p>
            <a:r>
              <a:rPr lang="ja-JP" altLang="en-US" b="1" dirty="0" smtClean="0"/>
              <a:t>　　⑦急性期の精神病には正しいプログラムで介入し、強制治療はなるべく回避する</a:t>
            </a:r>
          </a:p>
          <a:p>
            <a:r>
              <a:rPr lang="ja-JP" altLang="en-US" b="1" dirty="0" smtClean="0"/>
              <a:t>　　⑧旧精神病院の残渣を乗り越えるために州は計画性をもって参画する</a:t>
            </a:r>
          </a:p>
          <a:p>
            <a:r>
              <a:rPr lang="ja-JP" altLang="en-US" b="1" dirty="0" smtClean="0"/>
              <a:t>　　⑨生協活動に利用者を巻き込む</a:t>
            </a:r>
          </a:p>
          <a:p>
            <a:r>
              <a:rPr lang="ja-JP" altLang="en-US" b="1" dirty="0" smtClean="0"/>
              <a:t>　　⑩強制治療の手続きをチェックし、民間施設を管理する</a:t>
            </a:r>
          </a:p>
          <a:p>
            <a:r>
              <a:rPr lang="ja-JP" altLang="en-US" b="1" dirty="0" smtClean="0"/>
              <a:t>　　⑪患者と契約している医師（プライベートな医師）との連携には適度な節度を保つ</a:t>
            </a:r>
          </a:p>
          <a:p>
            <a:r>
              <a:rPr lang="ja-JP" altLang="en-US" b="1" dirty="0" smtClean="0"/>
              <a:t>　　⑫精神科サービスのない公的病院に専門的助言をする</a:t>
            </a:r>
          </a:p>
          <a:p>
            <a:r>
              <a:rPr lang="ja-JP" altLang="en-US" b="1" dirty="0" smtClean="0"/>
              <a:t>　　⑬利用者グループのために休暇、小旅行、ハイキング、キャンプなどを企画する</a:t>
            </a:r>
          </a:p>
          <a:p>
            <a:r>
              <a:rPr lang="ja-JP" altLang="en-US" b="1" dirty="0" smtClean="0"/>
              <a:t>　　⑭利用者に年金や社会保障の権利を認識させる</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357158" y="1613402"/>
            <a:ext cx="8501122"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ja-JP" altLang="ja-JP" sz="2400" b="1" dirty="0" smtClean="0"/>
              <a:t>●</a:t>
            </a:r>
            <a:r>
              <a:rPr lang="ja-JP" altLang="ja-JP" sz="2400" dirty="0" smtClean="0"/>
              <a:t>地域精神保健サービスは精神病院と違って敷居が極めて低い</a:t>
            </a:r>
          </a:p>
          <a:p>
            <a:r>
              <a:rPr lang="ja-JP" altLang="ja-JP" sz="2400" dirty="0" smtClean="0"/>
              <a:t>●大勢がアクセスしやすい</a:t>
            </a:r>
          </a:p>
          <a:p>
            <a:r>
              <a:rPr lang="ja-JP" altLang="ja-JP" sz="2400" dirty="0" smtClean="0"/>
              <a:t>●本人の人生へのダメージが入院より少ない</a:t>
            </a:r>
          </a:p>
          <a:p>
            <a:r>
              <a:rPr lang="ja-JP" altLang="ja-JP" sz="2400" dirty="0" smtClean="0"/>
              <a:t>●不幸な事件が起こりにくい</a:t>
            </a:r>
          </a:p>
          <a:p>
            <a:r>
              <a:rPr lang="ja-JP" altLang="ja-JP" sz="2400" dirty="0" smtClean="0"/>
              <a:t>●センターは職員の出前も厭わないから、家族にとっても危機を</a:t>
            </a:r>
            <a:endParaRPr lang="en-US" altLang="ja-JP" sz="2400" dirty="0" smtClean="0"/>
          </a:p>
          <a:p>
            <a:r>
              <a:rPr lang="en-US" altLang="ja-JP" sz="2400" dirty="0" smtClean="0"/>
              <a:t>     </a:t>
            </a:r>
            <a:r>
              <a:rPr lang="ja-JP" altLang="ja-JP" sz="2400" dirty="0" smtClean="0"/>
              <a:t>回避しやすい</a:t>
            </a:r>
          </a:p>
          <a:p>
            <a:r>
              <a:rPr lang="ja-JP" altLang="ja-JP" sz="2400" dirty="0" smtClean="0"/>
              <a:t>●一般市民が差別偏見を持ちにくい（特殊病院は差別の</a:t>
            </a:r>
            <a:r>
              <a:rPr lang="ja-JP" altLang="en-US" sz="2400" dirty="0" smtClean="0"/>
              <a:t>温床</a:t>
            </a:r>
            <a:r>
              <a:rPr lang="ja-JP" altLang="ja-JP" sz="2400" dirty="0" smtClean="0"/>
              <a:t>）</a:t>
            </a:r>
          </a:p>
          <a:p>
            <a:r>
              <a:rPr lang="ja-JP" altLang="ja-JP" sz="2400" dirty="0" smtClean="0"/>
              <a:t>●しかも地域精神保健は精神病院よりコストがかからない</a:t>
            </a:r>
            <a:endParaRPr lang="en-US" altLang="ja-JP" sz="2400" dirty="0" smtClean="0"/>
          </a:p>
          <a:p>
            <a:r>
              <a:rPr lang="ja-JP" altLang="ja-JP" sz="2400" dirty="0" smtClean="0"/>
              <a:t>●悪名高き司法精神病院を解体させる可能性も秘めている</a:t>
            </a:r>
            <a:endParaRPr lang="en-US" altLang="ja-JP" sz="2400" dirty="0" smtClean="0"/>
          </a:p>
        </p:txBody>
      </p:sp>
      <p:sp>
        <p:nvSpPr>
          <p:cNvPr id="3" name="正方形/長方形 2"/>
          <p:cNvSpPr/>
          <p:nvPr/>
        </p:nvSpPr>
        <p:spPr>
          <a:xfrm>
            <a:off x="357158" y="558211"/>
            <a:ext cx="8715436" cy="584775"/>
          </a:xfrm>
          <a:prstGeom prst="rect">
            <a:avLst/>
          </a:prstGeom>
        </p:spPr>
        <p:txBody>
          <a:bodyPr wrap="square">
            <a:spAutoFit/>
          </a:bodyPr>
          <a:lstStyle/>
          <a:p>
            <a:pPr algn="ctr"/>
            <a:r>
              <a:rPr lang="ja-JP" altLang="en-US" sz="3200" dirty="0" smtClean="0">
                <a:solidFill>
                  <a:schemeClr val="bg1"/>
                </a:solidFill>
                <a:latin typeface="+mj-lt"/>
                <a:ea typeface="+mj-ea"/>
                <a:cs typeface="+mj-cs"/>
              </a:rPr>
              <a:t>私が地域精神保健サービスにこだわる</a:t>
            </a:r>
            <a:r>
              <a:rPr lang="ja-JP" altLang="ja-JP" sz="3200" dirty="0" smtClean="0">
                <a:solidFill>
                  <a:schemeClr val="bg1"/>
                </a:solidFill>
                <a:latin typeface="+mj-lt"/>
                <a:ea typeface="+mj-ea"/>
                <a:cs typeface="+mj-cs"/>
              </a:rPr>
              <a:t>理由</a:t>
            </a:r>
            <a:endParaRPr lang="ja-JP" altLang="en-US" sz="3200" dirty="0" smtClean="0">
              <a:solidFill>
                <a:schemeClr val="bg1"/>
              </a:solidFill>
              <a:latin typeface="+mj-lt"/>
              <a:ea typeface="+mj-ea"/>
              <a:cs typeface="+mj-cs"/>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85728"/>
            <a:ext cx="8229600" cy="1143000"/>
          </a:xfrm>
        </p:spPr>
        <p:txBody>
          <a:bodyPr>
            <a:normAutofit/>
          </a:bodyPr>
          <a:lstStyle/>
          <a:p>
            <a:r>
              <a:rPr lang="ja-JP" altLang="en-US" sz="4000" dirty="0" smtClean="0">
                <a:solidFill>
                  <a:schemeClr val="bg1"/>
                </a:solidFill>
              </a:rPr>
              <a:t>精神病院を回避する理由</a:t>
            </a:r>
            <a:endParaRPr kumimoji="1" lang="ja-JP" altLang="en-US" sz="4000" dirty="0">
              <a:solidFill>
                <a:schemeClr val="bg1"/>
              </a:solidFill>
            </a:endParaRPr>
          </a:p>
        </p:txBody>
      </p:sp>
      <p:graphicFrame>
        <p:nvGraphicFramePr>
          <p:cNvPr id="5" name="図表 4"/>
          <p:cNvGraphicFramePr/>
          <p:nvPr/>
        </p:nvGraphicFramePr>
        <p:xfrm>
          <a:off x="-357222" y="1234372"/>
          <a:ext cx="9858444" cy="47149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テキスト ボックス 6"/>
          <p:cNvSpPr txBox="1"/>
          <p:nvPr/>
        </p:nvSpPr>
        <p:spPr>
          <a:xfrm>
            <a:off x="539552" y="6093296"/>
            <a:ext cx="10402312" cy="523220"/>
          </a:xfrm>
          <a:prstGeom prst="rect">
            <a:avLst/>
          </a:prstGeom>
          <a:noFill/>
        </p:spPr>
        <p:txBody>
          <a:bodyPr wrap="square" rtlCol="0">
            <a:spAutoFit/>
          </a:bodyPr>
          <a:lstStyle/>
          <a:p>
            <a:r>
              <a:rPr lang="en-US" altLang="ja-JP" sz="2800" dirty="0" smtClean="0">
                <a:solidFill>
                  <a:schemeClr val="bg1"/>
                </a:solidFill>
              </a:rPr>
              <a:t>『</a:t>
            </a:r>
            <a:r>
              <a:rPr kumimoji="1" lang="ja-JP" altLang="en-US" sz="2800" dirty="0" smtClean="0">
                <a:solidFill>
                  <a:schemeClr val="bg1"/>
                </a:solidFill>
              </a:rPr>
              <a:t>コミュニティ　メンタルヘルス</a:t>
            </a:r>
            <a:r>
              <a:rPr kumimoji="1" lang="en-US" altLang="ja-JP" sz="2800" dirty="0" smtClean="0">
                <a:solidFill>
                  <a:schemeClr val="bg1"/>
                </a:solidFill>
              </a:rPr>
              <a:t>』(</a:t>
            </a:r>
            <a:r>
              <a:rPr lang="ja-JP" altLang="en-US" sz="2800" dirty="0" smtClean="0">
                <a:solidFill>
                  <a:schemeClr val="bg1"/>
                </a:solidFill>
              </a:rPr>
              <a:t>中央法規出版</a:t>
            </a:r>
            <a:r>
              <a:rPr lang="en-US" altLang="ja-JP" sz="2800" dirty="0" smtClean="0">
                <a:solidFill>
                  <a:schemeClr val="bg1"/>
                </a:solidFill>
              </a:rPr>
              <a:t>)</a:t>
            </a:r>
            <a:r>
              <a:rPr lang="ja-JP" altLang="en-US" sz="2800" dirty="0" smtClean="0">
                <a:solidFill>
                  <a:schemeClr val="bg1"/>
                </a:solidFill>
              </a:rPr>
              <a:t> より</a:t>
            </a:r>
            <a:endParaRPr kumimoji="1" lang="ja-JP" altLang="en-US" sz="2800" dirty="0">
              <a:solidFill>
                <a:schemeClr val="bg1"/>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solidFill>
                  <a:schemeClr val="bg1"/>
                </a:solidFill>
              </a:rPr>
              <a:t>イタリア精神保健改革の合言葉</a:t>
            </a:r>
            <a:endParaRPr kumimoji="1" lang="ja-JP" altLang="en-US" dirty="0">
              <a:solidFill>
                <a:schemeClr val="bg1"/>
              </a:solidFill>
            </a:endParaRPr>
          </a:p>
        </p:txBody>
      </p:sp>
      <p:sp>
        <p:nvSpPr>
          <p:cNvPr id="1026" name="Rectangle 2"/>
          <p:cNvSpPr>
            <a:spLocks noChangeArrowheads="1"/>
          </p:cNvSpPr>
          <p:nvPr/>
        </p:nvSpPr>
        <p:spPr bwMode="auto">
          <a:xfrm>
            <a:off x="323529" y="2714622"/>
            <a:ext cx="8568952" cy="2485787"/>
          </a:xfrm>
          <a:prstGeom prst="roundRect">
            <a:avLst/>
          </a:prstGeom>
          <a:ln>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ctr" anchorCtr="0" compatLnSpc="1">
            <a:prstTxWarp prst="textNoShape">
              <a:avLst/>
            </a:prstTxWarp>
            <a:spAutoFit/>
          </a:bodyPr>
          <a:lstStyle/>
          <a:p>
            <a:pPr lvl="0" indent="133350" eaLnBrk="0" fontAlgn="base" hangingPunct="0">
              <a:spcBef>
                <a:spcPct val="0"/>
              </a:spcBef>
              <a:spcAft>
                <a:spcPct val="0"/>
              </a:spcAft>
            </a:pPr>
            <a:r>
              <a:rPr kumimoji="1" lang="ja-JP" altLang="en-US" sz="2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辞書を引けば</a:t>
            </a:r>
            <a:r>
              <a:rPr kumimoji="1" lang="en-US" altLang="ja-JP" sz="2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a:t>
            </a:r>
            <a:r>
              <a:rPr kumimoji="1" lang="ja-JP" altLang="en-US" sz="2000" b="1" i="0" u="none" strike="noStrike" normalizeH="0" baseline="0" dirty="0" smtClean="0">
                <a:ln w="1905"/>
                <a:solidFill>
                  <a:srgbClr val="FF0000"/>
                </a:solidFill>
                <a:effectLst>
                  <a:innerShdw blurRad="69850" dist="43180" dir="5400000">
                    <a:srgbClr val="000000">
                      <a:alpha val="65000"/>
                    </a:srgbClr>
                  </a:innerShdw>
                </a:effectLst>
                <a:latin typeface="Century" pitchFamily="18" charset="0"/>
                <a:ea typeface="ＭＳ 明朝" pitchFamily="17" charset="-128"/>
                <a:cs typeface="Times New Roman" pitchFamily="18" charset="0"/>
              </a:rPr>
              <a:t>脱施設化</a:t>
            </a:r>
            <a:r>
              <a:rPr kumimoji="1" lang="en-US" altLang="ja-JP" sz="2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a:t>
            </a:r>
            <a:r>
              <a:rPr kumimoji="1" lang="ja-JP" altLang="en-US" sz="2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だが、日本語の</a:t>
            </a:r>
            <a:r>
              <a:rPr kumimoji="1" lang="en-US" altLang="ja-JP" sz="2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a:t>
            </a:r>
            <a:r>
              <a:rPr kumimoji="1" lang="ja-JP" altLang="en-US" sz="2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施設</a:t>
            </a:r>
            <a:r>
              <a:rPr kumimoji="1" lang="en-US" altLang="ja-JP" sz="2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a:t>
            </a:r>
            <a:r>
              <a:rPr kumimoji="1" lang="ja-JP" altLang="en-US" sz="2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では意味が軽すぎて真意の１％も伝わらない。</a:t>
            </a:r>
            <a:endParaRPr kumimoji="1" lang="en-US" altLang="ja-JP" sz="2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133350" algn="l" defTabSz="914400" rtl="0" eaLnBrk="0" fontAlgn="base" latinLnBrk="0" hangingPunct="0">
              <a:lnSpc>
                <a:spcPct val="100000"/>
              </a:lnSpc>
              <a:spcBef>
                <a:spcPct val="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バザーリア派が語る</a:t>
            </a:r>
            <a:r>
              <a:rPr kumimoji="1" lang="en-US" altLang="ja-JP" sz="2000" b="0" i="0" u="none" strike="noStrike" cap="none" normalizeH="0" baseline="0" dirty="0" err="1" smtClean="0">
                <a:ln>
                  <a:noFill/>
                </a:ln>
                <a:solidFill>
                  <a:schemeClr val="tx1"/>
                </a:solidFill>
                <a:effectLst/>
                <a:latin typeface="Century" pitchFamily="18" charset="0"/>
                <a:ea typeface="ＭＳ 明朝" pitchFamily="17" charset="-128"/>
                <a:cs typeface="Times New Roman" pitchFamily="18" charset="0"/>
              </a:rPr>
              <a:t>Istituzione</a:t>
            </a:r>
            <a:r>
              <a:rPr kumimoji="1" lang="ja-JP" altLang="en-US" sz="2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は自由はく奪、管理、支配、隷属、抑圧がルツボで溶かされたような恒久化・惰性化した</a:t>
            </a:r>
            <a:r>
              <a:rPr kumimoji="1" lang="en-US" altLang="ja-JP" sz="2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a:t>
            </a:r>
            <a:r>
              <a:rPr kumimoji="1" lang="ja-JP" altLang="en-US" sz="2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施設</a:t>
            </a:r>
            <a:r>
              <a:rPr kumimoji="1" lang="en-US" altLang="ja-JP" sz="2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a:t>
            </a:r>
            <a:r>
              <a:rPr kumimoji="1" lang="ja-JP" altLang="en-US" sz="2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のこと</a:t>
            </a:r>
            <a:r>
              <a:rPr lang="ja-JP" altLang="en-US" sz="2000" dirty="0" smtClean="0">
                <a:solidFill>
                  <a:schemeClr val="tx1"/>
                </a:solidFill>
                <a:latin typeface="Century" pitchFamily="18" charset="0"/>
                <a:ea typeface="ＭＳ 明朝" pitchFamily="17" charset="-128"/>
                <a:cs typeface="Times New Roman" pitchFamily="18" charset="0"/>
              </a:rPr>
              <a:t>。</a:t>
            </a:r>
            <a:r>
              <a:rPr kumimoji="1" lang="ja-JP" altLang="en-US" sz="2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心身を犯し続ける体制といった意味が込められている。</a:t>
            </a:r>
            <a:endParaRPr kumimoji="1" lang="en-US" altLang="ja-JP" sz="2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133350" algn="l" defTabSz="914400" rtl="0" eaLnBrk="0" fontAlgn="base" latinLnBrk="0" hangingPunct="0">
              <a:lnSpc>
                <a:spcPct val="100000"/>
              </a:lnSpc>
              <a:spcBef>
                <a:spcPct val="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マニコミオは入院者の心身を無遠慮に犯したが、この支配・被支配関係は在宅でも起きうる。</a:t>
            </a:r>
            <a:endParaRPr kumimoji="1" lang="ja-JP" altLang="en-US" sz="4400" b="0" i="0" u="none" strike="noStrike" cap="none" normalizeH="0" baseline="0" dirty="0" smtClean="0">
              <a:ln>
                <a:noFill/>
              </a:ln>
              <a:solidFill>
                <a:schemeClr val="tx1"/>
              </a:solidFill>
              <a:effectLst/>
              <a:latin typeface="Arial" pitchFamily="34" charset="0"/>
              <a:ea typeface="ＭＳ Ｐゴシック" pitchFamily="50" charset="-128"/>
            </a:endParaRPr>
          </a:p>
        </p:txBody>
      </p:sp>
      <p:sp>
        <p:nvSpPr>
          <p:cNvPr id="6" name="正方形/長方形 5"/>
          <p:cNvSpPr/>
          <p:nvPr/>
        </p:nvSpPr>
        <p:spPr>
          <a:xfrm>
            <a:off x="928663" y="1285862"/>
            <a:ext cx="7286676" cy="1015663"/>
          </a:xfrm>
          <a:prstGeom prst="rect">
            <a:avLst/>
          </a:prstGeom>
        </p:spPr>
        <p:txBody>
          <a:bodyPr wrap="square">
            <a:spAutoFit/>
          </a:bodyPr>
          <a:lstStyle/>
          <a:p>
            <a:pPr lvl="0" indent="133350" algn="ctr" fontAlgn="base">
              <a:spcBef>
                <a:spcPct val="0"/>
              </a:spcBef>
              <a:spcAft>
                <a:spcPct val="0"/>
              </a:spcAft>
            </a:pPr>
            <a:r>
              <a:rPr lang="en-US" altLang="ja-JP" sz="4000" spc="600" dirty="0" smtClean="0">
                <a:effectLst>
                  <a:outerShdw blurRad="38100" dist="38100" dir="2700000" algn="tl">
                    <a:srgbClr val="000000">
                      <a:alpha val="43137"/>
                    </a:srgbClr>
                  </a:outerShdw>
                </a:effectLst>
                <a:latin typeface="Bernard MT Condensed" pitchFamily="18" charset="0"/>
                <a:ea typeface="ＭＳ 明朝" pitchFamily="17" charset="-128"/>
                <a:cs typeface="Times New Roman" pitchFamily="18" charset="0"/>
              </a:rPr>
              <a:t>De</a:t>
            </a:r>
            <a:r>
              <a:rPr lang="en-US" altLang="ja-JP" spc="600" baseline="30000" dirty="0" smtClean="0">
                <a:effectLst>
                  <a:outerShdw blurRad="38100" dist="38100" dir="2700000" algn="tl">
                    <a:srgbClr val="000000">
                      <a:alpha val="43137"/>
                    </a:srgbClr>
                  </a:outerShdw>
                </a:effectLst>
                <a:latin typeface="Bernard MT Condensed" pitchFamily="18" charset="0"/>
                <a:ea typeface="ＭＳ 明朝" pitchFamily="17" charset="-128"/>
                <a:cs typeface="Times New Roman" pitchFamily="18" charset="0"/>
              </a:rPr>
              <a:t>=</a:t>
            </a:r>
            <a:r>
              <a:rPr lang="en-US" altLang="ja-JP" sz="4000" spc="600" dirty="0" err="1" smtClean="0">
                <a:effectLst>
                  <a:outerShdw blurRad="38100" dist="38100" dir="2700000" algn="tl">
                    <a:srgbClr val="000000">
                      <a:alpha val="43137"/>
                    </a:srgbClr>
                  </a:outerShdw>
                </a:effectLst>
                <a:latin typeface="Bernard MT Condensed" pitchFamily="18" charset="0"/>
                <a:ea typeface="ＭＳ 明朝" pitchFamily="17" charset="-128"/>
                <a:cs typeface="Times New Roman" pitchFamily="18" charset="0"/>
              </a:rPr>
              <a:t>istituzionalizzazione</a:t>
            </a:r>
            <a:endParaRPr lang="en-US" altLang="ja-JP" sz="4000" spc="600" dirty="0" smtClean="0">
              <a:effectLst>
                <a:outerShdw blurRad="38100" dist="38100" dir="2700000" algn="tl">
                  <a:srgbClr val="000000">
                    <a:alpha val="43137"/>
                  </a:srgbClr>
                </a:outerShdw>
              </a:effectLst>
              <a:latin typeface="Bernard MT Condensed" pitchFamily="18" charset="0"/>
              <a:ea typeface="ＭＳ 明朝" pitchFamily="17" charset="-128"/>
              <a:cs typeface="Times New Roman" pitchFamily="18" charset="0"/>
            </a:endParaRPr>
          </a:p>
          <a:p>
            <a:pPr lvl="0" indent="133350" algn="ctr" fontAlgn="base">
              <a:spcBef>
                <a:spcPct val="0"/>
              </a:spcBef>
              <a:spcAft>
                <a:spcPct val="0"/>
              </a:spcAft>
            </a:pPr>
            <a:r>
              <a:rPr lang="ja-JP" altLang="en-US" sz="2000" dirty="0" smtClean="0">
                <a:effectLst>
                  <a:outerShdw blurRad="38100" dist="38100" dir="2700000" algn="tl">
                    <a:srgbClr val="000000">
                      <a:alpha val="43137"/>
                    </a:srgbClr>
                  </a:outerShdw>
                </a:effectLst>
                <a:latin typeface="HGS創英角ｺﾞｼｯｸUB" pitchFamily="50" charset="-128"/>
                <a:ea typeface="HGS創英角ｺﾞｼｯｸUB" pitchFamily="50" charset="-128"/>
                <a:cs typeface="Times New Roman" pitchFamily="18" charset="0"/>
              </a:rPr>
              <a:t>デ₌イスティトゥツィオナリッヅァツィオーネ</a:t>
            </a:r>
            <a:endParaRPr lang="ja-JP" altLang="en-US" sz="1600" dirty="0" smtClean="0">
              <a:effectLst>
                <a:outerShdw blurRad="38100" dist="38100" dir="2700000" algn="tl">
                  <a:srgbClr val="000000">
                    <a:alpha val="43137"/>
                  </a:srgbClr>
                </a:outerShdw>
              </a:effectLst>
              <a:latin typeface="HGS創英角ｺﾞｼｯｸUB" pitchFamily="50" charset="-128"/>
              <a:ea typeface="HGS創英角ｺﾞｼｯｸUB" pitchFamily="50" charset="-128"/>
            </a:endParaRPr>
          </a:p>
        </p:txBody>
      </p:sp>
      <p:sp>
        <p:nvSpPr>
          <p:cNvPr id="7" name="正方形/長方形 6"/>
          <p:cNvSpPr/>
          <p:nvPr/>
        </p:nvSpPr>
        <p:spPr>
          <a:xfrm>
            <a:off x="-571535" y="2357430"/>
            <a:ext cx="10072758" cy="720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1619672" y="5733258"/>
            <a:ext cx="5593198" cy="646331"/>
          </a:xfrm>
          <a:prstGeom prst="rect">
            <a:avLst/>
          </a:prstGeom>
          <a:noFill/>
        </p:spPr>
        <p:txBody>
          <a:bodyPr wrap="none" rtlCol="0">
            <a:spAutoFit/>
          </a:bodyPr>
          <a:lstStyle/>
          <a:p>
            <a:r>
              <a:rPr kumimoji="1" lang="ja-JP" altLang="en-US" sz="2400" dirty="0" smtClean="0">
                <a:solidFill>
                  <a:schemeClr val="bg1"/>
                </a:solidFill>
              </a:rPr>
              <a:t>私流に翻訳すれば　</a:t>
            </a:r>
            <a:r>
              <a:rPr lang="en-US" altLang="ja-JP" sz="3600" dirty="0" smtClean="0">
                <a:solidFill>
                  <a:schemeClr val="bg1"/>
                </a:solidFill>
              </a:rPr>
              <a:t>『</a:t>
            </a:r>
            <a:r>
              <a:rPr kumimoji="1" lang="ja-JP" altLang="en-US" sz="3600" dirty="0" smtClean="0">
                <a:solidFill>
                  <a:schemeClr val="bg1"/>
                </a:solidFill>
              </a:rPr>
              <a:t>脱収容所化</a:t>
            </a:r>
            <a:r>
              <a:rPr kumimoji="1" lang="en-US" altLang="ja-JP" sz="3600" dirty="0" smtClean="0">
                <a:solidFill>
                  <a:schemeClr val="bg1"/>
                </a:solidFill>
              </a:rPr>
              <a:t>』</a:t>
            </a:r>
            <a:endParaRPr kumimoji="1" lang="ja-JP" altLang="en-US" sz="2400" dirty="0">
              <a:solidFill>
                <a:schemeClr val="bg1"/>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0"/>
            <a:ext cx="8229600" cy="1143000"/>
          </a:xfrm>
        </p:spPr>
        <p:txBody>
          <a:bodyPr/>
          <a:lstStyle/>
          <a:p>
            <a:r>
              <a:rPr lang="ja-JP" altLang="en-US" dirty="0" smtClean="0">
                <a:solidFill>
                  <a:schemeClr val="bg1"/>
                </a:solidFill>
              </a:rPr>
              <a:t>イタリアを“地動説”に変えた男</a:t>
            </a:r>
            <a:endParaRPr kumimoji="1" lang="ja-JP" altLang="en-US" dirty="0">
              <a:solidFill>
                <a:schemeClr val="bg1"/>
              </a:solidFill>
            </a:endParaRPr>
          </a:p>
        </p:txBody>
      </p:sp>
      <p:sp>
        <p:nvSpPr>
          <p:cNvPr id="6" name="コンテンツ プレースホルダ 5"/>
          <p:cNvSpPr>
            <a:spLocks noGrp="1"/>
          </p:cNvSpPr>
          <p:nvPr>
            <p:ph idx="1"/>
          </p:nvPr>
        </p:nvSpPr>
        <p:spPr>
          <a:xfrm>
            <a:off x="4139952" y="1484784"/>
            <a:ext cx="4258816" cy="4230803"/>
          </a:xfrm>
        </p:spPr>
        <p:txBody>
          <a:bodyPr>
            <a:normAutofit/>
          </a:bodyPr>
          <a:lstStyle/>
          <a:p>
            <a:pPr>
              <a:buNone/>
            </a:pPr>
            <a:r>
              <a:rPr lang="ja-JP" altLang="en-US" sz="3000" b="1" dirty="0" smtClean="0"/>
              <a:t>　　</a:t>
            </a:r>
            <a:r>
              <a:rPr lang="ja-JP" altLang="ja-JP" sz="3000" b="1" dirty="0" smtClean="0"/>
              <a:t>バザーリアは</a:t>
            </a:r>
            <a:r>
              <a:rPr lang="en-US" altLang="ja-JP" sz="3000" b="1" dirty="0" smtClean="0"/>
              <a:t>1968</a:t>
            </a:r>
            <a:r>
              <a:rPr lang="ja-JP" altLang="ja-JP" sz="3000" b="1" dirty="0" smtClean="0"/>
              <a:t>年にテレビ、写真集、著書を駆使して精神病院の内情を暴露した。</a:t>
            </a:r>
            <a:endParaRPr lang="en-US" altLang="ja-JP" sz="3000" b="1" dirty="0" smtClean="0"/>
          </a:p>
          <a:p>
            <a:pPr>
              <a:buNone/>
            </a:pPr>
            <a:r>
              <a:rPr lang="ja-JP" altLang="en-US" sz="3000" b="1" dirty="0" smtClean="0"/>
              <a:t>　　</a:t>
            </a:r>
            <a:r>
              <a:rPr lang="ja-JP" altLang="ja-JP" sz="3000" b="1" dirty="0" smtClean="0"/>
              <a:t>このキャンペーンが社会変革に飢えていた若者たちを動かし、精神保健革命の炎となった。</a:t>
            </a:r>
            <a:endParaRPr kumimoji="1" lang="ja-JP" altLang="en-US" sz="3000" dirty="0"/>
          </a:p>
        </p:txBody>
      </p:sp>
      <p:pic>
        <p:nvPicPr>
          <p:cNvPr id="7" name="Picture 2" descr="C:\Users\vostro\Desktop\Franco Basagliaの\Franco Basagliaの.jpg"/>
          <p:cNvPicPr>
            <a:picLocks noChangeAspect="1" noChangeArrowheads="1"/>
          </p:cNvPicPr>
          <p:nvPr/>
        </p:nvPicPr>
        <p:blipFill>
          <a:blip r:embed="rId2" cstate="print"/>
          <a:srcRect/>
          <a:stretch>
            <a:fillRect/>
          </a:stretch>
        </p:blipFill>
        <p:spPr bwMode="auto">
          <a:xfrm>
            <a:off x="683568" y="1196752"/>
            <a:ext cx="3010341" cy="4464496"/>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0"/>
            <a:ext cx="8229600" cy="1143000"/>
          </a:xfrm>
        </p:spPr>
        <p:txBody>
          <a:bodyPr/>
          <a:lstStyle/>
          <a:p>
            <a:r>
              <a:rPr lang="ja-JP" altLang="en-US" dirty="0" smtClean="0">
                <a:solidFill>
                  <a:schemeClr val="bg1"/>
                </a:solidFill>
              </a:rPr>
              <a:t>“天動説”の日本を変えるには</a:t>
            </a:r>
            <a:endParaRPr kumimoji="1" lang="ja-JP" altLang="en-US" dirty="0">
              <a:solidFill>
                <a:schemeClr val="bg1"/>
              </a:solidFill>
            </a:endParaRPr>
          </a:p>
        </p:txBody>
      </p:sp>
      <p:sp>
        <p:nvSpPr>
          <p:cNvPr id="6" name="コンテンツ プレースホルダ 5"/>
          <p:cNvSpPr>
            <a:spLocks noGrp="1"/>
          </p:cNvSpPr>
          <p:nvPr>
            <p:ph idx="1"/>
          </p:nvPr>
        </p:nvSpPr>
        <p:spPr>
          <a:xfrm>
            <a:off x="971600" y="1556792"/>
            <a:ext cx="6984776" cy="3726747"/>
          </a:xfrm>
        </p:spPr>
        <p:txBody>
          <a:bodyPr>
            <a:noAutofit/>
          </a:bodyPr>
          <a:lstStyle/>
          <a:p>
            <a:pPr>
              <a:buNone/>
            </a:pPr>
            <a:r>
              <a:rPr lang="ja-JP" altLang="ja-JP" sz="3600" b="1" dirty="0" smtClean="0"/>
              <a:t>日本は精神</a:t>
            </a:r>
            <a:r>
              <a:rPr lang="ja-JP" altLang="en-US" sz="3600" b="1" dirty="0" smtClean="0"/>
              <a:t>病棟に頼りすぎ。</a:t>
            </a:r>
            <a:endParaRPr lang="en-US" altLang="ja-JP" sz="3600" b="1" dirty="0" smtClean="0"/>
          </a:p>
          <a:p>
            <a:pPr>
              <a:buNone/>
            </a:pPr>
            <a:r>
              <a:rPr lang="ja-JP" altLang="en-US" sz="3600" b="1" dirty="0" smtClean="0"/>
              <a:t>もっと優れた支援システムが</a:t>
            </a:r>
            <a:endParaRPr lang="en-US" altLang="ja-JP" sz="3600" b="1" dirty="0" smtClean="0"/>
          </a:p>
          <a:p>
            <a:pPr>
              <a:buNone/>
            </a:pPr>
            <a:r>
              <a:rPr lang="ja-JP" altLang="en-US" sz="3600" b="1" dirty="0" smtClean="0"/>
              <a:t>あるのに、</a:t>
            </a:r>
            <a:r>
              <a:rPr lang="ja-JP" altLang="ja-JP" sz="3600" b="1" dirty="0" smtClean="0"/>
              <a:t>わかっ</a:t>
            </a:r>
            <a:r>
              <a:rPr lang="ja-JP" altLang="en-US" sz="3600" b="1" dirty="0" smtClean="0"/>
              <a:t>ちゃい</a:t>
            </a:r>
            <a:r>
              <a:rPr lang="ja-JP" altLang="ja-JP" sz="3600" b="1" dirty="0" smtClean="0"/>
              <a:t>ない。</a:t>
            </a:r>
            <a:endParaRPr lang="ja-JP" altLang="ja-JP" sz="3600" dirty="0" smtClean="0"/>
          </a:p>
          <a:p>
            <a:pPr>
              <a:buNone/>
            </a:pPr>
            <a:r>
              <a:rPr lang="ja-JP" altLang="ja-JP" sz="3600" b="1" dirty="0" smtClean="0"/>
              <a:t>まずは精神病院の実態を</a:t>
            </a:r>
            <a:endParaRPr lang="en-US" altLang="ja-JP" sz="3600" b="1" dirty="0" smtClean="0"/>
          </a:p>
          <a:p>
            <a:pPr>
              <a:buNone/>
            </a:pPr>
            <a:r>
              <a:rPr lang="ja-JP" altLang="en-US" sz="3600" b="1" dirty="0" smtClean="0"/>
              <a:t>知ってもらうことが大事</a:t>
            </a:r>
            <a:r>
              <a:rPr lang="ja-JP" altLang="ja-JP" sz="3600" b="1" dirty="0" smtClean="0"/>
              <a:t>。</a:t>
            </a:r>
            <a:endParaRPr lang="ja-JP" altLang="ja-JP" sz="36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C:\Users\vostro\Desktop\51fJhoxgCiL__AA278_PIkin4,BottomRight,-40,22_AA300_SH20_OU09_.jpg"/>
          <p:cNvPicPr>
            <a:picLocks noChangeAspect="1" noChangeArrowheads="1"/>
          </p:cNvPicPr>
          <p:nvPr/>
        </p:nvPicPr>
        <p:blipFill>
          <a:blip r:embed="rId2" cstate="print"/>
          <a:srcRect/>
          <a:stretch>
            <a:fillRect/>
          </a:stretch>
        </p:blipFill>
        <p:spPr bwMode="auto">
          <a:xfrm>
            <a:off x="6228184" y="1268760"/>
            <a:ext cx="3240360" cy="3240360"/>
          </a:xfrm>
          <a:prstGeom prst="rect">
            <a:avLst/>
          </a:prstGeom>
          <a:noFill/>
        </p:spPr>
      </p:pic>
      <p:sp>
        <p:nvSpPr>
          <p:cNvPr id="6" name="コンテンツ プレースホルダ 5"/>
          <p:cNvSpPr>
            <a:spLocks noGrp="1"/>
          </p:cNvSpPr>
          <p:nvPr>
            <p:ph idx="1"/>
          </p:nvPr>
        </p:nvSpPr>
        <p:spPr>
          <a:xfrm>
            <a:off x="7812360" y="5877272"/>
            <a:ext cx="1008112" cy="648072"/>
          </a:xfrm>
        </p:spPr>
        <p:txBody>
          <a:bodyPr>
            <a:normAutofit/>
          </a:bodyPr>
          <a:lstStyle/>
          <a:p>
            <a:pPr>
              <a:buNone/>
            </a:pPr>
            <a:r>
              <a:rPr lang="en-US" altLang="ja-JP" b="1" dirty="0" smtClean="0">
                <a:solidFill>
                  <a:schemeClr val="bg1"/>
                </a:solidFill>
              </a:rPr>
              <a:t>FINE</a:t>
            </a:r>
            <a:endParaRPr lang="ja-JP" altLang="ja-JP" dirty="0">
              <a:solidFill>
                <a:schemeClr val="bg1"/>
              </a:solidFill>
            </a:endParaRPr>
          </a:p>
        </p:txBody>
      </p:sp>
      <p:pic>
        <p:nvPicPr>
          <p:cNvPr id="1026" name="Picture 2" descr="C:\Users\note\Desktop\乞・内部告発.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67544" y="1671092"/>
            <a:ext cx="5102226" cy="969962"/>
          </a:xfrm>
          <a:prstGeom prst="rect">
            <a:avLst/>
          </a:prstGeom>
          <a:noFill/>
        </p:spPr>
      </p:pic>
      <p:sp>
        <p:nvSpPr>
          <p:cNvPr id="4" name="タイトル 1"/>
          <p:cNvSpPr>
            <a:spLocks noGrp="1"/>
          </p:cNvSpPr>
          <p:nvPr>
            <p:ph type="title"/>
          </p:nvPr>
        </p:nvSpPr>
        <p:spPr>
          <a:xfrm>
            <a:off x="395536" y="3331468"/>
            <a:ext cx="8229600" cy="2160240"/>
          </a:xfrm>
        </p:spPr>
        <p:txBody>
          <a:bodyPr>
            <a:normAutofit fontScale="90000"/>
          </a:bodyPr>
          <a:lstStyle/>
          <a:p>
            <a:pPr algn="l"/>
            <a:r>
              <a:rPr kumimoji="1" lang="ja-JP" altLang="en-US" dirty="0" smtClean="0"/>
              <a:t>ルポ・精神病棟も</a:t>
            </a:r>
            <a:r>
              <a:rPr kumimoji="1" lang="en-US" altLang="ja-JP" dirty="0" smtClean="0"/>
              <a:t/>
            </a:r>
            <a:br>
              <a:rPr kumimoji="1" lang="en-US" altLang="ja-JP" dirty="0" smtClean="0"/>
            </a:br>
            <a:r>
              <a:rPr kumimoji="1" lang="ja-JP" altLang="en-US" dirty="0" smtClean="0"/>
              <a:t>　　ルポ・老人病棟も</a:t>
            </a:r>
            <a:r>
              <a:rPr kumimoji="1" lang="en-US" altLang="ja-JP" dirty="0" smtClean="0"/>
              <a:t/>
            </a:r>
            <a:br>
              <a:rPr kumimoji="1" lang="en-US" altLang="ja-JP" dirty="0" smtClean="0"/>
            </a:br>
            <a:r>
              <a:rPr kumimoji="1" lang="ja-JP" altLang="en-US" dirty="0" smtClean="0"/>
              <a:t>　　　　</a:t>
            </a:r>
            <a:r>
              <a:rPr lang="ja-JP" altLang="en-US" dirty="0" smtClean="0"/>
              <a:t>ルポ・有料老人ホームも</a:t>
            </a:r>
            <a:r>
              <a:rPr lang="en-US" altLang="ja-JP" dirty="0" smtClean="0"/>
              <a:t/>
            </a:r>
            <a:br>
              <a:rPr lang="en-US" altLang="ja-JP" dirty="0" smtClean="0"/>
            </a:br>
            <a:r>
              <a:rPr lang="ja-JP" altLang="en-US" dirty="0" smtClean="0"/>
              <a:t>　　　きっかけは内部告発でした！</a:t>
            </a:r>
            <a:endParaRPr kumimoji="1" lang="ja-JP" alt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3568" y="0"/>
            <a:ext cx="8229600" cy="1143000"/>
          </a:xfrm>
        </p:spPr>
        <p:txBody>
          <a:bodyPr>
            <a:normAutofit/>
          </a:bodyPr>
          <a:lstStyle/>
          <a:p>
            <a:r>
              <a:rPr lang="ja-JP" altLang="ja-JP" dirty="0" smtClean="0">
                <a:solidFill>
                  <a:schemeClr val="bg1"/>
                </a:solidFill>
              </a:rPr>
              <a:t>バザーリアはこんな</a:t>
            </a:r>
            <a:r>
              <a:rPr lang="ja-JP" altLang="ja-JP" dirty="0" smtClean="0">
                <a:solidFill>
                  <a:schemeClr val="bg1"/>
                </a:solidFill>
              </a:rPr>
              <a:t>人</a:t>
            </a:r>
            <a:endParaRPr kumimoji="1" lang="ja-JP" altLang="en-US" dirty="0">
              <a:solidFill>
                <a:schemeClr val="bg1"/>
              </a:solidFill>
            </a:endParaRPr>
          </a:p>
        </p:txBody>
      </p:sp>
      <p:sp>
        <p:nvSpPr>
          <p:cNvPr id="3" name="コンテンツ プレースホルダ 2"/>
          <p:cNvSpPr>
            <a:spLocks noGrp="1"/>
          </p:cNvSpPr>
          <p:nvPr>
            <p:ph idx="1"/>
          </p:nvPr>
        </p:nvSpPr>
        <p:spPr>
          <a:xfrm>
            <a:off x="457200" y="1268760"/>
            <a:ext cx="8229600" cy="4374819"/>
          </a:xfrm>
        </p:spPr>
        <p:txBody>
          <a:bodyPr>
            <a:normAutofit/>
          </a:bodyPr>
          <a:lstStyle/>
          <a:p>
            <a:r>
              <a:rPr lang="ja-JP" altLang="ja-JP" sz="4000" dirty="0" smtClean="0"/>
              <a:t>バザーリアの育った環境</a:t>
            </a:r>
          </a:p>
          <a:p>
            <a:pPr>
              <a:buNone/>
            </a:pPr>
            <a:r>
              <a:rPr lang="ja-JP" altLang="en-US" dirty="0" smtClean="0"/>
              <a:t>　</a:t>
            </a:r>
            <a:r>
              <a:rPr lang="ja-JP" altLang="en-US" dirty="0" smtClean="0"/>
              <a:t>　</a:t>
            </a:r>
            <a:r>
              <a:rPr lang="ja-JP" altLang="ja-JP" dirty="0" smtClean="0"/>
              <a:t>ヴェネツィア</a:t>
            </a:r>
            <a:r>
              <a:rPr lang="ja-JP" altLang="ja-JP" dirty="0" smtClean="0"/>
              <a:t>貴族の末裔。文化的な趣向は高貴高尚。パードヴァ大学学生時代に反ファシスト運動で逮捕されて、ヴェネツィア刑務所に半年間ぶち込まれた。学生時代から哲学が好きで、あだ名は哲学者。サルトルの</a:t>
            </a:r>
            <a:r>
              <a:rPr lang="ja-JP" altLang="ja-JP" dirty="0" smtClean="0"/>
              <a:t>大ファン</a:t>
            </a:r>
            <a:endParaRPr lang="ja-JP" altLang="ja-JP" dirty="0" smtClean="0"/>
          </a:p>
          <a:p>
            <a:endParaRPr kumimoji="1" lang="ja-JP" altLang="en-US" dirty="0"/>
          </a:p>
        </p:txBody>
      </p:sp>
      <p:sp>
        <p:nvSpPr>
          <p:cNvPr id="4" name="タイトル 1"/>
          <p:cNvSpPr txBox="1">
            <a:spLocks/>
          </p:cNvSpPr>
          <p:nvPr/>
        </p:nvSpPr>
        <p:spPr>
          <a:xfrm>
            <a:off x="467544" y="0"/>
            <a:ext cx="8229600" cy="11430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1" lang="ja-JP" altLang="en-US" sz="2800" b="0" i="0" u="none" strike="noStrike" kern="1200" cap="none" spc="0" normalizeH="0" baseline="0" noProof="0" dirty="0" smtClean="0">
                <a:ln>
                  <a:noFill/>
                </a:ln>
                <a:solidFill>
                  <a:schemeClr val="bg1"/>
                </a:solidFill>
                <a:effectLst/>
                <a:uLnTx/>
                <a:uFillTx/>
                <a:latin typeface="+mj-lt"/>
                <a:ea typeface="+mj-ea"/>
                <a:cs typeface="+mj-cs"/>
              </a:rPr>
              <a:t>付録</a:t>
            </a:r>
            <a:endParaRPr kumimoji="1" lang="ja-JP" altLang="en-US" sz="28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p:txBody>
          <a:bodyPr>
            <a:normAutofit fontScale="85000" lnSpcReduction="20000"/>
          </a:bodyPr>
          <a:lstStyle/>
          <a:p>
            <a:r>
              <a:rPr lang="ja-JP" altLang="ja-JP" dirty="0" smtClean="0"/>
              <a:t>イタリアでは、フランコ・バサーリアが</a:t>
            </a:r>
            <a:r>
              <a:rPr lang="en-US" altLang="ja-JP" dirty="0" smtClean="0"/>
              <a:t>1961</a:t>
            </a:r>
            <a:r>
              <a:rPr lang="ja-JP" altLang="ja-JP" dirty="0" smtClean="0"/>
              <a:t>年にゴリツィア県立病院の院長に就任。彼は、就任前に英国を訪れて、マクスウェル・ジョーンズの治療共同体を勉強している。</a:t>
            </a:r>
            <a:endParaRPr lang="en-US" altLang="ja-JP" dirty="0" smtClean="0"/>
          </a:p>
          <a:p>
            <a:r>
              <a:rPr lang="ja-JP" altLang="ja-JP" dirty="0" smtClean="0"/>
              <a:t>院長赴任</a:t>
            </a:r>
            <a:r>
              <a:rPr lang="ja-JP" altLang="en-US" dirty="0" smtClean="0"/>
              <a:t>当初</a:t>
            </a:r>
            <a:r>
              <a:rPr lang="ja-JP" altLang="ja-JP" dirty="0" smtClean="0"/>
              <a:t>から、病院を「死臭のする解剖室みたいだ」と言い、「ケダモノ扱いされてきた人を人間回復させるにはどうしたらいいんだ」と悩んだ。彼は</a:t>
            </a:r>
            <a:r>
              <a:rPr lang="ja-JP" altLang="en-US" dirty="0" smtClean="0"/>
              <a:t>初めから</a:t>
            </a:r>
            <a:r>
              <a:rPr lang="ja-JP" altLang="ja-JP" dirty="0" smtClean="0"/>
              <a:t>精神病院をぶっ壊すつもりだった。</a:t>
            </a:r>
            <a:endParaRPr lang="ja-JP" altLang="ja-JP" dirty="0"/>
          </a:p>
        </p:txBody>
      </p:sp>
      <p:sp>
        <p:nvSpPr>
          <p:cNvPr id="4" name="タイトル 3"/>
          <p:cNvSpPr>
            <a:spLocks noGrp="1"/>
          </p:cNvSpPr>
          <p:nvPr>
            <p:ph type="title"/>
          </p:nvPr>
        </p:nvSpPr>
        <p:spPr/>
        <p:txBody>
          <a:bodyPr/>
          <a:lstStyle/>
          <a:p>
            <a:r>
              <a:rPr kumimoji="1" lang="ja-JP" altLang="en-US" dirty="0" smtClean="0"/>
              <a:t>イタリアでは</a:t>
            </a:r>
            <a:endParaRPr kumimoji="1" lang="ja-JP" alt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57200" y="1268760"/>
            <a:ext cx="8229600" cy="4374819"/>
          </a:xfrm>
        </p:spPr>
        <p:txBody>
          <a:bodyPr>
            <a:normAutofit fontScale="92500" lnSpcReduction="10000"/>
          </a:bodyPr>
          <a:lstStyle/>
          <a:p>
            <a:r>
              <a:rPr lang="ja-JP" altLang="ja-JP" sz="4000" dirty="0" smtClean="0"/>
              <a:t>バザーリアの気質</a:t>
            </a:r>
          </a:p>
          <a:p>
            <a:pPr>
              <a:buNone/>
            </a:pPr>
            <a:r>
              <a:rPr lang="ja-JP" altLang="en-US" dirty="0" smtClean="0"/>
              <a:t>　</a:t>
            </a:r>
            <a:r>
              <a:rPr lang="ja-JP" altLang="ja-JP" dirty="0" smtClean="0"/>
              <a:t> </a:t>
            </a:r>
            <a:r>
              <a:rPr lang="ja-JP" altLang="ja-JP" dirty="0" smtClean="0"/>
              <a:t>「ロドモンテ（大長編小説「狂乱のオルランド」に出てくる無敵のサラセン王）とミュンヒハウゼン（ほら吹き男爵）とドンキホーテの</a:t>
            </a:r>
            <a:r>
              <a:rPr lang="en-US" altLang="ja-JP" dirty="0" smtClean="0"/>
              <a:t>3</a:t>
            </a:r>
            <a:r>
              <a:rPr lang="ja-JP" altLang="ja-JP" dirty="0" smtClean="0"/>
              <a:t>人の性格を併せ持つ狂人</a:t>
            </a:r>
            <a:r>
              <a:rPr lang="en-US" altLang="ja-JP" dirty="0" err="1" smtClean="0"/>
              <a:t>Pazzo</a:t>
            </a:r>
            <a:r>
              <a:rPr lang="ja-JP" altLang="ja-JP" dirty="0" err="1" smtClean="0"/>
              <a:t>。</a:t>
            </a:r>
            <a:r>
              <a:rPr lang="ja-JP" altLang="ja-JP" dirty="0" smtClean="0"/>
              <a:t>しかし敵にかまえる暇も与えずに攻め込む人物」</a:t>
            </a:r>
            <a:r>
              <a:rPr lang="ja-JP" altLang="ja-JP" sz="2600" dirty="0" smtClean="0"/>
              <a:t>（ジョルジョ・ビニャーミ）</a:t>
            </a:r>
            <a:endParaRPr lang="ja-JP" altLang="ja-JP" dirty="0" smtClean="0"/>
          </a:p>
          <a:p>
            <a:pPr>
              <a:buNone/>
            </a:pPr>
            <a:r>
              <a:rPr lang="ja-JP" altLang="en-US" dirty="0" smtClean="0"/>
              <a:t>　</a:t>
            </a:r>
            <a:r>
              <a:rPr lang="ja-JP" altLang="ja-JP" dirty="0" smtClean="0"/>
              <a:t>「</a:t>
            </a:r>
            <a:r>
              <a:rPr lang="ja-JP" altLang="ja-JP" dirty="0" smtClean="0"/>
              <a:t>喜怒哀楽の豊かな人、他人との関係の中で生きる人、孤立しない人、他人を理解しようと努力する人」</a:t>
            </a:r>
            <a:r>
              <a:rPr lang="ja-JP" altLang="ja-JP" sz="2600" dirty="0" smtClean="0"/>
              <a:t>（ドメニコ・カーサグランデ）</a:t>
            </a:r>
            <a:endParaRPr lang="ja-JP" altLang="ja-JP" dirty="0" smtClean="0"/>
          </a:p>
          <a:p>
            <a:pPr>
              <a:buNone/>
            </a:pPr>
            <a:endParaRPr lang="ja-JP" altLang="ja-JP" dirty="0" smtClean="0"/>
          </a:p>
          <a:p>
            <a:endParaRPr kumimoji="1" lang="ja-JP" altLang="en-US" dirty="0"/>
          </a:p>
        </p:txBody>
      </p:sp>
      <p:sp>
        <p:nvSpPr>
          <p:cNvPr id="4" name="タイトル 1"/>
          <p:cNvSpPr txBox="1">
            <a:spLocks/>
          </p:cNvSpPr>
          <p:nvPr/>
        </p:nvSpPr>
        <p:spPr>
          <a:xfrm>
            <a:off x="467544" y="0"/>
            <a:ext cx="8229600" cy="11430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1" lang="ja-JP" altLang="en-US" sz="2800" b="0" i="0" u="none" strike="noStrike" kern="1200" cap="none" spc="0" normalizeH="0" baseline="0" noProof="0" dirty="0" smtClean="0">
                <a:ln>
                  <a:noFill/>
                </a:ln>
                <a:solidFill>
                  <a:schemeClr val="bg1"/>
                </a:solidFill>
                <a:effectLst/>
                <a:uLnTx/>
                <a:uFillTx/>
                <a:latin typeface="+mj-lt"/>
                <a:ea typeface="+mj-ea"/>
                <a:cs typeface="+mj-cs"/>
              </a:rPr>
              <a:t>付録</a:t>
            </a:r>
            <a:endParaRPr kumimoji="1" lang="ja-JP" altLang="en-US" sz="28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57200" y="1268760"/>
            <a:ext cx="8229600" cy="4374819"/>
          </a:xfrm>
        </p:spPr>
        <p:txBody>
          <a:bodyPr>
            <a:normAutofit/>
          </a:bodyPr>
          <a:lstStyle/>
          <a:p>
            <a:r>
              <a:rPr lang="ja-JP" altLang="ja-JP" sz="4000" dirty="0" smtClean="0"/>
              <a:t>バザーリア</a:t>
            </a:r>
            <a:r>
              <a:rPr lang="ja-JP" altLang="ja-JP" sz="4000" dirty="0" smtClean="0"/>
              <a:t>の思考方法</a:t>
            </a:r>
          </a:p>
          <a:p>
            <a:pPr>
              <a:buNone/>
            </a:pPr>
            <a:endParaRPr lang="en-US" altLang="ja-JP" dirty="0" smtClean="0"/>
          </a:p>
          <a:p>
            <a:pPr>
              <a:buNone/>
            </a:pPr>
            <a:r>
              <a:rPr lang="ja-JP" altLang="en-US" dirty="0" smtClean="0"/>
              <a:t>　</a:t>
            </a:r>
            <a:r>
              <a:rPr lang="ja-JP" altLang="ja-JP" dirty="0" smtClean="0"/>
              <a:t>「際限なく自問を繰り返す人。「精神病とは」「精神病院とは」「狂人とは」「狂気とは」と常に、決定的解決を求め続ける人」</a:t>
            </a:r>
            <a:r>
              <a:rPr lang="ja-JP" altLang="ja-JP" sz="2400" dirty="0" smtClean="0"/>
              <a:t>（ペッペ・デッラックア）</a:t>
            </a:r>
            <a:endParaRPr lang="ja-JP" altLang="ja-JP" dirty="0" smtClean="0"/>
          </a:p>
          <a:p>
            <a:endParaRPr kumimoji="1" lang="ja-JP" altLang="en-US" dirty="0"/>
          </a:p>
        </p:txBody>
      </p:sp>
      <p:sp>
        <p:nvSpPr>
          <p:cNvPr id="4" name="タイトル 1"/>
          <p:cNvSpPr txBox="1">
            <a:spLocks/>
          </p:cNvSpPr>
          <p:nvPr/>
        </p:nvSpPr>
        <p:spPr>
          <a:xfrm>
            <a:off x="467544" y="0"/>
            <a:ext cx="8229600" cy="11430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1" lang="ja-JP" altLang="en-US" sz="2800" b="0" i="0" u="none" strike="noStrike" kern="1200" cap="none" spc="0" normalizeH="0" baseline="0" noProof="0" dirty="0" smtClean="0">
                <a:ln>
                  <a:noFill/>
                </a:ln>
                <a:solidFill>
                  <a:schemeClr val="bg1"/>
                </a:solidFill>
                <a:effectLst/>
                <a:uLnTx/>
                <a:uFillTx/>
                <a:latin typeface="+mj-lt"/>
                <a:ea typeface="+mj-ea"/>
                <a:cs typeface="+mj-cs"/>
              </a:rPr>
              <a:t>付録</a:t>
            </a:r>
            <a:endParaRPr kumimoji="1" lang="ja-JP" altLang="en-US" sz="28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107504" y="1268760"/>
            <a:ext cx="8892480" cy="4608512"/>
          </a:xfrm>
        </p:spPr>
        <p:txBody>
          <a:bodyPr>
            <a:normAutofit fontScale="92500"/>
          </a:bodyPr>
          <a:lstStyle/>
          <a:p>
            <a:r>
              <a:rPr lang="ja-JP" altLang="ja-JP" sz="4000" dirty="0" smtClean="0"/>
              <a:t>例えばバザーリアが語る</a:t>
            </a:r>
            <a:r>
              <a:rPr lang="ja-JP" altLang="ja-JP" sz="4000" dirty="0" smtClean="0"/>
              <a:t>狂気</a:t>
            </a:r>
            <a:endParaRPr lang="en-US" altLang="ja-JP" sz="4000" dirty="0" smtClean="0"/>
          </a:p>
          <a:p>
            <a:pPr>
              <a:buNone/>
            </a:pPr>
            <a:r>
              <a:rPr lang="ja-JP" altLang="en-US" sz="4000" dirty="0" smtClean="0"/>
              <a:t>　</a:t>
            </a:r>
            <a:r>
              <a:rPr lang="ja-JP" altLang="en-US" dirty="0" smtClean="0"/>
              <a:t>　</a:t>
            </a:r>
            <a:r>
              <a:rPr lang="ja-JP" altLang="ja-JP" dirty="0" smtClean="0"/>
              <a:t>狂気とはなんなのか、私にはよくわかりません。</a:t>
            </a:r>
          </a:p>
          <a:p>
            <a:pPr>
              <a:buNone/>
            </a:pPr>
            <a:r>
              <a:rPr lang="ja-JP" altLang="en-US" dirty="0" smtClean="0"/>
              <a:t>　　</a:t>
            </a:r>
            <a:r>
              <a:rPr lang="ja-JP" altLang="ja-JP" dirty="0" smtClean="0"/>
              <a:t>すべて</a:t>
            </a:r>
            <a:r>
              <a:rPr lang="ja-JP" altLang="ja-JP" dirty="0" smtClean="0"/>
              <a:t>は狂気だともいえるし、そうでないともいえる。</a:t>
            </a:r>
          </a:p>
          <a:p>
            <a:pPr>
              <a:buNone/>
            </a:pPr>
            <a:r>
              <a:rPr lang="ja-JP" altLang="en-US" dirty="0" smtClean="0"/>
              <a:t>　　</a:t>
            </a:r>
            <a:r>
              <a:rPr lang="ja-JP" altLang="ja-JP" dirty="0" smtClean="0"/>
              <a:t>です</a:t>
            </a:r>
            <a:r>
              <a:rPr lang="ja-JP" altLang="ja-JP" dirty="0" smtClean="0"/>
              <a:t>が、いずれにしても、狂気は人間の心のある状態のことです。</a:t>
            </a:r>
          </a:p>
          <a:p>
            <a:pPr>
              <a:buNone/>
            </a:pPr>
            <a:r>
              <a:rPr lang="ja-JP" altLang="en-US" dirty="0" smtClean="0"/>
              <a:t>　　</a:t>
            </a:r>
            <a:r>
              <a:rPr lang="ja-JP" altLang="ja-JP" dirty="0" smtClean="0"/>
              <a:t>とにかく</a:t>
            </a:r>
            <a:r>
              <a:rPr lang="ja-JP" altLang="ja-JP" dirty="0" smtClean="0"/>
              <a:t>私たちの心には、狂気が当たり前のものとして、存在しているのです</a:t>
            </a:r>
          </a:p>
          <a:p>
            <a:pPr algn="r">
              <a:buNone/>
            </a:pPr>
            <a:r>
              <a:rPr lang="ja-JP" altLang="ja-JP" sz="2600" dirty="0" smtClean="0"/>
              <a:t>（『ブラジル講演』で</a:t>
            </a:r>
            <a:r>
              <a:rPr lang="ja-JP" altLang="ja-JP" sz="2600" dirty="0" smtClean="0"/>
              <a:t>）</a:t>
            </a:r>
            <a:endParaRPr lang="ja-JP" altLang="ja-JP" sz="2600" dirty="0" smtClean="0"/>
          </a:p>
        </p:txBody>
      </p:sp>
      <p:sp>
        <p:nvSpPr>
          <p:cNvPr id="4" name="タイトル 1"/>
          <p:cNvSpPr txBox="1">
            <a:spLocks/>
          </p:cNvSpPr>
          <p:nvPr/>
        </p:nvSpPr>
        <p:spPr>
          <a:xfrm>
            <a:off x="467544" y="0"/>
            <a:ext cx="8229600" cy="11430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1" lang="ja-JP" altLang="en-US" sz="2800" b="0" i="0" u="none" strike="noStrike" kern="1200" cap="none" spc="0" normalizeH="0" baseline="0" noProof="0" dirty="0" smtClean="0">
                <a:ln>
                  <a:noFill/>
                </a:ln>
                <a:solidFill>
                  <a:schemeClr val="bg1"/>
                </a:solidFill>
                <a:effectLst/>
                <a:uLnTx/>
                <a:uFillTx/>
                <a:latin typeface="+mj-lt"/>
                <a:ea typeface="+mj-ea"/>
                <a:cs typeface="+mj-cs"/>
              </a:rPr>
              <a:t>付録</a:t>
            </a:r>
            <a:endParaRPr kumimoji="1" lang="ja-JP" altLang="en-US" sz="28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57200" y="1268760"/>
            <a:ext cx="8229600" cy="4608512"/>
          </a:xfrm>
        </p:spPr>
        <p:txBody>
          <a:bodyPr>
            <a:normAutofit/>
          </a:bodyPr>
          <a:lstStyle/>
          <a:p>
            <a:r>
              <a:rPr lang="ja-JP" altLang="ja-JP" sz="4000" dirty="0" smtClean="0"/>
              <a:t>若き精神病院長バザーリアに影響を与えた二人</a:t>
            </a:r>
          </a:p>
          <a:p>
            <a:pPr>
              <a:buNone/>
            </a:pPr>
            <a:r>
              <a:rPr lang="ja-JP" altLang="en-US" sz="4000" dirty="0" smtClean="0"/>
              <a:t>　</a:t>
            </a:r>
            <a:r>
              <a:rPr lang="ja-JP" altLang="en-US" dirty="0" smtClean="0"/>
              <a:t>　</a:t>
            </a:r>
            <a:r>
              <a:rPr lang="ja-JP" altLang="ja-JP" dirty="0" smtClean="0"/>
              <a:t>ゴリツィア県立病院の院長になるころ、具体的に学んだのは、英国の精神病院長マクスウェル・ジョーンズが試みた「治療共同体」と、アメリカの社会学者ゴッフマンの著書「アサイラム」。妻のフランカ・バザーリアは「アサイラム」のイタリア語</a:t>
            </a:r>
            <a:r>
              <a:rPr lang="ja-JP" altLang="ja-JP" dirty="0" smtClean="0"/>
              <a:t>翻訳者</a:t>
            </a:r>
            <a:endParaRPr lang="ja-JP" altLang="ja-JP" dirty="0" smtClean="0"/>
          </a:p>
        </p:txBody>
      </p:sp>
      <p:sp>
        <p:nvSpPr>
          <p:cNvPr id="4" name="タイトル 1"/>
          <p:cNvSpPr txBox="1">
            <a:spLocks/>
          </p:cNvSpPr>
          <p:nvPr/>
        </p:nvSpPr>
        <p:spPr>
          <a:xfrm>
            <a:off x="467544" y="0"/>
            <a:ext cx="8229600" cy="11430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1" lang="ja-JP" altLang="en-US" sz="2800" b="0" i="0" u="none" strike="noStrike" kern="1200" cap="none" spc="0" normalizeH="0" baseline="0" noProof="0" dirty="0" smtClean="0">
                <a:ln>
                  <a:noFill/>
                </a:ln>
                <a:solidFill>
                  <a:schemeClr val="bg1"/>
                </a:solidFill>
                <a:effectLst/>
                <a:uLnTx/>
                <a:uFillTx/>
                <a:latin typeface="+mj-lt"/>
                <a:ea typeface="+mj-ea"/>
                <a:cs typeface="+mj-cs"/>
              </a:rPr>
              <a:t>付録</a:t>
            </a:r>
            <a:endParaRPr kumimoji="1" lang="ja-JP" altLang="en-US" sz="28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57200" y="1268760"/>
            <a:ext cx="8229600" cy="4608512"/>
          </a:xfrm>
        </p:spPr>
        <p:txBody>
          <a:bodyPr>
            <a:normAutofit/>
          </a:bodyPr>
          <a:lstStyle/>
          <a:p>
            <a:r>
              <a:rPr lang="ja-JP" altLang="ja-JP" dirty="0" smtClean="0"/>
              <a:t>ゴッフマンの提唱する</a:t>
            </a:r>
            <a:r>
              <a:rPr lang="en-US" altLang="ja-JP" dirty="0" smtClean="0"/>
              <a:t>Total institution</a:t>
            </a:r>
            <a:r>
              <a:rPr lang="ja-JP" altLang="ja-JP" dirty="0" smtClean="0"/>
              <a:t>とは</a:t>
            </a:r>
            <a:r>
              <a:rPr lang="en-US" altLang="ja-JP" sz="4000" dirty="0" smtClean="0"/>
              <a:t/>
            </a:r>
            <a:br>
              <a:rPr lang="en-US" altLang="ja-JP" sz="4000" dirty="0" smtClean="0"/>
            </a:br>
            <a:r>
              <a:rPr lang="en-US" altLang="ja-JP" sz="4000" dirty="0" smtClean="0"/>
              <a:t> </a:t>
            </a:r>
            <a:r>
              <a:rPr lang="ja-JP" altLang="en-US" sz="4000" dirty="0" smtClean="0"/>
              <a:t>　</a:t>
            </a:r>
            <a:r>
              <a:rPr lang="ja-JP" altLang="ja-JP" sz="2800" dirty="0" smtClean="0"/>
              <a:t>全制的施設と訳される。被収容者の生活を丸抱えにし、規律を持って統制し集団行動を送らせる施設のこと</a:t>
            </a:r>
            <a:r>
              <a:rPr lang="en-US" altLang="ja-JP" sz="2800" dirty="0" smtClean="0"/>
              <a:t>(</a:t>
            </a:r>
            <a:r>
              <a:rPr lang="ja-JP" altLang="ja-JP" sz="2800" dirty="0" smtClean="0"/>
              <a:t>例えば 修道院、寄宿舎、軍隊、刑務所、精神病院</a:t>
            </a:r>
            <a:r>
              <a:rPr lang="en-US" altLang="ja-JP" sz="2800" dirty="0" smtClean="0"/>
              <a:t>)</a:t>
            </a:r>
            <a:r>
              <a:rPr lang="ja-JP" altLang="ja-JP" sz="2800" dirty="0" err="1" smtClean="0"/>
              <a:t>。</a:t>
            </a:r>
            <a:r>
              <a:rPr lang="ja-JP" altLang="ja-JP" sz="2800" dirty="0" smtClean="0"/>
              <a:t>これらの施設において被収容者は、個人を個人</a:t>
            </a:r>
            <a:r>
              <a:rPr lang="ja-JP" altLang="ja-JP" sz="2800" dirty="0" err="1" smtClean="0"/>
              <a:t>たら</a:t>
            </a:r>
            <a:r>
              <a:rPr lang="ja-JP" altLang="ja-JP" sz="2800" dirty="0" smtClean="0"/>
              <a:t>しめるための持ち物や振る舞いが規制され、</a:t>
            </a:r>
            <a:r>
              <a:rPr lang="ja-JP" altLang="ja-JP" sz="2800" dirty="0" err="1" smtClean="0"/>
              <a:t>れまでに</a:t>
            </a:r>
            <a:r>
              <a:rPr lang="ja-JP" altLang="ja-JP" sz="2800" dirty="0" smtClean="0"/>
              <a:t>築き上げてきたアイデンティティを剥奪される</a:t>
            </a:r>
            <a:endParaRPr lang="ja-JP" altLang="ja-JP" dirty="0"/>
          </a:p>
        </p:txBody>
      </p:sp>
      <p:sp>
        <p:nvSpPr>
          <p:cNvPr id="4" name="タイトル 1"/>
          <p:cNvSpPr txBox="1">
            <a:spLocks/>
          </p:cNvSpPr>
          <p:nvPr/>
        </p:nvSpPr>
        <p:spPr>
          <a:xfrm>
            <a:off x="467544" y="0"/>
            <a:ext cx="8229600" cy="11430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1" lang="ja-JP" altLang="en-US" sz="2800" b="0" i="0" u="none" strike="noStrike" kern="1200" cap="none" spc="0" normalizeH="0" baseline="0" noProof="0" dirty="0" smtClean="0">
                <a:ln>
                  <a:noFill/>
                </a:ln>
                <a:solidFill>
                  <a:schemeClr val="bg1"/>
                </a:solidFill>
                <a:effectLst/>
                <a:uLnTx/>
                <a:uFillTx/>
                <a:latin typeface="+mj-lt"/>
                <a:ea typeface="+mj-ea"/>
                <a:cs typeface="+mj-cs"/>
              </a:rPr>
              <a:t>付録</a:t>
            </a:r>
            <a:endParaRPr kumimoji="1" lang="ja-JP" altLang="en-US" sz="28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251520" y="1268760"/>
            <a:ext cx="8435280" cy="4608512"/>
          </a:xfrm>
        </p:spPr>
        <p:txBody>
          <a:bodyPr>
            <a:normAutofit fontScale="92500" lnSpcReduction="10000"/>
          </a:bodyPr>
          <a:lstStyle/>
          <a:p>
            <a:r>
              <a:rPr lang="ja-JP" altLang="ja-JP" sz="4000" dirty="0" smtClean="0"/>
              <a:t>トリエステ時代のバザーリアの仕事ぶり</a:t>
            </a:r>
          </a:p>
          <a:p>
            <a:pPr>
              <a:buNone/>
            </a:pPr>
            <a:r>
              <a:rPr lang="ja-JP" altLang="en-US" sz="4000" dirty="0" smtClean="0"/>
              <a:t>　</a:t>
            </a:r>
            <a:r>
              <a:rPr lang="ja-JP" altLang="en-US" dirty="0" smtClean="0"/>
              <a:t>　</a:t>
            </a:r>
            <a:r>
              <a:rPr lang="ja-JP" altLang="ja-JP" dirty="0" smtClean="0"/>
              <a:t> 「朝の</a:t>
            </a:r>
            <a:r>
              <a:rPr lang="en-US" altLang="ja-JP" dirty="0" smtClean="0"/>
              <a:t>7</a:t>
            </a:r>
            <a:r>
              <a:rPr lang="ja-JP" altLang="ja-JP" dirty="0" smtClean="0"/>
              <a:t>時から夜中まで</a:t>
            </a:r>
            <a:r>
              <a:rPr lang="ja-JP" altLang="ja-JP" dirty="0" smtClean="0"/>
              <a:t>働き</a:t>
            </a:r>
            <a:r>
              <a:rPr lang="ja-JP" altLang="en-US" dirty="0" smtClean="0"/>
              <a:t>詰</a:t>
            </a:r>
            <a:r>
              <a:rPr lang="ja-JP" altLang="ja-JP" dirty="0" smtClean="0"/>
              <a:t>めで</a:t>
            </a:r>
            <a:r>
              <a:rPr lang="ja-JP" altLang="ja-JP" dirty="0" smtClean="0"/>
              <a:t>、その間、仕事に合い間があれば会議、会議、会議。彼も私も私的な時間はなかった。そして、いったん決まっても、次の日はまた会議をして、議論を蒸し、新しい問題へと導いてゆく」</a:t>
            </a:r>
            <a:r>
              <a:rPr lang="ja-JP" altLang="ja-JP" sz="2600" dirty="0" smtClean="0"/>
              <a:t>（フランコ・ロテッリ</a:t>
            </a:r>
            <a:r>
              <a:rPr lang="ja-JP" altLang="ja-JP" sz="2600" dirty="0" smtClean="0"/>
              <a:t>）</a:t>
            </a:r>
            <a:endParaRPr lang="ja-JP" altLang="ja-JP" dirty="0" smtClean="0"/>
          </a:p>
          <a:p>
            <a:pPr>
              <a:buNone/>
            </a:pPr>
            <a:r>
              <a:rPr lang="ja-JP" altLang="en-US" dirty="0" smtClean="0"/>
              <a:t>　　</a:t>
            </a:r>
            <a:r>
              <a:rPr lang="ja-JP" altLang="ja-JP" dirty="0" smtClean="0"/>
              <a:t>「</a:t>
            </a:r>
            <a:r>
              <a:rPr lang="ja-JP" altLang="ja-JP" dirty="0" smtClean="0"/>
              <a:t>若者にも、けっして意見を押し付けないが、こんな言い方をした。ウンコに手を突っ込んでみろ。得られる成果は大きいぞ、って」</a:t>
            </a:r>
            <a:r>
              <a:rPr lang="ja-JP" altLang="ja-JP" sz="2600" dirty="0" smtClean="0"/>
              <a:t>（トマーゾ・ロザーヴィオ）</a:t>
            </a:r>
            <a:endParaRPr lang="ja-JP" altLang="ja-JP" dirty="0" smtClean="0"/>
          </a:p>
          <a:p>
            <a:pPr>
              <a:buNone/>
            </a:pPr>
            <a:endParaRPr lang="ja-JP" altLang="ja-JP" dirty="0" smtClean="0"/>
          </a:p>
        </p:txBody>
      </p:sp>
      <p:sp>
        <p:nvSpPr>
          <p:cNvPr id="4" name="タイトル 1"/>
          <p:cNvSpPr txBox="1">
            <a:spLocks/>
          </p:cNvSpPr>
          <p:nvPr/>
        </p:nvSpPr>
        <p:spPr>
          <a:xfrm>
            <a:off x="467544" y="0"/>
            <a:ext cx="8229600" cy="11430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1" lang="ja-JP" altLang="en-US" sz="2800" b="0" i="0" u="none" strike="noStrike" kern="1200" cap="none" spc="0" normalizeH="0" baseline="0" noProof="0" dirty="0" smtClean="0">
                <a:ln>
                  <a:noFill/>
                </a:ln>
                <a:solidFill>
                  <a:schemeClr val="bg1"/>
                </a:solidFill>
                <a:effectLst/>
                <a:uLnTx/>
                <a:uFillTx/>
                <a:latin typeface="+mj-lt"/>
                <a:ea typeface="+mj-ea"/>
                <a:cs typeface="+mj-cs"/>
              </a:rPr>
              <a:t>付録</a:t>
            </a:r>
            <a:endParaRPr kumimoji="1" lang="ja-JP" altLang="en-US" sz="28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57200" y="1268760"/>
            <a:ext cx="8229600" cy="4608512"/>
          </a:xfrm>
        </p:spPr>
        <p:txBody>
          <a:bodyPr>
            <a:normAutofit/>
          </a:bodyPr>
          <a:lstStyle/>
          <a:p>
            <a:r>
              <a:rPr lang="ja-JP" altLang="ja-JP" sz="4000" dirty="0" smtClean="0"/>
              <a:t>バザーリア</a:t>
            </a:r>
            <a:r>
              <a:rPr lang="ja-JP" altLang="ja-JP" sz="4000" dirty="0" smtClean="0"/>
              <a:t>の</a:t>
            </a:r>
            <a:r>
              <a:rPr lang="ja-JP" altLang="en-US" sz="4000" dirty="0" smtClean="0"/>
              <a:t>政治性</a:t>
            </a:r>
            <a:endParaRPr lang="ja-JP" altLang="ja-JP" sz="4000" dirty="0" smtClean="0"/>
          </a:p>
          <a:p>
            <a:pPr>
              <a:buNone/>
            </a:pPr>
            <a:r>
              <a:rPr lang="ja-JP" altLang="en-US" sz="4000" dirty="0" smtClean="0"/>
              <a:t>　</a:t>
            </a:r>
            <a:r>
              <a:rPr lang="ja-JP" altLang="en-US" dirty="0" smtClean="0"/>
              <a:t>　</a:t>
            </a:r>
            <a:r>
              <a:rPr lang="ja-JP" altLang="ja-JP" dirty="0" smtClean="0"/>
              <a:t> 「</a:t>
            </a:r>
            <a:r>
              <a:rPr lang="en-US" altLang="ja-JP" dirty="0" err="1" smtClean="0"/>
              <a:t>Socialista</a:t>
            </a:r>
            <a:r>
              <a:rPr lang="en-US" altLang="ja-JP" dirty="0" smtClean="0"/>
              <a:t> </a:t>
            </a:r>
            <a:r>
              <a:rPr lang="en-US" altLang="ja-JP" dirty="0" err="1" smtClean="0"/>
              <a:t>libertalio</a:t>
            </a:r>
            <a:r>
              <a:rPr lang="en-US" altLang="ja-JP" dirty="0" smtClean="0"/>
              <a:t>(</a:t>
            </a:r>
            <a:r>
              <a:rPr lang="ja-JP" altLang="ja-JP" dirty="0" smtClean="0"/>
              <a:t>無党派社会主義者</a:t>
            </a:r>
            <a:r>
              <a:rPr lang="en-US" altLang="ja-JP" dirty="0" smtClean="0"/>
              <a:t>)</a:t>
            </a:r>
            <a:r>
              <a:rPr lang="ja-JP" altLang="ja-JP" dirty="0" smtClean="0"/>
              <a:t>です。共産党系の友人の精神科医がいっぱいいて、共産党とはいつも連帯を模索した。有能な政治的調整者。政治家と妥協する高い能力を持っていた、良い意味の日和見主義者」</a:t>
            </a:r>
            <a:r>
              <a:rPr lang="ja-JP" altLang="ja-JP" sz="2400" dirty="0" smtClean="0"/>
              <a:t>（フランコ・ロテッリ）</a:t>
            </a:r>
            <a:endParaRPr lang="ja-JP" altLang="ja-JP" dirty="0" smtClean="0"/>
          </a:p>
          <a:p>
            <a:pPr>
              <a:buNone/>
            </a:pPr>
            <a:endParaRPr lang="ja-JP" altLang="ja-JP" dirty="0" smtClean="0"/>
          </a:p>
        </p:txBody>
      </p:sp>
      <p:sp>
        <p:nvSpPr>
          <p:cNvPr id="4" name="タイトル 1"/>
          <p:cNvSpPr txBox="1">
            <a:spLocks/>
          </p:cNvSpPr>
          <p:nvPr/>
        </p:nvSpPr>
        <p:spPr>
          <a:xfrm>
            <a:off x="467544" y="0"/>
            <a:ext cx="8229600" cy="11430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1" lang="ja-JP" altLang="en-US" sz="2800" b="0" i="0" u="none" strike="noStrike" kern="1200" cap="none" spc="0" normalizeH="0" baseline="0" noProof="0" dirty="0" smtClean="0">
                <a:ln>
                  <a:noFill/>
                </a:ln>
                <a:solidFill>
                  <a:schemeClr val="bg1"/>
                </a:solidFill>
                <a:effectLst/>
                <a:uLnTx/>
                <a:uFillTx/>
                <a:latin typeface="+mj-lt"/>
                <a:ea typeface="+mj-ea"/>
                <a:cs typeface="+mj-cs"/>
              </a:rPr>
              <a:t>付録</a:t>
            </a:r>
            <a:endParaRPr kumimoji="1" lang="ja-JP" altLang="en-US" sz="28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57200" y="1268760"/>
            <a:ext cx="8229600" cy="4608512"/>
          </a:xfrm>
        </p:spPr>
        <p:txBody>
          <a:bodyPr>
            <a:normAutofit/>
          </a:bodyPr>
          <a:lstStyle/>
          <a:p>
            <a:r>
              <a:rPr lang="ja-JP" altLang="ja-JP" sz="4000" dirty="0" smtClean="0"/>
              <a:t>バザーリアたちの合言葉</a:t>
            </a:r>
          </a:p>
          <a:p>
            <a:pPr>
              <a:buNone/>
            </a:pPr>
            <a:endParaRPr lang="en-US" altLang="ja-JP" sz="4000" dirty="0" smtClean="0"/>
          </a:p>
          <a:p>
            <a:pPr algn="ctr">
              <a:buNone/>
            </a:pPr>
            <a:r>
              <a:rPr lang="en-US" altLang="ja-JP" sz="6000" dirty="0" smtClean="0"/>
              <a:t>De=</a:t>
            </a:r>
            <a:r>
              <a:rPr lang="en-US" altLang="ja-JP" sz="6000" dirty="0" err="1" smtClean="0"/>
              <a:t>istituzionalizzazione</a:t>
            </a:r>
            <a:endParaRPr lang="en-US" altLang="ja-JP" sz="6000" dirty="0" smtClean="0"/>
          </a:p>
          <a:p>
            <a:pPr algn="ctr">
              <a:buNone/>
            </a:pPr>
            <a:r>
              <a:rPr lang="ja-JP" altLang="ja-JP" sz="6000" dirty="0" smtClean="0"/>
              <a:t>（</a:t>
            </a:r>
            <a:r>
              <a:rPr lang="ja-JP" altLang="ja-JP" sz="6000" dirty="0" smtClean="0"/>
              <a:t>脱・収容所化）</a:t>
            </a:r>
          </a:p>
          <a:p>
            <a:pPr>
              <a:buNone/>
            </a:pPr>
            <a:endParaRPr lang="ja-JP" altLang="ja-JP" dirty="0" smtClean="0"/>
          </a:p>
        </p:txBody>
      </p:sp>
      <p:sp>
        <p:nvSpPr>
          <p:cNvPr id="4" name="タイトル 1"/>
          <p:cNvSpPr txBox="1">
            <a:spLocks/>
          </p:cNvSpPr>
          <p:nvPr/>
        </p:nvSpPr>
        <p:spPr>
          <a:xfrm>
            <a:off x="467544" y="0"/>
            <a:ext cx="8229600" cy="11430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1" lang="ja-JP" altLang="en-US" sz="2800" b="0" i="0" u="none" strike="noStrike" kern="1200" cap="none" spc="0" normalizeH="0" baseline="0" noProof="0" dirty="0" smtClean="0">
                <a:ln>
                  <a:noFill/>
                </a:ln>
                <a:solidFill>
                  <a:schemeClr val="bg1"/>
                </a:solidFill>
                <a:effectLst/>
                <a:uLnTx/>
                <a:uFillTx/>
                <a:latin typeface="+mj-lt"/>
                <a:ea typeface="+mj-ea"/>
                <a:cs typeface="+mj-cs"/>
              </a:rPr>
              <a:t>付録</a:t>
            </a:r>
            <a:endParaRPr kumimoji="1" lang="ja-JP" altLang="en-US" sz="28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57200" y="1268760"/>
            <a:ext cx="8229600" cy="4608512"/>
          </a:xfrm>
        </p:spPr>
        <p:txBody>
          <a:bodyPr>
            <a:normAutofit/>
          </a:bodyPr>
          <a:lstStyle/>
          <a:p>
            <a:r>
              <a:rPr lang="ja-JP" altLang="ja-JP" sz="4000" dirty="0" smtClean="0"/>
              <a:t>バザーリアのトリエステ時代最大の協力者</a:t>
            </a:r>
          </a:p>
          <a:p>
            <a:pPr>
              <a:buNone/>
            </a:pPr>
            <a:r>
              <a:rPr lang="ja-JP" altLang="en-US" sz="4000" dirty="0" smtClean="0"/>
              <a:t>　</a:t>
            </a:r>
            <a:r>
              <a:rPr lang="ja-JP" altLang="en-US" dirty="0" smtClean="0"/>
              <a:t>　</a:t>
            </a:r>
            <a:r>
              <a:rPr lang="ja-JP" altLang="ja-JP" dirty="0" smtClean="0"/>
              <a:t>トリエステ県知事ミケーレ・ザネッティ。バザーリアをトリエステ県立サンジョヴァンニ病院の院長に登用した時、若干</a:t>
            </a:r>
            <a:r>
              <a:rPr lang="en-US" altLang="ja-JP" dirty="0" smtClean="0"/>
              <a:t>30</a:t>
            </a:r>
            <a:r>
              <a:rPr lang="ja-JP" altLang="ja-JP" dirty="0" smtClean="0"/>
              <a:t>歳。それまでパリで法学を勉強。バザーリアに対しては、カネはだしても口は出さなかった</a:t>
            </a:r>
          </a:p>
          <a:p>
            <a:pPr>
              <a:buNone/>
            </a:pPr>
            <a:endParaRPr lang="ja-JP" altLang="ja-JP" dirty="0" smtClean="0"/>
          </a:p>
          <a:p>
            <a:pPr>
              <a:buNone/>
            </a:pPr>
            <a:endParaRPr lang="ja-JP" altLang="ja-JP" dirty="0" smtClean="0"/>
          </a:p>
        </p:txBody>
      </p:sp>
      <p:sp>
        <p:nvSpPr>
          <p:cNvPr id="4" name="タイトル 1"/>
          <p:cNvSpPr txBox="1">
            <a:spLocks/>
          </p:cNvSpPr>
          <p:nvPr/>
        </p:nvSpPr>
        <p:spPr>
          <a:xfrm>
            <a:off x="467544" y="0"/>
            <a:ext cx="8229600" cy="11430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1" lang="ja-JP" altLang="en-US" sz="2800" b="0" i="0" u="none" strike="noStrike" kern="1200" cap="none" spc="0" normalizeH="0" baseline="0" noProof="0" dirty="0" smtClean="0">
                <a:ln>
                  <a:noFill/>
                </a:ln>
                <a:solidFill>
                  <a:schemeClr val="bg1"/>
                </a:solidFill>
                <a:effectLst/>
                <a:uLnTx/>
                <a:uFillTx/>
                <a:latin typeface="+mj-lt"/>
                <a:ea typeface="+mj-ea"/>
                <a:cs typeface="+mj-cs"/>
              </a:rPr>
              <a:t>付録</a:t>
            </a:r>
            <a:endParaRPr kumimoji="1" lang="ja-JP" altLang="en-US" sz="28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57200" y="1268760"/>
            <a:ext cx="8229600" cy="4608512"/>
          </a:xfrm>
        </p:spPr>
        <p:txBody>
          <a:bodyPr>
            <a:normAutofit fontScale="55000" lnSpcReduction="20000"/>
          </a:bodyPr>
          <a:lstStyle/>
          <a:p>
            <a:r>
              <a:rPr lang="ja-JP" altLang="ja-JP" sz="5100" dirty="0" smtClean="0"/>
              <a:t>イタリア（トリエステ）精神保健の原則①</a:t>
            </a:r>
          </a:p>
          <a:p>
            <a:pPr>
              <a:buNone/>
            </a:pPr>
            <a:r>
              <a:rPr lang="ja-JP" altLang="ja-JP" sz="4400" dirty="0" smtClean="0"/>
              <a:t>●完璧な地域精神保健サービス網。イタリア全土</a:t>
            </a:r>
            <a:r>
              <a:rPr lang="en-US" altLang="ja-JP" sz="4400" dirty="0" smtClean="0"/>
              <a:t>5500</a:t>
            </a:r>
            <a:r>
              <a:rPr lang="ja-JP" altLang="ja-JP" sz="4400" dirty="0" smtClean="0"/>
              <a:t>万人を</a:t>
            </a:r>
            <a:r>
              <a:rPr lang="en-US" altLang="ja-JP" sz="4400" dirty="0" smtClean="0"/>
              <a:t>154</a:t>
            </a:r>
            <a:r>
              <a:rPr lang="ja-JP" altLang="ja-JP" sz="4400" dirty="0" smtClean="0"/>
              <a:t>のＡＳＬ（地方保健公社）に分割、職員数も人口に比例して、一応、定数を設定｡あくまで地域精神保健センターが中心、入院ベッドは総合病院に</a:t>
            </a:r>
            <a:r>
              <a:rPr lang="en-US" altLang="ja-JP" sz="4400" dirty="0" smtClean="0"/>
              <a:t>15</a:t>
            </a:r>
            <a:r>
              <a:rPr lang="ja-JP" altLang="ja-JP" sz="4400" dirty="0" smtClean="0"/>
              <a:t>床以内で設置、精神病院は</a:t>
            </a:r>
            <a:r>
              <a:rPr lang="en-US" altLang="ja-JP" sz="4400" dirty="0" smtClean="0"/>
              <a:t>1998</a:t>
            </a:r>
            <a:r>
              <a:rPr lang="ja-JP" altLang="ja-JP" sz="4400" dirty="0" smtClean="0"/>
              <a:t>年末で全廃、総合病院の精神科ベッドはセンターの管理下に。「地域精神保健が主役で病院が脇役（端役）」はおそらくイタリアだけ）</a:t>
            </a:r>
          </a:p>
          <a:p>
            <a:pPr>
              <a:buNone/>
            </a:pPr>
            <a:r>
              <a:rPr lang="ja-JP" altLang="ja-JP" sz="4400" dirty="0" smtClean="0"/>
              <a:t>●財源は税金。人口に比例して予算配分。（国から州へ、そしてＡＳＬへ）。受診はタダ</a:t>
            </a:r>
          </a:p>
          <a:p>
            <a:pPr>
              <a:buNone/>
            </a:pPr>
            <a:r>
              <a:rPr lang="ja-JP" altLang="ja-JP" sz="4400" dirty="0" smtClean="0"/>
              <a:t>●センターは、すべての住民の精神保健のニーズに応える。重い統合失調症を見捨てないサポートの連続性を大切にする</a:t>
            </a:r>
          </a:p>
          <a:p>
            <a:pPr>
              <a:buNone/>
            </a:pPr>
            <a:r>
              <a:rPr lang="ja-JP" altLang="ja-JP" sz="4400" dirty="0" smtClean="0"/>
              <a:t>●住民のすべての精神保健ニーズに応える</a:t>
            </a:r>
          </a:p>
          <a:p>
            <a:pPr>
              <a:buNone/>
            </a:pPr>
            <a:endParaRPr lang="ja-JP" altLang="ja-JP" dirty="0" smtClean="0"/>
          </a:p>
        </p:txBody>
      </p:sp>
      <p:sp>
        <p:nvSpPr>
          <p:cNvPr id="4" name="タイトル 1"/>
          <p:cNvSpPr txBox="1">
            <a:spLocks/>
          </p:cNvSpPr>
          <p:nvPr/>
        </p:nvSpPr>
        <p:spPr>
          <a:xfrm>
            <a:off x="467544" y="0"/>
            <a:ext cx="8229600" cy="11430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1" lang="ja-JP" altLang="en-US" sz="2800" b="0" i="0" u="none" strike="noStrike" kern="1200" cap="none" spc="0" normalizeH="0" baseline="0" noProof="0" dirty="0" smtClean="0">
                <a:ln>
                  <a:noFill/>
                </a:ln>
                <a:solidFill>
                  <a:schemeClr val="bg1"/>
                </a:solidFill>
                <a:effectLst/>
                <a:uLnTx/>
                <a:uFillTx/>
                <a:latin typeface="+mj-lt"/>
                <a:ea typeface="+mj-ea"/>
                <a:cs typeface="+mj-cs"/>
              </a:rPr>
              <a:t>付録</a:t>
            </a:r>
            <a:endParaRPr kumimoji="1" lang="ja-JP" altLang="en-US" sz="28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ja-JP" dirty="0" smtClean="0"/>
              <a:t>バザーリアは言った</a:t>
            </a:r>
            <a:br>
              <a:rPr lang="ja-JP" altLang="ja-JP" dirty="0" smtClean="0"/>
            </a:br>
            <a:endParaRPr kumimoji="1" lang="ja-JP" altLang="en-US" dirty="0"/>
          </a:p>
        </p:txBody>
      </p:sp>
      <p:sp>
        <p:nvSpPr>
          <p:cNvPr id="3" name="コンテンツ プレースホルダ 2"/>
          <p:cNvSpPr>
            <a:spLocks noGrp="1"/>
          </p:cNvSpPr>
          <p:nvPr>
            <p:ph idx="1"/>
          </p:nvPr>
        </p:nvSpPr>
        <p:spPr>
          <a:xfrm>
            <a:off x="2771800" y="2348880"/>
            <a:ext cx="5915000" cy="3000396"/>
          </a:xfrm>
        </p:spPr>
        <p:txBody>
          <a:bodyPr>
            <a:normAutofit fontScale="85000" lnSpcReduction="10000"/>
          </a:bodyPr>
          <a:lstStyle/>
          <a:p>
            <a:pPr>
              <a:buNone/>
            </a:pPr>
            <a:r>
              <a:rPr lang="ja-JP" altLang="ja-JP" dirty="0" smtClean="0"/>
              <a:t>精神病院の入院者は</a:t>
            </a:r>
            <a:endParaRPr lang="en-US" altLang="ja-JP" dirty="0" smtClean="0"/>
          </a:p>
          <a:p>
            <a:pPr>
              <a:buNone/>
            </a:pPr>
            <a:r>
              <a:rPr lang="en-US" altLang="ja-JP" dirty="0" err="1" smtClean="0"/>
              <a:t>Oggetto</a:t>
            </a:r>
            <a:r>
              <a:rPr lang="ja-JP" altLang="ja-JP" dirty="0" smtClean="0"/>
              <a:t>（物体）扱いされているが、</a:t>
            </a:r>
            <a:endParaRPr lang="en-US" altLang="ja-JP" dirty="0" smtClean="0"/>
          </a:p>
          <a:p>
            <a:pPr>
              <a:buNone/>
            </a:pPr>
            <a:r>
              <a:rPr lang="ja-JP" altLang="ja-JP" dirty="0" smtClean="0"/>
              <a:t>これは大間違いだ。</a:t>
            </a:r>
            <a:endParaRPr lang="en-US" altLang="ja-JP" dirty="0" smtClean="0"/>
          </a:p>
          <a:p>
            <a:pPr>
              <a:buNone/>
            </a:pPr>
            <a:r>
              <a:rPr lang="ja-JP" altLang="ja-JP" dirty="0" smtClean="0"/>
              <a:t>彼らは</a:t>
            </a:r>
            <a:endParaRPr lang="en-US" altLang="ja-JP" dirty="0" smtClean="0"/>
          </a:p>
          <a:p>
            <a:pPr>
              <a:buNone/>
            </a:pPr>
            <a:r>
              <a:rPr lang="en-US" altLang="ja-JP" dirty="0" err="1" smtClean="0"/>
              <a:t>Soggetto</a:t>
            </a:r>
            <a:r>
              <a:rPr lang="ja-JP" altLang="ja-JP" dirty="0" smtClean="0"/>
              <a:t>（主体つまり自由意思も自己決定もあるひとりの人間）なのだ</a:t>
            </a:r>
            <a:r>
              <a:rPr lang="ja-JP" altLang="en-US" dirty="0" smtClean="0"/>
              <a:t>。</a:t>
            </a:r>
            <a:endParaRPr lang="ja-JP" altLang="ja-JP" dirty="0" smtClean="0"/>
          </a:p>
          <a:p>
            <a:endParaRPr kumimoji="1" lang="ja-JP" altLang="en-US" dirty="0"/>
          </a:p>
        </p:txBody>
      </p:sp>
      <p:pic>
        <p:nvPicPr>
          <p:cNvPr id="4" name="Picture 2"/>
          <p:cNvPicPr>
            <a:picLocks noChangeAspect="1" noChangeArrowheads="1"/>
          </p:cNvPicPr>
          <p:nvPr/>
        </p:nvPicPr>
        <p:blipFill>
          <a:blip r:embed="rId2" cstate="print"/>
          <a:srcRect/>
          <a:stretch>
            <a:fillRect/>
          </a:stretch>
        </p:blipFill>
        <p:spPr bwMode="auto">
          <a:xfrm>
            <a:off x="395536" y="2348880"/>
            <a:ext cx="1915107" cy="288032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57200" y="1196752"/>
            <a:ext cx="8229600" cy="4608512"/>
          </a:xfrm>
        </p:spPr>
        <p:txBody>
          <a:bodyPr>
            <a:normAutofit fontScale="62500" lnSpcReduction="20000"/>
          </a:bodyPr>
          <a:lstStyle/>
          <a:p>
            <a:r>
              <a:rPr lang="ja-JP" altLang="ja-JP" sz="5100" dirty="0" smtClean="0"/>
              <a:t>イタリア（トリエステ）精神保健の</a:t>
            </a:r>
            <a:r>
              <a:rPr lang="ja-JP" altLang="ja-JP" sz="5100" dirty="0" smtClean="0"/>
              <a:t>原則</a:t>
            </a:r>
            <a:r>
              <a:rPr lang="ja-JP" altLang="en-US" sz="5100" dirty="0" smtClean="0"/>
              <a:t>②</a:t>
            </a:r>
            <a:endParaRPr lang="ja-JP" altLang="ja-JP" sz="5100" dirty="0" smtClean="0"/>
          </a:p>
          <a:p>
            <a:pPr>
              <a:buNone/>
            </a:pPr>
            <a:r>
              <a:rPr lang="ja-JP" altLang="ja-JP" sz="3800" dirty="0" smtClean="0"/>
              <a:t>●治療は「任意」が原則。例外的に強制治療はあるが厳しい歯止め。私立病院に強制治療を認めず。職員と患者はキミ・ボクの関係。薬は少ない。精神科救急で拘禁・拘束を使うかどうかで「バザリア派」</a:t>
            </a:r>
            <a:r>
              <a:rPr lang="ja-JP" altLang="ja-JP" sz="3800" dirty="0" err="1" smtClean="0"/>
              <a:t>か</a:t>
            </a:r>
            <a:r>
              <a:rPr lang="ja-JP" altLang="ja-JP" sz="3800" dirty="0" smtClean="0"/>
              <a:t>どうかの見分けがつく</a:t>
            </a:r>
          </a:p>
          <a:p>
            <a:pPr>
              <a:buNone/>
            </a:pPr>
            <a:r>
              <a:rPr lang="ja-JP" altLang="ja-JP" sz="3800" dirty="0" smtClean="0"/>
              <a:t>●バザリア派は、身体拘束しない。電気ショックもやらない。「病気の診断」をしないわけではないが、人生丸ごとを支える方向で対応。患者は「病人」ではなくて「苦難を背負った人」と見る。“狂気との共存”を認める。狂気も狂人もタブーにしない。</a:t>
            </a:r>
          </a:p>
          <a:p>
            <a:pPr>
              <a:buNone/>
            </a:pPr>
            <a:r>
              <a:rPr lang="ja-JP" altLang="ja-JP" sz="3800" dirty="0" smtClean="0"/>
              <a:t>●１８０号法には「自傷他害」という表現がない。精神科医に治安の責任を負わせない。（患者が危険かどうかの判断は警察・検察の仕事）</a:t>
            </a:r>
          </a:p>
          <a:p>
            <a:pPr>
              <a:buNone/>
            </a:pPr>
            <a:r>
              <a:rPr lang="ja-JP" altLang="ja-JP" sz="3800" dirty="0" smtClean="0"/>
              <a:t>●リハビリは生協が担う。「社会的に不利な立場の人々」のための社会生協は２５００を超える</a:t>
            </a:r>
            <a:endParaRPr lang="ja-JP" altLang="ja-JP" sz="3800" dirty="0"/>
          </a:p>
        </p:txBody>
      </p:sp>
      <p:sp>
        <p:nvSpPr>
          <p:cNvPr id="4" name="タイトル 1"/>
          <p:cNvSpPr txBox="1">
            <a:spLocks/>
          </p:cNvSpPr>
          <p:nvPr/>
        </p:nvSpPr>
        <p:spPr>
          <a:xfrm>
            <a:off x="467544" y="0"/>
            <a:ext cx="8229600" cy="11430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1" lang="ja-JP" altLang="en-US" sz="2800" b="0" i="0" u="none" strike="noStrike" kern="1200" cap="none" spc="0" normalizeH="0" baseline="0" noProof="0" dirty="0" smtClean="0">
                <a:ln>
                  <a:noFill/>
                </a:ln>
                <a:solidFill>
                  <a:schemeClr val="bg1"/>
                </a:solidFill>
                <a:effectLst/>
                <a:uLnTx/>
                <a:uFillTx/>
                <a:latin typeface="+mj-lt"/>
                <a:ea typeface="+mj-ea"/>
                <a:cs typeface="+mj-cs"/>
              </a:rPr>
              <a:t>付録</a:t>
            </a:r>
            <a:endParaRPr kumimoji="1" lang="ja-JP" altLang="en-US" sz="28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57200" y="1268760"/>
            <a:ext cx="8229600" cy="4608512"/>
          </a:xfrm>
        </p:spPr>
        <p:txBody>
          <a:bodyPr>
            <a:normAutofit fontScale="77500" lnSpcReduction="20000"/>
          </a:bodyPr>
          <a:lstStyle/>
          <a:p>
            <a:r>
              <a:rPr lang="ja-JP" altLang="ja-JP" sz="5100" dirty="0" smtClean="0"/>
              <a:t>イタリア精神保健改革の半世紀</a:t>
            </a:r>
          </a:p>
          <a:p>
            <a:r>
              <a:rPr lang="ja-JP" altLang="ja-JP" sz="2800" b="1" dirty="0" smtClean="0">
                <a:solidFill>
                  <a:schemeClr val="tx2">
                    <a:lumMod val="60000"/>
                    <a:lumOff val="40000"/>
                  </a:schemeClr>
                </a:solidFill>
              </a:rPr>
              <a:t>黎明期：</a:t>
            </a:r>
            <a:r>
              <a:rPr lang="en-US" altLang="ja-JP" sz="2800" dirty="0" smtClean="0"/>
              <a:t>1961</a:t>
            </a:r>
            <a:r>
              <a:rPr lang="ja-JP" altLang="ja-JP" sz="2800" dirty="0" smtClean="0"/>
              <a:t>年。フランコ・バザーリアはゴリツィア県立精神病院長に。７～８人の仲間を集める。病院開放。患者解放。病院内情暴露。だが外泊患者の殺人事件で挫折</a:t>
            </a:r>
          </a:p>
          <a:p>
            <a:r>
              <a:rPr lang="ja-JP" altLang="ja-JP" sz="2800" b="1" dirty="0" smtClean="0">
                <a:solidFill>
                  <a:schemeClr val="tx2">
                    <a:lumMod val="60000"/>
                    <a:lumOff val="40000"/>
                  </a:schemeClr>
                </a:solidFill>
              </a:rPr>
              <a:t>実験期：</a:t>
            </a:r>
            <a:r>
              <a:rPr lang="en-US" altLang="ja-JP" sz="2800" dirty="0" smtClean="0"/>
              <a:t>1971</a:t>
            </a:r>
            <a:r>
              <a:rPr lang="ja-JP" altLang="ja-JP" sz="2800" dirty="0" smtClean="0"/>
              <a:t>年～</a:t>
            </a:r>
            <a:r>
              <a:rPr lang="en-US" altLang="ja-JP" sz="2800" dirty="0" smtClean="0"/>
              <a:t>1980</a:t>
            </a:r>
            <a:r>
              <a:rPr lang="ja-JP" altLang="ja-JP" sz="2800" dirty="0" smtClean="0"/>
              <a:t>年。トリエステ県立病院長。怒れる若者を集める。社会運動高揚期。政治的に「幸福な時」。キリスト教民主党リベラル派。イタリア共産党。</a:t>
            </a:r>
            <a:r>
              <a:rPr lang="en-US" altLang="ja-JP" sz="2800" dirty="0" smtClean="0"/>
              <a:t>1978</a:t>
            </a:r>
            <a:r>
              <a:rPr lang="ja-JP" altLang="ja-JP" sz="2800" dirty="0" smtClean="0"/>
              <a:t>年に</a:t>
            </a:r>
            <a:r>
              <a:rPr lang="en-US" altLang="ja-JP" sz="2800" dirty="0" smtClean="0"/>
              <a:t>180</a:t>
            </a:r>
            <a:r>
              <a:rPr lang="ja-JP" altLang="ja-JP" sz="2800" dirty="0" smtClean="0"/>
              <a:t>号法と</a:t>
            </a:r>
            <a:r>
              <a:rPr lang="en-US" altLang="ja-JP" sz="2800" dirty="0" smtClean="0"/>
              <a:t>833</a:t>
            </a:r>
            <a:r>
              <a:rPr lang="ja-JP" altLang="ja-JP" sz="2800" dirty="0" smtClean="0"/>
              <a:t>号法成立。トリエステの精神病院機能停止</a:t>
            </a:r>
          </a:p>
          <a:p>
            <a:r>
              <a:rPr lang="ja-JP" altLang="ja-JP" sz="2800" b="1" dirty="0" smtClean="0">
                <a:solidFill>
                  <a:schemeClr val="tx2">
                    <a:lumMod val="60000"/>
                    <a:lumOff val="40000"/>
                  </a:schemeClr>
                </a:solidFill>
              </a:rPr>
              <a:t>逆風期：</a:t>
            </a:r>
            <a:r>
              <a:rPr lang="en-US" altLang="ja-JP" sz="2800" dirty="0" smtClean="0"/>
              <a:t>1980</a:t>
            </a:r>
            <a:r>
              <a:rPr lang="ja-JP" altLang="ja-JP" sz="2800" dirty="0" smtClean="0"/>
              <a:t>年代。バザーリアの死。汚職政権</a:t>
            </a:r>
            <a:r>
              <a:rPr lang="en-US" altLang="ja-JP" sz="2800" dirty="0" smtClean="0"/>
              <a:t>180</a:t>
            </a:r>
            <a:r>
              <a:rPr lang="ja-JP" altLang="ja-JP" sz="2800" dirty="0" smtClean="0"/>
              <a:t>号法つぶし</a:t>
            </a:r>
          </a:p>
          <a:p>
            <a:r>
              <a:rPr lang="ja-JP" altLang="ja-JP" sz="2800" b="1" dirty="0" smtClean="0">
                <a:solidFill>
                  <a:schemeClr val="tx2">
                    <a:lumMod val="60000"/>
                    <a:lumOff val="40000"/>
                  </a:schemeClr>
                </a:solidFill>
              </a:rPr>
              <a:t>普及期：</a:t>
            </a:r>
            <a:r>
              <a:rPr lang="en-US" altLang="ja-JP" sz="2800" dirty="0" smtClean="0"/>
              <a:t>1994</a:t>
            </a:r>
            <a:r>
              <a:rPr lang="ja-JP" altLang="ja-JP" sz="2800" dirty="0" smtClean="0"/>
              <a:t>年精神保健擁護計画。</a:t>
            </a:r>
            <a:r>
              <a:rPr lang="en-US" altLang="ja-JP" sz="2800" dirty="0" smtClean="0"/>
              <a:t>1998</a:t>
            </a:r>
            <a:r>
              <a:rPr lang="ja-JP" altLang="ja-JP" sz="2800" dirty="0" smtClean="0"/>
              <a:t>年地域精神保健サービス網細則。</a:t>
            </a:r>
            <a:r>
              <a:rPr lang="en-US" altLang="ja-JP" sz="2800" dirty="0" smtClean="0"/>
              <a:t>1999</a:t>
            </a:r>
            <a:r>
              <a:rPr lang="ja-JP" altLang="ja-JP" sz="2800" dirty="0" smtClean="0"/>
              <a:t>年</a:t>
            </a:r>
            <a:r>
              <a:rPr lang="en-US" altLang="ja-JP" sz="2800" dirty="0" smtClean="0"/>
              <a:t>3</a:t>
            </a:r>
            <a:r>
              <a:rPr lang="ja-JP" altLang="ja-JP" sz="2800" dirty="0" smtClean="0"/>
              <a:t>月、保健大臣のマニコミオ終焉宣言</a:t>
            </a:r>
          </a:p>
          <a:p>
            <a:r>
              <a:rPr lang="ja-JP" altLang="ja-JP" sz="2800" b="1" dirty="0" smtClean="0">
                <a:solidFill>
                  <a:schemeClr val="tx2">
                    <a:lumMod val="60000"/>
                    <a:lumOff val="40000"/>
                  </a:schemeClr>
                </a:solidFill>
              </a:rPr>
              <a:t>発展期：</a:t>
            </a:r>
            <a:r>
              <a:rPr lang="ja-JP" altLang="ja-JP" sz="2800" dirty="0" smtClean="0"/>
              <a:t>司法精神病院解体のきざし。フランコ・ロテッリが司法精神病院の町アヴェルサ改革で無期囚救出作戦。ペッペ・デッラックアがサルデーニャ州顧問に。しかし逆風も</a:t>
            </a:r>
          </a:p>
          <a:p>
            <a:pPr>
              <a:buNone/>
            </a:pPr>
            <a:endParaRPr lang="ja-JP" altLang="ja-JP" dirty="0" smtClean="0"/>
          </a:p>
        </p:txBody>
      </p:sp>
      <p:sp>
        <p:nvSpPr>
          <p:cNvPr id="4" name="タイトル 1"/>
          <p:cNvSpPr txBox="1">
            <a:spLocks/>
          </p:cNvSpPr>
          <p:nvPr/>
        </p:nvSpPr>
        <p:spPr>
          <a:xfrm>
            <a:off x="467544" y="0"/>
            <a:ext cx="8229600" cy="11430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1" lang="ja-JP" altLang="en-US" sz="2800" b="0" i="0" u="none" strike="noStrike" kern="1200" cap="none" spc="0" normalizeH="0" baseline="0" noProof="0" dirty="0" smtClean="0">
                <a:ln>
                  <a:noFill/>
                </a:ln>
                <a:solidFill>
                  <a:schemeClr val="bg1"/>
                </a:solidFill>
                <a:effectLst/>
                <a:uLnTx/>
                <a:uFillTx/>
                <a:latin typeface="+mj-lt"/>
                <a:ea typeface="+mj-ea"/>
                <a:cs typeface="+mj-cs"/>
              </a:rPr>
              <a:t>付録</a:t>
            </a:r>
            <a:endParaRPr kumimoji="1" lang="ja-JP" altLang="en-US" sz="28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57200" y="1268760"/>
            <a:ext cx="8229600" cy="4608512"/>
          </a:xfrm>
        </p:spPr>
        <p:txBody>
          <a:bodyPr>
            <a:normAutofit fontScale="92500" lnSpcReduction="10000"/>
          </a:bodyPr>
          <a:lstStyle/>
          <a:p>
            <a:r>
              <a:rPr lang="ja-JP" altLang="ja-JP" sz="4800" dirty="0" smtClean="0"/>
              <a:t>最新ニュース</a:t>
            </a:r>
          </a:p>
          <a:p>
            <a:pPr>
              <a:buNone/>
            </a:pPr>
            <a:r>
              <a:rPr lang="ja-JP" altLang="en-US" dirty="0" smtClean="0"/>
              <a:t>　　</a:t>
            </a:r>
            <a:r>
              <a:rPr lang="ja-JP" altLang="ja-JP" dirty="0" smtClean="0"/>
              <a:t>つい</a:t>
            </a:r>
            <a:r>
              <a:rPr lang="ja-JP" altLang="ja-JP" dirty="0" smtClean="0"/>
              <a:t>先頃の</a:t>
            </a:r>
            <a:r>
              <a:rPr lang="en-US" altLang="ja-JP" dirty="0" smtClean="0"/>
              <a:t>4</a:t>
            </a:r>
            <a:r>
              <a:rPr lang="ja-JP" altLang="ja-JP" dirty="0" smtClean="0"/>
              <a:t>月</a:t>
            </a:r>
            <a:r>
              <a:rPr lang="en-US" altLang="ja-JP" dirty="0" smtClean="0"/>
              <a:t>1</a:t>
            </a:r>
            <a:r>
              <a:rPr lang="ja-JP" altLang="ja-JP" dirty="0" smtClean="0"/>
              <a:t>日、イタリア国会は、「司法精神病院を閉鎖する期限を</a:t>
            </a:r>
            <a:r>
              <a:rPr lang="en-US" altLang="ja-JP" dirty="0" smtClean="0"/>
              <a:t>2015</a:t>
            </a:r>
            <a:r>
              <a:rPr lang="ja-JP" altLang="ja-JP" dirty="0" smtClean="0"/>
              <a:t>年</a:t>
            </a:r>
            <a:r>
              <a:rPr lang="en-US" altLang="ja-JP" dirty="0" smtClean="0"/>
              <a:t>4</a:t>
            </a:r>
            <a:r>
              <a:rPr lang="ja-JP" altLang="ja-JP" dirty="0" smtClean="0"/>
              <a:t>月</a:t>
            </a:r>
            <a:r>
              <a:rPr lang="en-US" altLang="ja-JP" dirty="0" smtClean="0"/>
              <a:t>30</a:t>
            </a:r>
            <a:r>
              <a:rPr lang="ja-JP" altLang="ja-JP" dirty="0" smtClean="0"/>
              <a:t>日に延期する」という法案を可決した。先延ばし法案は二度目。実施は</a:t>
            </a:r>
            <a:r>
              <a:rPr lang="en-US" altLang="ja-JP" dirty="0" smtClean="0"/>
              <a:t>2</a:t>
            </a:r>
            <a:r>
              <a:rPr lang="ja-JP" altLang="ja-JP" dirty="0" smtClean="0"/>
              <a:t>年延びた。政情不安、財政悪化、閉鎖後の各州の対応の不明確。法務省の手を離れて州の管轄とすることまでは決まったが、小型の閉鎖病棟を造る守旧派案から地域精神保健で吸収する進歩的案までいろいろ。トリエステは地域精神保健サービスでの吸収を</a:t>
            </a:r>
            <a:r>
              <a:rPr lang="ja-JP" altLang="ja-JP" dirty="0" smtClean="0"/>
              <a:t>主張</a:t>
            </a:r>
            <a:endParaRPr lang="ja-JP" altLang="ja-JP" dirty="0" smtClean="0"/>
          </a:p>
        </p:txBody>
      </p:sp>
      <p:sp>
        <p:nvSpPr>
          <p:cNvPr id="4" name="タイトル 1"/>
          <p:cNvSpPr txBox="1">
            <a:spLocks/>
          </p:cNvSpPr>
          <p:nvPr/>
        </p:nvSpPr>
        <p:spPr>
          <a:xfrm>
            <a:off x="467544" y="0"/>
            <a:ext cx="8229600" cy="11430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1" lang="ja-JP" altLang="en-US" sz="2800" b="0" i="0" u="none" strike="noStrike" kern="1200" cap="none" spc="0" normalizeH="0" baseline="0" noProof="0" dirty="0" smtClean="0">
                <a:ln>
                  <a:noFill/>
                </a:ln>
                <a:solidFill>
                  <a:schemeClr val="bg1"/>
                </a:solidFill>
                <a:effectLst/>
                <a:uLnTx/>
                <a:uFillTx/>
                <a:latin typeface="+mj-lt"/>
                <a:ea typeface="+mj-ea"/>
                <a:cs typeface="+mj-cs"/>
              </a:rPr>
              <a:t>付録</a:t>
            </a:r>
            <a:endParaRPr kumimoji="1" lang="ja-JP" altLang="en-US" sz="28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p:txBody>
          <a:bodyPr>
            <a:normAutofit fontScale="85000" lnSpcReduction="20000"/>
          </a:bodyPr>
          <a:lstStyle/>
          <a:p>
            <a:r>
              <a:rPr lang="ja-JP" altLang="ja-JP" b="1" dirty="0" smtClean="0"/>
              <a:t>１９６０年（昭和３５年７月）に医療金融公庫を</a:t>
            </a:r>
            <a:r>
              <a:rPr lang="ja-JP" altLang="en-US" b="1" dirty="0" smtClean="0"/>
              <a:t>創設</a:t>
            </a:r>
            <a:r>
              <a:rPr lang="ja-JP" altLang="ja-JP" b="1" dirty="0" smtClean="0"/>
              <a:t>し、精神病院の大増設を始めた。以後、毎年</a:t>
            </a:r>
            <a:r>
              <a:rPr lang="en-US" altLang="ja-JP" b="1" dirty="0" smtClean="0"/>
              <a:t>1</a:t>
            </a:r>
            <a:r>
              <a:rPr lang="ja-JP" altLang="ja-JP" b="1" dirty="0" smtClean="0"/>
              <a:t>万床以上増やしていった。</a:t>
            </a:r>
            <a:endParaRPr lang="ja-JP" altLang="ja-JP" dirty="0" smtClean="0"/>
          </a:p>
          <a:p>
            <a:r>
              <a:rPr lang="ja-JP" altLang="ja-JP" b="1" dirty="0" smtClean="0"/>
              <a:t>日本の精神科</a:t>
            </a:r>
            <a:r>
              <a:rPr lang="ja-JP" altLang="en-US" b="1" dirty="0" smtClean="0"/>
              <a:t>の権威</a:t>
            </a:r>
            <a:r>
              <a:rPr lang="ja-JP" altLang="ja-JP" b="1" dirty="0" smtClean="0"/>
              <a:t>が世界の精神保健情勢を知らなかったはずはない。たとえば、「甘えの構造」の土居健郎東大教授は１９６４年にロンドンで開かれた社会精神医学の国際</a:t>
            </a:r>
            <a:r>
              <a:rPr lang="ja-JP" altLang="en-US" b="1" dirty="0" smtClean="0"/>
              <a:t>学会</a:t>
            </a:r>
            <a:r>
              <a:rPr lang="ja-JP" altLang="ja-JP" b="1" dirty="0" smtClean="0"/>
              <a:t>に</a:t>
            </a:r>
            <a:r>
              <a:rPr lang="ja-JP" altLang="en-US" b="1" dirty="0" smtClean="0"/>
              <a:t>出て</a:t>
            </a:r>
            <a:r>
              <a:rPr lang="ja-JP" altLang="ja-JP" b="1" dirty="0" smtClean="0"/>
              <a:t>、日本医事新報に駄文を寄せている。</a:t>
            </a:r>
            <a:endParaRPr lang="ja-JP" altLang="ja-JP" dirty="0"/>
          </a:p>
        </p:txBody>
      </p:sp>
      <p:sp>
        <p:nvSpPr>
          <p:cNvPr id="4" name="タイトル 3"/>
          <p:cNvSpPr>
            <a:spLocks noGrp="1"/>
          </p:cNvSpPr>
          <p:nvPr>
            <p:ph type="title"/>
          </p:nvPr>
        </p:nvSpPr>
        <p:spPr/>
        <p:txBody>
          <a:bodyPr/>
          <a:lstStyle/>
          <a:p>
            <a:r>
              <a:rPr kumimoji="1" lang="ja-JP" altLang="en-US" dirty="0" smtClean="0"/>
              <a:t>日本では</a:t>
            </a:r>
            <a:endParaRPr kumimoji="1" lang="ja-JP" alt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http://coju.img.jugem.jp/20101114_653447.jpg"/>
          <p:cNvPicPr>
            <a:picLocks noChangeAspect="1" noChangeArrowheads="1"/>
          </p:cNvPicPr>
          <p:nvPr/>
        </p:nvPicPr>
        <p:blipFill>
          <a:blip r:embed="rId2" cstate="print"/>
          <a:srcRect/>
          <a:stretch>
            <a:fillRect/>
          </a:stretch>
        </p:blipFill>
        <p:spPr bwMode="auto">
          <a:xfrm>
            <a:off x="1299110" y="0"/>
            <a:ext cx="6330462" cy="6858000"/>
          </a:xfrm>
          <a:prstGeom prst="rect">
            <a:avLst/>
          </a:prstGeom>
          <a:noFill/>
        </p:spPr>
      </p:pic>
      <p:sp>
        <p:nvSpPr>
          <p:cNvPr id="7" name="正方形/長方形 6"/>
          <p:cNvSpPr/>
          <p:nvPr/>
        </p:nvSpPr>
        <p:spPr>
          <a:xfrm>
            <a:off x="1331640" y="4653136"/>
            <a:ext cx="6660232" cy="1446550"/>
          </a:xfrm>
          <a:prstGeom prst="rect">
            <a:avLst/>
          </a:prstGeom>
        </p:spPr>
        <p:txBody>
          <a:bodyPr wrap="square">
            <a:spAutoFit/>
          </a:bodyPr>
          <a:lstStyle/>
          <a:p>
            <a:r>
              <a:rPr lang="ja-JP" altLang="en-US" sz="4400" b="1" spc="300" dirty="0" smtClean="0">
                <a:ln w="11430" cmpd="sng">
                  <a:solidFill>
                    <a:srgbClr val="00B050"/>
                  </a:solidFill>
                  <a:prstDash val="solid"/>
                  <a:miter lim="800000"/>
                </a:ln>
                <a:solidFill>
                  <a:srgbClr val="9BBB59">
                    <a:lumMod val="60000"/>
                    <a:lumOff val="40000"/>
                  </a:srgbClr>
                </a:solidFill>
                <a:effectLst>
                  <a:glow rad="45500">
                    <a:srgbClr val="4F81BD">
                      <a:satMod val="220000"/>
                      <a:alpha val="35000"/>
                    </a:srgbClr>
                  </a:glow>
                </a:effectLst>
              </a:rPr>
              <a:t>牧畜業者発言は</a:t>
            </a:r>
            <a:endParaRPr lang="en-US" altLang="ja-JP" sz="4400" b="1" spc="300" dirty="0" smtClean="0">
              <a:ln w="11430" cmpd="sng">
                <a:solidFill>
                  <a:srgbClr val="00B050"/>
                </a:solidFill>
                <a:prstDash val="solid"/>
                <a:miter lim="800000"/>
              </a:ln>
              <a:solidFill>
                <a:srgbClr val="9BBB59">
                  <a:lumMod val="60000"/>
                  <a:lumOff val="40000"/>
                </a:srgbClr>
              </a:solidFill>
              <a:effectLst>
                <a:glow rad="45500">
                  <a:srgbClr val="4F81BD">
                    <a:satMod val="220000"/>
                    <a:alpha val="35000"/>
                  </a:srgbClr>
                </a:glow>
              </a:effectLst>
            </a:endParaRPr>
          </a:p>
          <a:p>
            <a:r>
              <a:rPr lang="ja-JP" altLang="en-US" sz="4400" b="1" spc="300" dirty="0" smtClean="0">
                <a:ln w="11430" cmpd="sng">
                  <a:solidFill>
                    <a:srgbClr val="00B050"/>
                  </a:solidFill>
                  <a:prstDash val="solid"/>
                  <a:miter lim="800000"/>
                </a:ln>
                <a:solidFill>
                  <a:srgbClr val="9BBB59">
                    <a:lumMod val="60000"/>
                    <a:lumOff val="40000"/>
                  </a:srgbClr>
                </a:solidFill>
                <a:effectLst>
                  <a:glow rad="45500">
                    <a:srgbClr val="4F81BD">
                      <a:satMod val="220000"/>
                      <a:alpha val="35000"/>
                    </a:srgbClr>
                  </a:glow>
                </a:effectLst>
              </a:rPr>
              <a:t>１９６０年（昭和３５年） </a:t>
            </a:r>
            <a:endParaRPr lang="ja-JP" altLang="en-US" dirty="0">
              <a:solidFill>
                <a:prstClr val="black"/>
              </a:solidFill>
            </a:endParaRPr>
          </a:p>
        </p:txBody>
      </p:sp>
      <p:pic>
        <p:nvPicPr>
          <p:cNvPr id="2050" name="Picture 2" descr="http://aozora.img.jugem.jp/20090824_821288.jpg"/>
          <p:cNvPicPr>
            <a:picLocks noChangeAspect="1" noChangeArrowheads="1"/>
          </p:cNvPicPr>
          <p:nvPr/>
        </p:nvPicPr>
        <p:blipFill>
          <a:blip r:embed="rId3" cstate="print">
            <a:clrChange>
              <a:clrFrom>
                <a:srgbClr val="F5B2B4"/>
              </a:clrFrom>
              <a:clrTo>
                <a:srgbClr val="F5B2B4">
                  <a:alpha val="0"/>
                </a:srgbClr>
              </a:clrTo>
            </a:clrChange>
          </a:blip>
          <a:srcRect b="6074"/>
          <a:stretch>
            <a:fillRect/>
          </a:stretch>
        </p:blipFill>
        <p:spPr bwMode="auto">
          <a:xfrm>
            <a:off x="5364088" y="188640"/>
            <a:ext cx="1973921" cy="1440160"/>
          </a:xfrm>
          <a:prstGeom prst="rect">
            <a:avLst/>
          </a:prstGeom>
          <a:noFill/>
        </p:spPr>
      </p:pic>
      <p:pic>
        <p:nvPicPr>
          <p:cNvPr id="2052" name="Picture 4" descr="http://e-poket.com/illust/img/illust/m_141.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flipH="1">
            <a:off x="1763688" y="332656"/>
            <a:ext cx="1440161" cy="1000088"/>
          </a:xfrm>
          <a:prstGeom prst="rect">
            <a:avLst/>
          </a:prstGeom>
          <a:noFill/>
        </p:spPr>
      </p:pic>
      <p:pic>
        <p:nvPicPr>
          <p:cNvPr id="9" name="Picture 4" descr="http://e-poket.com/illust/img/illust/m_141.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flipH="1">
            <a:off x="1403648" y="1124744"/>
            <a:ext cx="1224137" cy="850075"/>
          </a:xfrm>
          <a:prstGeom prst="rect">
            <a:avLst/>
          </a:prstGeom>
          <a:noFill/>
        </p:spPr>
      </p:pic>
      <p:pic>
        <p:nvPicPr>
          <p:cNvPr id="10" name="Picture 2" descr="http://aozora.img.jugem.jp/20090824_821288.jpg"/>
          <p:cNvPicPr>
            <a:picLocks noChangeAspect="1" noChangeArrowheads="1"/>
          </p:cNvPicPr>
          <p:nvPr/>
        </p:nvPicPr>
        <p:blipFill>
          <a:blip r:embed="rId5" cstate="print">
            <a:clrChange>
              <a:clrFrom>
                <a:srgbClr val="F5B2B4"/>
              </a:clrFrom>
              <a:clrTo>
                <a:srgbClr val="F5B2B4">
                  <a:alpha val="0"/>
                </a:srgbClr>
              </a:clrTo>
            </a:clrChange>
          </a:blip>
          <a:srcRect b="6074"/>
          <a:stretch>
            <a:fillRect/>
          </a:stretch>
        </p:blipFill>
        <p:spPr bwMode="auto">
          <a:xfrm>
            <a:off x="6300192" y="1484784"/>
            <a:ext cx="1397857" cy="1019867"/>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213331"/>
            <a:ext cx="8229600" cy="1143000"/>
          </a:xfrm>
        </p:spPr>
        <p:txBody>
          <a:bodyPr>
            <a:normAutofit/>
          </a:bodyPr>
          <a:lstStyle/>
          <a:p>
            <a:r>
              <a:rPr lang="ja-JP" altLang="en-US" dirty="0" smtClean="0">
                <a:solidFill>
                  <a:schemeClr val="bg1"/>
                </a:solidFill>
              </a:rPr>
              <a:t>武見太郎の牧畜業者発言</a:t>
            </a:r>
            <a:endParaRPr kumimoji="1" lang="ja-JP" altLang="en-US" dirty="0">
              <a:solidFill>
                <a:schemeClr val="bg1"/>
              </a:solidFill>
            </a:endParaRPr>
          </a:p>
        </p:txBody>
      </p:sp>
      <p:sp>
        <p:nvSpPr>
          <p:cNvPr id="3" name="コンテンツ プレースホルダ 2"/>
          <p:cNvSpPr>
            <a:spLocks noGrp="1"/>
          </p:cNvSpPr>
          <p:nvPr>
            <p:ph idx="1"/>
          </p:nvPr>
        </p:nvSpPr>
        <p:spPr>
          <a:xfrm>
            <a:off x="35496" y="2228804"/>
            <a:ext cx="5987008" cy="3000396"/>
          </a:xfrm>
        </p:spPr>
        <p:txBody>
          <a:bodyPr>
            <a:normAutofit/>
          </a:bodyPr>
          <a:lstStyle/>
          <a:p>
            <a:r>
              <a:rPr kumimoji="1" lang="en-US" altLang="ja-JP" dirty="0" smtClean="0"/>
              <a:t>1960</a:t>
            </a:r>
            <a:r>
              <a:rPr kumimoji="1" lang="ja-JP" altLang="en-US" dirty="0" smtClean="0"/>
              <a:t>年（昭和</a:t>
            </a:r>
            <a:r>
              <a:rPr kumimoji="1" lang="en-US" altLang="ja-JP" dirty="0" smtClean="0"/>
              <a:t>35</a:t>
            </a:r>
            <a:r>
              <a:rPr kumimoji="1" lang="ja-JP" altLang="en-US" dirty="0" smtClean="0"/>
              <a:t>年）１１月２１日</a:t>
            </a:r>
            <a:endParaRPr kumimoji="1" lang="en-US" altLang="ja-JP" dirty="0" smtClean="0"/>
          </a:p>
          <a:p>
            <a:r>
              <a:rPr lang="ja-JP" altLang="en-US" dirty="0" smtClean="0"/>
              <a:t>大分県医師会館での放談</a:t>
            </a:r>
            <a:endParaRPr lang="en-US" altLang="ja-JP" dirty="0" smtClean="0"/>
          </a:p>
          <a:p>
            <a:r>
              <a:rPr lang="ja-JP" altLang="en-US" dirty="0" smtClean="0"/>
              <a:t>大分日日新聞の高浦記者ら二人が聞く</a:t>
            </a:r>
            <a:endParaRPr lang="en-US" altLang="ja-JP" dirty="0" smtClean="0"/>
          </a:p>
          <a:p>
            <a:endParaRPr lang="en-US" altLang="ja-JP" dirty="0" smtClean="0"/>
          </a:p>
        </p:txBody>
      </p:sp>
      <p:sp>
        <p:nvSpPr>
          <p:cNvPr id="69634" name="AutoShape 2" descr="data:image/jpeg;base64,/9j/4AAQSkZJRgABAQAAAQABAAD/2wCEAAkGBwgHBgkIBwgKCgkLDRYPDQwMDRsUFRAWIB0iIiAdHx8kKDQsJCYxJx8fLT0tMTU3Ojo6Iys/RD84QzQ5OjcBCgoKDQwNGg8PGjclHyU3Nzc3Nzc3Nzc3Nzc3Nzc3Nzc3Nzc3Nzc3Nzc3Nzc3Nzc3Nzc3Nzc3Nzc3Nzc3Nzc3N//AABEIAKAAeQMBIgACEQEDEQH/xAAbAAACAwEBAQAAAAAAAAAAAAAFBgIDBAEHAP/EAD8QAAEDAwIDBAYIBQIHAAAAAAECAxEABCESMQVBURNhkaEGInGBsfAUIzJCUsHR4QcVU2LxM5IkQ2OClKLi/8QAGQEAAwEBAQAAAAAAAAAAAAAAAQIDAAQF/8QAIBEAAgICAwEBAQEAAAAAAAAAAAECERIhAzFBIjJhE//aAAwDAQACEQMRAD8AQ1D51fDHzNVkQD6/ntVyh89aipArks9KytvBHcfxdRVqdzmO+a+Sjl97lPz3VxxYaSS4QPZWbNZYJjConlVS3IJAJUr8KZn31O3ZVdQk/YGdI3ii9jatpJQgacZlO9K3XZgUlNwsYaUBOxMAedXmzu0gH6MVJP8AfIplZY0JAkY7prdbtIczgxS5fw1ieLZcDW0oR1nFR6mRvEZp4cskFBkJHtpf4hwdKFlVuoIUeRGDR2LkCTtvy31GoOQE5+NWOBTKvrgB0IOKi4EiD3VjIoVBJhWn371CN/Wj3zU43zFQJzHwphiBHRQnvHca+9b+qj/yDUzjaDzPs+Yqvsk/0fnwrGLlRzIJ7jUDII9YTHX96sUnmSfeahGnBUrPLBoAIvOi3a1qPu6noO+qbFlx51Dr6hJPqg5H7c96yOaru/SN0IOmAAI+fzpn4ZbtqIKESlOMiDTP5RjRZ2GoAaglQ20jn35opa2RTlSs8xA/WrrNCQsgE+2Zoi22YBBOB3VK7exabK2miYIG3PE/GrW2A2sadp2NaGwYyfh+lXBvEgwe+K1o1UUKQMkgQdqz3LJURChAH2YiibbJXPrqx4VxTEZUok9CBRsUVr7hwd1EFA7tMz50vXVqq3UEkmORI23r0J1iQckHlERQfidh2zeFKEjScAwfCmSsOVCSQRlZ89vma4d4KsitjjRC1JJMjeTOetR0GMKPvoDpmWBvPzBrmodP/atCk+rJJ8oqvsm/xD5/7qwbOrSd8+zOKqufqbdaydk71eJVuPnNZuKgfQlHVEEHzpo9gMFoNIbcSFFRyTTRYODQmRkySem1L7KfqG1GFQBmitncAOJHLHz50vKyqjaGaxXnOc75ovbqOP19tBbRBMGYxH70atm1RG/vqEdsSWjWEpEBI8RXUkgxt7qjsZCp3rmolQE1WhDfakxgneRNfOAlWJgCoWYIG/Kr3SgIkrSJwJNMifpkdRIEg1mfaK2ynlW50FJiTO29Z3UKUkxvyk1o6YH0IvFmFM3rkpIClTWFUxicUz+kTWlnWTKdyOQ2pUcWSYkCMRRkqHg7K3gZ5jOBUJX+GuL3IM42qEq/v/2itRUuSd8jHf8AvVV9BsVYJIE7j1fOtAkRJ9uaquW1OtKAPdNFdig5t8BjQnECd/PetdovQ5rBCQNz7/bQ1v8A1FI0kJTk5rZaalOpQsSlZyJ33ppxOiP5GFv0itG0hDpVjEpH70Z4Vxxl9UJJyMTiPOqLDhPD3EJJaTJGJPPwoj/Jm2glbHqq6zUdeE7XoQ+lB4yFZA2MD86quHyET06AfrWFsrauCgiZyIPnRBxJDIBYLiFD7YVGg/nQsXoyNv3jyCm1OkqkBStMdOtWM8MvCVB+4S7BxBA/OhbvGUWUfVOLg5A+NRsPTrhynNCm3woidRhQHhTRbA4N7Ga3ZNqfXVk4Mx+tWOJJB+ye6R+tZ7XiTF+mba4QvuSa3LCiieQHWtdk2q7APpM5HC3CPvETzn2ZpGUoRIMeH616Ne2rV4ylFwCUNyrSkxJpK4olhbCbm2tlMalrRoK52O9O3sPHHVgpROJySMg/5r6V/wDT8VV1RzgxGwmua3O+sUNII+7A5dayv3qW7jsdKT1nnWoe0cjt+9Y+J2wWULASFbAx570Ug8aTlTMaIW+vGnOR0q11XYL1HMbe2qWFFN0UgqVJ3ImmYcJF7bjRp1ZO370Zui9qOgVZX/Gn5PDkzG4KhTXwpjjarJpb62RdSdTMxA5ZkzQ/hrTdm4A+iFSZPdTBb3TYAW2UgTCjMkedRlNWSlvoy3ayOINlZg6AIPLfFNVmptdoj1RBikniNxqvAVAFZ3AJwKbrBf8AwzeokBKRIP8Amlj2LOOgPxHhlum5SlxBKQJR0+ZqfDuBWDOtbFs2gvJhRGZpgcaYumYcAEnH9tD0Mv2y1tpUHGwdoAP701NCZuqLrfhrDLqVNspQRzSK1uAQZzNStyIglMJ6dak8oJT6oAxnFPom22C0KQHloVHcOVKnpEyhphtKB/zFqM+2mkoDl1qJ5iBFLvpRpF0lHRO0UFsonSoWkI1AT05mu9knonxrVoBTEYG46bVXpH4fL96JrOJSO7bpUH0JcaKBH9uNqsMcjGYqCvsnIqhNNp2AndLd22pJSZMERmaZvR/iRTpBcByMzmOlLvGWtJ7RKdzjG9WWLpKkhJgbz0oyjaOv9I9JUq2db1BCCYklQBgeFcUGkJKyEaBkbAeHhtQbgSiln6x/XtHq7Sat40tarNbdufWJ9YxsPyqFJk1HdWLz1yp65N0pUIKtKYPnT7wXijK7NKgEklOxIxXl13bXTyUWzetKkEqx9404ejPo9coaQ3xBctPoIAJM02KXRTk6pjRePJes13Fo42pxEmEQT7Knw/iIumk/WJkDUDAk0J4L6ODhC1sW7ylMKycZqV3ar4XfBbcJt3TIgYSenlQdoisWqGZBbUjMSO4GszyxskiO4VRbXOpEg5OYirFKBGYMbTTXaJVizO0o9qNBAznGaVfSB1TnFn9ZMJhI6iBTPdO/RmXHgQSgEiBSRxG9+l3Ttwv1SvMdK0UEqMbQkjvFchH4U+ArGpw6t6h9JT+PypqAEc9281FQMbipxNdgRM+VMAGcUYU6wS0jWYNDrFYTsSYxtTEoA/aMjvoHeW/0W8VGrQvIIOBzpltF+KW6Gbgl1MJ1VbcrULlbhfJCgBp+6COdDeBLBUYOw5Co314GVua1gR+ISOVc+P1RVrYw2KmghGkajvIzTOhQ0WihsiSo8gDXj382vXl9lZFWeg3o/wALtuPLR2TpQ2heZdc29gpsGhXxqXbPVEuJCQoEaDuSMeNYr1pu7Z0KUIMwqk624bx21M299aTP2DMR3460VRf37NwBe2Km2lbOodSpM8sYjnitJsi+JR6ZosAtsqbWvINEzlIAVPuqhpSFLKsyesZq1xxISSM47qVAewdxlYFjcSoAaFfCkJUxj4UyemHFUWVgMLUl5wIKx92MmlhxQKQpMKTuI5+dUS9Fsqg6oJINdhf40eI/WuhQJMAgDf5mp609XP8Af/8AVMY3RiQa7mNM7d1QTMR8fnuqWTjyitQCMd9Z75oOW61RJSkke2tQBPSK6mJwfdG9FGTp2DuEPlp8esQD1ip8bS3dPJKVADnHOsd623Z3oCFhIUNWgnKagVqCAFFQCTNK47s7YtS+iTTKW3NSSUzkUxMXl2gNgOyAJSNORQS00lULAJGRPMU08NWwlKA2jfO21TmwzYStLpxUFxXfBGKJquEONdmQII/CPGsKW2VkKAIPQTipPFLSZCvGcfO1StnNIgHywsoJEcoqRuFuqQ2167izASKGXCnH1aUgyTiDvTX6McI+iNfSbgf8Qr7E50j5+FMk2SnJJAD+Ililj0N0qy42tKiroZz8Yryyw4kWFJZeJ7OcED7P7V6H/GLicfReFtLiCXHk85gaZ8zXliiSdq7oxWCRKDY1I0KQFIXqSfvb1yD/AFE+ApZYunbcy2ogdCcVq/m739NvwpXxlFJDZpHMA4x7akkJKoioghX2SDmax3vFrS0OFdosDKEmTNLQQn2YBgpgxOU7D2ULv+N2dohZZU289kBKTISep5R3UucQ4rc3oKVKCGZw0k49/Wh5plFCWbUvLvH1u3KsOGFEchyrY0s2r5YfKVJ+65+IVWixcasWLlQ+rdmPbR+y9HxxXgTbmtKHkKWG1KOInn51mzpSwgpkWbdGkErSgDHWa0oUhJSBdNgA9VUEt3XbBZtb5txpxs7Ejzoim+YZUg6O0KiAADkmpuI+Vqw4xdAlIauTM4wVTRiytbq/MIbVGxXpn4Y+NbeDcCPZocuGuxUrJQSJT7YxTZZsItnA0nTEEEA99TUPWcnJy+IxcG4MzZjWoBTkRkbUWcKGUFbuhLaRJUTASOZmpAHYAQczNI38VOMLteDnh7CgFXQhcnZAUPjFUgrZzO2zyz0n4mri/G72+MQ87KI5JACU+Qn30HJmrHCSdWIVnFVV1LSLpUjhr6vjX1YwQv8AjVxceq0ezbPTc0NknfrUa6Kma7Pjjupi9COEK4rxttZSnsLWHXQrIImAKXhuK9l/hfYNteiaHwn1rhxanCBvCiB4R51noSTolxHgdre23YuNBIB1SgxBqzhvCF2Ni3bskqSiYUrcyZ/OmUstxp1hIJ3j966lrswSu6QQNvUGPOksT/STji2ed+l/oy/cpTfWqU9s0mFpnCwJIjvz51o/h96JuOIb4txFCYP+i2rcEczT4pbKyNapBVEkc/Gre3PZJFsGhplPrGKzdjrlljRcrS0jSEhPQVVbXCDcpEStRjfFZnWbtYKnIAPOZFV2X1V62VEHJ5c/H2UPCYbeUtRDbYgqxvsK8f8AT++Tf8adSgy2ykMgT+Hfzr1HjN3/AC7htzegjU2n1JO5rxK6Wpx9TizKiSZPt9tPxoyF95BbdUggJjYT76rPuohxBok9qkynbH+awSZOTHKrFkys4PIe+u46jxqRPtr6T1NAJ//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69636" name="AutoShape 4" descr="data:image/jpeg;base64,/9j/4AAQSkZJRgABAQAAAQABAAD/2wCEAAkGBwgHBgkIBwgKCgkLDRYPDQwMDRsUFRAWIB0iIiAdHx8kKDQsJCYxJx8fLT0tMTU3Ojo6Iys/RD84QzQ5OjcBCgoKDQwNGg8PGjclHyU3Nzc3Nzc3Nzc3Nzc3Nzc3Nzc3Nzc3Nzc3Nzc3Nzc3Nzc3Nzc3Nzc3Nzc3Nzc3Nzc3N//AABEIAKAAeQMBIgACEQEDEQH/xAAbAAACAwEBAQAAAAAAAAAAAAAFBgIDBAEHAP/EAD8QAAEDAwIDBAYIBQIHAAAAAAECAxEABCESMQVBURNhkaEGInGBsfAUIzJCUsHR4QcVU2LxM5IkQ2OClKLi/8QAGQEAAwEBAQAAAAAAAAAAAAAAAQIDAAQF/8QAIBEAAgICAwEBAQEAAAAAAAAAAAECERIhAzFBIjJhE//aAAwDAQACEQMRAD8AQ1D51fDHzNVkQD6/ntVyh89aipArks9KytvBHcfxdRVqdzmO+a+Sjl97lPz3VxxYaSS4QPZWbNZYJjConlVS3IJAJUr8KZn31O3ZVdQk/YGdI3ii9jatpJQgacZlO9K3XZgUlNwsYaUBOxMAedXmzu0gH6MVJP8AfIplZY0JAkY7prdbtIczgxS5fw1ieLZcDW0oR1nFR6mRvEZp4cskFBkJHtpf4hwdKFlVuoIUeRGDR2LkCTtvy31GoOQE5+NWOBTKvrgB0IOKi4EiD3VjIoVBJhWn371CN/Wj3zU43zFQJzHwphiBHRQnvHca+9b+qj/yDUzjaDzPs+Yqvsk/0fnwrGLlRzIJ7jUDII9YTHX96sUnmSfeahGnBUrPLBoAIvOi3a1qPu6noO+qbFlx51Dr6hJPqg5H7c96yOaru/SN0IOmAAI+fzpn4ZbtqIKESlOMiDTP5RjRZ2GoAaglQ20jn35opa2RTlSs8xA/WrrNCQsgE+2Zoi22YBBOB3VK7exabK2miYIG3PE/GrW2A2sadp2NaGwYyfh+lXBvEgwe+K1o1UUKQMkgQdqz3LJURChAH2YiibbJXPrqx4VxTEZUok9CBRsUVr7hwd1EFA7tMz50vXVqq3UEkmORI23r0J1iQckHlERQfidh2zeFKEjScAwfCmSsOVCSQRlZ89vma4d4KsitjjRC1JJMjeTOetR0GMKPvoDpmWBvPzBrmodP/atCk+rJJ8oqvsm/xD5/7qwbOrSd8+zOKqufqbdaydk71eJVuPnNZuKgfQlHVEEHzpo9gMFoNIbcSFFRyTTRYODQmRkySem1L7KfqG1GFQBmitncAOJHLHz50vKyqjaGaxXnOc75ovbqOP19tBbRBMGYxH70atm1RG/vqEdsSWjWEpEBI8RXUkgxt7qjsZCp3rmolQE1WhDfakxgneRNfOAlWJgCoWYIG/Kr3SgIkrSJwJNMifpkdRIEg1mfaK2ynlW50FJiTO29Z3UKUkxvyk1o6YH0IvFmFM3rkpIClTWFUxicUz+kTWlnWTKdyOQ2pUcWSYkCMRRkqHg7K3gZ5jOBUJX+GuL3IM42qEq/v/2itRUuSd8jHf8AvVV9BsVYJIE7j1fOtAkRJ9uaquW1OtKAPdNFdig5t8BjQnECd/PetdovQ5rBCQNz7/bQ1v8A1FI0kJTk5rZaalOpQsSlZyJ33ppxOiP5GFv0itG0hDpVjEpH70Z4Vxxl9UJJyMTiPOqLDhPD3EJJaTJGJPPwoj/Jm2glbHqq6zUdeE7XoQ+lB4yFZA2MD86quHyET06AfrWFsrauCgiZyIPnRBxJDIBYLiFD7YVGg/nQsXoyNv3jyCm1OkqkBStMdOtWM8MvCVB+4S7BxBA/OhbvGUWUfVOLg5A+NRsPTrhynNCm3woidRhQHhTRbA4N7Ga3ZNqfXVk4Mx+tWOJJB+ye6R+tZ7XiTF+mba4QvuSa3LCiieQHWtdk2q7APpM5HC3CPvETzn2ZpGUoRIMeH616Ne2rV4ylFwCUNyrSkxJpK4olhbCbm2tlMalrRoK52O9O3sPHHVgpROJySMg/5r6V/wDT8VV1RzgxGwmua3O+sUNII+7A5dayv3qW7jsdKT1nnWoe0cjt+9Y+J2wWULASFbAx570Ug8aTlTMaIW+vGnOR0q11XYL1HMbe2qWFFN0UgqVJ3ImmYcJF7bjRp1ZO370Zui9qOgVZX/Gn5PDkzG4KhTXwpjjarJpb62RdSdTMxA5ZkzQ/hrTdm4A+iFSZPdTBb3TYAW2UgTCjMkedRlNWSlvoy3ayOINlZg6AIPLfFNVmptdoj1RBikniNxqvAVAFZ3AJwKbrBf8AwzeokBKRIP8Amlj2LOOgPxHhlum5SlxBKQJR0+ZqfDuBWDOtbFs2gvJhRGZpgcaYumYcAEnH9tD0Mv2y1tpUHGwdoAP701NCZuqLrfhrDLqVNspQRzSK1uAQZzNStyIglMJ6dak8oJT6oAxnFPom22C0KQHloVHcOVKnpEyhphtKB/zFqM+2mkoDl1qJ5iBFLvpRpF0lHRO0UFsonSoWkI1AT05mu9knonxrVoBTEYG46bVXpH4fL96JrOJSO7bpUH0JcaKBH9uNqsMcjGYqCvsnIqhNNp2AndLd22pJSZMERmaZvR/iRTpBcByMzmOlLvGWtJ7RKdzjG9WWLpKkhJgbz0oyjaOv9I9JUq2db1BCCYklQBgeFcUGkJKyEaBkbAeHhtQbgSiln6x/XtHq7Sat40tarNbdufWJ9YxsPyqFJk1HdWLz1yp65N0pUIKtKYPnT7wXijK7NKgEklOxIxXl13bXTyUWzetKkEqx9404ejPo9coaQ3xBctPoIAJM02KXRTk6pjRePJes13Fo42pxEmEQT7Knw/iIumk/WJkDUDAk0J4L6ODhC1sW7ylMKycZqV3ar4XfBbcJt3TIgYSenlQdoisWqGZBbUjMSO4GszyxskiO4VRbXOpEg5OYirFKBGYMbTTXaJVizO0o9qNBAznGaVfSB1TnFn9ZMJhI6iBTPdO/RmXHgQSgEiBSRxG9+l3Ttwv1SvMdK0UEqMbQkjvFchH4U+ArGpw6t6h9JT+PypqAEc9281FQMbipxNdgRM+VMAGcUYU6wS0jWYNDrFYTsSYxtTEoA/aMjvoHeW/0W8VGrQvIIOBzpltF+KW6Gbgl1MJ1VbcrULlbhfJCgBp+6COdDeBLBUYOw5Co314GVua1gR+ISOVc+P1RVrYw2KmghGkajvIzTOhQ0WihsiSo8gDXj382vXl9lZFWeg3o/wALtuPLR2TpQ2heZdc29gpsGhXxqXbPVEuJCQoEaDuSMeNYr1pu7Z0KUIMwqk624bx21M299aTP2DMR3460VRf37NwBe2Km2lbOodSpM8sYjnitJsi+JR6ZosAtsqbWvINEzlIAVPuqhpSFLKsyesZq1xxISSM47qVAewdxlYFjcSoAaFfCkJUxj4UyemHFUWVgMLUl5wIKx92MmlhxQKQpMKTuI5+dUS9Fsqg6oJINdhf40eI/WuhQJMAgDf5mp609XP8Af/8AVMY3RiQa7mNM7d1QTMR8fnuqWTjyitQCMd9Z75oOW61RJSkke2tQBPSK6mJwfdG9FGTp2DuEPlp8esQD1ip8bS3dPJKVADnHOsd623Z3oCFhIUNWgnKagVqCAFFQCTNK47s7YtS+iTTKW3NSSUzkUxMXl2gNgOyAJSNORQS00lULAJGRPMU08NWwlKA2jfO21TmwzYStLpxUFxXfBGKJquEONdmQII/CPGsKW2VkKAIPQTipPFLSZCvGcfO1StnNIgHywsoJEcoqRuFuqQ2167izASKGXCnH1aUgyTiDvTX6McI+iNfSbgf8Qr7E50j5+FMk2SnJJAD+Ililj0N0qy42tKiroZz8Yryyw4kWFJZeJ7OcED7P7V6H/GLicfReFtLiCXHk85gaZ8zXliiSdq7oxWCRKDY1I0KQFIXqSfvb1yD/AFE+ApZYunbcy2ogdCcVq/m739NvwpXxlFJDZpHMA4x7akkJKoioghX2SDmax3vFrS0OFdosDKEmTNLQQn2YBgpgxOU7D2ULv+N2dohZZU289kBKTISep5R3UucQ4rc3oKVKCGZw0k49/Wh5plFCWbUvLvH1u3KsOGFEchyrY0s2r5YfKVJ+65+IVWixcasWLlQ+rdmPbR+y9HxxXgTbmtKHkKWG1KOInn51mzpSwgpkWbdGkErSgDHWa0oUhJSBdNgA9VUEt3XbBZtb5txpxs7Ejzoim+YZUg6O0KiAADkmpuI+Vqw4xdAlIauTM4wVTRiytbq/MIbVGxXpn4Y+NbeDcCPZocuGuxUrJQSJT7YxTZZsItnA0nTEEEA99TUPWcnJy+IxcG4MzZjWoBTkRkbUWcKGUFbuhLaRJUTASOZmpAHYAQczNI38VOMLteDnh7CgFXQhcnZAUPjFUgrZzO2zyz0n4mri/G72+MQ87KI5JACU+Qn30HJmrHCSdWIVnFVV1LSLpUjhr6vjX1YwQv8AjVxceq0ezbPTc0NknfrUa6Kma7Pjjupi9COEK4rxttZSnsLWHXQrIImAKXhuK9l/hfYNteiaHwn1rhxanCBvCiB4R51noSTolxHgdre23YuNBIB1SgxBqzhvCF2Ni3bskqSiYUrcyZ/OmUstxp1hIJ3j966lrswSu6QQNvUGPOksT/STji2ed+l/oy/cpTfWqU9s0mFpnCwJIjvz51o/h96JuOIb4txFCYP+i2rcEczT4pbKyNapBVEkc/Gre3PZJFsGhplPrGKzdjrlljRcrS0jSEhPQVVbXCDcpEStRjfFZnWbtYKnIAPOZFV2X1V62VEHJ5c/H2UPCYbeUtRDbYgqxvsK8f8AT++Tf8adSgy2ykMgT+Hfzr1HjN3/AC7htzegjU2n1JO5rxK6Wpx9TizKiSZPt9tPxoyF95BbdUggJjYT76rPuohxBok9qkynbH+awSZOTHKrFkys4PIe+u46jxqRPtr6T1NAJ//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pic>
        <p:nvPicPr>
          <p:cNvPr id="69638" name="Picture 6" descr="http://www.hsph.harvard.edu/takemi/files/2012/10/taro_takemi.jpg"/>
          <p:cNvPicPr>
            <a:picLocks noChangeAspect="1" noChangeArrowheads="1"/>
          </p:cNvPicPr>
          <p:nvPr/>
        </p:nvPicPr>
        <p:blipFill>
          <a:blip r:embed="rId2" cstate="print"/>
          <a:srcRect/>
          <a:stretch>
            <a:fillRect/>
          </a:stretch>
        </p:blipFill>
        <p:spPr bwMode="auto">
          <a:xfrm>
            <a:off x="5724128" y="1545328"/>
            <a:ext cx="3017118" cy="397190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武見太郎の牧畜業者発言</a:t>
            </a:r>
            <a:r>
              <a:rPr lang="ja-JP" altLang="en-US" sz="3200" dirty="0" smtClean="0"/>
              <a:t>つづき</a:t>
            </a:r>
            <a:endParaRPr kumimoji="1" lang="ja-JP" altLang="en-US" sz="3200" dirty="0"/>
          </a:p>
        </p:txBody>
      </p:sp>
      <p:sp>
        <p:nvSpPr>
          <p:cNvPr id="3" name="コンテンツ プレースホルダ 2"/>
          <p:cNvSpPr>
            <a:spLocks noGrp="1"/>
          </p:cNvSpPr>
          <p:nvPr>
            <p:ph idx="1"/>
          </p:nvPr>
        </p:nvSpPr>
        <p:spPr/>
        <p:txBody>
          <a:bodyPr>
            <a:normAutofit fontScale="92500" lnSpcReduction="10000"/>
          </a:bodyPr>
          <a:lstStyle/>
          <a:p>
            <a:r>
              <a:rPr lang="en-US" altLang="ja-JP" dirty="0" smtClean="0"/>
              <a:t>1964</a:t>
            </a:r>
            <a:r>
              <a:rPr lang="ja-JP" altLang="en-US" dirty="0" smtClean="0"/>
              <a:t>年（昭和</a:t>
            </a:r>
            <a:r>
              <a:rPr lang="en-US" altLang="ja-JP" dirty="0" smtClean="0"/>
              <a:t>39</a:t>
            </a:r>
            <a:r>
              <a:rPr lang="ja-JP" altLang="en-US" dirty="0" smtClean="0"/>
              <a:t>年）１１月２５日</a:t>
            </a:r>
            <a:endParaRPr lang="en-US" altLang="ja-JP" dirty="0" smtClean="0"/>
          </a:p>
          <a:p>
            <a:r>
              <a:rPr lang="ja-JP" altLang="en-US" dirty="0" smtClean="0"/>
              <a:t>別府市で開かれた第３回全国自治体病院学会シンポ「公立精神病院は如何にあるべきか」で高浦記者が武見牧畜発言を紹介</a:t>
            </a:r>
            <a:endParaRPr lang="en-US" altLang="ja-JP" dirty="0" smtClean="0"/>
          </a:p>
          <a:p>
            <a:r>
              <a:rPr lang="ja-JP" altLang="en-US" dirty="0" smtClean="0"/>
              <a:t>日本精神神経学会誌</a:t>
            </a:r>
            <a:r>
              <a:rPr lang="en-US" altLang="ja-JP" dirty="0" smtClean="0"/>
              <a:t>1970</a:t>
            </a:r>
            <a:r>
              <a:rPr lang="ja-JP" altLang="en-US" dirty="0" smtClean="0"/>
              <a:t>年１月号がこれを引用して有名に</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1405</TotalTime>
  <Words>2914</Words>
  <Application>Microsoft Office PowerPoint</Application>
  <PresentationFormat>画面に合わせる (4:3)</PresentationFormat>
  <Paragraphs>279</Paragraphs>
  <Slides>52</Slides>
  <Notes>2</Notes>
  <HiddenSlides>0</HiddenSlides>
  <MMClips>0</MMClips>
  <ScaleCrop>false</ScaleCrop>
  <HeadingPairs>
    <vt:vector size="4" baseType="variant">
      <vt:variant>
        <vt:lpstr>テーマ</vt:lpstr>
      </vt:variant>
      <vt:variant>
        <vt:i4>1</vt:i4>
      </vt:variant>
      <vt:variant>
        <vt:lpstr>スライド タイトル</vt:lpstr>
      </vt:variant>
      <vt:variant>
        <vt:i4>52</vt:i4>
      </vt:variant>
    </vt:vector>
  </HeadingPairs>
  <TitlesOfParts>
    <vt:vector size="53" baseType="lpstr">
      <vt:lpstr>Office テーマ</vt:lpstr>
      <vt:lpstr>精神保健……  日本とイタリアで     何が違うのか </vt:lpstr>
      <vt:lpstr>１９６０年前後の日本と日本以外の国</vt:lpstr>
      <vt:lpstr>欧米では</vt:lpstr>
      <vt:lpstr>イタリアでは</vt:lpstr>
      <vt:lpstr>バザーリアは言った </vt:lpstr>
      <vt:lpstr>日本では</vt:lpstr>
      <vt:lpstr>スライド 7</vt:lpstr>
      <vt:lpstr>武見太郎の牧畜業者発言</vt:lpstr>
      <vt:lpstr>武見太郎の牧畜業者発言つづき</vt:lpstr>
      <vt:lpstr>牧畜業者の条件（破廉恥事件を除く） </vt:lpstr>
      <vt:lpstr>スライド 11</vt:lpstr>
      <vt:lpstr>単行本：1973年　　　　　　記事：1970年</vt:lpstr>
      <vt:lpstr>スライド 13</vt:lpstr>
      <vt:lpstr>スライド 14</vt:lpstr>
      <vt:lpstr>フランス革命の導火線となった 近代デモクラシーの先駆者ジャンジャック・ルソー</vt:lpstr>
      <vt:lpstr>スライド 16</vt:lpstr>
      <vt:lpstr>医療：福祉は97%:3%</vt:lpstr>
      <vt:lpstr>スライド 18</vt:lpstr>
      <vt:lpstr>スライド 19</vt:lpstr>
      <vt:lpstr>スライド 20</vt:lpstr>
      <vt:lpstr>スライド 21</vt:lpstr>
      <vt:lpstr>イタリアの精神保健改革の父　フランコ・バザーリア　       1980年没 </vt:lpstr>
      <vt:lpstr>ジョヴァンナ・デル＝ジュディチェ曰く </vt:lpstr>
      <vt:lpstr>しかも精神病の人々は犯罪リスク集団ではなかった</vt:lpstr>
      <vt:lpstr>１８０号法の三本柱その1</vt:lpstr>
      <vt:lpstr>１８０号法の三本柱その２</vt:lpstr>
      <vt:lpstr>スライド 27</vt:lpstr>
      <vt:lpstr>スライド 28</vt:lpstr>
      <vt:lpstr>　本当の 　地域精神保健サービス網        　　とは</vt:lpstr>
      <vt:lpstr>地域精神保健サービス網</vt:lpstr>
      <vt:lpstr>地域精神保健サービス網（2）</vt:lpstr>
      <vt:lpstr>精神保健センターは次のサービスを保障する </vt:lpstr>
      <vt:lpstr>スライド 33</vt:lpstr>
      <vt:lpstr>精神病院を回避する理由</vt:lpstr>
      <vt:lpstr>イタリア精神保健改革の合言葉</vt:lpstr>
      <vt:lpstr>イタリアを“地動説”に変えた男</vt:lpstr>
      <vt:lpstr>“天動説”の日本を変えるには</vt:lpstr>
      <vt:lpstr>ルポ・精神病棟も 　　ルポ・老人病棟も 　　　　ルポ・有料老人ホームも 　　　きっかけは内部告発でした！</vt:lpstr>
      <vt:lpstr>バザーリアはこんな人</vt:lpstr>
      <vt:lpstr>スライド 40</vt:lpstr>
      <vt:lpstr>スライド 41</vt:lpstr>
      <vt:lpstr>スライド 42</vt:lpstr>
      <vt:lpstr>スライド 43</vt:lpstr>
      <vt:lpstr>スライド 44</vt:lpstr>
      <vt:lpstr>スライド 45</vt:lpstr>
      <vt:lpstr>スライド 46</vt:lpstr>
      <vt:lpstr>スライド 47</vt:lpstr>
      <vt:lpstr>スライド 48</vt:lpstr>
      <vt:lpstr>スライド 49</vt:lpstr>
      <vt:lpstr>スライド 50</vt:lpstr>
      <vt:lpstr>スライド 51</vt:lpstr>
      <vt:lpstr>スライド 52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大熊一夫</dc:creator>
  <cp:lastModifiedBy>okuma kazuo</cp:lastModifiedBy>
  <cp:revision>374</cp:revision>
  <dcterms:created xsi:type="dcterms:W3CDTF">2008-09-15T07:47:42Z</dcterms:created>
  <dcterms:modified xsi:type="dcterms:W3CDTF">2014-07-03T03:38:11Z</dcterms:modified>
</cp:coreProperties>
</file>