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58"/>
  </p:notesMasterIdLst>
  <p:handoutMasterIdLst>
    <p:handoutMasterId r:id="rId59"/>
  </p:handoutMasterIdLst>
  <p:sldIdLst>
    <p:sldId id="629" r:id="rId2"/>
    <p:sldId id="932" r:id="rId3"/>
    <p:sldId id="258" r:id="rId4"/>
    <p:sldId id="272" r:id="rId5"/>
    <p:sldId id="550" r:id="rId6"/>
    <p:sldId id="273" r:id="rId7"/>
    <p:sldId id="275" r:id="rId8"/>
    <p:sldId id="276" r:id="rId9"/>
    <p:sldId id="277" r:id="rId10"/>
    <p:sldId id="860" r:id="rId11"/>
    <p:sldId id="278" r:id="rId12"/>
    <p:sldId id="279" r:id="rId13"/>
    <p:sldId id="280" r:id="rId14"/>
    <p:sldId id="281" r:id="rId15"/>
    <p:sldId id="282" r:id="rId16"/>
    <p:sldId id="547" r:id="rId17"/>
    <p:sldId id="284" r:id="rId18"/>
    <p:sldId id="286" r:id="rId19"/>
    <p:sldId id="885" r:id="rId20"/>
    <p:sldId id="886" r:id="rId21"/>
    <p:sldId id="660" r:id="rId22"/>
    <p:sldId id="287" r:id="rId23"/>
    <p:sldId id="288" r:id="rId24"/>
    <p:sldId id="289" r:id="rId25"/>
    <p:sldId id="462" r:id="rId26"/>
    <p:sldId id="291" r:id="rId27"/>
    <p:sldId id="320" r:id="rId28"/>
    <p:sldId id="994" r:id="rId29"/>
    <p:sldId id="995" r:id="rId30"/>
    <p:sldId id="998" r:id="rId31"/>
    <p:sldId id="1000" r:id="rId32"/>
    <p:sldId id="1001" r:id="rId33"/>
    <p:sldId id="1007" r:id="rId34"/>
    <p:sldId id="980" r:id="rId35"/>
    <p:sldId id="981" r:id="rId36"/>
    <p:sldId id="982" r:id="rId37"/>
    <p:sldId id="983" r:id="rId38"/>
    <p:sldId id="984" r:id="rId39"/>
    <p:sldId id="985" r:id="rId40"/>
    <p:sldId id="1068" r:id="rId41"/>
    <p:sldId id="1069" r:id="rId42"/>
    <p:sldId id="1070" r:id="rId43"/>
    <p:sldId id="1071" r:id="rId44"/>
    <p:sldId id="1072" r:id="rId45"/>
    <p:sldId id="1073" r:id="rId46"/>
    <p:sldId id="1074" r:id="rId47"/>
    <p:sldId id="908" r:id="rId48"/>
    <p:sldId id="1057" r:id="rId49"/>
    <p:sldId id="1058" r:id="rId50"/>
    <p:sldId id="1059" r:id="rId51"/>
    <p:sldId id="1060" r:id="rId52"/>
    <p:sldId id="1061" r:id="rId53"/>
    <p:sldId id="1064" r:id="rId54"/>
    <p:sldId id="1065" r:id="rId55"/>
    <p:sldId id="1066" r:id="rId56"/>
    <p:sldId id="952" r:id="rId57"/>
  </p:sldIdLst>
  <p:sldSz cx="9144000" cy="6858000" type="screen4x3"/>
  <p:notesSz cx="6797675" cy="9926638"/>
  <p:defaultTextStyle>
    <a:defPPr>
      <a:defRPr lang="ja-JP"/>
    </a:defPPr>
    <a:lvl1pPr algn="ctr" rtl="0" fontAlgn="base">
      <a:spcBef>
        <a:spcPct val="0"/>
      </a:spcBef>
      <a:spcAft>
        <a:spcPct val="0"/>
      </a:spcAft>
      <a:defRPr kumimoji="1" sz="2400" b="1" kern="1200">
        <a:solidFill>
          <a:schemeClr val="tx1"/>
        </a:solidFill>
        <a:latin typeface="Tahoma" panose="020B0604030504040204" pitchFamily="34" charset="0"/>
        <a:ea typeface="ＭＳ ゴシック" panose="020B0609070205080204" pitchFamily="49" charset="-128"/>
        <a:cs typeface="+mn-cs"/>
      </a:defRPr>
    </a:lvl1pPr>
    <a:lvl2pPr marL="457200" algn="ctr" rtl="0" fontAlgn="base">
      <a:spcBef>
        <a:spcPct val="0"/>
      </a:spcBef>
      <a:spcAft>
        <a:spcPct val="0"/>
      </a:spcAft>
      <a:defRPr kumimoji="1" sz="2400" b="1" kern="1200">
        <a:solidFill>
          <a:schemeClr val="tx1"/>
        </a:solidFill>
        <a:latin typeface="Tahoma" panose="020B0604030504040204" pitchFamily="34" charset="0"/>
        <a:ea typeface="ＭＳ ゴシック" panose="020B0609070205080204" pitchFamily="49" charset="-128"/>
        <a:cs typeface="+mn-cs"/>
      </a:defRPr>
    </a:lvl2pPr>
    <a:lvl3pPr marL="914400" algn="ctr" rtl="0" fontAlgn="base">
      <a:spcBef>
        <a:spcPct val="0"/>
      </a:spcBef>
      <a:spcAft>
        <a:spcPct val="0"/>
      </a:spcAft>
      <a:defRPr kumimoji="1" sz="2400" b="1" kern="1200">
        <a:solidFill>
          <a:schemeClr val="tx1"/>
        </a:solidFill>
        <a:latin typeface="Tahoma" panose="020B0604030504040204" pitchFamily="34" charset="0"/>
        <a:ea typeface="ＭＳ ゴシック" panose="020B0609070205080204" pitchFamily="49" charset="-128"/>
        <a:cs typeface="+mn-cs"/>
      </a:defRPr>
    </a:lvl3pPr>
    <a:lvl4pPr marL="1371600" algn="ctr" rtl="0" fontAlgn="base">
      <a:spcBef>
        <a:spcPct val="0"/>
      </a:spcBef>
      <a:spcAft>
        <a:spcPct val="0"/>
      </a:spcAft>
      <a:defRPr kumimoji="1" sz="2400" b="1" kern="1200">
        <a:solidFill>
          <a:schemeClr val="tx1"/>
        </a:solidFill>
        <a:latin typeface="Tahoma" panose="020B0604030504040204" pitchFamily="34" charset="0"/>
        <a:ea typeface="ＭＳ ゴシック" panose="020B0609070205080204" pitchFamily="49" charset="-128"/>
        <a:cs typeface="+mn-cs"/>
      </a:defRPr>
    </a:lvl4pPr>
    <a:lvl5pPr marL="1828800" algn="ctr" rtl="0" fontAlgn="base">
      <a:spcBef>
        <a:spcPct val="0"/>
      </a:spcBef>
      <a:spcAft>
        <a:spcPct val="0"/>
      </a:spcAft>
      <a:defRPr kumimoji="1" sz="2400" b="1" kern="1200">
        <a:solidFill>
          <a:schemeClr val="tx1"/>
        </a:solidFill>
        <a:latin typeface="Tahoma" panose="020B0604030504040204" pitchFamily="34" charset="0"/>
        <a:ea typeface="ＭＳ ゴシック" panose="020B0609070205080204" pitchFamily="49" charset="-128"/>
        <a:cs typeface="+mn-cs"/>
      </a:defRPr>
    </a:lvl5pPr>
    <a:lvl6pPr marL="2286000" algn="l" defTabSz="914400" rtl="0" eaLnBrk="1" latinLnBrk="0" hangingPunct="1">
      <a:defRPr kumimoji="1" sz="2400" b="1" kern="1200">
        <a:solidFill>
          <a:schemeClr val="tx1"/>
        </a:solidFill>
        <a:latin typeface="Tahoma" panose="020B0604030504040204" pitchFamily="34" charset="0"/>
        <a:ea typeface="ＭＳ ゴシック" panose="020B0609070205080204" pitchFamily="49" charset="-128"/>
        <a:cs typeface="+mn-cs"/>
      </a:defRPr>
    </a:lvl6pPr>
    <a:lvl7pPr marL="2743200" algn="l" defTabSz="914400" rtl="0" eaLnBrk="1" latinLnBrk="0" hangingPunct="1">
      <a:defRPr kumimoji="1" sz="2400" b="1" kern="1200">
        <a:solidFill>
          <a:schemeClr val="tx1"/>
        </a:solidFill>
        <a:latin typeface="Tahoma" panose="020B0604030504040204" pitchFamily="34" charset="0"/>
        <a:ea typeface="ＭＳ ゴシック" panose="020B0609070205080204" pitchFamily="49" charset="-128"/>
        <a:cs typeface="+mn-cs"/>
      </a:defRPr>
    </a:lvl7pPr>
    <a:lvl8pPr marL="3200400" algn="l" defTabSz="914400" rtl="0" eaLnBrk="1" latinLnBrk="0" hangingPunct="1">
      <a:defRPr kumimoji="1" sz="2400" b="1" kern="1200">
        <a:solidFill>
          <a:schemeClr val="tx1"/>
        </a:solidFill>
        <a:latin typeface="Tahoma" panose="020B0604030504040204" pitchFamily="34" charset="0"/>
        <a:ea typeface="ＭＳ ゴシック" panose="020B0609070205080204" pitchFamily="49" charset="-128"/>
        <a:cs typeface="+mn-cs"/>
      </a:defRPr>
    </a:lvl8pPr>
    <a:lvl9pPr marL="3657600" algn="l" defTabSz="914400" rtl="0" eaLnBrk="1" latinLnBrk="0" hangingPunct="1">
      <a:defRPr kumimoji="1" sz="2400" b="1" kern="1200">
        <a:solidFill>
          <a:schemeClr val="tx1"/>
        </a:solidFill>
        <a:latin typeface="Tahoma" panose="020B0604030504040204" pitchFamily="34" charset="0"/>
        <a:ea typeface="ＭＳ ゴシック" panose="020B0609070205080204" pitchFamily="49" charset="-128"/>
        <a:cs typeface="+mn-cs"/>
      </a:defRPr>
    </a:lvl9pPr>
  </p:defaultTextStyle>
  <p:extLst>
    <p:ext uri="{EFAFB233-063F-42B5-8137-9DF3F51BA10A}">
      <p15:sldGuideLst xmlns:p15="http://schemas.microsoft.com/office/powerpoint/2012/main" xmlns="">
        <p15:guide id="1" orient="horz" pos="1008">
          <p15:clr>
            <a:srgbClr val="A4A3A4"/>
          </p15:clr>
        </p15:guide>
        <p15:guide id="2" pos="45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2ABD"/>
    <a:srgbClr val="006BA5"/>
    <a:srgbClr val="C5C5C5"/>
    <a:srgbClr val="009900"/>
    <a:srgbClr val="FF66FF"/>
    <a:srgbClr val="FF66CC"/>
    <a:srgbClr val="FF99CC"/>
    <a:srgbClr val="FFCCCC"/>
    <a:srgbClr val="FF7C80"/>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54" autoAdjust="0"/>
    <p:restoredTop sz="95372" autoAdjust="0"/>
  </p:normalViewPr>
  <p:slideViewPr>
    <p:cSldViewPr>
      <p:cViewPr varScale="1">
        <p:scale>
          <a:sx n="89" d="100"/>
          <a:sy n="89" d="100"/>
        </p:scale>
        <p:origin x="1440" y="84"/>
      </p:cViewPr>
      <p:guideLst>
        <p:guide orient="horz" pos="1008"/>
        <p:guide pos="45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l">
              <a:defRPr sz="1200" b="0">
                <a:ea typeface="ＭＳ Ｐゴシック" pitchFamily="50" charset="-128"/>
              </a:defRPr>
            </a:lvl1pPr>
          </a:lstStyle>
          <a:p>
            <a:pPr>
              <a:defRPr/>
            </a:pPr>
            <a:endParaRPr lang="en-US" altLang="ja-JP"/>
          </a:p>
        </p:txBody>
      </p:sp>
      <p:sp>
        <p:nvSpPr>
          <p:cNvPr id="113667" name="Rectangle 3"/>
          <p:cNvSpPr>
            <a:spLocks noGrp="1" noChangeArrowheads="1"/>
          </p:cNvSpPr>
          <p:nvPr>
            <p:ph type="dt" sz="quarter" idx="1"/>
          </p:nvPr>
        </p:nvSpPr>
        <p:spPr bwMode="auto">
          <a:xfrm>
            <a:off x="3851275"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defRPr sz="1200" b="0">
                <a:ea typeface="ＭＳ Ｐゴシック" pitchFamily="50" charset="-128"/>
              </a:defRPr>
            </a:lvl1pPr>
          </a:lstStyle>
          <a:p>
            <a:pPr>
              <a:defRPr/>
            </a:pPr>
            <a:endParaRPr lang="en-US" altLang="ja-JP"/>
          </a:p>
        </p:txBody>
      </p:sp>
      <p:sp>
        <p:nvSpPr>
          <p:cNvPr id="113668" name="Rectangle 4"/>
          <p:cNvSpPr>
            <a:spLocks noGrp="1" noChangeArrowheads="1"/>
          </p:cNvSpPr>
          <p:nvPr>
            <p:ph type="ftr" sz="quarter" idx="2"/>
          </p:nvPr>
        </p:nvSpPr>
        <p:spPr bwMode="auto">
          <a:xfrm>
            <a:off x="0"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l">
              <a:defRPr sz="1200" b="0">
                <a:ea typeface="ＭＳ Ｐゴシック" pitchFamily="50" charset="-128"/>
              </a:defRPr>
            </a:lvl1pPr>
          </a:lstStyle>
          <a:p>
            <a:pPr>
              <a:defRPr/>
            </a:pPr>
            <a:endParaRPr lang="en-US" altLang="ja-JP"/>
          </a:p>
        </p:txBody>
      </p:sp>
      <p:sp>
        <p:nvSpPr>
          <p:cNvPr id="113669" name="Rectangle 5"/>
          <p:cNvSpPr>
            <a:spLocks noGrp="1" noChangeArrowheads="1"/>
          </p:cNvSpPr>
          <p:nvPr>
            <p:ph type="sldNum" sz="quarter" idx="3"/>
          </p:nvPr>
        </p:nvSpPr>
        <p:spPr bwMode="auto">
          <a:xfrm>
            <a:off x="3851275" y="942975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defRPr sz="1200" b="0">
                <a:ea typeface="ＭＳ Ｐゴシック" panose="020B0600070205080204" pitchFamily="50" charset="-128"/>
              </a:defRPr>
            </a:lvl1pPr>
          </a:lstStyle>
          <a:p>
            <a:fld id="{F9B1FFB5-B50D-49CE-BBB0-2065E2B1553A}" type="slidenum">
              <a:rPr lang="en-US" altLang="ja-JP"/>
              <a:pPr/>
              <a:t>‹#›</a:t>
            </a:fld>
            <a:endParaRPr lang="en-US" altLang="ja-JP"/>
          </a:p>
        </p:txBody>
      </p:sp>
    </p:spTree>
    <p:extLst>
      <p:ext uri="{BB962C8B-B14F-4D97-AF65-F5344CB8AC3E}">
        <p14:creationId xmlns:p14="http://schemas.microsoft.com/office/powerpoint/2010/main" val="3409069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pPr>
              <a:defRPr/>
            </a:pPr>
            <a:endParaRPr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pPr>
              <a:defRPr/>
            </a:pPr>
            <a:fld id="{A362D897-B1FC-43D5-900D-783E7F35DBE2}" type="datetimeFigureOut">
              <a:rPr lang="ja-JP" altLang="en-US"/>
              <a:pPr>
                <a:defRPr/>
              </a:pPr>
              <a:t>2014/6/26</a:t>
            </a:fld>
            <a:endParaRPr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ー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A295F9B-D5FD-45F2-AF32-F9ECFDEB499B}" type="slidenum">
              <a:rPr lang="ja-JP" altLang="en-US"/>
              <a:pPr/>
              <a:t>‹#›</a:t>
            </a:fld>
            <a:endParaRPr lang="ja-JP" altLang="en-US"/>
          </a:p>
        </p:txBody>
      </p:sp>
    </p:spTree>
    <p:extLst>
      <p:ext uri="{BB962C8B-B14F-4D97-AF65-F5344CB8AC3E}">
        <p14:creationId xmlns:p14="http://schemas.microsoft.com/office/powerpoint/2010/main" val="4070625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
        <p:nvSpPr>
          <p:cNvPr id="624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46C64410-4307-4B94-BF5E-787E76CC402D}" type="slidenum">
              <a:rPr lang="ja-JP" altLang="en-US" smtClean="0">
                <a:latin typeface="Tahoma" panose="020B0604030504040204" pitchFamily="34" charset="0"/>
                <a:ea typeface="ＭＳ ゴシック" panose="020B0609070205080204" pitchFamily="49" charset="-128"/>
              </a:rPr>
              <a:pPr>
                <a:spcBef>
                  <a:spcPct val="0"/>
                </a:spcBef>
              </a:pPr>
              <a:t>39</a:t>
            </a:fld>
            <a:endParaRPr lang="ja-JP" altLang="en-US" smtClean="0">
              <a:latin typeface="Tahoma" panose="020B0604030504040204" pitchFamily="34" charset="0"/>
              <a:ea typeface="ＭＳ ゴシック" panose="020B0609070205080204" pitchFamily="49" charset="-128"/>
            </a:endParaRPr>
          </a:p>
        </p:txBody>
      </p:sp>
    </p:spTree>
    <p:extLst>
      <p:ext uri="{BB962C8B-B14F-4D97-AF65-F5344CB8AC3E}">
        <p14:creationId xmlns:p14="http://schemas.microsoft.com/office/powerpoint/2010/main" val="228514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54276" name="スライド番号プレースホルダー 3"/>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575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30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02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57400" indent="-228600">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pPr>
            <a:fld id="{6B6E5F7F-A7FD-4FBE-BE3F-DE7CBC8B9880}" type="slidenum">
              <a:rPr lang="ja-JP" altLang="en-US">
                <a:latin typeface="Tahoma" panose="020B0604030504040204" pitchFamily="34" charset="0"/>
                <a:ea typeface="ＭＳ ゴシック" panose="020B0609070205080204" pitchFamily="49" charset="-128"/>
              </a:rPr>
              <a:pPr algn="r" eaLnBrk="1" hangingPunct="1">
                <a:spcBef>
                  <a:spcPct val="0"/>
                </a:spcBef>
              </a:pPr>
              <a:t>46</a:t>
            </a:fld>
            <a:endParaRPr lang="ja-JP" altLang="en-US">
              <a:latin typeface="Tahoma" panose="020B0604030504040204" pitchFamily="34" charset="0"/>
              <a:ea typeface="ＭＳ ゴシック" panose="020B0609070205080204" pitchFamily="49" charset="-128"/>
            </a:endParaRPr>
          </a:p>
        </p:txBody>
      </p:sp>
    </p:spTree>
    <p:extLst>
      <p:ext uri="{BB962C8B-B14F-4D97-AF65-F5344CB8AC3E}">
        <p14:creationId xmlns:p14="http://schemas.microsoft.com/office/powerpoint/2010/main" val="3884029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Rectangle 44"/>
          <p:cNvSpPr>
            <a:spLocks noChangeArrowheads="1"/>
          </p:cNvSpPr>
          <p:nvPr userDrawn="1"/>
        </p:nvSpPr>
        <p:spPr bwMode="auto">
          <a:xfrm>
            <a:off x="0" y="4800600"/>
            <a:ext cx="9144000" cy="2051050"/>
          </a:xfrm>
          <a:prstGeom prst="rect">
            <a:avLst/>
          </a:prstGeom>
          <a:gradFill rotWithShape="0">
            <a:gsLst>
              <a:gs pos="0">
                <a:schemeClr val="bg1"/>
              </a:gs>
              <a:gs pos="100000">
                <a:srgbClr val="FFCC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b="1">
                <a:solidFill>
                  <a:schemeClr val="tx1"/>
                </a:solidFill>
                <a:latin typeface="Tahoma" pitchFamily="34" charset="0"/>
                <a:ea typeface="ＭＳ ゴシック" pitchFamily="49" charset="-128"/>
              </a:defRPr>
            </a:lvl1pPr>
            <a:lvl2pPr marL="742950" indent="-285750" eaLnBrk="0" hangingPunct="0">
              <a:defRPr kumimoji="1" sz="2400" b="1">
                <a:solidFill>
                  <a:schemeClr val="tx1"/>
                </a:solidFill>
                <a:latin typeface="Tahoma" pitchFamily="34" charset="0"/>
                <a:ea typeface="ＭＳ ゴシック" pitchFamily="49" charset="-128"/>
              </a:defRPr>
            </a:lvl2pPr>
            <a:lvl3pPr marL="1143000" indent="-228600" eaLnBrk="0" hangingPunct="0">
              <a:defRPr kumimoji="1" sz="2400" b="1">
                <a:solidFill>
                  <a:schemeClr val="tx1"/>
                </a:solidFill>
                <a:latin typeface="Tahoma" pitchFamily="34" charset="0"/>
                <a:ea typeface="ＭＳ ゴシック" pitchFamily="49" charset="-128"/>
              </a:defRPr>
            </a:lvl3pPr>
            <a:lvl4pPr marL="1600200" indent="-228600" eaLnBrk="0" hangingPunct="0">
              <a:defRPr kumimoji="1" sz="2400" b="1">
                <a:solidFill>
                  <a:schemeClr val="tx1"/>
                </a:solidFill>
                <a:latin typeface="Tahoma" pitchFamily="34" charset="0"/>
                <a:ea typeface="ＭＳ ゴシック" pitchFamily="49" charset="-128"/>
              </a:defRPr>
            </a:lvl4pPr>
            <a:lvl5pPr marL="2057400" indent="-228600" eaLnBrk="0" hangingPunct="0">
              <a:defRPr kumimoji="1" sz="2400" b="1">
                <a:solidFill>
                  <a:schemeClr val="tx1"/>
                </a:solidFill>
                <a:latin typeface="Tahoma" pitchFamily="34" charset="0"/>
                <a:ea typeface="ＭＳ ゴシック" pitchFamily="49" charset="-128"/>
              </a:defRPr>
            </a:lvl5pPr>
            <a:lvl6pPr marL="25146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6pPr>
            <a:lvl7pPr marL="29718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7pPr>
            <a:lvl8pPr marL="34290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8pPr>
            <a:lvl9pPr marL="38862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9pPr>
          </a:lstStyle>
          <a:p>
            <a:pPr eaLnBrk="1" hangingPunct="1">
              <a:defRPr/>
            </a:pPr>
            <a:endParaRPr lang="ja-JP" altLang="en-US" smtClean="0"/>
          </a:p>
        </p:txBody>
      </p:sp>
      <p:sp>
        <p:nvSpPr>
          <p:cNvPr id="5" name="Text Box 43"/>
          <p:cNvSpPr txBox="1">
            <a:spLocks noChangeArrowheads="1"/>
          </p:cNvSpPr>
          <p:nvPr userDrawn="1"/>
        </p:nvSpPr>
        <p:spPr bwMode="auto">
          <a:xfrm>
            <a:off x="7010400" y="3048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itchFamily="34" charset="0"/>
                <a:ea typeface="ＭＳ ゴシック" pitchFamily="49" charset="-128"/>
              </a:defRPr>
            </a:lvl1pPr>
            <a:lvl2pPr marL="742950" indent="-285750" eaLnBrk="0" hangingPunct="0">
              <a:defRPr kumimoji="1" sz="2400" b="1">
                <a:solidFill>
                  <a:schemeClr val="tx1"/>
                </a:solidFill>
                <a:latin typeface="Tahoma" pitchFamily="34" charset="0"/>
                <a:ea typeface="ＭＳ ゴシック" pitchFamily="49" charset="-128"/>
              </a:defRPr>
            </a:lvl2pPr>
            <a:lvl3pPr marL="1143000" indent="-228600" eaLnBrk="0" hangingPunct="0">
              <a:defRPr kumimoji="1" sz="2400" b="1">
                <a:solidFill>
                  <a:schemeClr val="tx1"/>
                </a:solidFill>
                <a:latin typeface="Tahoma" pitchFamily="34" charset="0"/>
                <a:ea typeface="ＭＳ ゴシック" pitchFamily="49" charset="-128"/>
              </a:defRPr>
            </a:lvl3pPr>
            <a:lvl4pPr marL="1600200" indent="-228600" eaLnBrk="0" hangingPunct="0">
              <a:defRPr kumimoji="1" sz="2400" b="1">
                <a:solidFill>
                  <a:schemeClr val="tx1"/>
                </a:solidFill>
                <a:latin typeface="Tahoma" pitchFamily="34" charset="0"/>
                <a:ea typeface="ＭＳ ゴシック" pitchFamily="49" charset="-128"/>
              </a:defRPr>
            </a:lvl4pPr>
            <a:lvl5pPr marL="2057400" indent="-228600" eaLnBrk="0" hangingPunct="0">
              <a:defRPr kumimoji="1" sz="2400" b="1">
                <a:solidFill>
                  <a:schemeClr val="tx1"/>
                </a:solidFill>
                <a:latin typeface="Tahoma" pitchFamily="34" charset="0"/>
                <a:ea typeface="ＭＳ ゴシック" pitchFamily="49" charset="-128"/>
              </a:defRPr>
            </a:lvl5pPr>
            <a:lvl6pPr marL="25146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6pPr>
            <a:lvl7pPr marL="29718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7pPr>
            <a:lvl8pPr marL="34290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8pPr>
            <a:lvl9pPr marL="38862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9pPr>
          </a:lstStyle>
          <a:p>
            <a:pPr algn="r" eaLnBrk="1" hangingPunct="1">
              <a:spcBef>
                <a:spcPct val="50000"/>
              </a:spcBef>
              <a:defRPr/>
            </a:pPr>
            <a:r>
              <a:rPr lang="en-US" altLang="ja-JP" sz="1400" smtClean="0">
                <a:solidFill>
                  <a:srgbClr val="FF4B4B"/>
                </a:solidFill>
                <a:latin typeface="Comic Sans MS" pitchFamily="66" charset="0"/>
              </a:rPr>
              <a:t>What’s Oral Care</a:t>
            </a:r>
          </a:p>
        </p:txBody>
      </p:sp>
      <p:sp>
        <p:nvSpPr>
          <p:cNvPr id="166924" name="Rectangle 12"/>
          <p:cNvSpPr>
            <a:spLocks noGrp="1" noChangeArrowheads="1"/>
          </p:cNvSpPr>
          <p:nvPr>
            <p:ph type="ctrTitle"/>
          </p:nvPr>
        </p:nvSpPr>
        <p:spPr>
          <a:xfrm>
            <a:off x="990600" y="1828800"/>
            <a:ext cx="7772400" cy="1143000"/>
          </a:xfrm>
        </p:spPr>
        <p:txBody>
          <a:bodyPr/>
          <a:lstStyle>
            <a:lvl1pPr algn="ctr">
              <a:defRPr/>
            </a:lvl1pPr>
          </a:lstStyle>
          <a:p>
            <a:pPr lvl="0"/>
            <a:r>
              <a:rPr lang="ja-JP" altLang="en-US" noProof="0" smtClean="0"/>
              <a:t>マスタ タイトルの書式設定</a:t>
            </a:r>
          </a:p>
        </p:txBody>
      </p:sp>
      <p:sp>
        <p:nvSpPr>
          <p:cNvPr id="16692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ja-JP" altLang="en-US" noProof="0" smtClean="0"/>
              <a:t>マスタ サブタイトルの書式設定</a:t>
            </a:r>
          </a:p>
        </p:txBody>
      </p:sp>
      <p:sp>
        <p:nvSpPr>
          <p:cNvPr id="6"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ja-JP"/>
          </a:p>
        </p:txBody>
      </p:sp>
      <p:sp>
        <p:nvSpPr>
          <p:cNvPr id="7"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ja-JP"/>
          </a:p>
        </p:txBody>
      </p:sp>
      <p:sp>
        <p:nvSpPr>
          <p:cNvPr id="8"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fld id="{641C8F38-E5D6-49D7-B0B7-B7EC632D4E03}" type="slidenum">
              <a:rPr lang="en-US" altLang="ja-JP"/>
              <a:pPr/>
              <a:t>‹#›</a:t>
            </a:fld>
            <a:endParaRPr lang="en-US" altLang="ja-JP"/>
          </a:p>
        </p:txBody>
      </p:sp>
    </p:spTree>
    <p:extLst>
      <p:ext uri="{BB962C8B-B14F-4D97-AF65-F5344CB8AC3E}">
        <p14:creationId xmlns:p14="http://schemas.microsoft.com/office/powerpoint/2010/main" val="135138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988ECE10-1B7F-4AE8-A14A-6E4AF54DAA35}" type="slidenum">
              <a:rPr lang="en-US" altLang="ja-JP"/>
              <a:pPr/>
              <a:t>‹#›</a:t>
            </a:fld>
            <a:endParaRPr lang="en-US" altLang="ja-JP"/>
          </a:p>
        </p:txBody>
      </p:sp>
    </p:spTree>
    <p:extLst>
      <p:ext uri="{BB962C8B-B14F-4D97-AF65-F5344CB8AC3E}">
        <p14:creationId xmlns:p14="http://schemas.microsoft.com/office/powerpoint/2010/main" val="1017938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80225" y="617538"/>
            <a:ext cx="2111375" cy="5478462"/>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41338" y="617538"/>
            <a:ext cx="6186487" cy="54784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BBD58507-917B-4302-A7E2-EB78460ABC87}" type="slidenum">
              <a:rPr lang="en-US" altLang="ja-JP"/>
              <a:pPr/>
              <a:t>‹#›</a:t>
            </a:fld>
            <a:endParaRPr lang="en-US" altLang="ja-JP"/>
          </a:p>
        </p:txBody>
      </p:sp>
    </p:spTree>
    <p:extLst>
      <p:ext uri="{BB962C8B-B14F-4D97-AF65-F5344CB8AC3E}">
        <p14:creationId xmlns:p14="http://schemas.microsoft.com/office/powerpoint/2010/main" val="63390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タイトルと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17538"/>
            <a:ext cx="7078662" cy="1143000"/>
          </a:xfrm>
        </p:spPr>
        <p:txBody>
          <a:bodyPr/>
          <a:lstStyle/>
          <a:p>
            <a:r>
              <a:rPr lang="ja-JP" altLang="en-US" smtClean="0"/>
              <a:t>マスター タイトルの書式設定</a:t>
            </a:r>
            <a:endParaRPr lang="ja-JP" altLang="en-US"/>
          </a:p>
        </p:txBody>
      </p:sp>
      <p:sp>
        <p:nvSpPr>
          <p:cNvPr id="3" name="グラフ プレースホルダー 2"/>
          <p:cNvSpPr>
            <a:spLocks noGrp="1"/>
          </p:cNvSpPr>
          <p:nvPr>
            <p:ph type="chart" idx="1"/>
          </p:nvPr>
        </p:nvSpPr>
        <p:spPr>
          <a:xfrm>
            <a:off x="1219200" y="1981200"/>
            <a:ext cx="7772400" cy="4114800"/>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CB902E8F-63B0-49FA-92EA-B8524B6C678A}" type="slidenum">
              <a:rPr lang="en-US" altLang="ja-JP"/>
              <a:pPr/>
              <a:t>‹#›</a:t>
            </a:fld>
            <a:endParaRPr lang="en-US" altLang="ja-JP"/>
          </a:p>
        </p:txBody>
      </p:sp>
    </p:spTree>
    <p:extLst>
      <p:ext uri="{BB962C8B-B14F-4D97-AF65-F5344CB8AC3E}">
        <p14:creationId xmlns:p14="http://schemas.microsoft.com/office/powerpoint/2010/main" val="639579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541338" y="617538"/>
            <a:ext cx="7078662" cy="1143000"/>
          </a:xfrm>
        </p:spPr>
        <p:txBody>
          <a:bodyPr/>
          <a:lstStyle/>
          <a:p>
            <a:r>
              <a:rPr lang="ja-JP" altLang="en-US" smtClean="0"/>
              <a:t>マスター タイトルの書式設定</a:t>
            </a:r>
            <a:endParaRPr lang="ja-JP" altLang="en-US"/>
          </a:p>
        </p:txBody>
      </p:sp>
      <p:sp>
        <p:nvSpPr>
          <p:cNvPr id="3" name="表プレースホルダー 2"/>
          <p:cNvSpPr>
            <a:spLocks noGrp="1"/>
          </p:cNvSpPr>
          <p:nvPr>
            <p:ph type="tbl" idx="1"/>
          </p:nvPr>
        </p:nvSpPr>
        <p:spPr>
          <a:xfrm>
            <a:off x="1219200" y="1981200"/>
            <a:ext cx="7772400" cy="4114800"/>
          </a:xfrm>
        </p:spPr>
        <p:txBody>
          <a:bodyPr/>
          <a:lstStyle/>
          <a:p>
            <a:pPr lvl="0"/>
            <a:endParaRPr lang="ja-JP" alt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4B6BC51A-2AF0-4E0A-BAF1-F407A0A7CD38}" type="slidenum">
              <a:rPr lang="en-US" altLang="ja-JP"/>
              <a:pPr/>
              <a:t>‹#›</a:t>
            </a:fld>
            <a:endParaRPr lang="en-US" altLang="ja-JP"/>
          </a:p>
        </p:txBody>
      </p:sp>
    </p:spTree>
    <p:extLst>
      <p:ext uri="{BB962C8B-B14F-4D97-AF65-F5344CB8AC3E}">
        <p14:creationId xmlns:p14="http://schemas.microsoft.com/office/powerpoint/2010/main" val="144414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A48222C3-5B81-483C-BF76-F8CD821706D0}" type="slidenum">
              <a:rPr lang="en-US" altLang="ja-JP"/>
              <a:pPr/>
              <a:t>‹#›</a:t>
            </a:fld>
            <a:endParaRPr lang="en-US" altLang="ja-JP"/>
          </a:p>
        </p:txBody>
      </p:sp>
    </p:spTree>
    <p:extLst>
      <p:ext uri="{BB962C8B-B14F-4D97-AF65-F5344CB8AC3E}">
        <p14:creationId xmlns:p14="http://schemas.microsoft.com/office/powerpoint/2010/main" val="6951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13"/>
          <p:cNvSpPr>
            <a:spLocks noGrp="1" noChangeArrowheads="1"/>
          </p:cNvSpPr>
          <p:nvPr>
            <p:ph type="sldNum" sz="quarter" idx="12"/>
          </p:nvPr>
        </p:nvSpPr>
        <p:spPr>
          <a:ln/>
        </p:spPr>
        <p:txBody>
          <a:bodyPr/>
          <a:lstStyle>
            <a:lvl1pPr>
              <a:defRPr/>
            </a:lvl1pPr>
          </a:lstStyle>
          <a:p>
            <a:fld id="{B64B6850-1671-42EE-95E2-E8DE78CF2447}" type="slidenum">
              <a:rPr lang="en-US" altLang="ja-JP"/>
              <a:pPr/>
              <a:t>‹#›</a:t>
            </a:fld>
            <a:endParaRPr lang="en-US" altLang="ja-JP"/>
          </a:p>
        </p:txBody>
      </p:sp>
    </p:spTree>
    <p:extLst>
      <p:ext uri="{BB962C8B-B14F-4D97-AF65-F5344CB8AC3E}">
        <p14:creationId xmlns:p14="http://schemas.microsoft.com/office/powerpoint/2010/main" val="187830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19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1816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fld id="{33434D07-5B37-4075-A554-4879F0A2ED2E}" type="slidenum">
              <a:rPr lang="en-US" altLang="ja-JP"/>
              <a:pPr/>
              <a:t>‹#›</a:t>
            </a:fld>
            <a:endParaRPr lang="en-US" altLang="ja-JP"/>
          </a:p>
        </p:txBody>
      </p:sp>
    </p:spTree>
    <p:extLst>
      <p:ext uri="{BB962C8B-B14F-4D97-AF65-F5344CB8AC3E}">
        <p14:creationId xmlns:p14="http://schemas.microsoft.com/office/powerpoint/2010/main" val="1152530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13"/>
          <p:cNvSpPr>
            <a:spLocks noGrp="1" noChangeArrowheads="1"/>
          </p:cNvSpPr>
          <p:nvPr>
            <p:ph type="sldNum" sz="quarter" idx="12"/>
          </p:nvPr>
        </p:nvSpPr>
        <p:spPr>
          <a:ln/>
        </p:spPr>
        <p:txBody>
          <a:bodyPr/>
          <a:lstStyle>
            <a:lvl1pPr>
              <a:defRPr/>
            </a:lvl1pPr>
          </a:lstStyle>
          <a:p>
            <a:fld id="{BFBBE0E5-BD78-405F-A3DA-24DADE95AABC}" type="slidenum">
              <a:rPr lang="en-US" altLang="ja-JP"/>
              <a:pPr/>
              <a:t>‹#›</a:t>
            </a:fld>
            <a:endParaRPr lang="en-US" altLang="ja-JP"/>
          </a:p>
        </p:txBody>
      </p:sp>
    </p:spTree>
    <p:extLst>
      <p:ext uri="{BB962C8B-B14F-4D97-AF65-F5344CB8AC3E}">
        <p14:creationId xmlns:p14="http://schemas.microsoft.com/office/powerpoint/2010/main" val="389896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13"/>
          <p:cNvSpPr>
            <a:spLocks noGrp="1" noChangeArrowheads="1"/>
          </p:cNvSpPr>
          <p:nvPr>
            <p:ph type="sldNum" sz="quarter" idx="12"/>
          </p:nvPr>
        </p:nvSpPr>
        <p:spPr>
          <a:ln/>
        </p:spPr>
        <p:txBody>
          <a:bodyPr/>
          <a:lstStyle>
            <a:lvl1pPr>
              <a:defRPr/>
            </a:lvl1pPr>
          </a:lstStyle>
          <a:p>
            <a:fld id="{006C1B1B-B596-4CE1-AAD3-76F3D8C5765D}" type="slidenum">
              <a:rPr lang="en-US" altLang="ja-JP"/>
              <a:pPr/>
              <a:t>‹#›</a:t>
            </a:fld>
            <a:endParaRPr lang="en-US" altLang="ja-JP"/>
          </a:p>
        </p:txBody>
      </p:sp>
    </p:spTree>
    <p:extLst>
      <p:ext uri="{BB962C8B-B14F-4D97-AF65-F5344CB8AC3E}">
        <p14:creationId xmlns:p14="http://schemas.microsoft.com/office/powerpoint/2010/main" val="2884934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13"/>
          <p:cNvSpPr>
            <a:spLocks noGrp="1" noChangeArrowheads="1"/>
          </p:cNvSpPr>
          <p:nvPr>
            <p:ph type="sldNum" sz="quarter" idx="12"/>
          </p:nvPr>
        </p:nvSpPr>
        <p:spPr>
          <a:ln/>
        </p:spPr>
        <p:txBody>
          <a:bodyPr/>
          <a:lstStyle>
            <a:lvl1pPr>
              <a:defRPr/>
            </a:lvl1pPr>
          </a:lstStyle>
          <a:p>
            <a:fld id="{18793886-5894-4B51-8461-C3BBE8BF5144}" type="slidenum">
              <a:rPr lang="en-US" altLang="ja-JP"/>
              <a:pPr/>
              <a:t>‹#›</a:t>
            </a:fld>
            <a:endParaRPr lang="en-US" altLang="ja-JP"/>
          </a:p>
        </p:txBody>
      </p:sp>
    </p:spTree>
    <p:extLst>
      <p:ext uri="{BB962C8B-B14F-4D97-AF65-F5344CB8AC3E}">
        <p14:creationId xmlns:p14="http://schemas.microsoft.com/office/powerpoint/2010/main" val="108320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fld id="{836FADE5-B6E3-4147-BA37-178CECA0A48D}" type="slidenum">
              <a:rPr lang="en-US" altLang="ja-JP"/>
              <a:pPr/>
              <a:t>‹#›</a:t>
            </a:fld>
            <a:endParaRPr lang="en-US" altLang="ja-JP"/>
          </a:p>
        </p:txBody>
      </p:sp>
    </p:spTree>
    <p:extLst>
      <p:ext uri="{BB962C8B-B14F-4D97-AF65-F5344CB8AC3E}">
        <p14:creationId xmlns:p14="http://schemas.microsoft.com/office/powerpoint/2010/main" val="307048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13"/>
          <p:cNvSpPr>
            <a:spLocks noGrp="1" noChangeArrowheads="1"/>
          </p:cNvSpPr>
          <p:nvPr>
            <p:ph type="sldNum" sz="quarter" idx="12"/>
          </p:nvPr>
        </p:nvSpPr>
        <p:spPr>
          <a:ln/>
        </p:spPr>
        <p:txBody>
          <a:bodyPr/>
          <a:lstStyle>
            <a:lvl1pPr>
              <a:defRPr/>
            </a:lvl1pPr>
          </a:lstStyle>
          <a:p>
            <a:fld id="{F245C8C4-48CC-426E-BFFF-A8E9A8AB9573}" type="slidenum">
              <a:rPr lang="en-US" altLang="ja-JP"/>
              <a:pPr/>
              <a:t>‹#›</a:t>
            </a:fld>
            <a:endParaRPr lang="en-US" altLang="ja-JP"/>
          </a:p>
        </p:txBody>
      </p:sp>
    </p:spTree>
    <p:extLst>
      <p:ext uri="{BB962C8B-B14F-4D97-AF65-F5344CB8AC3E}">
        <p14:creationId xmlns:p14="http://schemas.microsoft.com/office/powerpoint/2010/main" val="2366330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0"/>
          <p:cNvSpPr>
            <a:spLocks noChangeArrowheads="1"/>
          </p:cNvSpPr>
          <p:nvPr userDrawn="1"/>
        </p:nvSpPr>
        <p:spPr bwMode="auto">
          <a:xfrm>
            <a:off x="0" y="0"/>
            <a:ext cx="9144000" cy="457200"/>
          </a:xfrm>
          <a:prstGeom prst="rect">
            <a:avLst/>
          </a:prstGeom>
          <a:gradFill rotWithShape="0">
            <a:gsLst>
              <a:gs pos="0">
                <a:srgbClr val="FFCCCC"/>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b="1">
                <a:solidFill>
                  <a:schemeClr val="tx1"/>
                </a:solidFill>
                <a:latin typeface="Tahoma" pitchFamily="34" charset="0"/>
                <a:ea typeface="ＭＳ ゴシック" pitchFamily="49" charset="-128"/>
              </a:defRPr>
            </a:lvl1pPr>
            <a:lvl2pPr marL="742950" indent="-285750" eaLnBrk="0" hangingPunct="0">
              <a:defRPr kumimoji="1" sz="2400" b="1">
                <a:solidFill>
                  <a:schemeClr val="tx1"/>
                </a:solidFill>
                <a:latin typeface="Tahoma" pitchFamily="34" charset="0"/>
                <a:ea typeface="ＭＳ ゴシック" pitchFamily="49" charset="-128"/>
              </a:defRPr>
            </a:lvl2pPr>
            <a:lvl3pPr marL="1143000" indent="-228600" eaLnBrk="0" hangingPunct="0">
              <a:defRPr kumimoji="1" sz="2400" b="1">
                <a:solidFill>
                  <a:schemeClr val="tx1"/>
                </a:solidFill>
                <a:latin typeface="Tahoma" pitchFamily="34" charset="0"/>
                <a:ea typeface="ＭＳ ゴシック" pitchFamily="49" charset="-128"/>
              </a:defRPr>
            </a:lvl3pPr>
            <a:lvl4pPr marL="1600200" indent="-228600" eaLnBrk="0" hangingPunct="0">
              <a:defRPr kumimoji="1" sz="2400" b="1">
                <a:solidFill>
                  <a:schemeClr val="tx1"/>
                </a:solidFill>
                <a:latin typeface="Tahoma" pitchFamily="34" charset="0"/>
                <a:ea typeface="ＭＳ ゴシック" pitchFamily="49" charset="-128"/>
              </a:defRPr>
            </a:lvl4pPr>
            <a:lvl5pPr marL="2057400" indent="-228600" eaLnBrk="0" hangingPunct="0">
              <a:defRPr kumimoji="1" sz="2400" b="1">
                <a:solidFill>
                  <a:schemeClr val="tx1"/>
                </a:solidFill>
                <a:latin typeface="Tahoma" pitchFamily="34" charset="0"/>
                <a:ea typeface="ＭＳ ゴシック" pitchFamily="49" charset="-128"/>
              </a:defRPr>
            </a:lvl5pPr>
            <a:lvl6pPr marL="25146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6pPr>
            <a:lvl7pPr marL="29718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7pPr>
            <a:lvl8pPr marL="34290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8pPr>
            <a:lvl9pPr marL="38862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9pPr>
          </a:lstStyle>
          <a:p>
            <a:pPr eaLnBrk="1" hangingPunct="1">
              <a:defRPr/>
            </a:pPr>
            <a:endParaRPr lang="ja-JP" altLang="en-US" smtClean="0"/>
          </a:p>
        </p:txBody>
      </p:sp>
      <p:sp>
        <p:nvSpPr>
          <p:cNvPr id="1027" name="Rectangle 38"/>
          <p:cNvSpPr>
            <a:spLocks noChangeArrowheads="1"/>
          </p:cNvSpPr>
          <p:nvPr userDrawn="1"/>
        </p:nvSpPr>
        <p:spPr bwMode="auto">
          <a:xfrm>
            <a:off x="0" y="6248400"/>
            <a:ext cx="9144000" cy="609600"/>
          </a:xfrm>
          <a:prstGeom prst="rect">
            <a:avLst/>
          </a:prstGeom>
          <a:gradFill rotWithShape="0">
            <a:gsLst>
              <a:gs pos="0">
                <a:schemeClr val="bg1"/>
              </a:gs>
              <a:gs pos="100000">
                <a:srgbClr val="FFCCCC"/>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b="1">
                <a:solidFill>
                  <a:schemeClr val="tx1"/>
                </a:solidFill>
                <a:latin typeface="Tahoma" pitchFamily="34" charset="0"/>
                <a:ea typeface="ＭＳ ゴシック" pitchFamily="49" charset="-128"/>
              </a:defRPr>
            </a:lvl1pPr>
            <a:lvl2pPr marL="742950" indent="-285750" eaLnBrk="0" hangingPunct="0">
              <a:defRPr kumimoji="1" sz="2400" b="1">
                <a:solidFill>
                  <a:schemeClr val="tx1"/>
                </a:solidFill>
                <a:latin typeface="Tahoma" pitchFamily="34" charset="0"/>
                <a:ea typeface="ＭＳ ゴシック" pitchFamily="49" charset="-128"/>
              </a:defRPr>
            </a:lvl2pPr>
            <a:lvl3pPr marL="1143000" indent="-228600" eaLnBrk="0" hangingPunct="0">
              <a:defRPr kumimoji="1" sz="2400" b="1">
                <a:solidFill>
                  <a:schemeClr val="tx1"/>
                </a:solidFill>
                <a:latin typeface="Tahoma" pitchFamily="34" charset="0"/>
                <a:ea typeface="ＭＳ ゴシック" pitchFamily="49" charset="-128"/>
              </a:defRPr>
            </a:lvl3pPr>
            <a:lvl4pPr marL="1600200" indent="-228600" eaLnBrk="0" hangingPunct="0">
              <a:defRPr kumimoji="1" sz="2400" b="1">
                <a:solidFill>
                  <a:schemeClr val="tx1"/>
                </a:solidFill>
                <a:latin typeface="Tahoma" pitchFamily="34" charset="0"/>
                <a:ea typeface="ＭＳ ゴシック" pitchFamily="49" charset="-128"/>
              </a:defRPr>
            </a:lvl4pPr>
            <a:lvl5pPr marL="2057400" indent="-228600" eaLnBrk="0" hangingPunct="0">
              <a:defRPr kumimoji="1" sz="2400" b="1">
                <a:solidFill>
                  <a:schemeClr val="tx1"/>
                </a:solidFill>
                <a:latin typeface="Tahoma" pitchFamily="34" charset="0"/>
                <a:ea typeface="ＭＳ ゴシック" pitchFamily="49" charset="-128"/>
              </a:defRPr>
            </a:lvl5pPr>
            <a:lvl6pPr marL="25146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6pPr>
            <a:lvl7pPr marL="29718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7pPr>
            <a:lvl8pPr marL="34290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8pPr>
            <a:lvl9pPr marL="38862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9pPr>
          </a:lstStyle>
          <a:p>
            <a:pPr eaLnBrk="1" hangingPunct="1">
              <a:defRPr/>
            </a:pPr>
            <a:endParaRPr lang="ja-JP" altLang="en-US" smtClean="0"/>
          </a:p>
        </p:txBody>
      </p:sp>
      <p:sp>
        <p:nvSpPr>
          <p:cNvPr id="1028" name="Rectangle 9"/>
          <p:cNvSpPr>
            <a:spLocks noGrp="1" noChangeArrowheads="1"/>
          </p:cNvSpPr>
          <p:nvPr>
            <p:ph type="title"/>
          </p:nvPr>
        </p:nvSpPr>
        <p:spPr bwMode="auto">
          <a:xfrm>
            <a:off x="541338" y="617538"/>
            <a:ext cx="7078662"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1029" name="Rectangle 10"/>
          <p:cNvSpPr>
            <a:spLocks noGrp="1" noChangeArrowheads="1"/>
          </p:cNvSpPr>
          <p:nvPr>
            <p:ph type="body" idx="1"/>
          </p:nvPr>
        </p:nvSpPr>
        <p:spPr bwMode="auto">
          <a:xfrm>
            <a:off x="12192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65899" name="Rectangle 11"/>
          <p:cNvSpPr>
            <a:spLocks noGrp="1" noChangeArrowheads="1"/>
          </p:cNvSpPr>
          <p:nvPr>
            <p:ph type="dt" sz="half" idx="2"/>
          </p:nvPr>
        </p:nvSpPr>
        <p:spPr bwMode="auto">
          <a:xfrm>
            <a:off x="914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0" sz="1400" b="0">
                <a:ea typeface="+mn-ea"/>
              </a:defRPr>
            </a:lvl1pPr>
          </a:lstStyle>
          <a:p>
            <a:pPr>
              <a:defRPr/>
            </a:pPr>
            <a:endParaRPr lang="en-US" altLang="ja-JP"/>
          </a:p>
        </p:txBody>
      </p:sp>
      <p:sp>
        <p:nvSpPr>
          <p:cNvPr id="165900" name="Rectangle 12"/>
          <p:cNvSpPr>
            <a:spLocks noGrp="1" noChangeArrowheads="1"/>
          </p:cNvSpPr>
          <p:nvPr>
            <p:ph type="ftr" sz="quarter" idx="3"/>
          </p:nvPr>
        </p:nvSpPr>
        <p:spPr bwMode="auto">
          <a:xfrm>
            <a:off x="33528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400" b="0">
                <a:ea typeface="+mn-ea"/>
              </a:defRPr>
            </a:lvl1pPr>
          </a:lstStyle>
          <a:p>
            <a:pPr>
              <a:defRPr/>
            </a:pPr>
            <a:endParaRPr lang="en-US" altLang="ja-JP"/>
          </a:p>
        </p:txBody>
      </p:sp>
      <p:sp>
        <p:nvSpPr>
          <p:cNvPr id="165901" name="Rectangle 13"/>
          <p:cNvSpPr>
            <a:spLocks noGrp="1" noChangeArrowheads="1"/>
          </p:cNvSpPr>
          <p:nvPr>
            <p:ph type="sldNum" sz="quarter" idx="4"/>
          </p:nvPr>
        </p:nvSpPr>
        <p:spPr bwMode="auto">
          <a:xfrm>
            <a:off x="6781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400" b="0">
                <a:ea typeface="ＭＳ Ｐゴシック" panose="020B0600070205080204" pitchFamily="50" charset="-128"/>
              </a:defRPr>
            </a:lvl1pPr>
          </a:lstStyle>
          <a:p>
            <a:fld id="{869650D1-92F4-4D6A-8FFF-D92AC775674D}" type="slidenum">
              <a:rPr lang="en-US" altLang="ja-JP"/>
              <a:pPr/>
              <a:t>‹#›</a:t>
            </a:fld>
            <a:endParaRPr lang="en-US" altLang="ja-JP"/>
          </a:p>
        </p:txBody>
      </p:sp>
      <p:sp>
        <p:nvSpPr>
          <p:cNvPr id="1033" name="Text Box 36"/>
          <p:cNvSpPr txBox="1">
            <a:spLocks noChangeArrowheads="1"/>
          </p:cNvSpPr>
          <p:nvPr userDrawn="1"/>
        </p:nvSpPr>
        <p:spPr bwMode="auto">
          <a:xfrm>
            <a:off x="7010400" y="76200"/>
            <a:ext cx="1828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itchFamily="34" charset="0"/>
                <a:ea typeface="ＭＳ ゴシック" pitchFamily="49" charset="-128"/>
              </a:defRPr>
            </a:lvl1pPr>
            <a:lvl2pPr marL="742950" indent="-285750" eaLnBrk="0" hangingPunct="0">
              <a:defRPr kumimoji="1" sz="2400" b="1">
                <a:solidFill>
                  <a:schemeClr val="tx1"/>
                </a:solidFill>
                <a:latin typeface="Tahoma" pitchFamily="34" charset="0"/>
                <a:ea typeface="ＭＳ ゴシック" pitchFamily="49" charset="-128"/>
              </a:defRPr>
            </a:lvl2pPr>
            <a:lvl3pPr marL="1143000" indent="-228600" eaLnBrk="0" hangingPunct="0">
              <a:defRPr kumimoji="1" sz="2400" b="1">
                <a:solidFill>
                  <a:schemeClr val="tx1"/>
                </a:solidFill>
                <a:latin typeface="Tahoma" pitchFamily="34" charset="0"/>
                <a:ea typeface="ＭＳ ゴシック" pitchFamily="49" charset="-128"/>
              </a:defRPr>
            </a:lvl3pPr>
            <a:lvl4pPr marL="1600200" indent="-228600" eaLnBrk="0" hangingPunct="0">
              <a:defRPr kumimoji="1" sz="2400" b="1">
                <a:solidFill>
                  <a:schemeClr val="tx1"/>
                </a:solidFill>
                <a:latin typeface="Tahoma" pitchFamily="34" charset="0"/>
                <a:ea typeface="ＭＳ ゴシック" pitchFamily="49" charset="-128"/>
              </a:defRPr>
            </a:lvl4pPr>
            <a:lvl5pPr marL="2057400" indent="-228600" eaLnBrk="0" hangingPunct="0">
              <a:defRPr kumimoji="1" sz="2400" b="1">
                <a:solidFill>
                  <a:schemeClr val="tx1"/>
                </a:solidFill>
                <a:latin typeface="Tahoma" pitchFamily="34" charset="0"/>
                <a:ea typeface="ＭＳ ゴシック" pitchFamily="49" charset="-128"/>
              </a:defRPr>
            </a:lvl5pPr>
            <a:lvl6pPr marL="25146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6pPr>
            <a:lvl7pPr marL="29718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7pPr>
            <a:lvl8pPr marL="34290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8pPr>
            <a:lvl9pPr marL="3886200" indent="-228600" algn="ctr" eaLnBrk="0" fontAlgn="base" hangingPunct="0">
              <a:spcBef>
                <a:spcPct val="0"/>
              </a:spcBef>
              <a:spcAft>
                <a:spcPct val="0"/>
              </a:spcAft>
              <a:defRPr kumimoji="1" sz="2400" b="1">
                <a:solidFill>
                  <a:schemeClr val="tx1"/>
                </a:solidFill>
                <a:latin typeface="Tahoma" pitchFamily="34" charset="0"/>
                <a:ea typeface="ＭＳ ゴシック" pitchFamily="49" charset="-128"/>
              </a:defRPr>
            </a:lvl9pPr>
          </a:lstStyle>
          <a:p>
            <a:pPr algn="r" eaLnBrk="1" hangingPunct="1">
              <a:spcBef>
                <a:spcPct val="50000"/>
              </a:spcBef>
              <a:defRPr/>
            </a:pPr>
            <a:r>
              <a:rPr lang="en-US" altLang="ja-JP" sz="1400" smtClean="0">
                <a:solidFill>
                  <a:srgbClr val="FF4B4B"/>
                </a:solidFill>
                <a:latin typeface="Comic Sans MS" pitchFamily="66" charset="0"/>
              </a:rPr>
              <a:t>What’s Oral Care</a:t>
            </a:r>
          </a:p>
        </p:txBody>
      </p:sp>
    </p:spTree>
  </p:cSld>
  <p:clrMap bg1="lt1" tx1="dk1" bg2="lt2" tx2="dk2" accent1="accent1" accent2="accent2" accent3="accent3" accent4="accent4" accent5="accent5" accent6="accent6" hlink="hlink" folHlink="folHlink"/>
  <p:sldLayoutIdLst>
    <p:sldLayoutId id="2147483822" r:id="rId1"/>
    <p:sldLayoutId id="2147483821" r:id="rId2"/>
    <p:sldLayoutId id="2147483820" r:id="rId3"/>
    <p:sldLayoutId id="2147483819" r:id="rId4"/>
    <p:sldLayoutId id="2147483818" r:id="rId5"/>
    <p:sldLayoutId id="2147483817" r:id="rId6"/>
    <p:sldLayoutId id="2147483816" r:id="rId7"/>
    <p:sldLayoutId id="2147483815" r:id="rId8"/>
    <p:sldLayoutId id="2147483814" r:id="rId9"/>
    <p:sldLayoutId id="2147483813" r:id="rId10"/>
    <p:sldLayoutId id="2147483812" r:id="rId11"/>
    <p:sldLayoutId id="2147483811" r:id="rId12"/>
    <p:sldLayoutId id="2147483810" r:id="rId13"/>
  </p:sldLayoutIdLst>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Tahoma" pitchFamily="34"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Tahoma" pitchFamily="34"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Tahoma" pitchFamily="34"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1"/>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1"/>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1"/>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1"/>
          </a:solidFill>
          <a:latin typeface="Tahoma" pitchFamily="34" charset="0"/>
          <a:ea typeface="ＭＳ Ｐゴシック" pitchFamily="50" charset="-128"/>
        </a:defRPr>
      </a:lvl9pPr>
    </p:titleStyle>
    <p:bodyStyle>
      <a:lvl1pPr marL="342900" indent="-342900" algn="l" rtl="0" eaLnBrk="0" fontAlgn="base" hangingPunct="0">
        <a:spcBef>
          <a:spcPct val="20000"/>
        </a:spcBef>
        <a:spcAft>
          <a:spcPct val="0"/>
        </a:spcAft>
        <a:buClr>
          <a:srgbClr val="660066"/>
        </a:buClr>
        <a:buSzPct val="60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anose="05000000000000000000" pitchFamily="2" charset="2"/>
        <a:buChar char="n"/>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anose="05000000000000000000" pitchFamily="2" charset="2"/>
        <a:buChar char="n"/>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png"/><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9.emf"/></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4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a:xfrm>
            <a:off x="4419600" y="5181600"/>
            <a:ext cx="3962400" cy="1295400"/>
          </a:xfrm>
        </p:spPr>
        <p:txBody>
          <a:bodyPr/>
          <a:lstStyle/>
          <a:p>
            <a:pPr algn="r" eaLnBrk="1" hangingPunct="1">
              <a:lnSpc>
                <a:spcPct val="90000"/>
              </a:lnSpc>
            </a:pPr>
            <a:r>
              <a:rPr lang="ja-JP" altLang="en-US" dirty="0" smtClean="0">
                <a:ea typeface="HG羽衣B" pitchFamily="65" charset="-128"/>
              </a:rPr>
              <a:t>ふれあい歯科ごとう</a:t>
            </a:r>
          </a:p>
          <a:p>
            <a:pPr algn="r" eaLnBrk="1" hangingPunct="1">
              <a:lnSpc>
                <a:spcPct val="90000"/>
              </a:lnSpc>
            </a:pPr>
            <a:r>
              <a:rPr lang="ja-JP" altLang="en-US" sz="2800" dirty="0" smtClean="0">
                <a:ea typeface="HG羽衣B" pitchFamily="65" charset="-128"/>
              </a:rPr>
              <a:t>代表</a:t>
            </a:r>
            <a:r>
              <a:rPr lang="ja-JP" altLang="en-US" dirty="0" smtClean="0">
                <a:ea typeface="HG羽衣B" pitchFamily="65" charset="-128"/>
              </a:rPr>
              <a:t>　五島　朋幸</a:t>
            </a:r>
          </a:p>
        </p:txBody>
      </p:sp>
      <p:sp>
        <p:nvSpPr>
          <p:cNvPr id="3075" name="Rectangle 4"/>
          <p:cNvSpPr>
            <a:spLocks noChangeArrowheads="1"/>
          </p:cNvSpPr>
          <p:nvPr/>
        </p:nvSpPr>
        <p:spPr bwMode="auto">
          <a:xfrm>
            <a:off x="838200" y="3200400"/>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alpha val="50000"/>
                    </a:schemeClr>
                  </a:outerShdw>
                </a:effectLst>
              </a14:hiddenEffects>
            </a:ext>
          </a:extLst>
        </p:spPr>
        <p:txBody>
          <a:bodyPr anchor="b"/>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ja-JP" sz="3600" b="0">
              <a:latin typeface="HGP創英角ﾎﾟｯﾌﾟ体" panose="040B0A00000000000000" pitchFamily="50" charset="-128"/>
              <a:ea typeface="HGP創英角ﾎﾟｯﾌﾟ体" panose="040B0A00000000000000" pitchFamily="50" charset="-128"/>
            </a:endParaRPr>
          </a:p>
        </p:txBody>
      </p:sp>
      <p:pic>
        <p:nvPicPr>
          <p:cNvPr id="3076" name="Picture 5" descr="C:\Documents and Settings\user\My Documents\ha_logo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292725"/>
            <a:ext cx="609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正方形/長方形 1"/>
          <p:cNvSpPr>
            <a:spLocks noChangeArrowheads="1"/>
          </p:cNvSpPr>
          <p:nvPr/>
        </p:nvSpPr>
        <p:spPr bwMode="auto">
          <a:xfrm>
            <a:off x="468313" y="549275"/>
            <a:ext cx="5688012" cy="1027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660066"/>
              </a:buClr>
              <a:buSzPct val="60000"/>
              <a:buFont typeface="Wingdings" pitchFamily="2" charset="2"/>
              <a:buChar char="n"/>
              <a:defRPr kumimoji="1" sz="3200">
                <a:solidFill>
                  <a:schemeClr val="tx1"/>
                </a:solidFill>
                <a:latin typeface="Tahoma" pitchFamily="34" charset="0"/>
                <a:ea typeface="ＭＳ Ｐゴシック" pitchFamily="50" charset="-128"/>
              </a:defRPr>
            </a:lvl1pPr>
            <a:lvl2pPr marL="742950" indent="-285750" algn="l" eaLnBrk="0" hangingPunct="0">
              <a:spcBef>
                <a:spcPct val="20000"/>
              </a:spcBef>
              <a:buClr>
                <a:schemeClr val="hlink"/>
              </a:buClr>
              <a:buSzPct val="55000"/>
              <a:buFont typeface="Wingdings" pitchFamily="2" charset="2"/>
              <a:buChar char="n"/>
              <a:defRPr kumimoji="1" sz="2800">
                <a:solidFill>
                  <a:schemeClr val="tx1"/>
                </a:solidFill>
                <a:latin typeface="Tahoma" pitchFamily="34" charset="0"/>
                <a:ea typeface="ＭＳ Ｐゴシック" pitchFamily="50" charset="-128"/>
              </a:defRPr>
            </a:lvl2pPr>
            <a:lvl3pPr marL="1143000" indent="-228600" algn="l" eaLnBrk="0" hangingPunct="0">
              <a:spcBef>
                <a:spcPct val="20000"/>
              </a:spcBef>
              <a:buClr>
                <a:schemeClr val="folHlink"/>
              </a:buClr>
              <a:buSzPct val="50000"/>
              <a:buFont typeface="Wingdings" pitchFamily="2" charset="2"/>
              <a:buChar char="n"/>
              <a:defRPr kumimoji="1" sz="2400">
                <a:solidFill>
                  <a:schemeClr val="tx1"/>
                </a:solidFill>
                <a:latin typeface="Tahoma" pitchFamily="34" charset="0"/>
                <a:ea typeface="ＭＳ Ｐゴシック" pitchFamily="50" charset="-128"/>
              </a:defRPr>
            </a:lvl3pPr>
            <a:lvl4pPr marL="1600200" indent="-228600" algn="l" eaLnBrk="0" hangingPunct="0">
              <a:spcBef>
                <a:spcPct val="20000"/>
              </a:spcBef>
              <a:buClr>
                <a:schemeClr val="accent2"/>
              </a:buClr>
              <a:buSzPct val="55000"/>
              <a:buFont typeface="Wingdings" pitchFamily="2" charset="2"/>
              <a:buChar char="n"/>
              <a:defRPr kumimoji="1" sz="2000">
                <a:solidFill>
                  <a:schemeClr val="tx1"/>
                </a:solidFill>
                <a:latin typeface="Tahoma" pitchFamily="34" charset="0"/>
                <a:ea typeface="ＭＳ Ｐゴシック" pitchFamily="50" charset="-128"/>
              </a:defRPr>
            </a:lvl4pPr>
            <a:lvl5pPr marL="2057400" indent="-228600" algn="l" eaLnBrk="0" hangingPunct="0">
              <a:spcBef>
                <a:spcPct val="20000"/>
              </a:spcBef>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5pPr>
            <a:lvl6pPr marL="25146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6pPr>
            <a:lvl7pPr marL="29718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7pPr>
            <a:lvl8pPr marL="34290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8pPr>
            <a:lvl9pPr marL="3886200" indent="-228600" eaLnBrk="0" fontAlgn="base" hangingPunct="0">
              <a:spcBef>
                <a:spcPct val="20000"/>
              </a:spcBef>
              <a:spcAft>
                <a:spcPct val="0"/>
              </a:spcAft>
              <a:buClr>
                <a:schemeClr val="accent1"/>
              </a:buClr>
              <a:buSzPct val="50000"/>
              <a:buFont typeface="Wingdings" pitchFamily="2" charset="2"/>
              <a:buChar char="n"/>
              <a:defRPr kumimoji="1" sz="2000">
                <a:solidFill>
                  <a:schemeClr val="tx1"/>
                </a:solidFill>
                <a:latin typeface="Tahoma" pitchFamily="34" charset="0"/>
                <a:ea typeface="ＭＳ Ｐゴシック" pitchFamily="50" charset="-128"/>
              </a:defRPr>
            </a:lvl9pPr>
          </a:lstStyle>
          <a:p>
            <a:pPr eaLnBrk="1" hangingPunct="1">
              <a:lnSpc>
                <a:spcPct val="80000"/>
              </a:lnSpc>
              <a:spcBef>
                <a:spcPct val="50000"/>
              </a:spcBef>
              <a:buClrTx/>
              <a:buSzTx/>
              <a:buFontTx/>
              <a:buNone/>
              <a:defRPr/>
            </a:pPr>
            <a:r>
              <a:rPr lang="en-US" altLang="ja-JP" sz="2400" i="1" dirty="0" smtClean="0">
                <a:latin typeface="French Script MT" pitchFamily="66" charset="0"/>
              </a:rPr>
              <a:t>June 26,2014</a:t>
            </a:r>
          </a:p>
          <a:p>
            <a:pPr eaLnBrk="1" hangingPunct="1">
              <a:lnSpc>
                <a:spcPct val="80000"/>
              </a:lnSpc>
              <a:spcBef>
                <a:spcPct val="50000"/>
              </a:spcBef>
              <a:buClrTx/>
              <a:buSzTx/>
              <a:buFontTx/>
              <a:buNone/>
              <a:defRPr/>
            </a:pPr>
            <a:r>
              <a:rPr lang="ja-JP" altLang="en-US" sz="1600" i="1" dirty="0" smtClean="0">
                <a:latin typeface="French Script MT" pitchFamily="66" charset="0"/>
              </a:rPr>
              <a:t>国際医療福祉大学大学院公開講座</a:t>
            </a:r>
            <a:endParaRPr lang="en-US" altLang="ja-JP" sz="1600" i="1" dirty="0" smtClean="0">
              <a:latin typeface="French Script MT" pitchFamily="66" charset="0"/>
            </a:endParaRPr>
          </a:p>
          <a:p>
            <a:pPr eaLnBrk="1" hangingPunct="1">
              <a:lnSpc>
                <a:spcPct val="80000"/>
              </a:lnSpc>
              <a:spcBef>
                <a:spcPct val="50000"/>
              </a:spcBef>
              <a:buClrTx/>
              <a:buSzTx/>
              <a:buFontTx/>
              <a:buNone/>
              <a:defRPr/>
            </a:pPr>
            <a:r>
              <a:rPr lang="ja-JP" altLang="en-US" sz="1600" i="1" dirty="0" smtClean="0">
                <a:latin typeface="French Script MT" pitchFamily="66" charset="0"/>
              </a:rPr>
              <a:t>乃木坂スクール</a:t>
            </a:r>
            <a:endParaRPr lang="en-US" altLang="ja-JP" sz="1600" i="1" dirty="0" smtClean="0">
              <a:latin typeface="French Script MT" pitchFamily="66" charset="0"/>
            </a:endParaRPr>
          </a:p>
        </p:txBody>
      </p:sp>
      <p:sp>
        <p:nvSpPr>
          <p:cNvPr id="3078" name="タイトル 1"/>
          <p:cNvSpPr>
            <a:spLocks noGrp="1"/>
          </p:cNvSpPr>
          <p:nvPr>
            <p:ph type="ctrTitle"/>
          </p:nvPr>
        </p:nvSpPr>
        <p:spPr>
          <a:xfrm>
            <a:off x="838200" y="2636912"/>
            <a:ext cx="7772400" cy="1257300"/>
          </a:xfrm>
        </p:spPr>
        <p:txBody>
          <a:bodyPr/>
          <a:lstStyle/>
          <a:p>
            <a:r>
              <a:rPr lang="ja-JP" altLang="en-US" sz="4000" b="1" dirty="0" smtClean="0">
                <a:ea typeface="HG創英角ﾎﾟｯﾌﾟ体" panose="040B0A09000000000000" pitchFamily="49" charset="-128"/>
              </a:rPr>
              <a:t>　</a:t>
            </a:r>
            <a:r>
              <a:rPr lang="ja-JP" altLang="en-US" sz="4000" b="1" dirty="0">
                <a:latin typeface="HG創英角ﾎﾟｯﾌﾟ体" panose="040B0A09000000000000" pitchFamily="49" charset="-128"/>
                <a:ea typeface="HG創英角ﾎﾟｯﾌﾟ体" panose="040B0A09000000000000" pitchFamily="49" charset="-128"/>
              </a:rPr>
              <a:t>最期</a:t>
            </a:r>
            <a:r>
              <a:rPr lang="ja-JP" altLang="en-US" sz="4000" b="1" dirty="0" smtClean="0">
                <a:latin typeface="HG創英角ﾎﾟｯﾌﾟ体" panose="040B0A09000000000000" pitchFamily="49" charset="-128"/>
                <a:ea typeface="HG創英角ﾎﾟｯﾌﾟ体" panose="040B0A09000000000000" pitchFamily="49" charset="-128"/>
              </a:rPr>
              <a:t>まで</a:t>
            </a:r>
            <a:r>
              <a:rPr lang="en-US" altLang="ja-JP" sz="4000" b="1" dirty="0" smtClean="0">
                <a:latin typeface="HG創英角ﾎﾟｯﾌﾟ体" panose="040B0A09000000000000" pitchFamily="49" charset="-128"/>
                <a:ea typeface="HG創英角ﾎﾟｯﾌﾟ体" panose="040B0A09000000000000" pitchFamily="49" charset="-128"/>
              </a:rPr>
              <a:t/>
            </a:r>
            <a:br>
              <a:rPr lang="en-US" altLang="ja-JP" sz="4000" b="1" dirty="0" smtClean="0">
                <a:latin typeface="HG創英角ﾎﾟｯﾌﾟ体" panose="040B0A09000000000000" pitchFamily="49" charset="-128"/>
                <a:ea typeface="HG創英角ﾎﾟｯﾌﾟ体" panose="040B0A09000000000000" pitchFamily="49" charset="-128"/>
              </a:rPr>
            </a:br>
            <a:r>
              <a:rPr lang="ja-JP" altLang="en-US" sz="4000" b="1" dirty="0" smtClean="0">
                <a:latin typeface="HG創英角ﾎﾟｯﾌﾟ体" panose="040B0A09000000000000" pitchFamily="49" charset="-128"/>
                <a:ea typeface="HG創英角ﾎﾟｯﾌﾟ体" panose="040B0A09000000000000" pitchFamily="49" charset="-128"/>
              </a:rPr>
              <a:t>ロ</a:t>
            </a:r>
            <a:r>
              <a:rPr lang="ja-JP" altLang="en-US" sz="4000" b="1" dirty="0">
                <a:latin typeface="HG創英角ﾎﾟｯﾌﾟ体" panose="040B0A09000000000000" pitchFamily="49" charset="-128"/>
                <a:ea typeface="HG創英角ﾎﾟｯﾌﾟ体" panose="040B0A09000000000000" pitchFamily="49" charset="-128"/>
              </a:rPr>
              <a:t>で食べられる喜び</a:t>
            </a:r>
            <a:r>
              <a:rPr lang="ja-JP" altLang="en-US" sz="4000" b="1" dirty="0" smtClean="0">
                <a:latin typeface="HG創英角ﾎﾟｯﾌﾟ体" panose="040B0A09000000000000" pitchFamily="49" charset="-128"/>
                <a:ea typeface="HG創英角ﾎﾟｯﾌﾟ体" panose="040B0A09000000000000" pitchFamily="49" charset="-128"/>
              </a:rPr>
              <a:t>を</a:t>
            </a:r>
            <a:r>
              <a:rPr lang="en-US" altLang="ja-JP" sz="4000" b="1" dirty="0" smtClean="0">
                <a:latin typeface="HG創英角ﾎﾟｯﾌﾟ体" panose="040B0A09000000000000" pitchFamily="49" charset="-128"/>
                <a:ea typeface="HG創英角ﾎﾟｯﾌﾟ体" panose="040B0A09000000000000" pitchFamily="49" charset="-128"/>
              </a:rPr>
              <a:t/>
            </a:r>
            <a:br>
              <a:rPr lang="en-US" altLang="ja-JP" sz="4000" b="1" dirty="0" smtClean="0">
                <a:latin typeface="HG創英角ﾎﾟｯﾌﾟ体" panose="040B0A09000000000000" pitchFamily="49" charset="-128"/>
                <a:ea typeface="HG創英角ﾎﾟｯﾌﾟ体" panose="040B0A09000000000000" pitchFamily="49" charset="-128"/>
              </a:rPr>
            </a:br>
            <a:r>
              <a:rPr lang="ja-JP" altLang="en-US" sz="4000" b="1" dirty="0" smtClean="0">
                <a:latin typeface="HG創英角ﾎﾟｯﾌﾟ体" panose="040B0A09000000000000" pitchFamily="49" charset="-128"/>
                <a:ea typeface="HG創英角ﾎﾟｯﾌﾟ体" panose="040B0A09000000000000" pitchFamily="49" charset="-128"/>
              </a:rPr>
              <a:t>かみしめる街づくり</a:t>
            </a:r>
          </a:p>
        </p:txBody>
      </p:sp>
      <p:sp>
        <p:nvSpPr>
          <p:cNvPr id="3079" name="Rectangle 4"/>
          <p:cNvSpPr>
            <a:spLocks noChangeArrowheads="1"/>
          </p:cNvSpPr>
          <p:nvPr/>
        </p:nvSpPr>
        <p:spPr bwMode="auto">
          <a:xfrm>
            <a:off x="990600" y="3861048"/>
            <a:ext cx="7467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2021404" algn="ctr" rotWithShape="0">
                    <a:schemeClr val="bg2">
                      <a:alpha val="50000"/>
                    </a:schemeClr>
                  </a:outerShdw>
                </a:effectLst>
              </a14:hiddenEffects>
            </a:ext>
          </a:extLst>
        </p:spPr>
        <p:txBody>
          <a:bodyPr anchor="b"/>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dirty="0" smtClean="0">
                <a:ea typeface="HG創英角ﾎﾟｯﾌﾟ体" panose="040B0A09000000000000" pitchFamily="49" charset="-128"/>
              </a:rPr>
              <a:t>～新食研の</a:t>
            </a:r>
            <a:r>
              <a:rPr lang="en-US" altLang="ja-JP" sz="2800" dirty="0" smtClean="0">
                <a:latin typeface="HGP創英角ﾎﾟｯﾌﾟ体" panose="040B0A00000000000000" pitchFamily="50" charset="-128"/>
                <a:ea typeface="HGP創英角ﾎﾟｯﾌﾟ体" panose="040B0A00000000000000" pitchFamily="50" charset="-128"/>
              </a:rPr>
              <a:t>passion</a:t>
            </a:r>
            <a:r>
              <a:rPr lang="ja-JP" altLang="en-US" sz="2800" dirty="0" err="1">
                <a:latin typeface="HGP創英角ﾎﾟｯﾌﾟ体" panose="040B0A00000000000000" pitchFamily="50" charset="-128"/>
                <a:ea typeface="HGP創英角ﾎﾟｯﾌﾟ体" panose="040B0A00000000000000" pitchFamily="50" charset="-128"/>
              </a:rPr>
              <a:t>，</a:t>
            </a:r>
            <a:r>
              <a:rPr lang="en-US" altLang="ja-JP" sz="2800" dirty="0" smtClean="0">
                <a:latin typeface="HGP創英角ﾎﾟｯﾌﾟ体" panose="040B0A00000000000000" pitchFamily="50" charset="-128"/>
                <a:ea typeface="HGP創英角ﾎﾟｯﾌﾟ体" panose="040B0A00000000000000" pitchFamily="50" charset="-128"/>
              </a:rPr>
              <a:t>mission</a:t>
            </a:r>
            <a:r>
              <a:rPr lang="ja-JP" altLang="en-US" sz="2800" dirty="0" err="1">
                <a:latin typeface="HGP創英角ﾎﾟｯﾌﾟ体" panose="040B0A00000000000000" pitchFamily="50" charset="-128"/>
                <a:ea typeface="HGP創英角ﾎﾟｯﾌﾟ体" panose="040B0A00000000000000" pitchFamily="50" charset="-128"/>
              </a:rPr>
              <a:t>，</a:t>
            </a:r>
            <a:r>
              <a:rPr lang="en-US" altLang="ja-JP" sz="2800" dirty="0" smtClean="0">
                <a:latin typeface="HGP創英角ﾎﾟｯﾌﾟ体" panose="040B0A00000000000000" pitchFamily="50" charset="-128"/>
                <a:ea typeface="HGP創英角ﾎﾟｯﾌﾟ体" panose="040B0A00000000000000" pitchFamily="50" charset="-128"/>
              </a:rPr>
              <a:t>ambition</a:t>
            </a:r>
            <a:r>
              <a:rPr lang="ja-JP" altLang="en-US" sz="2800" dirty="0" smtClean="0">
                <a:ea typeface="HG創英角ﾎﾟｯﾌﾟ体" panose="040B0A09000000000000" pitchFamily="49" charset="-128"/>
              </a:rPr>
              <a:t>～</a:t>
            </a:r>
            <a:endParaRPr lang="ja-JP" altLang="ja-JP" sz="2800" b="0" dirty="0">
              <a:latin typeface="HGP創英角ﾎﾟｯﾌﾟ体" panose="040B0A00000000000000" pitchFamily="50" charset="-128"/>
              <a:ea typeface="HGP創英角ﾎﾟｯﾌﾟ体" panose="040B0A00000000000000"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Documents and Settings\Administrator\My Documents\My Pictures\口腔内\IMGP2700.JPG"/>
          <p:cNvPicPr>
            <a:picLocks noChangeAspect="1" noChangeArrowheads="1"/>
          </p:cNvPicPr>
          <p:nvPr/>
        </p:nvPicPr>
        <p:blipFill>
          <a:blip r:embed="rId2">
            <a:extLst>
              <a:ext uri="{28A0092B-C50C-407E-A947-70E740481C1C}">
                <a14:useLocalDpi xmlns:a14="http://schemas.microsoft.com/office/drawing/2010/main" val="0"/>
              </a:ext>
            </a:extLst>
          </a:blip>
          <a:srcRect l="4189" t="17323" r="12566" b="18898"/>
          <a:stretch>
            <a:fillRect/>
          </a:stretch>
        </p:blipFill>
        <p:spPr bwMode="auto">
          <a:xfrm>
            <a:off x="152400" y="1219200"/>
            <a:ext cx="5011738"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5571" name="Picture 3" descr="C:\Documents and Settings\Administrator\My Documents\My Pictures\口腔内\IMGP2706.JPG"/>
          <p:cNvPicPr>
            <a:picLocks noChangeAspect="1" noChangeArrowheads="1"/>
          </p:cNvPicPr>
          <p:nvPr/>
        </p:nvPicPr>
        <p:blipFill>
          <a:blip r:embed="rId3">
            <a:extLst>
              <a:ext uri="{28A0092B-C50C-407E-A947-70E740481C1C}">
                <a14:useLocalDpi xmlns:a14="http://schemas.microsoft.com/office/drawing/2010/main" val="0"/>
              </a:ext>
            </a:extLst>
          </a:blip>
          <a:srcRect l="14659" t="22047" r="12566" b="22047"/>
          <a:stretch>
            <a:fillRect/>
          </a:stretch>
        </p:blipFill>
        <p:spPr bwMode="auto">
          <a:xfrm>
            <a:off x="3810000" y="3886200"/>
            <a:ext cx="5029200"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5572" name="Text Box 4"/>
          <p:cNvSpPr txBox="1">
            <a:spLocks noChangeArrowheads="1"/>
          </p:cNvSpPr>
          <p:nvPr/>
        </p:nvSpPr>
        <p:spPr bwMode="auto">
          <a:xfrm>
            <a:off x="5181600" y="1371600"/>
            <a:ext cx="3706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t>プラーク（バイオフィルム）を</a:t>
            </a:r>
          </a:p>
          <a:p>
            <a:pPr algn="ctr" eaLnBrk="1" hangingPunct="1">
              <a:spcBef>
                <a:spcPct val="0"/>
              </a:spcBef>
              <a:buClrTx/>
              <a:buSzTx/>
              <a:buFontTx/>
              <a:buNone/>
            </a:pPr>
            <a:r>
              <a:rPr lang="ja-JP" altLang="en-US" sz="2400"/>
              <a:t>しっかり落とす</a:t>
            </a:r>
          </a:p>
        </p:txBody>
      </p:sp>
      <p:sp>
        <p:nvSpPr>
          <p:cNvPr id="1645573" name="AutoShape 5"/>
          <p:cNvSpPr>
            <a:spLocks noChangeArrowheads="1"/>
          </p:cNvSpPr>
          <p:nvPr/>
        </p:nvSpPr>
        <p:spPr bwMode="auto">
          <a:xfrm rot="5400000">
            <a:off x="5638800" y="2209800"/>
            <a:ext cx="1143000" cy="1447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8438" name="Text Box 6"/>
          <p:cNvSpPr txBox="1">
            <a:spLocks noChangeArrowheads="1"/>
          </p:cNvSpPr>
          <p:nvPr/>
        </p:nvSpPr>
        <p:spPr bwMode="auto">
          <a:xfrm>
            <a:off x="1116013" y="4059238"/>
            <a:ext cx="2160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t>プラークの付着</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45573"/>
                                        </p:tgtEl>
                                        <p:attrNameLst>
                                          <p:attrName>style.visibility</p:attrName>
                                        </p:attrNameLst>
                                      </p:cBhvr>
                                      <p:to>
                                        <p:strVal val="visible"/>
                                      </p:to>
                                    </p:set>
                                    <p:animEffect transition="in" filter="strips(downRight)">
                                      <p:cBhvr>
                                        <p:cTn id="7" dur="500"/>
                                        <p:tgtEl>
                                          <p:spTgt spid="1645573"/>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645571"/>
                                        </p:tgtEl>
                                        <p:attrNameLst>
                                          <p:attrName>style.visibility</p:attrName>
                                        </p:attrNameLst>
                                      </p:cBhvr>
                                      <p:to>
                                        <p:strVal val="visible"/>
                                      </p:to>
                                    </p:set>
                                    <p:animEffect transition="in" filter="dissolve">
                                      <p:cBhvr>
                                        <p:cTn id="11" dur="500"/>
                                        <p:tgtEl>
                                          <p:spTgt spid="1645571"/>
                                        </p:tgtEl>
                                      </p:cBhvr>
                                    </p:animEffect>
                                  </p:childTnLst>
                                </p:cTn>
                              </p:par>
                            </p:childTnLst>
                          </p:cTn>
                        </p:par>
                        <p:par>
                          <p:cTn id="12" fill="hold" nodeType="afterGroup">
                            <p:stCondLst>
                              <p:cond delay="1000"/>
                            </p:stCondLst>
                            <p:childTnLst>
                              <p:par>
                                <p:cTn id="13" presetID="9" presetClass="entr" presetSubtype="0" fill="hold" grpId="0" nodeType="afterEffect">
                                  <p:stCondLst>
                                    <p:cond delay="1000"/>
                                  </p:stCondLst>
                                  <p:childTnLst>
                                    <p:set>
                                      <p:cBhvr>
                                        <p:cTn id="14" dur="1" fill="hold">
                                          <p:stCondLst>
                                            <p:cond delay="0"/>
                                          </p:stCondLst>
                                        </p:cTn>
                                        <p:tgtEl>
                                          <p:spTgt spid="1645572"/>
                                        </p:tgtEl>
                                        <p:attrNameLst>
                                          <p:attrName>style.visibility</p:attrName>
                                        </p:attrNameLst>
                                      </p:cBhvr>
                                      <p:to>
                                        <p:strVal val="visible"/>
                                      </p:to>
                                    </p:set>
                                    <p:animEffect transition="in" filter="dissolve">
                                      <p:cBhvr>
                                        <p:cTn id="15" dur="500"/>
                                        <p:tgtEl>
                                          <p:spTgt spid="1645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5572" grpId="0" autoUpdateAnimBg="0"/>
      <p:bldP spid="164557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ja-JP" altLang="en-US" smtClean="0"/>
              <a:t>口腔周囲組織の刺激</a:t>
            </a:r>
          </a:p>
        </p:txBody>
      </p:sp>
      <p:sp>
        <p:nvSpPr>
          <p:cNvPr id="967683" name="Rectangle 3"/>
          <p:cNvSpPr>
            <a:spLocks noGrp="1" noChangeArrowheads="1"/>
          </p:cNvSpPr>
          <p:nvPr>
            <p:ph type="body" idx="1"/>
          </p:nvPr>
        </p:nvSpPr>
        <p:spPr/>
        <p:txBody>
          <a:bodyPr/>
          <a:lstStyle/>
          <a:p>
            <a:pPr eaLnBrk="1" hangingPunct="1"/>
            <a:r>
              <a:rPr lang="ja-JP" altLang="en-US" smtClean="0"/>
              <a:t>感覚器官の刺激</a:t>
            </a:r>
          </a:p>
          <a:p>
            <a:pPr eaLnBrk="1" hangingPunct="1"/>
            <a:r>
              <a:rPr lang="ja-JP" altLang="en-US" smtClean="0"/>
              <a:t>廃用性萎縮のストレッチ</a:t>
            </a:r>
          </a:p>
          <a:p>
            <a:pPr eaLnBrk="1" hangingPunct="1"/>
            <a:r>
              <a:rPr lang="ja-JP" altLang="en-US" smtClean="0"/>
              <a:t>唾液分泌の増加</a:t>
            </a:r>
          </a:p>
        </p:txBody>
      </p:sp>
      <p:pic>
        <p:nvPicPr>
          <p:cNvPr id="967684" name="Picture 4" descr="C:\Documents and Settings\user\My Documents\My Pictures\口腔リハ\P10100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100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7685" name="AutoShape 5"/>
          <p:cNvSpPr>
            <a:spLocks noChangeArrowheads="1"/>
          </p:cNvSpPr>
          <p:nvPr/>
        </p:nvSpPr>
        <p:spPr bwMode="auto">
          <a:xfrm rot="5400000">
            <a:off x="2400300" y="4076700"/>
            <a:ext cx="914400"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67686" name="Text Box 6"/>
          <p:cNvSpPr txBox="1">
            <a:spLocks noChangeArrowheads="1"/>
          </p:cNvSpPr>
          <p:nvPr/>
        </p:nvSpPr>
        <p:spPr bwMode="auto">
          <a:xfrm>
            <a:off x="1219200" y="5029200"/>
            <a:ext cx="3733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2400">
                <a:ea typeface="ＭＳ ゴシック" panose="020B0609070205080204" pitchFamily="49" charset="-128"/>
              </a:rPr>
              <a:t>摂食･嚥下障害の間接訓練</a:t>
            </a:r>
          </a:p>
        </p:txBody>
      </p:sp>
      <p:sp>
        <p:nvSpPr>
          <p:cNvPr id="967687" name="Text Box 7"/>
          <p:cNvSpPr txBox="1">
            <a:spLocks noChangeArrowheads="1"/>
          </p:cNvSpPr>
          <p:nvPr/>
        </p:nvSpPr>
        <p:spPr bwMode="auto">
          <a:xfrm>
            <a:off x="762000" y="5638800"/>
            <a:ext cx="4648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a:solidFill>
                  <a:srgbClr val="FF0000"/>
                </a:solidFill>
                <a:ea typeface="ＭＳ ゴシック" panose="020B0609070205080204" pitchFamily="49" charset="-128"/>
              </a:rPr>
              <a:t>食べられる口作り</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7683"/>
                                        </p:tgtEl>
                                        <p:attrNameLst>
                                          <p:attrName>style.visibility</p:attrName>
                                        </p:attrNameLst>
                                      </p:cBhvr>
                                      <p:to>
                                        <p:strVal val="visible"/>
                                      </p:to>
                                    </p:set>
                                    <p:anim calcmode="lin" valueType="num">
                                      <p:cBhvr additive="base">
                                        <p:cTn id="7" dur="500" fill="hold"/>
                                        <p:tgtEl>
                                          <p:spTgt spid="967683"/>
                                        </p:tgtEl>
                                        <p:attrNameLst>
                                          <p:attrName>ppt_x</p:attrName>
                                        </p:attrNameLst>
                                      </p:cBhvr>
                                      <p:tavLst>
                                        <p:tav tm="0">
                                          <p:val>
                                            <p:strVal val="#ppt_x"/>
                                          </p:val>
                                        </p:tav>
                                        <p:tav tm="100000">
                                          <p:val>
                                            <p:strVal val="#ppt_x"/>
                                          </p:val>
                                        </p:tav>
                                      </p:tavLst>
                                    </p:anim>
                                    <p:anim calcmode="lin" valueType="num">
                                      <p:cBhvr additive="base">
                                        <p:cTn id="8" dur="500" fill="hold"/>
                                        <p:tgtEl>
                                          <p:spTgt spid="967683"/>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nodeType="afterEffect">
                                  <p:stCondLst>
                                    <p:cond delay="1000"/>
                                  </p:stCondLst>
                                  <p:childTnLst>
                                    <p:set>
                                      <p:cBhvr>
                                        <p:cTn id="11" dur="1" fill="hold">
                                          <p:stCondLst>
                                            <p:cond delay="0"/>
                                          </p:stCondLst>
                                        </p:cTn>
                                        <p:tgtEl>
                                          <p:spTgt spid="967684"/>
                                        </p:tgtEl>
                                        <p:attrNameLst>
                                          <p:attrName>style.visibility</p:attrName>
                                        </p:attrNameLst>
                                      </p:cBhvr>
                                      <p:to>
                                        <p:strVal val="visible"/>
                                      </p:to>
                                    </p:set>
                                    <p:animEffect transition="in" filter="dissolve">
                                      <p:cBhvr>
                                        <p:cTn id="12" dur="500"/>
                                        <p:tgtEl>
                                          <p:spTgt spid="9676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 fill="hold" grpId="0" nodeType="clickEffect">
                                  <p:stCondLst>
                                    <p:cond delay="0"/>
                                  </p:stCondLst>
                                  <p:childTnLst>
                                    <p:set>
                                      <p:cBhvr>
                                        <p:cTn id="16" dur="1" fill="hold">
                                          <p:stCondLst>
                                            <p:cond delay="0"/>
                                          </p:stCondLst>
                                        </p:cTn>
                                        <p:tgtEl>
                                          <p:spTgt spid="967685"/>
                                        </p:tgtEl>
                                        <p:attrNameLst>
                                          <p:attrName>style.visibility</p:attrName>
                                        </p:attrNameLst>
                                      </p:cBhvr>
                                      <p:to>
                                        <p:strVal val="visible"/>
                                      </p:to>
                                    </p:set>
                                    <p:anim calcmode="lin" valueType="num">
                                      <p:cBhvr>
                                        <p:cTn id="17" dur="500" fill="hold"/>
                                        <p:tgtEl>
                                          <p:spTgt spid="967685"/>
                                        </p:tgtEl>
                                        <p:attrNameLst>
                                          <p:attrName>ppt_x</p:attrName>
                                        </p:attrNameLst>
                                      </p:cBhvr>
                                      <p:tavLst>
                                        <p:tav tm="0">
                                          <p:val>
                                            <p:strVal val="#ppt_x"/>
                                          </p:val>
                                        </p:tav>
                                        <p:tav tm="100000">
                                          <p:val>
                                            <p:strVal val="#ppt_x"/>
                                          </p:val>
                                        </p:tav>
                                      </p:tavLst>
                                    </p:anim>
                                    <p:anim calcmode="lin" valueType="num">
                                      <p:cBhvr>
                                        <p:cTn id="18" dur="500" fill="hold"/>
                                        <p:tgtEl>
                                          <p:spTgt spid="967685"/>
                                        </p:tgtEl>
                                        <p:attrNameLst>
                                          <p:attrName>ppt_y</p:attrName>
                                        </p:attrNameLst>
                                      </p:cBhvr>
                                      <p:tavLst>
                                        <p:tav tm="0">
                                          <p:val>
                                            <p:strVal val="#ppt_y-#ppt_h/2"/>
                                          </p:val>
                                        </p:tav>
                                        <p:tav tm="100000">
                                          <p:val>
                                            <p:strVal val="#ppt_y"/>
                                          </p:val>
                                        </p:tav>
                                      </p:tavLst>
                                    </p:anim>
                                    <p:anim calcmode="lin" valueType="num">
                                      <p:cBhvr>
                                        <p:cTn id="19" dur="500" fill="hold"/>
                                        <p:tgtEl>
                                          <p:spTgt spid="967685"/>
                                        </p:tgtEl>
                                        <p:attrNameLst>
                                          <p:attrName>ppt_w</p:attrName>
                                        </p:attrNameLst>
                                      </p:cBhvr>
                                      <p:tavLst>
                                        <p:tav tm="0">
                                          <p:val>
                                            <p:strVal val="#ppt_w"/>
                                          </p:val>
                                        </p:tav>
                                        <p:tav tm="100000">
                                          <p:val>
                                            <p:strVal val="#ppt_w"/>
                                          </p:val>
                                        </p:tav>
                                      </p:tavLst>
                                    </p:anim>
                                    <p:anim calcmode="lin" valueType="num">
                                      <p:cBhvr>
                                        <p:cTn id="20" dur="500" fill="hold"/>
                                        <p:tgtEl>
                                          <p:spTgt spid="967685"/>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967686"/>
                                        </p:tgtEl>
                                        <p:attrNameLst>
                                          <p:attrName>style.visibility</p:attrName>
                                        </p:attrNameLst>
                                      </p:cBhvr>
                                      <p:to>
                                        <p:strVal val="visible"/>
                                      </p:to>
                                    </p:set>
                                    <p:animEffect transition="in" filter="dissolve">
                                      <p:cBhvr>
                                        <p:cTn id="24" dur="500"/>
                                        <p:tgtEl>
                                          <p:spTgt spid="967686"/>
                                        </p:tgtEl>
                                      </p:cBhvr>
                                    </p:animEffect>
                                  </p:childTnLst>
                                </p:cTn>
                              </p:par>
                            </p:childTnLst>
                          </p:cTn>
                        </p:par>
                        <p:par>
                          <p:cTn id="25" fill="hold" nodeType="afterGroup">
                            <p:stCondLst>
                              <p:cond delay="1000"/>
                            </p:stCondLst>
                            <p:childTnLst>
                              <p:par>
                                <p:cTn id="26" presetID="17" presetClass="entr" presetSubtype="10" fill="hold" grpId="0" nodeType="afterEffect">
                                  <p:stCondLst>
                                    <p:cond delay="1000"/>
                                  </p:stCondLst>
                                  <p:childTnLst>
                                    <p:set>
                                      <p:cBhvr>
                                        <p:cTn id="27" dur="1" fill="hold">
                                          <p:stCondLst>
                                            <p:cond delay="0"/>
                                          </p:stCondLst>
                                        </p:cTn>
                                        <p:tgtEl>
                                          <p:spTgt spid="967687"/>
                                        </p:tgtEl>
                                        <p:attrNameLst>
                                          <p:attrName>style.visibility</p:attrName>
                                        </p:attrNameLst>
                                      </p:cBhvr>
                                      <p:to>
                                        <p:strVal val="visible"/>
                                      </p:to>
                                    </p:set>
                                    <p:anim calcmode="lin" valueType="num">
                                      <p:cBhvr>
                                        <p:cTn id="28" dur="500" fill="hold"/>
                                        <p:tgtEl>
                                          <p:spTgt spid="967687"/>
                                        </p:tgtEl>
                                        <p:attrNameLst>
                                          <p:attrName>ppt_w</p:attrName>
                                        </p:attrNameLst>
                                      </p:cBhvr>
                                      <p:tavLst>
                                        <p:tav tm="0">
                                          <p:val>
                                            <p:fltVal val="0"/>
                                          </p:val>
                                        </p:tav>
                                        <p:tav tm="100000">
                                          <p:val>
                                            <p:strVal val="#ppt_w"/>
                                          </p:val>
                                        </p:tav>
                                      </p:tavLst>
                                    </p:anim>
                                    <p:anim calcmode="lin" valueType="num">
                                      <p:cBhvr>
                                        <p:cTn id="29" dur="500" fill="hold"/>
                                        <p:tgtEl>
                                          <p:spTgt spid="96768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autoUpdateAnimBg="0"/>
      <p:bldP spid="967685" grpId="0" animBg="1"/>
      <p:bldP spid="967686" grpId="0" autoUpdateAnimBg="0"/>
      <p:bldP spid="96768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ja-JP" altLang="en-US" smtClean="0"/>
              <a:t>正常な飲み込みの機能</a:t>
            </a:r>
          </a:p>
        </p:txBody>
      </p:sp>
      <p:sp>
        <p:nvSpPr>
          <p:cNvPr id="968707" name="Rectangle 3"/>
          <p:cNvSpPr>
            <a:spLocks noGrp="1" noChangeArrowheads="1"/>
          </p:cNvSpPr>
          <p:nvPr>
            <p:ph type="body" idx="1"/>
          </p:nvPr>
        </p:nvSpPr>
        <p:spPr>
          <a:xfrm>
            <a:off x="2819400" y="2438400"/>
            <a:ext cx="3048000" cy="1219200"/>
          </a:xfrm>
        </p:spPr>
        <p:txBody>
          <a:bodyPr/>
          <a:lstStyle/>
          <a:p>
            <a:pPr algn="ctr" eaLnBrk="1" hangingPunct="1">
              <a:buFont typeface="Wingdings" panose="05000000000000000000" pitchFamily="2" charset="2"/>
              <a:buNone/>
            </a:pPr>
            <a:r>
              <a:rPr lang="ja-JP" altLang="en-US" sz="4400" smtClean="0"/>
              <a:t>正常な嚥下</a:t>
            </a:r>
          </a:p>
        </p:txBody>
      </p:sp>
      <p:sp>
        <p:nvSpPr>
          <p:cNvPr id="968708" name="Rectangle 4"/>
          <p:cNvSpPr>
            <a:spLocks noChangeArrowheads="1"/>
          </p:cNvSpPr>
          <p:nvPr/>
        </p:nvSpPr>
        <p:spPr bwMode="auto">
          <a:xfrm>
            <a:off x="2438400" y="4419600"/>
            <a:ext cx="38100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buFont typeface="Wingdings" panose="05000000000000000000" pitchFamily="2" charset="2"/>
              <a:buNone/>
            </a:pPr>
            <a:r>
              <a:rPr lang="ja-JP" altLang="en-US" sz="4400" b="0"/>
              <a:t>正常な咳反射</a:t>
            </a:r>
          </a:p>
        </p:txBody>
      </p:sp>
      <p:sp>
        <p:nvSpPr>
          <p:cNvPr id="968709" name="Text Box 5"/>
          <p:cNvSpPr txBox="1">
            <a:spLocks noChangeArrowheads="1"/>
          </p:cNvSpPr>
          <p:nvPr/>
        </p:nvSpPr>
        <p:spPr bwMode="auto">
          <a:xfrm>
            <a:off x="3581400" y="3429000"/>
            <a:ext cx="1600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4400">
                <a:ea typeface="ＭＳ ゴシック" panose="020B0609070205080204" pitchFamily="49" charset="-128"/>
              </a:rPr>
              <a:t>＋</a:t>
            </a:r>
          </a:p>
        </p:txBody>
      </p:sp>
      <p:pic>
        <p:nvPicPr>
          <p:cNvPr id="9687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057400"/>
            <a:ext cx="1905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68711" name="Object 7"/>
          <p:cNvGraphicFramePr>
            <a:graphicFrameLocks noChangeAspect="1"/>
          </p:cNvGraphicFramePr>
          <p:nvPr/>
        </p:nvGraphicFramePr>
        <p:xfrm>
          <a:off x="6400800" y="4322763"/>
          <a:ext cx="2181225" cy="1916112"/>
        </p:xfrm>
        <a:graphic>
          <a:graphicData uri="http://schemas.openxmlformats.org/presentationml/2006/ole">
            <mc:AlternateContent xmlns:mc="http://schemas.openxmlformats.org/markup-compatibility/2006">
              <mc:Choice xmlns:v="urn:schemas-microsoft-com:vml" Requires="v">
                <p:oleObj spid="_x0000_s206882" name="ビットマップ イメージ" r:id="rId4" imgW="1724266" imgH="1514686" progId="Paint.Picture">
                  <p:embed/>
                </p:oleObj>
              </mc:Choice>
              <mc:Fallback>
                <p:oleObj name="ビットマップ イメージ" r:id="rId4" imgW="1724266" imgH="1514686"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322763"/>
                        <a:ext cx="2181225"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68707">
                                            <p:txEl>
                                              <p:pRg st="0" end="0"/>
                                            </p:txEl>
                                          </p:spTgt>
                                        </p:tgtEl>
                                        <p:attrNameLst>
                                          <p:attrName>style.visibility</p:attrName>
                                        </p:attrNameLst>
                                      </p:cBhvr>
                                      <p:to>
                                        <p:strVal val="visible"/>
                                      </p:to>
                                    </p:set>
                                    <p:animEffect transition="in" filter="dissolve">
                                      <p:cBhvr>
                                        <p:cTn id="7" dur="500"/>
                                        <p:tgtEl>
                                          <p:spTgt spid="968707">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968710"/>
                                        </p:tgtEl>
                                        <p:attrNameLst>
                                          <p:attrName>style.visibility</p:attrName>
                                        </p:attrNameLst>
                                      </p:cBhvr>
                                      <p:to>
                                        <p:strVal val="visible"/>
                                      </p:to>
                                    </p:set>
                                    <p:animEffect transition="in" filter="dissolve">
                                      <p:cBhvr>
                                        <p:cTn id="11" dur="500"/>
                                        <p:tgtEl>
                                          <p:spTgt spid="96871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68709"/>
                                        </p:tgtEl>
                                        <p:attrNameLst>
                                          <p:attrName>style.visibility</p:attrName>
                                        </p:attrNameLst>
                                      </p:cBhvr>
                                      <p:to>
                                        <p:strVal val="visible"/>
                                      </p:to>
                                    </p:set>
                                    <p:animEffect transition="in" filter="dissolve">
                                      <p:cBhvr>
                                        <p:cTn id="16" dur="500"/>
                                        <p:tgtEl>
                                          <p:spTgt spid="968709"/>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968708"/>
                                        </p:tgtEl>
                                        <p:attrNameLst>
                                          <p:attrName>style.visibility</p:attrName>
                                        </p:attrNameLst>
                                      </p:cBhvr>
                                      <p:to>
                                        <p:strVal val="visible"/>
                                      </p:to>
                                    </p:set>
                                    <p:animEffect transition="in" filter="dissolve">
                                      <p:cBhvr>
                                        <p:cTn id="20" dur="500"/>
                                        <p:tgtEl>
                                          <p:spTgt spid="968708"/>
                                        </p:tgtEl>
                                      </p:cBhvr>
                                    </p:animEffect>
                                  </p:childTnLst>
                                </p:cTn>
                              </p:par>
                            </p:childTnLst>
                          </p:cTn>
                        </p:par>
                        <p:par>
                          <p:cTn id="21" fill="hold" nodeType="afterGroup">
                            <p:stCondLst>
                              <p:cond delay="1000"/>
                            </p:stCondLst>
                            <p:childTnLst>
                              <p:par>
                                <p:cTn id="22" presetID="9" presetClass="entr" presetSubtype="0" fill="hold" nodeType="afterEffect">
                                  <p:stCondLst>
                                    <p:cond delay="0"/>
                                  </p:stCondLst>
                                  <p:childTnLst>
                                    <p:set>
                                      <p:cBhvr>
                                        <p:cTn id="23" dur="1" fill="hold">
                                          <p:stCondLst>
                                            <p:cond delay="0"/>
                                          </p:stCondLst>
                                        </p:cTn>
                                        <p:tgtEl>
                                          <p:spTgt spid="968711"/>
                                        </p:tgtEl>
                                        <p:attrNameLst>
                                          <p:attrName>style.visibility</p:attrName>
                                        </p:attrNameLst>
                                      </p:cBhvr>
                                      <p:to>
                                        <p:strVal val="visible"/>
                                      </p:to>
                                    </p:set>
                                    <p:animEffect transition="in" filter="dissolve">
                                      <p:cBhvr>
                                        <p:cTn id="24" dur="500"/>
                                        <p:tgtEl>
                                          <p:spTgt spid="9687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8707" grpId="0" build="p" autoUpdateAnimBg="0" advAuto="0"/>
      <p:bldP spid="968708" grpId="0" autoUpdateAnimBg="0"/>
      <p:bldP spid="96870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ja-JP" altLang="en-US" smtClean="0"/>
              <a:t>サブスタンスＰ</a:t>
            </a:r>
          </a:p>
        </p:txBody>
      </p:sp>
      <p:sp>
        <p:nvSpPr>
          <p:cNvPr id="21507" name="Rectangle 3"/>
          <p:cNvSpPr>
            <a:spLocks noGrp="1" noChangeArrowheads="1"/>
          </p:cNvSpPr>
          <p:nvPr>
            <p:ph type="body" idx="1"/>
          </p:nvPr>
        </p:nvSpPr>
        <p:spPr/>
        <p:txBody>
          <a:bodyPr/>
          <a:lstStyle/>
          <a:p>
            <a:pPr eaLnBrk="1" hangingPunct="1">
              <a:lnSpc>
                <a:spcPct val="90000"/>
              </a:lnSpc>
            </a:pPr>
            <a:r>
              <a:rPr lang="ja-JP" altLang="en-US" sz="2800" smtClean="0"/>
              <a:t>サブスタンス</a:t>
            </a:r>
            <a:r>
              <a:rPr lang="en-US" altLang="ja-JP" sz="2800" smtClean="0"/>
              <a:t>P</a:t>
            </a:r>
            <a:r>
              <a:rPr lang="ja-JP" altLang="en-US" sz="2800" smtClean="0"/>
              <a:t>は、合成されると咽頭あるいは気管に運ばれる</a:t>
            </a:r>
          </a:p>
          <a:p>
            <a:pPr eaLnBrk="1" hangingPunct="1">
              <a:lnSpc>
                <a:spcPct val="90000"/>
              </a:lnSpc>
            </a:pPr>
            <a:r>
              <a:rPr lang="ja-JP" altLang="en-US" sz="2800" smtClean="0"/>
              <a:t>サブスタンス</a:t>
            </a:r>
            <a:r>
              <a:rPr lang="en-US" altLang="ja-JP" sz="2800" smtClean="0"/>
              <a:t>P</a:t>
            </a:r>
            <a:r>
              <a:rPr lang="ja-JP" altLang="en-US" sz="2800" smtClean="0"/>
              <a:t>が少ないと、嚥下反射あるいは咳反射が正常に働かない</a:t>
            </a:r>
          </a:p>
          <a:p>
            <a:pPr eaLnBrk="1" hangingPunct="1">
              <a:lnSpc>
                <a:spcPct val="90000"/>
              </a:lnSpc>
            </a:pPr>
            <a:r>
              <a:rPr lang="ja-JP" altLang="en-US" sz="2800" smtClean="0"/>
              <a:t>サブスタンス</a:t>
            </a:r>
            <a:r>
              <a:rPr lang="en-US" altLang="ja-JP" sz="2800" smtClean="0"/>
              <a:t>P</a:t>
            </a:r>
            <a:r>
              <a:rPr lang="ja-JP" altLang="en-US" sz="2800" smtClean="0"/>
              <a:t>が少ないと、本人が知らず知らずのうちに口腔内の雑菌混じりの唾液を気管に誤嚥する（不顕性誤嚥）</a:t>
            </a:r>
          </a:p>
          <a:p>
            <a:pPr eaLnBrk="1" hangingPunct="1">
              <a:lnSpc>
                <a:spcPct val="90000"/>
              </a:lnSpc>
            </a:pPr>
            <a:r>
              <a:rPr lang="ja-JP" altLang="en-US" sz="2800" smtClean="0"/>
              <a:t>毎日のように不顕性誤嚥を繰り返すことにより、いつか体調の悪いときに肺炎を発症する</a:t>
            </a:r>
          </a:p>
        </p:txBody>
      </p:sp>
      <p:pic>
        <p:nvPicPr>
          <p:cNvPr id="21508" name="Picture 4" descr="C:\Documents and Settings\user\My Documents\My Pictures\patap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609600"/>
            <a:ext cx="944563"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ja-JP" altLang="en-US" smtClean="0"/>
              <a:t>口腔ケアとサブスタンスＰ</a:t>
            </a:r>
          </a:p>
        </p:txBody>
      </p:sp>
      <p:graphicFrame>
        <p:nvGraphicFramePr>
          <p:cNvPr id="22531" name="Object 3"/>
          <p:cNvGraphicFramePr>
            <a:graphicFrameLocks noGrp="1" noChangeAspect="1"/>
          </p:cNvGraphicFramePr>
          <p:nvPr>
            <p:ph type="chart" idx="1"/>
          </p:nvPr>
        </p:nvGraphicFramePr>
        <p:xfrm>
          <a:off x="914400" y="2209800"/>
          <a:ext cx="7239000" cy="3832225"/>
        </p:xfrm>
        <a:graphic>
          <a:graphicData uri="http://schemas.openxmlformats.org/presentationml/2006/ole">
            <mc:AlternateContent xmlns:mc="http://schemas.openxmlformats.org/markup-compatibility/2006">
              <mc:Choice xmlns:v="urn:schemas-microsoft-com:vml" Requires="v">
                <p:oleObj spid="_x0000_s207906" name="グラフ" r:id="rId3" imgW="7772781" imgH="4115105" progId="MSGraph.Chart.8">
                  <p:embed followColorScheme="full"/>
                </p:oleObj>
              </mc:Choice>
              <mc:Fallback>
                <p:oleObj name="グラフ" r:id="rId3" imgW="7772781" imgH="4115105"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209800"/>
                        <a:ext cx="7239000" cy="383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532" name="Text Box 4"/>
          <p:cNvSpPr txBox="1">
            <a:spLocks noChangeArrowheads="1"/>
          </p:cNvSpPr>
          <p:nvPr/>
        </p:nvSpPr>
        <p:spPr bwMode="auto">
          <a:xfrm>
            <a:off x="806450" y="2087563"/>
            <a:ext cx="7937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a:ea typeface="ＭＳ ゴシック" panose="020B0609070205080204" pitchFamily="49" charset="-128"/>
              </a:rPr>
              <a:t>(pg/ml)</a:t>
            </a:r>
          </a:p>
        </p:txBody>
      </p:sp>
      <p:sp>
        <p:nvSpPr>
          <p:cNvPr id="22533" name="Line 5"/>
          <p:cNvSpPr>
            <a:spLocks noChangeShapeType="1"/>
          </p:cNvSpPr>
          <p:nvPr/>
        </p:nvSpPr>
        <p:spPr bwMode="auto">
          <a:xfrm>
            <a:off x="5562600" y="3429000"/>
            <a:ext cx="0" cy="8382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2534" name="Text Box 6"/>
          <p:cNvSpPr txBox="1">
            <a:spLocks noChangeArrowheads="1"/>
          </p:cNvSpPr>
          <p:nvPr/>
        </p:nvSpPr>
        <p:spPr bwMode="auto">
          <a:xfrm>
            <a:off x="5562600" y="3733800"/>
            <a:ext cx="280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22535" name="Text Box 7"/>
          <p:cNvSpPr txBox="1">
            <a:spLocks noChangeArrowheads="1"/>
          </p:cNvSpPr>
          <p:nvPr/>
        </p:nvSpPr>
        <p:spPr bwMode="auto">
          <a:xfrm>
            <a:off x="6629400" y="5562600"/>
            <a:ext cx="852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*p&lt;0.05</a:t>
            </a:r>
          </a:p>
        </p:txBody>
      </p:sp>
      <p:sp>
        <p:nvSpPr>
          <p:cNvPr id="22536" name="Text Box 8"/>
          <p:cNvSpPr txBox="1">
            <a:spLocks noChangeArrowheads="1"/>
          </p:cNvSpPr>
          <p:nvPr/>
        </p:nvSpPr>
        <p:spPr bwMode="auto">
          <a:xfrm>
            <a:off x="1143000" y="6048375"/>
            <a:ext cx="74676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en-US" altLang="ja-JP" sz="1600" b="0">
                <a:latin typeface="Times New Roman" panose="02020603050405020304" pitchFamily="18" charset="0"/>
              </a:rPr>
              <a:t>Yoshino A,et al. </a:t>
            </a:r>
            <a:r>
              <a:rPr lang="ja-JP" altLang="en-US" sz="1600" b="0">
                <a:latin typeface="Times New Roman" panose="02020603050405020304" pitchFamily="18" charset="0"/>
              </a:rPr>
              <a:t>；</a:t>
            </a:r>
            <a:r>
              <a:rPr lang="en-US" altLang="ja-JP" sz="1600" b="0">
                <a:latin typeface="Times New Roman" panose="02020603050405020304" pitchFamily="18" charset="0"/>
              </a:rPr>
              <a:t>Daily oral care and risk factors for pneumonia among elderly nursing home patients. JAMA 286,2235-2236,2001.</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ja-JP" altLang="en-US" smtClean="0"/>
              <a:t>嚥下反射潜時</a:t>
            </a:r>
          </a:p>
        </p:txBody>
      </p:sp>
      <p:graphicFrame>
        <p:nvGraphicFramePr>
          <p:cNvPr id="23555" name="Object 3"/>
          <p:cNvGraphicFramePr>
            <a:graphicFrameLocks noGrp="1" noChangeAspect="1"/>
          </p:cNvGraphicFramePr>
          <p:nvPr>
            <p:ph type="chart" idx="1"/>
          </p:nvPr>
        </p:nvGraphicFramePr>
        <p:xfrm>
          <a:off x="1219200" y="1981200"/>
          <a:ext cx="7772400" cy="4114800"/>
        </p:xfrm>
        <a:graphic>
          <a:graphicData uri="http://schemas.openxmlformats.org/presentationml/2006/ole">
            <mc:AlternateContent xmlns:mc="http://schemas.openxmlformats.org/markup-compatibility/2006">
              <mc:Choice xmlns:v="urn:schemas-microsoft-com:vml" Requires="v">
                <p:oleObj spid="_x0000_s208930" name="グラフ" r:id="rId3" imgW="7772781" imgH="4115105" progId="MSGraph.Chart.8">
                  <p:embed followColorScheme="full"/>
                </p:oleObj>
              </mc:Choice>
              <mc:Fallback>
                <p:oleObj name="グラフ" r:id="rId3" imgW="7772781" imgH="4115105"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3556" name="Text Box 4"/>
          <p:cNvSpPr txBox="1">
            <a:spLocks noChangeArrowheads="1"/>
          </p:cNvSpPr>
          <p:nvPr/>
        </p:nvSpPr>
        <p:spPr bwMode="auto">
          <a:xfrm>
            <a:off x="1143000" y="6048375"/>
            <a:ext cx="7467600" cy="581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en-US" altLang="ja-JP" sz="1600" b="0">
                <a:latin typeface="Times New Roman" panose="02020603050405020304" pitchFamily="18" charset="0"/>
              </a:rPr>
              <a:t>Yoshino A,et al. </a:t>
            </a:r>
            <a:r>
              <a:rPr lang="ja-JP" altLang="en-US" sz="1600" b="0">
                <a:latin typeface="Times New Roman" panose="02020603050405020304" pitchFamily="18" charset="0"/>
              </a:rPr>
              <a:t>；</a:t>
            </a:r>
            <a:r>
              <a:rPr lang="en-US" altLang="ja-JP" sz="1600" b="0">
                <a:latin typeface="Times New Roman" panose="02020603050405020304" pitchFamily="18" charset="0"/>
              </a:rPr>
              <a:t>Daily oral care and risk factors for pneumonia among elderly nursing home patients. JAMA 286,2235-2236,2001.</a:t>
            </a:r>
          </a:p>
        </p:txBody>
      </p:sp>
      <p:sp>
        <p:nvSpPr>
          <p:cNvPr id="23557" name="Line 5"/>
          <p:cNvSpPr>
            <a:spLocks noChangeShapeType="1"/>
          </p:cNvSpPr>
          <p:nvPr/>
        </p:nvSpPr>
        <p:spPr bwMode="auto">
          <a:xfrm>
            <a:off x="6858000" y="3200400"/>
            <a:ext cx="0" cy="121920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23558" name="Text Box 6"/>
          <p:cNvSpPr txBox="1">
            <a:spLocks noChangeArrowheads="1"/>
          </p:cNvSpPr>
          <p:nvPr/>
        </p:nvSpPr>
        <p:spPr bwMode="auto">
          <a:xfrm>
            <a:off x="6810375" y="365760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23559" name="Text Box 7"/>
          <p:cNvSpPr txBox="1">
            <a:spLocks noChangeArrowheads="1"/>
          </p:cNvSpPr>
          <p:nvPr/>
        </p:nvSpPr>
        <p:spPr bwMode="auto">
          <a:xfrm>
            <a:off x="7377113" y="5638800"/>
            <a:ext cx="1004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 p&lt;0.01</a:t>
            </a:r>
          </a:p>
        </p:txBody>
      </p:sp>
      <p:sp>
        <p:nvSpPr>
          <p:cNvPr id="23560" name="Text Box 8"/>
          <p:cNvSpPr txBox="1">
            <a:spLocks noChangeArrowheads="1"/>
          </p:cNvSpPr>
          <p:nvPr/>
        </p:nvSpPr>
        <p:spPr bwMode="auto">
          <a:xfrm>
            <a:off x="1254125" y="1828800"/>
            <a:ext cx="573088"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a:ea typeface="ＭＳ ゴシック" panose="020B0609070205080204" pitchFamily="49" charset="-128"/>
              </a:rPr>
              <a:t>(sec)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24" name="Text Box 1028"/>
          <p:cNvSpPr txBox="1">
            <a:spLocks noChangeArrowheads="1"/>
          </p:cNvSpPr>
          <p:nvPr/>
        </p:nvSpPr>
        <p:spPr bwMode="auto">
          <a:xfrm>
            <a:off x="1333500" y="2392363"/>
            <a:ext cx="72390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a:solidFill>
                  <a:srgbClr val="FF9966"/>
                </a:solidFill>
                <a:latin typeface="ＭＳ Ｐゴシック" panose="020B0600070205080204" pitchFamily="50" charset="-128"/>
              </a:rPr>
              <a:t>口腔ケア（口腔周囲の刺激）</a:t>
            </a:r>
          </a:p>
        </p:txBody>
      </p:sp>
      <p:sp>
        <p:nvSpPr>
          <p:cNvPr id="1259525" name="Text Box 1029"/>
          <p:cNvSpPr txBox="1">
            <a:spLocks noChangeArrowheads="1"/>
          </p:cNvSpPr>
          <p:nvPr/>
        </p:nvSpPr>
        <p:spPr bwMode="auto">
          <a:xfrm>
            <a:off x="1981200" y="3565525"/>
            <a:ext cx="5943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4000">
                <a:solidFill>
                  <a:srgbClr val="FF7C80"/>
                </a:solidFill>
                <a:latin typeface="ＭＳ Ｐゴシック" panose="020B0600070205080204" pitchFamily="50" charset="-128"/>
              </a:rPr>
              <a:t>サブスタンス</a:t>
            </a:r>
            <a:r>
              <a:rPr lang="en-US" altLang="ja-JP" sz="4000">
                <a:solidFill>
                  <a:srgbClr val="FF7C80"/>
                </a:solidFill>
                <a:latin typeface="ＭＳ Ｐゴシック" panose="020B0600070205080204" pitchFamily="50" charset="-128"/>
              </a:rPr>
              <a:t>P</a:t>
            </a:r>
            <a:r>
              <a:rPr lang="ja-JP" altLang="en-US" sz="4000">
                <a:solidFill>
                  <a:srgbClr val="FF7C80"/>
                </a:solidFill>
                <a:latin typeface="ＭＳ Ｐゴシック" panose="020B0600070205080204" pitchFamily="50" charset="-128"/>
              </a:rPr>
              <a:t>の分泌上昇</a:t>
            </a:r>
          </a:p>
        </p:txBody>
      </p:sp>
      <p:sp>
        <p:nvSpPr>
          <p:cNvPr id="1259526" name="Text Box 1030"/>
          <p:cNvSpPr txBox="1">
            <a:spLocks noChangeArrowheads="1"/>
          </p:cNvSpPr>
          <p:nvPr/>
        </p:nvSpPr>
        <p:spPr bwMode="auto">
          <a:xfrm>
            <a:off x="395536" y="4800600"/>
            <a:ext cx="8005514"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5400" dirty="0">
                <a:solidFill>
                  <a:schemeClr val="hlink"/>
                </a:solidFill>
                <a:latin typeface="ＭＳ Ｐゴシック" panose="020B0600070205080204" pitchFamily="50" charset="-128"/>
              </a:rPr>
              <a:t>飲み込みの機能向上！</a:t>
            </a:r>
          </a:p>
        </p:txBody>
      </p:sp>
      <p:sp>
        <p:nvSpPr>
          <p:cNvPr id="24581" name="Rectangle 1031"/>
          <p:cNvSpPr>
            <a:spLocks noGrp="1" noChangeArrowheads="1"/>
          </p:cNvSpPr>
          <p:nvPr>
            <p:ph type="title"/>
          </p:nvPr>
        </p:nvSpPr>
        <p:spPr>
          <a:xfrm>
            <a:off x="541338" y="617538"/>
            <a:ext cx="8711182" cy="1143000"/>
          </a:xfrm>
        </p:spPr>
        <p:txBody>
          <a:bodyPr/>
          <a:lstStyle/>
          <a:p>
            <a:pPr eaLnBrk="1" hangingPunct="1"/>
            <a:r>
              <a:rPr lang="ja-JP" altLang="en-US" dirty="0" smtClean="0"/>
              <a:t>飲み込みの機能向上三段論法！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59524"/>
                                        </p:tgtEl>
                                        <p:attrNameLst>
                                          <p:attrName>style.visibility</p:attrName>
                                        </p:attrNameLst>
                                      </p:cBhvr>
                                      <p:to>
                                        <p:strVal val="visible"/>
                                      </p:to>
                                    </p:set>
                                    <p:anim calcmode="lin" valueType="num">
                                      <p:cBhvr>
                                        <p:cTn id="7" dur="500" fill="hold"/>
                                        <p:tgtEl>
                                          <p:spTgt spid="1259524"/>
                                        </p:tgtEl>
                                        <p:attrNameLst>
                                          <p:attrName>ppt_w</p:attrName>
                                        </p:attrNameLst>
                                      </p:cBhvr>
                                      <p:tavLst>
                                        <p:tav tm="0">
                                          <p:val>
                                            <p:fltVal val="0"/>
                                          </p:val>
                                        </p:tav>
                                        <p:tav tm="100000">
                                          <p:val>
                                            <p:strVal val="#ppt_w"/>
                                          </p:val>
                                        </p:tav>
                                      </p:tavLst>
                                    </p:anim>
                                    <p:anim calcmode="lin" valueType="num">
                                      <p:cBhvr>
                                        <p:cTn id="8" dur="500" fill="hold"/>
                                        <p:tgtEl>
                                          <p:spTgt spid="125952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1000"/>
                                  </p:stCondLst>
                                  <p:childTnLst>
                                    <p:set>
                                      <p:cBhvr>
                                        <p:cTn id="11" dur="1" fill="hold">
                                          <p:stCondLst>
                                            <p:cond delay="0"/>
                                          </p:stCondLst>
                                        </p:cTn>
                                        <p:tgtEl>
                                          <p:spTgt spid="1259525"/>
                                        </p:tgtEl>
                                        <p:attrNameLst>
                                          <p:attrName>style.visibility</p:attrName>
                                        </p:attrNameLst>
                                      </p:cBhvr>
                                      <p:to>
                                        <p:strVal val="visible"/>
                                      </p:to>
                                    </p:set>
                                    <p:anim calcmode="lin" valueType="num">
                                      <p:cBhvr>
                                        <p:cTn id="12" dur="500" fill="hold"/>
                                        <p:tgtEl>
                                          <p:spTgt spid="1259525"/>
                                        </p:tgtEl>
                                        <p:attrNameLst>
                                          <p:attrName>ppt_w</p:attrName>
                                        </p:attrNameLst>
                                      </p:cBhvr>
                                      <p:tavLst>
                                        <p:tav tm="0">
                                          <p:val>
                                            <p:fltVal val="0"/>
                                          </p:val>
                                        </p:tav>
                                        <p:tav tm="100000">
                                          <p:val>
                                            <p:strVal val="#ppt_w"/>
                                          </p:val>
                                        </p:tav>
                                      </p:tavLst>
                                    </p:anim>
                                    <p:anim calcmode="lin" valueType="num">
                                      <p:cBhvr>
                                        <p:cTn id="13" dur="500" fill="hold"/>
                                        <p:tgtEl>
                                          <p:spTgt spid="1259525"/>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000"/>
                            </p:stCondLst>
                            <p:childTnLst>
                              <p:par>
                                <p:cTn id="15" presetID="23" presetClass="entr" presetSubtype="16" fill="hold" grpId="0" nodeType="afterEffect">
                                  <p:stCondLst>
                                    <p:cond delay="1000"/>
                                  </p:stCondLst>
                                  <p:childTnLst>
                                    <p:set>
                                      <p:cBhvr>
                                        <p:cTn id="16" dur="1" fill="hold">
                                          <p:stCondLst>
                                            <p:cond delay="0"/>
                                          </p:stCondLst>
                                        </p:cTn>
                                        <p:tgtEl>
                                          <p:spTgt spid="1259526"/>
                                        </p:tgtEl>
                                        <p:attrNameLst>
                                          <p:attrName>style.visibility</p:attrName>
                                        </p:attrNameLst>
                                      </p:cBhvr>
                                      <p:to>
                                        <p:strVal val="visible"/>
                                      </p:to>
                                    </p:set>
                                    <p:anim calcmode="lin" valueType="num">
                                      <p:cBhvr>
                                        <p:cTn id="17" dur="500" fill="hold"/>
                                        <p:tgtEl>
                                          <p:spTgt spid="1259526"/>
                                        </p:tgtEl>
                                        <p:attrNameLst>
                                          <p:attrName>ppt_w</p:attrName>
                                        </p:attrNameLst>
                                      </p:cBhvr>
                                      <p:tavLst>
                                        <p:tav tm="0">
                                          <p:val>
                                            <p:fltVal val="0"/>
                                          </p:val>
                                        </p:tav>
                                        <p:tav tm="100000">
                                          <p:val>
                                            <p:strVal val="#ppt_w"/>
                                          </p:val>
                                        </p:tav>
                                      </p:tavLst>
                                    </p:anim>
                                    <p:anim calcmode="lin" valueType="num">
                                      <p:cBhvr>
                                        <p:cTn id="18" dur="500" fill="hold"/>
                                        <p:tgtEl>
                                          <p:spTgt spid="125952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4" grpId="0" autoUpdateAnimBg="0"/>
      <p:bldP spid="1259525" grpId="0" autoUpdateAnimBg="0"/>
      <p:bldP spid="125952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ja-JP" altLang="en-US" smtClean="0"/>
              <a:t>ケア</a:t>
            </a:r>
          </a:p>
        </p:txBody>
      </p:sp>
      <p:sp>
        <p:nvSpPr>
          <p:cNvPr id="973827" name="Rectangle 3"/>
          <p:cNvSpPr>
            <a:spLocks noGrp="1" noChangeArrowheads="1"/>
          </p:cNvSpPr>
          <p:nvPr>
            <p:ph type="body" idx="1"/>
          </p:nvPr>
        </p:nvSpPr>
        <p:spPr/>
        <p:txBody>
          <a:bodyPr/>
          <a:lstStyle/>
          <a:p>
            <a:pPr eaLnBrk="1" hangingPunct="1"/>
            <a:r>
              <a:rPr lang="ja-JP" altLang="en-US" smtClean="0"/>
              <a:t>コミュニケーション</a:t>
            </a:r>
          </a:p>
          <a:p>
            <a:pPr eaLnBrk="1" hangingPunct="1"/>
            <a:r>
              <a:rPr lang="ja-JP" altLang="en-US" smtClean="0"/>
              <a:t>会話</a:t>
            </a:r>
          </a:p>
          <a:p>
            <a:pPr eaLnBrk="1" hangingPunct="1"/>
            <a:r>
              <a:rPr lang="ja-JP" altLang="en-US" smtClean="0"/>
              <a:t>信頼</a:t>
            </a:r>
          </a:p>
          <a:p>
            <a:pPr eaLnBrk="1" hangingPunct="1"/>
            <a:r>
              <a:rPr lang="ja-JP" altLang="en-US" smtClean="0"/>
              <a:t>最後の食器</a:t>
            </a:r>
          </a:p>
          <a:p>
            <a:pPr eaLnBrk="1" hangingPunct="1"/>
            <a:r>
              <a:rPr lang="ja-JP" altLang="en-US" smtClean="0"/>
              <a:t>味覚の改善</a:t>
            </a:r>
          </a:p>
        </p:txBody>
      </p:sp>
      <p:pic>
        <p:nvPicPr>
          <p:cNvPr id="973828" name="Picture 4" descr="C:\Documents and Settings\user\My Documents\My Pictures\040809\P1010019.JPG"/>
          <p:cNvPicPr>
            <a:picLocks noChangeAspect="1" noChangeArrowheads="1"/>
          </p:cNvPicPr>
          <p:nvPr/>
        </p:nvPicPr>
        <p:blipFill>
          <a:blip r:embed="rId2">
            <a:extLst>
              <a:ext uri="{28A0092B-C50C-407E-A947-70E740481C1C}">
                <a14:useLocalDpi xmlns:a14="http://schemas.microsoft.com/office/drawing/2010/main" val="0"/>
              </a:ext>
            </a:extLst>
          </a:blip>
          <a:srcRect l="3175" t="10583" r="4762"/>
          <a:stretch>
            <a:fillRect/>
          </a:stretch>
        </p:blipFill>
        <p:spPr bwMode="auto">
          <a:xfrm>
            <a:off x="4648200" y="3455988"/>
            <a:ext cx="38862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3827">
                                            <p:txEl>
                                              <p:pRg st="0" end="0"/>
                                            </p:txEl>
                                          </p:spTgt>
                                        </p:tgtEl>
                                        <p:attrNameLst>
                                          <p:attrName>style.visibility</p:attrName>
                                        </p:attrNameLst>
                                      </p:cBhvr>
                                      <p:to>
                                        <p:strVal val="visible"/>
                                      </p:to>
                                    </p:set>
                                    <p:anim calcmode="lin" valueType="num">
                                      <p:cBhvr additive="base">
                                        <p:cTn id="7" dur="500" fill="hold"/>
                                        <p:tgtEl>
                                          <p:spTgt spid="973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38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3827">
                                            <p:txEl>
                                              <p:pRg st="1" end="1"/>
                                            </p:txEl>
                                          </p:spTgt>
                                        </p:tgtEl>
                                        <p:attrNameLst>
                                          <p:attrName>style.visibility</p:attrName>
                                        </p:attrNameLst>
                                      </p:cBhvr>
                                      <p:to>
                                        <p:strVal val="visible"/>
                                      </p:to>
                                    </p:set>
                                    <p:anim calcmode="lin" valueType="num">
                                      <p:cBhvr additive="base">
                                        <p:cTn id="13" dur="500" fill="hold"/>
                                        <p:tgtEl>
                                          <p:spTgt spid="9738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38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3827">
                                            <p:txEl>
                                              <p:pRg st="2" end="2"/>
                                            </p:txEl>
                                          </p:spTgt>
                                        </p:tgtEl>
                                        <p:attrNameLst>
                                          <p:attrName>style.visibility</p:attrName>
                                        </p:attrNameLst>
                                      </p:cBhvr>
                                      <p:to>
                                        <p:strVal val="visible"/>
                                      </p:to>
                                    </p:set>
                                    <p:anim calcmode="lin" valueType="num">
                                      <p:cBhvr additive="base">
                                        <p:cTn id="19" dur="500" fill="hold"/>
                                        <p:tgtEl>
                                          <p:spTgt spid="9738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3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73827">
                                            <p:txEl>
                                              <p:pRg st="3" end="3"/>
                                            </p:txEl>
                                          </p:spTgt>
                                        </p:tgtEl>
                                        <p:attrNameLst>
                                          <p:attrName>style.visibility</p:attrName>
                                        </p:attrNameLst>
                                      </p:cBhvr>
                                      <p:to>
                                        <p:strVal val="visible"/>
                                      </p:to>
                                    </p:set>
                                    <p:anim calcmode="lin" valueType="num">
                                      <p:cBhvr additive="base">
                                        <p:cTn id="25" dur="500" fill="hold"/>
                                        <p:tgtEl>
                                          <p:spTgt spid="9738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3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73827">
                                            <p:txEl>
                                              <p:pRg st="4" end="4"/>
                                            </p:txEl>
                                          </p:spTgt>
                                        </p:tgtEl>
                                        <p:attrNameLst>
                                          <p:attrName>style.visibility</p:attrName>
                                        </p:attrNameLst>
                                      </p:cBhvr>
                                      <p:to>
                                        <p:strVal val="visible"/>
                                      </p:to>
                                    </p:set>
                                    <p:anim calcmode="lin" valueType="num">
                                      <p:cBhvr additive="base">
                                        <p:cTn id="31" dur="500" fill="hold"/>
                                        <p:tgtEl>
                                          <p:spTgt spid="9738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3827">
                                            <p:txEl>
                                              <p:pRg st="4" end="4"/>
                                            </p:txEl>
                                          </p:spTgt>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500"/>
                            </p:stCondLst>
                            <p:childTnLst>
                              <p:par>
                                <p:cTn id="34" presetID="9" presetClass="entr" presetSubtype="0" fill="hold" nodeType="afterEffect">
                                  <p:stCondLst>
                                    <p:cond delay="0"/>
                                  </p:stCondLst>
                                  <p:childTnLst>
                                    <p:set>
                                      <p:cBhvr>
                                        <p:cTn id="35" dur="1" fill="hold">
                                          <p:stCondLst>
                                            <p:cond delay="0"/>
                                          </p:stCondLst>
                                        </p:cTn>
                                        <p:tgtEl>
                                          <p:spTgt spid="973828"/>
                                        </p:tgtEl>
                                        <p:attrNameLst>
                                          <p:attrName>style.visibility</p:attrName>
                                        </p:attrNameLst>
                                      </p:cBhvr>
                                      <p:to>
                                        <p:strVal val="visible"/>
                                      </p:to>
                                    </p:set>
                                    <p:animEffect transition="in" filter="dissolve">
                                      <p:cBhvr>
                                        <p:cTn id="36" dur="500"/>
                                        <p:tgtEl>
                                          <p:spTgt spid="973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41338" y="617538"/>
            <a:ext cx="8145462" cy="1143000"/>
          </a:xfrm>
        </p:spPr>
        <p:txBody>
          <a:bodyPr/>
          <a:lstStyle/>
          <a:p>
            <a:pPr eaLnBrk="1" hangingPunct="1"/>
            <a:r>
              <a:rPr lang="en-US" altLang="ja-JP" smtClean="0"/>
              <a:t>3</a:t>
            </a:r>
            <a:r>
              <a:rPr lang="ja-JP" altLang="en-US" smtClean="0"/>
              <a:t>　誤嚥性肺炎予防のためのケア</a:t>
            </a:r>
          </a:p>
        </p:txBody>
      </p:sp>
      <p:sp>
        <p:nvSpPr>
          <p:cNvPr id="975875" name="Rectangle 3"/>
          <p:cNvSpPr>
            <a:spLocks noGrp="1" noChangeArrowheads="1"/>
          </p:cNvSpPr>
          <p:nvPr>
            <p:ph type="body" idx="1"/>
          </p:nvPr>
        </p:nvSpPr>
        <p:spPr>
          <a:xfrm>
            <a:off x="1143000" y="2362200"/>
            <a:ext cx="7749480" cy="2133600"/>
          </a:xfrm>
        </p:spPr>
        <p:txBody>
          <a:bodyPr/>
          <a:lstStyle/>
          <a:p>
            <a:pPr eaLnBrk="1" hangingPunct="1">
              <a:lnSpc>
                <a:spcPct val="120000"/>
              </a:lnSpc>
              <a:spcBef>
                <a:spcPct val="50000"/>
              </a:spcBef>
              <a:buClrTx/>
              <a:buSzTx/>
              <a:buFontTx/>
              <a:buNone/>
            </a:pPr>
            <a:r>
              <a:rPr lang="ja-JP" altLang="en-US" sz="4000" b="1" dirty="0" smtClean="0">
                <a:ea typeface="ＭＳ ゴシック" panose="020B0609070205080204" pitchFamily="49" charset="-128"/>
              </a:rPr>
              <a:t>なぜ、口腔ケアによって</a:t>
            </a:r>
          </a:p>
          <a:p>
            <a:pPr eaLnBrk="1" hangingPunct="1">
              <a:lnSpc>
                <a:spcPct val="120000"/>
              </a:lnSpc>
              <a:spcBef>
                <a:spcPct val="50000"/>
              </a:spcBef>
              <a:buClrTx/>
              <a:buSzTx/>
              <a:buFontTx/>
              <a:buNone/>
            </a:pPr>
            <a:r>
              <a:rPr lang="ja-JP" altLang="en-US" sz="4000" b="1" dirty="0" smtClean="0">
                <a:ea typeface="ＭＳ ゴシック" panose="020B0609070205080204" pitchFamily="49" charset="-128"/>
              </a:rPr>
              <a:t>誤嚥性肺炎を予防できるのか？</a:t>
            </a:r>
          </a:p>
        </p:txBody>
      </p:sp>
      <p:pic>
        <p:nvPicPr>
          <p:cNvPr id="9758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343400"/>
            <a:ext cx="1681163" cy="21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75875"/>
                                        </p:tgtEl>
                                        <p:attrNameLst>
                                          <p:attrName>style.visibility</p:attrName>
                                        </p:attrNameLst>
                                      </p:cBhvr>
                                      <p:to>
                                        <p:strVal val="visible"/>
                                      </p:to>
                                    </p:set>
                                    <p:anim calcmode="lin" valueType="num">
                                      <p:cBhvr>
                                        <p:cTn id="7" dur="500" fill="hold"/>
                                        <p:tgtEl>
                                          <p:spTgt spid="975875"/>
                                        </p:tgtEl>
                                        <p:attrNameLst>
                                          <p:attrName>ppt_w</p:attrName>
                                        </p:attrNameLst>
                                      </p:cBhvr>
                                      <p:tavLst>
                                        <p:tav tm="0">
                                          <p:val>
                                            <p:fltVal val="0"/>
                                          </p:val>
                                        </p:tav>
                                        <p:tav tm="100000">
                                          <p:val>
                                            <p:strVal val="#ppt_w"/>
                                          </p:val>
                                        </p:tav>
                                      </p:tavLst>
                                    </p:anim>
                                    <p:anim calcmode="lin" valueType="num">
                                      <p:cBhvr>
                                        <p:cTn id="8" dur="500" fill="hold"/>
                                        <p:tgtEl>
                                          <p:spTgt spid="975875"/>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9" presetClass="entr" presetSubtype="0" fill="hold" nodeType="afterEffect">
                                  <p:stCondLst>
                                    <p:cond delay="0"/>
                                  </p:stCondLst>
                                  <p:childTnLst>
                                    <p:set>
                                      <p:cBhvr>
                                        <p:cTn id="11" dur="1" fill="hold">
                                          <p:stCondLst>
                                            <p:cond delay="0"/>
                                          </p:stCondLst>
                                        </p:cTn>
                                        <p:tgtEl>
                                          <p:spTgt spid="975876"/>
                                        </p:tgtEl>
                                        <p:attrNameLst>
                                          <p:attrName>style.visibility</p:attrName>
                                        </p:attrNameLst>
                                      </p:cBhvr>
                                      <p:to>
                                        <p:strVal val="visible"/>
                                      </p:to>
                                    </p:set>
                                    <p:animEffect transition="in" filter="dissolve">
                                      <p:cBhvr>
                                        <p:cTn id="12" dur="500"/>
                                        <p:tgtEl>
                                          <p:spTgt spid="975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87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ja-JP" altLang="en-US" smtClean="0"/>
              <a:t>日本人の死因</a:t>
            </a:r>
          </a:p>
        </p:txBody>
      </p:sp>
      <p:pic>
        <p:nvPicPr>
          <p:cNvPr id="27651" name="Picture 4" descr="http://www.43navi.com/column/pict/002549_1.png?"/>
          <p:cNvPicPr>
            <a:picLocks noChangeAspect="1" noChangeArrowheads="1"/>
          </p:cNvPicPr>
          <p:nvPr/>
        </p:nvPicPr>
        <p:blipFill>
          <a:blip r:embed="rId2">
            <a:extLst>
              <a:ext uri="{28A0092B-C50C-407E-A947-70E740481C1C}">
                <a14:useLocalDpi xmlns:a14="http://schemas.microsoft.com/office/drawing/2010/main" val="0"/>
              </a:ext>
            </a:extLst>
          </a:blip>
          <a:srcRect t="7121" b="21365"/>
          <a:stretch>
            <a:fillRect/>
          </a:stretch>
        </p:blipFill>
        <p:spPr bwMode="auto">
          <a:xfrm>
            <a:off x="609600" y="2044700"/>
            <a:ext cx="7696200" cy="44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26"/>
          <p:cNvSpPr>
            <a:spLocks noGrp="1" noChangeArrowheads="1"/>
          </p:cNvSpPr>
          <p:nvPr>
            <p:ph type="title"/>
          </p:nvPr>
        </p:nvSpPr>
        <p:spPr/>
        <p:txBody>
          <a:bodyPr/>
          <a:lstStyle/>
          <a:p>
            <a:pPr eaLnBrk="1" hangingPunct="1"/>
            <a:r>
              <a:rPr lang="ja-JP" altLang="en-US" dirty="0" smtClean="0"/>
              <a:t>１　イントロダクション</a:t>
            </a:r>
          </a:p>
        </p:txBody>
      </p:sp>
      <p:sp>
        <p:nvSpPr>
          <p:cNvPr id="4099" name="Rectangle 1027"/>
          <p:cNvSpPr>
            <a:spLocks noGrp="1" noChangeArrowheads="1"/>
          </p:cNvSpPr>
          <p:nvPr>
            <p:ph type="body" idx="1"/>
          </p:nvPr>
        </p:nvSpPr>
        <p:spPr/>
        <p:txBody>
          <a:bodyPr/>
          <a:lstStyle/>
          <a:p>
            <a:pPr eaLnBrk="1" hangingPunct="1"/>
            <a:r>
              <a:rPr lang="ja-JP" altLang="en-US" dirty="0" smtClean="0"/>
              <a:t>在宅医療</a:t>
            </a:r>
          </a:p>
          <a:p>
            <a:pPr eaLnBrk="1" hangingPunct="1"/>
            <a:r>
              <a:rPr lang="ja-JP" altLang="en-US" dirty="0" smtClean="0"/>
              <a:t>往診と訪問診療</a:t>
            </a:r>
          </a:p>
          <a:p>
            <a:pPr eaLnBrk="1" hangingPunct="1"/>
            <a:r>
              <a:rPr lang="ja-JP" altLang="en-US" dirty="0" smtClean="0"/>
              <a:t>訪問歯科診療</a:t>
            </a:r>
          </a:p>
          <a:p>
            <a:pPr eaLnBrk="1" hangingPunct="1"/>
            <a:endParaRPr lang="ja-JP" altLang="en-US" dirty="0" smtClean="0"/>
          </a:p>
        </p:txBody>
      </p:sp>
      <p:pic>
        <p:nvPicPr>
          <p:cNvPr id="4100" name="Picture 1028" descr="C:\Documents and Settings\user\My Documents\My Pictures\CD\FH000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4067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idx="4294967295"/>
          </p:nvPr>
        </p:nvSpPr>
        <p:spPr>
          <a:xfrm>
            <a:off x="541338" y="617538"/>
            <a:ext cx="7991475" cy="1143000"/>
          </a:xfrm>
        </p:spPr>
        <p:txBody>
          <a:bodyPr/>
          <a:lstStyle/>
          <a:p>
            <a:pPr eaLnBrk="1" hangingPunct="1"/>
            <a:r>
              <a:rPr lang="ja-JP" altLang="en-US" smtClean="0"/>
              <a:t>肺炎が日本人死因の第</a:t>
            </a:r>
            <a:r>
              <a:rPr lang="en-US" altLang="ja-JP" smtClean="0"/>
              <a:t>3</a:t>
            </a:r>
            <a:r>
              <a:rPr lang="ja-JP" altLang="en-US" smtClean="0"/>
              <a:t>位に！</a:t>
            </a:r>
          </a:p>
        </p:txBody>
      </p:sp>
      <p:sp>
        <p:nvSpPr>
          <p:cNvPr id="21507" name="テキスト ボックス 2"/>
          <p:cNvSpPr txBox="1">
            <a:spLocks noChangeArrowheads="1"/>
          </p:cNvSpPr>
          <p:nvPr/>
        </p:nvSpPr>
        <p:spPr bwMode="auto">
          <a:xfrm>
            <a:off x="1784350" y="2205038"/>
            <a:ext cx="5445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ea typeface="ＭＳ ゴシック" panose="020B0609070205080204" pitchFamily="49" charset="-128"/>
              </a:rPr>
              <a:t>肺炎で亡くなる人のほとんどが</a:t>
            </a:r>
            <a:r>
              <a:rPr lang="ja-JP" altLang="en-US" sz="2400" u="sng">
                <a:ea typeface="ＭＳ ゴシック" panose="020B0609070205080204" pitchFamily="49" charset="-128"/>
              </a:rPr>
              <a:t>高齢者</a:t>
            </a:r>
          </a:p>
        </p:txBody>
      </p:sp>
      <p:sp>
        <p:nvSpPr>
          <p:cNvPr id="21508" name="テキスト ボックス 3"/>
          <p:cNvSpPr txBox="1">
            <a:spLocks noChangeArrowheads="1"/>
          </p:cNvSpPr>
          <p:nvPr/>
        </p:nvSpPr>
        <p:spPr bwMode="auto">
          <a:xfrm>
            <a:off x="1476375" y="2924175"/>
            <a:ext cx="6062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u="sng">
                <a:ea typeface="ＭＳ ゴシック" panose="020B0609070205080204" pitchFamily="49" charset="-128"/>
              </a:rPr>
              <a:t>高齢者</a:t>
            </a:r>
            <a:r>
              <a:rPr lang="ja-JP" altLang="en-US" sz="2400">
                <a:ea typeface="ＭＳ ゴシック" panose="020B0609070205080204" pitchFamily="49" charset="-128"/>
              </a:rPr>
              <a:t>が罹患する肺炎の多くは</a:t>
            </a:r>
            <a:r>
              <a:rPr lang="ja-JP" altLang="en-US" sz="2400" u="sng">
                <a:ea typeface="ＭＳ ゴシック" panose="020B0609070205080204" pitchFamily="49" charset="-128"/>
              </a:rPr>
              <a:t>誤嚥性肺炎</a:t>
            </a:r>
          </a:p>
        </p:txBody>
      </p:sp>
      <p:sp>
        <p:nvSpPr>
          <p:cNvPr id="21509" name="テキスト ボックス 4"/>
          <p:cNvSpPr txBox="1">
            <a:spLocks noChangeArrowheads="1"/>
          </p:cNvSpPr>
          <p:nvPr/>
        </p:nvSpPr>
        <p:spPr bwMode="auto">
          <a:xfrm>
            <a:off x="454025" y="4143375"/>
            <a:ext cx="810577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4400">
                <a:solidFill>
                  <a:srgbClr val="FF0000"/>
                </a:solidFill>
                <a:ea typeface="ＭＳ ゴシック" panose="020B0609070205080204" pitchFamily="49" charset="-128"/>
              </a:rPr>
              <a:t>誤嚥性肺炎で亡くなる高齢者が</a:t>
            </a:r>
            <a:endParaRPr lang="en-US" altLang="ja-JP" sz="4400">
              <a:solidFill>
                <a:srgbClr val="FF0000"/>
              </a:solidFill>
              <a:ea typeface="ＭＳ ゴシック" panose="020B0609070205080204" pitchFamily="49" charset="-128"/>
            </a:endParaRPr>
          </a:p>
          <a:p>
            <a:pPr algn="ctr" eaLnBrk="1" hangingPunct="1">
              <a:spcBef>
                <a:spcPct val="0"/>
              </a:spcBef>
              <a:buClrTx/>
              <a:buSzTx/>
              <a:buFontTx/>
              <a:buNone/>
            </a:pPr>
            <a:r>
              <a:rPr lang="ja-JP" altLang="en-US" sz="4400">
                <a:solidFill>
                  <a:srgbClr val="FF0000"/>
                </a:solidFill>
                <a:ea typeface="ＭＳ ゴシック" panose="020B0609070205080204" pitchFamily="49" charset="-128"/>
              </a:rPr>
              <a:t>増えている！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508"/>
                                        </p:tgtEl>
                                        <p:attrNameLst>
                                          <p:attrName>style.visibility</p:attrName>
                                        </p:attrNameLst>
                                      </p:cBhvr>
                                      <p:to>
                                        <p:strVal val="visible"/>
                                      </p:to>
                                    </p:set>
                                    <p:anim calcmode="lin" valueType="num">
                                      <p:cBhvr>
                                        <p:cTn id="13" dur="500" fill="hold"/>
                                        <p:tgtEl>
                                          <p:spTgt spid="21508"/>
                                        </p:tgtEl>
                                        <p:attrNameLst>
                                          <p:attrName>ppt_w</p:attrName>
                                        </p:attrNameLst>
                                      </p:cBhvr>
                                      <p:tavLst>
                                        <p:tav tm="0">
                                          <p:val>
                                            <p:fltVal val="0"/>
                                          </p:val>
                                        </p:tav>
                                        <p:tav tm="100000">
                                          <p:val>
                                            <p:strVal val="#ppt_w"/>
                                          </p:val>
                                        </p:tav>
                                      </p:tavLst>
                                    </p:anim>
                                    <p:anim calcmode="lin" valueType="num">
                                      <p:cBhvr>
                                        <p:cTn id="14" dur="500" fill="hold"/>
                                        <p:tgtEl>
                                          <p:spTgt spid="2150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anim calcmode="lin" valueType="num">
                                      <p:cBhvr>
                                        <p:cTn id="19" dur="500" fill="hold"/>
                                        <p:tgtEl>
                                          <p:spTgt spid="21509"/>
                                        </p:tgtEl>
                                        <p:attrNameLst>
                                          <p:attrName>ppt_w</p:attrName>
                                        </p:attrNameLst>
                                      </p:cBhvr>
                                      <p:tavLst>
                                        <p:tav tm="0">
                                          <p:val>
                                            <p:fltVal val="0"/>
                                          </p:val>
                                        </p:tav>
                                        <p:tav tm="100000">
                                          <p:val>
                                            <p:strVal val="#ppt_w"/>
                                          </p:val>
                                        </p:tav>
                                      </p:tavLst>
                                    </p:anim>
                                    <p:anim calcmode="lin" valueType="num">
                                      <p:cBhvr>
                                        <p:cTn id="20" dur="500" fill="hold"/>
                                        <p:tgtEl>
                                          <p:spTgt spid="2150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P spid="21508" grpId="0" autoUpdateAnimBg="0"/>
      <p:bldP spid="21509"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p:txBody>
          <a:bodyPr/>
          <a:lstStyle/>
          <a:p>
            <a:pPr eaLnBrk="1" hangingPunct="1"/>
            <a:r>
              <a:rPr lang="ja-JP" altLang="en-US" smtClean="0"/>
              <a:t>口腔ケアと肺炎発症率</a:t>
            </a:r>
          </a:p>
        </p:txBody>
      </p:sp>
      <p:graphicFrame>
        <p:nvGraphicFramePr>
          <p:cNvPr id="38915" name="Object 1027"/>
          <p:cNvGraphicFramePr>
            <a:graphicFrameLocks noGrp="1" noChangeAspect="1"/>
          </p:cNvGraphicFramePr>
          <p:nvPr>
            <p:ph type="chart" idx="1"/>
          </p:nvPr>
        </p:nvGraphicFramePr>
        <p:xfrm>
          <a:off x="914400" y="2057400"/>
          <a:ext cx="7467600" cy="3952875"/>
        </p:xfrm>
        <a:graphic>
          <a:graphicData uri="http://schemas.openxmlformats.org/presentationml/2006/ole">
            <mc:AlternateContent xmlns:mc="http://schemas.openxmlformats.org/markup-compatibility/2006">
              <mc:Choice xmlns:v="urn:schemas-microsoft-com:vml" Requires="v">
                <p:oleObj spid="_x0000_s210978" name="グラフ" r:id="rId3" imgW="7772705" imgH="4115105" progId="MSGraph.Chart.8">
                  <p:embed followColorScheme="full"/>
                </p:oleObj>
              </mc:Choice>
              <mc:Fallback>
                <p:oleObj name="グラフ" r:id="rId3" imgW="7772705" imgH="4115105" progId="MSGraph.Chart.8">
                  <p:embed followColorScheme="full"/>
                  <p:pic>
                    <p:nvPicPr>
                      <p:cNvPr id="0" name="Object 10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7467600" cy="3952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38916" name="Text Box 1028"/>
          <p:cNvSpPr txBox="1">
            <a:spLocks noChangeArrowheads="1"/>
          </p:cNvSpPr>
          <p:nvPr/>
        </p:nvSpPr>
        <p:spPr bwMode="auto">
          <a:xfrm>
            <a:off x="914400" y="6019800"/>
            <a:ext cx="746760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1400" b="0">
                <a:latin typeface="ＭＳ Ｐゴシック" panose="020B0600070205080204" pitchFamily="50" charset="-128"/>
              </a:rPr>
              <a:t>米山武義ら；要介護高齢者に対する口腔衛生の誤嚥性肺炎予防効果に関する研究．日歯医学会誌，</a:t>
            </a:r>
            <a:r>
              <a:rPr lang="en-US" altLang="ja-JP" sz="1400" b="0">
                <a:latin typeface="ＭＳ Ｐゴシック" panose="020B0600070205080204" pitchFamily="50" charset="-128"/>
              </a:rPr>
              <a:t>20</a:t>
            </a:r>
            <a:r>
              <a:rPr lang="ja-JP" altLang="en-US" sz="1400" b="0">
                <a:latin typeface="ＭＳ Ｐゴシック" panose="020B0600070205080204" pitchFamily="50" charset="-128"/>
              </a:rPr>
              <a:t>：</a:t>
            </a:r>
            <a:r>
              <a:rPr lang="en-US" altLang="ja-JP" sz="1400" b="0">
                <a:latin typeface="ＭＳ Ｐゴシック" panose="020B0600070205080204" pitchFamily="50" charset="-128"/>
              </a:rPr>
              <a:t>58-68</a:t>
            </a:r>
            <a:r>
              <a:rPr lang="ja-JP" altLang="en-US" sz="1400" b="0">
                <a:latin typeface="ＭＳ Ｐゴシック" panose="020B0600070205080204" pitchFamily="50" charset="-128"/>
              </a:rPr>
              <a:t>，</a:t>
            </a:r>
            <a:r>
              <a:rPr lang="en-US" altLang="ja-JP" sz="1400" b="0">
                <a:latin typeface="ＭＳ Ｐゴシック" panose="020B0600070205080204" pitchFamily="50" charset="-128"/>
              </a:rPr>
              <a:t>2001</a:t>
            </a:r>
            <a:r>
              <a:rPr lang="ja-JP" altLang="en-US" sz="1400" b="0">
                <a:latin typeface="ＭＳ Ｐゴシック" panose="020B0600070205080204" pitchFamily="50" charset="-128"/>
              </a:rPr>
              <a:t>．</a:t>
            </a:r>
          </a:p>
        </p:txBody>
      </p:sp>
      <p:sp>
        <p:nvSpPr>
          <p:cNvPr id="38917" name="Line 1029"/>
          <p:cNvSpPr>
            <a:spLocks noChangeShapeType="1"/>
          </p:cNvSpPr>
          <p:nvPr/>
        </p:nvSpPr>
        <p:spPr bwMode="auto">
          <a:xfrm flipV="1">
            <a:off x="3200400" y="2057400"/>
            <a:ext cx="0" cy="1295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8918" name="Line 1030"/>
          <p:cNvSpPr>
            <a:spLocks noChangeShapeType="1"/>
          </p:cNvSpPr>
          <p:nvPr/>
        </p:nvSpPr>
        <p:spPr bwMode="auto">
          <a:xfrm>
            <a:off x="3200400" y="2057400"/>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8919" name="Line 1031"/>
          <p:cNvSpPr>
            <a:spLocks noChangeShapeType="1"/>
          </p:cNvSpPr>
          <p:nvPr/>
        </p:nvSpPr>
        <p:spPr bwMode="auto">
          <a:xfrm>
            <a:off x="4572000" y="2057400"/>
            <a:ext cx="1676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8920" name="Line 1032"/>
          <p:cNvSpPr>
            <a:spLocks noChangeShapeType="1"/>
          </p:cNvSpPr>
          <p:nvPr/>
        </p:nvSpPr>
        <p:spPr bwMode="auto">
          <a:xfrm>
            <a:off x="6248400" y="2057400"/>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408009" name="Rectangle 1033"/>
          <p:cNvSpPr>
            <a:spLocks noChangeArrowheads="1"/>
          </p:cNvSpPr>
          <p:nvPr/>
        </p:nvSpPr>
        <p:spPr bwMode="auto">
          <a:xfrm>
            <a:off x="4267200" y="1905000"/>
            <a:ext cx="35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1800" b="0">
                <a:latin typeface="Times New Roman" panose="02020603050405020304" pitchFamily="18" charset="0"/>
              </a:rPr>
              <a:t>* </a:t>
            </a:r>
          </a:p>
        </p:txBody>
      </p:sp>
      <p:sp>
        <p:nvSpPr>
          <p:cNvPr id="38922" name="Text Box 1034"/>
          <p:cNvSpPr txBox="1">
            <a:spLocks noChangeArrowheads="1"/>
          </p:cNvSpPr>
          <p:nvPr/>
        </p:nvSpPr>
        <p:spPr bwMode="auto">
          <a:xfrm>
            <a:off x="7620000" y="5638800"/>
            <a:ext cx="114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1400">
                <a:latin typeface="Times New Roman" panose="02020603050405020304" pitchFamily="18" charset="0"/>
              </a:rPr>
              <a:t>＊；</a:t>
            </a:r>
            <a:r>
              <a:rPr lang="en-US" altLang="ja-JP" sz="1400">
                <a:latin typeface="Times New Roman" panose="02020603050405020304" pitchFamily="18" charset="0"/>
              </a:rPr>
              <a:t>P</a:t>
            </a:r>
            <a:r>
              <a:rPr lang="ja-JP" altLang="en-US" sz="1400">
                <a:latin typeface="Times New Roman" panose="02020603050405020304" pitchFamily="18" charset="0"/>
              </a:rPr>
              <a:t>＜</a:t>
            </a:r>
            <a:r>
              <a:rPr lang="en-US" altLang="ja-JP" sz="1400">
                <a:latin typeface="Times New Roman" panose="02020603050405020304" pitchFamily="18" charset="0"/>
              </a:rPr>
              <a:t>0.05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08009"/>
                                        </p:tgtEl>
                                        <p:attrNameLst>
                                          <p:attrName>style.visibility</p:attrName>
                                        </p:attrNameLst>
                                      </p:cBhvr>
                                      <p:to>
                                        <p:strVal val="visible"/>
                                      </p:to>
                                    </p:set>
                                    <p:animEffect transition="in" filter="dissolve">
                                      <p:cBhvr>
                                        <p:cTn id="7" dur="500"/>
                                        <p:tgtEl>
                                          <p:spTgt spid="14080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800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ja-JP" altLang="en-US" smtClean="0"/>
              <a:t>誤嚥性肺炎と</a:t>
            </a:r>
            <a:r>
              <a:rPr lang="en-US" altLang="ja-JP" smtClean="0"/>
              <a:t>3</a:t>
            </a:r>
            <a:r>
              <a:rPr lang="ja-JP" altLang="en-US" smtClean="0"/>
              <a:t>つのリスク！</a:t>
            </a:r>
          </a:p>
        </p:txBody>
      </p:sp>
      <p:sp>
        <p:nvSpPr>
          <p:cNvPr id="976899" name="Text Box 3"/>
          <p:cNvSpPr txBox="1">
            <a:spLocks noChangeArrowheads="1"/>
          </p:cNvSpPr>
          <p:nvPr/>
        </p:nvSpPr>
        <p:spPr bwMode="auto">
          <a:xfrm>
            <a:off x="609600" y="2454275"/>
            <a:ext cx="3886200" cy="579438"/>
          </a:xfrm>
          <a:prstGeom prst="rect">
            <a:avLst/>
          </a:prstGeom>
          <a:solidFill>
            <a:srgbClr val="CDEE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a:ea typeface="ＭＳ ゴシック" panose="020B0609070205080204" pitchFamily="49" charset="-128"/>
              </a:rPr>
              <a:t>口は呼吸器の入り口</a:t>
            </a:r>
          </a:p>
        </p:txBody>
      </p:sp>
      <p:sp>
        <p:nvSpPr>
          <p:cNvPr id="976900" name="Text Box 4"/>
          <p:cNvSpPr txBox="1">
            <a:spLocks noChangeArrowheads="1"/>
          </p:cNvSpPr>
          <p:nvPr/>
        </p:nvSpPr>
        <p:spPr bwMode="auto">
          <a:xfrm>
            <a:off x="2209800" y="3140075"/>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2400" b="0">
                <a:ea typeface="ＭＳ ゴシック" panose="020B0609070205080204" pitchFamily="49" charset="-128"/>
              </a:rPr>
              <a:t>＋</a:t>
            </a:r>
          </a:p>
        </p:txBody>
      </p:sp>
      <p:sp>
        <p:nvSpPr>
          <p:cNvPr id="976901" name="Text Box 5"/>
          <p:cNvSpPr txBox="1">
            <a:spLocks noChangeArrowheads="1"/>
          </p:cNvSpPr>
          <p:nvPr/>
        </p:nvSpPr>
        <p:spPr bwMode="auto">
          <a:xfrm>
            <a:off x="1562100" y="3749675"/>
            <a:ext cx="1981200" cy="579438"/>
          </a:xfrm>
          <a:prstGeom prst="rect">
            <a:avLst/>
          </a:prstGeom>
          <a:solidFill>
            <a:srgbClr val="CDEE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a:ea typeface="ＭＳ ゴシック" panose="020B0609070205080204" pitchFamily="49" charset="-128"/>
              </a:rPr>
              <a:t>誤嚥する</a:t>
            </a:r>
          </a:p>
        </p:txBody>
      </p:sp>
      <p:sp>
        <p:nvSpPr>
          <p:cNvPr id="976902" name="Text Box 6"/>
          <p:cNvSpPr txBox="1">
            <a:spLocks noChangeArrowheads="1"/>
          </p:cNvSpPr>
          <p:nvPr/>
        </p:nvSpPr>
        <p:spPr bwMode="auto">
          <a:xfrm>
            <a:off x="1104900" y="5014913"/>
            <a:ext cx="2857500" cy="579437"/>
          </a:xfrm>
          <a:prstGeom prst="rect">
            <a:avLst/>
          </a:prstGeom>
          <a:solidFill>
            <a:srgbClr val="CDEEF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a:ea typeface="ＭＳ ゴシック" panose="020B0609070205080204" pitchFamily="49" charset="-128"/>
              </a:rPr>
              <a:t>抵抗力の低下</a:t>
            </a:r>
          </a:p>
        </p:txBody>
      </p:sp>
      <p:sp>
        <p:nvSpPr>
          <p:cNvPr id="976903" name="Text Box 7"/>
          <p:cNvSpPr txBox="1">
            <a:spLocks noChangeArrowheads="1"/>
          </p:cNvSpPr>
          <p:nvPr/>
        </p:nvSpPr>
        <p:spPr bwMode="auto">
          <a:xfrm>
            <a:off x="2209800" y="4435475"/>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2400" b="0">
                <a:ea typeface="ＭＳ ゴシック" panose="020B0609070205080204" pitchFamily="49" charset="-128"/>
              </a:rPr>
              <a:t>＋</a:t>
            </a:r>
          </a:p>
        </p:txBody>
      </p:sp>
      <p:sp>
        <p:nvSpPr>
          <p:cNvPr id="976904" name="Text Box 8"/>
          <p:cNvSpPr txBox="1">
            <a:spLocks noChangeArrowheads="1"/>
          </p:cNvSpPr>
          <p:nvPr/>
        </p:nvSpPr>
        <p:spPr bwMode="auto">
          <a:xfrm>
            <a:off x="5029200" y="2530475"/>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2800">
                <a:ea typeface="ＭＳ ゴシック" panose="020B0609070205080204" pitchFamily="49" charset="-128"/>
              </a:rPr>
              <a:t>口腔内細菌の増加</a:t>
            </a:r>
          </a:p>
        </p:txBody>
      </p:sp>
      <p:sp>
        <p:nvSpPr>
          <p:cNvPr id="976905" name="Text Box 9"/>
          <p:cNvSpPr txBox="1">
            <a:spLocks noChangeArrowheads="1"/>
          </p:cNvSpPr>
          <p:nvPr/>
        </p:nvSpPr>
        <p:spPr bwMode="auto">
          <a:xfrm>
            <a:off x="5029200" y="3733800"/>
            <a:ext cx="3048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2800">
                <a:ea typeface="ＭＳ ゴシック" panose="020B0609070205080204" pitchFamily="49" charset="-128"/>
              </a:rPr>
              <a:t>微少誤嚥</a:t>
            </a:r>
          </a:p>
        </p:txBody>
      </p:sp>
      <p:sp>
        <p:nvSpPr>
          <p:cNvPr id="976906" name="Text Box 10"/>
          <p:cNvSpPr txBox="1">
            <a:spLocks noChangeArrowheads="1"/>
          </p:cNvSpPr>
          <p:nvPr/>
        </p:nvSpPr>
        <p:spPr bwMode="auto">
          <a:xfrm>
            <a:off x="5029200" y="4786313"/>
            <a:ext cx="3048000" cy="1160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2800">
                <a:ea typeface="ＭＳ ゴシック" panose="020B0609070205080204" pitchFamily="49" charset="-128"/>
              </a:rPr>
              <a:t>低栄養</a:t>
            </a:r>
          </a:p>
          <a:p>
            <a:pPr eaLnBrk="1" hangingPunct="1">
              <a:spcBef>
                <a:spcPct val="50000"/>
              </a:spcBef>
              <a:buClrTx/>
              <a:buSzTx/>
              <a:buFontTx/>
              <a:buNone/>
            </a:pPr>
            <a:r>
              <a:rPr lang="ja-JP" altLang="en-US" sz="2800">
                <a:ea typeface="ＭＳ ゴシック" panose="020B0609070205080204" pitchFamily="49" charset="-128"/>
              </a:rPr>
              <a:t>免疫力の低下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76899"/>
                                        </p:tgtEl>
                                        <p:attrNameLst>
                                          <p:attrName>style.visibility</p:attrName>
                                        </p:attrNameLst>
                                      </p:cBhvr>
                                      <p:to>
                                        <p:strVal val="visible"/>
                                      </p:to>
                                    </p:set>
                                    <p:animEffect transition="in" filter="dissolve">
                                      <p:cBhvr>
                                        <p:cTn id="7" dur="500"/>
                                        <p:tgtEl>
                                          <p:spTgt spid="976899"/>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76904"/>
                                        </p:tgtEl>
                                        <p:attrNameLst>
                                          <p:attrName>style.visibility</p:attrName>
                                        </p:attrNameLst>
                                      </p:cBhvr>
                                      <p:to>
                                        <p:strVal val="visible"/>
                                      </p:to>
                                    </p:set>
                                    <p:animEffect transition="in" filter="dissolve">
                                      <p:cBhvr>
                                        <p:cTn id="11" dur="500"/>
                                        <p:tgtEl>
                                          <p:spTgt spid="97690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976900"/>
                                        </p:tgtEl>
                                        <p:attrNameLst>
                                          <p:attrName>style.visibility</p:attrName>
                                        </p:attrNameLst>
                                      </p:cBhvr>
                                      <p:to>
                                        <p:strVal val="visible"/>
                                      </p:to>
                                    </p:set>
                                    <p:animEffect transition="in" filter="dissolve">
                                      <p:cBhvr>
                                        <p:cTn id="16" dur="500"/>
                                        <p:tgtEl>
                                          <p:spTgt spid="976900"/>
                                        </p:tgtEl>
                                      </p:cBhvr>
                                    </p:animEffect>
                                  </p:childTnLst>
                                </p:cTn>
                              </p:par>
                            </p:childTnLst>
                          </p:cTn>
                        </p:par>
                        <p:par>
                          <p:cTn id="17" fill="hold" nodeType="afterGroup">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976901"/>
                                        </p:tgtEl>
                                        <p:attrNameLst>
                                          <p:attrName>style.visibility</p:attrName>
                                        </p:attrNameLst>
                                      </p:cBhvr>
                                      <p:to>
                                        <p:strVal val="visible"/>
                                      </p:to>
                                    </p:set>
                                    <p:animEffect transition="in" filter="dissolve">
                                      <p:cBhvr>
                                        <p:cTn id="20" dur="500"/>
                                        <p:tgtEl>
                                          <p:spTgt spid="976901"/>
                                        </p:tgtEl>
                                      </p:cBhvr>
                                    </p:animEffect>
                                  </p:childTnLst>
                                </p:cTn>
                              </p:par>
                            </p:childTnLst>
                          </p:cTn>
                        </p:par>
                        <p:par>
                          <p:cTn id="21" fill="hold" nodeType="afterGroup">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976905"/>
                                        </p:tgtEl>
                                        <p:attrNameLst>
                                          <p:attrName>style.visibility</p:attrName>
                                        </p:attrNameLst>
                                      </p:cBhvr>
                                      <p:to>
                                        <p:strVal val="visible"/>
                                      </p:to>
                                    </p:set>
                                    <p:animEffect transition="in" filter="dissolve">
                                      <p:cBhvr>
                                        <p:cTn id="24" dur="500"/>
                                        <p:tgtEl>
                                          <p:spTgt spid="97690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976903"/>
                                        </p:tgtEl>
                                        <p:attrNameLst>
                                          <p:attrName>style.visibility</p:attrName>
                                        </p:attrNameLst>
                                      </p:cBhvr>
                                      <p:to>
                                        <p:strVal val="visible"/>
                                      </p:to>
                                    </p:set>
                                    <p:animEffect transition="in" filter="dissolve">
                                      <p:cBhvr>
                                        <p:cTn id="29" dur="500"/>
                                        <p:tgtEl>
                                          <p:spTgt spid="976903"/>
                                        </p:tgtEl>
                                      </p:cBhvr>
                                    </p:animEffect>
                                  </p:childTnLst>
                                </p:cTn>
                              </p:par>
                            </p:childTnLst>
                          </p:cTn>
                        </p:par>
                        <p:par>
                          <p:cTn id="30" fill="hold" nodeType="afterGroup">
                            <p:stCondLst>
                              <p:cond delay="500"/>
                            </p:stCondLst>
                            <p:childTnLst>
                              <p:par>
                                <p:cTn id="31" presetID="9" presetClass="entr" presetSubtype="0" fill="hold" grpId="0" nodeType="afterEffect">
                                  <p:stCondLst>
                                    <p:cond delay="0"/>
                                  </p:stCondLst>
                                  <p:childTnLst>
                                    <p:set>
                                      <p:cBhvr>
                                        <p:cTn id="32" dur="1" fill="hold">
                                          <p:stCondLst>
                                            <p:cond delay="0"/>
                                          </p:stCondLst>
                                        </p:cTn>
                                        <p:tgtEl>
                                          <p:spTgt spid="976902"/>
                                        </p:tgtEl>
                                        <p:attrNameLst>
                                          <p:attrName>style.visibility</p:attrName>
                                        </p:attrNameLst>
                                      </p:cBhvr>
                                      <p:to>
                                        <p:strVal val="visible"/>
                                      </p:to>
                                    </p:set>
                                    <p:animEffect transition="in" filter="dissolve">
                                      <p:cBhvr>
                                        <p:cTn id="33" dur="500"/>
                                        <p:tgtEl>
                                          <p:spTgt spid="976902"/>
                                        </p:tgtEl>
                                      </p:cBhvr>
                                    </p:animEffect>
                                  </p:childTnLst>
                                </p:cTn>
                              </p:par>
                            </p:childTnLst>
                          </p:cTn>
                        </p:par>
                        <p:par>
                          <p:cTn id="34" fill="hold" nodeType="afterGroup">
                            <p:stCondLst>
                              <p:cond delay="1000"/>
                            </p:stCondLst>
                            <p:childTnLst>
                              <p:par>
                                <p:cTn id="35" presetID="9" presetClass="entr" presetSubtype="0" fill="hold" grpId="0" nodeType="afterEffect">
                                  <p:stCondLst>
                                    <p:cond delay="0"/>
                                  </p:stCondLst>
                                  <p:childTnLst>
                                    <p:set>
                                      <p:cBhvr>
                                        <p:cTn id="36" dur="1" fill="hold">
                                          <p:stCondLst>
                                            <p:cond delay="0"/>
                                          </p:stCondLst>
                                        </p:cTn>
                                        <p:tgtEl>
                                          <p:spTgt spid="976906"/>
                                        </p:tgtEl>
                                        <p:attrNameLst>
                                          <p:attrName>style.visibility</p:attrName>
                                        </p:attrNameLst>
                                      </p:cBhvr>
                                      <p:to>
                                        <p:strVal val="visible"/>
                                      </p:to>
                                    </p:set>
                                    <p:animEffect transition="in" filter="dissolve">
                                      <p:cBhvr>
                                        <p:cTn id="37" dur="500"/>
                                        <p:tgtEl>
                                          <p:spTgt spid="9769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animBg="1" autoUpdateAnimBg="0"/>
      <p:bldP spid="976900" grpId="0" autoUpdateAnimBg="0"/>
      <p:bldP spid="976901" grpId="0" animBg="1" autoUpdateAnimBg="0"/>
      <p:bldP spid="976902" grpId="0" animBg="1" autoUpdateAnimBg="0"/>
      <p:bldP spid="976903" grpId="0" autoUpdateAnimBg="0"/>
      <p:bldP spid="976904" grpId="0" autoUpdateAnimBg="0"/>
      <p:bldP spid="976905" grpId="0" autoUpdateAnimBg="0"/>
      <p:bldP spid="976906"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ja-JP" altLang="en-US" smtClean="0"/>
              <a:t>誤嚥性肺炎を予防する</a:t>
            </a:r>
          </a:p>
        </p:txBody>
      </p:sp>
      <p:sp>
        <p:nvSpPr>
          <p:cNvPr id="30723" name="Rectangle 3"/>
          <p:cNvSpPr>
            <a:spLocks noGrp="1" noChangeArrowheads="1"/>
          </p:cNvSpPr>
          <p:nvPr>
            <p:ph type="body" idx="1"/>
          </p:nvPr>
        </p:nvSpPr>
        <p:spPr/>
        <p:txBody>
          <a:bodyPr/>
          <a:lstStyle/>
          <a:p>
            <a:pPr marL="609600" indent="-609600" eaLnBrk="1" hangingPunct="1">
              <a:buFont typeface="Wingdings" panose="05000000000000000000" pitchFamily="2" charset="2"/>
              <a:buAutoNum type="arabicPeriod"/>
            </a:pPr>
            <a:r>
              <a:rPr lang="ja-JP" altLang="en-US" sz="3600" smtClean="0"/>
              <a:t>口腔内細菌を減少させる</a:t>
            </a:r>
          </a:p>
          <a:p>
            <a:pPr marL="609600" indent="-609600" eaLnBrk="1" hangingPunct="1">
              <a:buFont typeface="Wingdings" panose="05000000000000000000" pitchFamily="2" charset="2"/>
              <a:buAutoNum type="arabicPeriod"/>
            </a:pPr>
            <a:r>
              <a:rPr lang="ja-JP" altLang="en-US" sz="3600" smtClean="0"/>
              <a:t>誤嚥を予防する</a:t>
            </a:r>
          </a:p>
          <a:p>
            <a:pPr marL="609600" indent="-609600" eaLnBrk="1" hangingPunct="1">
              <a:buFont typeface="Wingdings" panose="05000000000000000000" pitchFamily="2" charset="2"/>
              <a:buAutoNum type="arabicPeriod"/>
            </a:pPr>
            <a:r>
              <a:rPr lang="ja-JP" altLang="en-US" sz="3600" smtClean="0"/>
              <a:t>抵抗力をつける</a:t>
            </a:r>
          </a:p>
        </p:txBody>
      </p:sp>
      <p:pic>
        <p:nvPicPr>
          <p:cNvPr id="3072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079875"/>
            <a:ext cx="3192463"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ja-JP" altLang="en-US" smtClean="0"/>
              <a:t>誤嚥性肺炎予防の法則</a:t>
            </a:r>
          </a:p>
        </p:txBody>
      </p:sp>
      <p:sp>
        <p:nvSpPr>
          <p:cNvPr id="978947" name="Rectangle 3"/>
          <p:cNvSpPr>
            <a:spLocks noGrp="1" noChangeArrowheads="1"/>
          </p:cNvSpPr>
          <p:nvPr>
            <p:ph type="body" idx="1"/>
          </p:nvPr>
        </p:nvSpPr>
        <p:spPr>
          <a:extLst>
            <a:ext uri="{91240B29-F687-4F45-9708-019B960494DF}">
              <a14:hiddenLine xmlns:a14="http://schemas.microsoft.com/office/drawing/2010/main" w="9525">
                <a:solidFill>
                  <a:srgbClr val="00FFCC"/>
                </a:solidFill>
                <a:miter lim="800000"/>
                <a:headEnd/>
                <a:tailEnd/>
              </a14:hiddenLine>
            </a:ext>
          </a:extLst>
        </p:spPr>
        <p:txBody>
          <a:bodyPr/>
          <a:lstStyle/>
          <a:p>
            <a:pPr eaLnBrk="1" hangingPunct="1"/>
            <a:r>
              <a:rPr lang="ja-JP" altLang="en-US" smtClean="0"/>
              <a:t>口腔ケア</a:t>
            </a:r>
            <a:r>
              <a:rPr lang="en-US" altLang="ja-JP" smtClean="0"/>
              <a:t>3</a:t>
            </a:r>
            <a:r>
              <a:rPr lang="ja-JP" altLang="en-US" smtClean="0"/>
              <a:t>つの効果</a:t>
            </a:r>
          </a:p>
          <a:p>
            <a:pPr eaLnBrk="1" hangingPunct="1"/>
            <a:r>
              <a:rPr lang="ja-JP" altLang="en-US" smtClean="0"/>
              <a:t>誤嚥性肺炎発症</a:t>
            </a:r>
            <a:r>
              <a:rPr lang="en-US" altLang="ja-JP" smtClean="0"/>
              <a:t>3</a:t>
            </a:r>
            <a:r>
              <a:rPr lang="ja-JP" altLang="en-US" smtClean="0"/>
              <a:t>つのリスク</a:t>
            </a:r>
          </a:p>
        </p:txBody>
      </p:sp>
      <p:grpSp>
        <p:nvGrpSpPr>
          <p:cNvPr id="978948" name="Group 4"/>
          <p:cNvGrpSpPr>
            <a:grpSpLocks/>
          </p:cNvGrpSpPr>
          <p:nvPr/>
        </p:nvGrpSpPr>
        <p:grpSpPr bwMode="auto">
          <a:xfrm>
            <a:off x="914400" y="3581400"/>
            <a:ext cx="2971800" cy="1905000"/>
            <a:chOff x="720" y="2256"/>
            <a:chExt cx="1872" cy="1200"/>
          </a:xfrm>
        </p:grpSpPr>
        <p:sp>
          <p:nvSpPr>
            <p:cNvPr id="31753" name="AutoShape 5"/>
            <p:cNvSpPr>
              <a:spLocks noChangeArrowheads="1"/>
            </p:cNvSpPr>
            <p:nvPr/>
          </p:nvSpPr>
          <p:spPr bwMode="auto">
            <a:xfrm>
              <a:off x="720" y="2256"/>
              <a:ext cx="1824" cy="1200"/>
            </a:xfrm>
            <a:prstGeom prst="roundRect">
              <a:avLst>
                <a:gd name="adj" fmla="val 16667"/>
              </a:avLst>
            </a:prstGeom>
            <a:solidFill>
              <a:srgbClr val="00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endParaRPr lang="ja-JP" altLang="ja-JP" sz="2400" b="0">
                <a:ea typeface="ＭＳ ゴシック" panose="020B0609070205080204" pitchFamily="49" charset="-128"/>
              </a:endParaRPr>
            </a:p>
          </p:txBody>
        </p:sp>
        <p:sp>
          <p:nvSpPr>
            <p:cNvPr id="31754" name="Text Box 6"/>
            <p:cNvSpPr txBox="1">
              <a:spLocks noChangeArrowheads="1"/>
            </p:cNvSpPr>
            <p:nvPr/>
          </p:nvSpPr>
          <p:spPr bwMode="auto">
            <a:xfrm>
              <a:off x="816" y="2400"/>
              <a:ext cx="1776"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2400">
                  <a:ea typeface="ＭＳ ゴシック" panose="020B0609070205080204" pitchFamily="49" charset="-128"/>
                </a:rPr>
                <a:t>口腔内細菌の減少</a:t>
              </a:r>
            </a:p>
            <a:p>
              <a:pPr eaLnBrk="1" hangingPunct="1">
                <a:spcBef>
                  <a:spcPct val="50000"/>
                </a:spcBef>
                <a:buClrTx/>
                <a:buSzTx/>
                <a:buFontTx/>
                <a:buNone/>
              </a:pPr>
              <a:r>
                <a:rPr lang="ja-JP" altLang="en-US" sz="2400">
                  <a:ea typeface="ＭＳ ゴシック" panose="020B0609070205080204" pitchFamily="49" charset="-128"/>
                </a:rPr>
                <a:t>口腔周囲の刺激</a:t>
              </a:r>
            </a:p>
            <a:p>
              <a:pPr eaLnBrk="1" hangingPunct="1">
                <a:spcBef>
                  <a:spcPct val="50000"/>
                </a:spcBef>
                <a:buClrTx/>
                <a:buSzTx/>
                <a:buFontTx/>
                <a:buNone/>
              </a:pPr>
              <a:r>
                <a:rPr lang="ja-JP" altLang="en-US" sz="2400">
                  <a:ea typeface="ＭＳ ゴシック" panose="020B0609070205080204" pitchFamily="49" charset="-128"/>
                </a:rPr>
                <a:t>ケア</a:t>
              </a:r>
            </a:p>
          </p:txBody>
        </p:sp>
      </p:grpSp>
      <p:grpSp>
        <p:nvGrpSpPr>
          <p:cNvPr id="978951" name="Group 7"/>
          <p:cNvGrpSpPr>
            <a:grpSpLocks/>
          </p:cNvGrpSpPr>
          <p:nvPr/>
        </p:nvGrpSpPr>
        <p:grpSpPr bwMode="auto">
          <a:xfrm>
            <a:off x="4953000" y="3581400"/>
            <a:ext cx="3124200" cy="1905000"/>
            <a:chOff x="2064" y="2256"/>
            <a:chExt cx="1968" cy="1200"/>
          </a:xfrm>
        </p:grpSpPr>
        <p:sp>
          <p:nvSpPr>
            <p:cNvPr id="31751" name="AutoShape 8"/>
            <p:cNvSpPr>
              <a:spLocks noChangeArrowheads="1"/>
            </p:cNvSpPr>
            <p:nvPr/>
          </p:nvSpPr>
          <p:spPr bwMode="auto">
            <a:xfrm>
              <a:off x="2064" y="2256"/>
              <a:ext cx="1824" cy="1200"/>
            </a:xfrm>
            <a:prstGeom prst="roundRect">
              <a:avLst>
                <a:gd name="adj" fmla="val 16667"/>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endParaRPr lang="ja-JP" altLang="ja-JP" sz="2400" b="0">
                <a:ea typeface="ＭＳ ゴシック" panose="020B0609070205080204" pitchFamily="49" charset="-128"/>
              </a:endParaRPr>
            </a:p>
          </p:txBody>
        </p:sp>
        <p:sp>
          <p:nvSpPr>
            <p:cNvPr id="31752" name="Text Box 9"/>
            <p:cNvSpPr txBox="1">
              <a:spLocks noChangeArrowheads="1"/>
            </p:cNvSpPr>
            <p:nvPr/>
          </p:nvSpPr>
          <p:spPr bwMode="auto">
            <a:xfrm>
              <a:off x="2160" y="2400"/>
              <a:ext cx="1872" cy="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2400">
                  <a:ea typeface="ＭＳ ゴシック" panose="020B0609070205080204" pitchFamily="49" charset="-128"/>
                </a:rPr>
                <a:t>口腔内細菌の増加</a:t>
              </a:r>
            </a:p>
            <a:p>
              <a:pPr eaLnBrk="1" hangingPunct="1">
                <a:spcBef>
                  <a:spcPct val="50000"/>
                </a:spcBef>
                <a:buClrTx/>
                <a:buSzTx/>
                <a:buFontTx/>
                <a:buNone/>
              </a:pPr>
              <a:r>
                <a:rPr lang="ja-JP" altLang="en-US" sz="2400">
                  <a:ea typeface="ＭＳ ゴシック" panose="020B0609070205080204" pitchFamily="49" charset="-128"/>
                </a:rPr>
                <a:t>誤嚥</a:t>
              </a:r>
            </a:p>
            <a:p>
              <a:pPr eaLnBrk="1" hangingPunct="1">
                <a:spcBef>
                  <a:spcPct val="50000"/>
                </a:spcBef>
                <a:buClrTx/>
                <a:buSzTx/>
                <a:buFontTx/>
                <a:buNone/>
              </a:pPr>
              <a:r>
                <a:rPr lang="ja-JP" altLang="en-US" sz="2400">
                  <a:ea typeface="ＭＳ ゴシック" panose="020B0609070205080204" pitchFamily="49" charset="-128"/>
                </a:rPr>
                <a:t>体力低下</a:t>
              </a:r>
            </a:p>
          </p:txBody>
        </p:sp>
      </p:grpSp>
      <p:sp>
        <p:nvSpPr>
          <p:cNvPr id="978954" name="Text Box 10"/>
          <p:cNvSpPr txBox="1">
            <a:spLocks noChangeArrowheads="1"/>
          </p:cNvSpPr>
          <p:nvPr/>
        </p:nvSpPr>
        <p:spPr bwMode="auto">
          <a:xfrm>
            <a:off x="3886200" y="4038600"/>
            <a:ext cx="762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en-US" altLang="ja-JP" sz="6000">
                <a:ea typeface="ＭＳ ゴシック" panose="020B0609070205080204" pitchFamily="49" charset="-128"/>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78947"/>
                                        </p:tgtEl>
                                        <p:attrNameLst>
                                          <p:attrName>style.visibility</p:attrName>
                                        </p:attrNameLst>
                                      </p:cBhvr>
                                      <p:to>
                                        <p:strVal val="visible"/>
                                      </p:to>
                                    </p:set>
                                    <p:anim calcmode="lin" valueType="num">
                                      <p:cBhvr additive="base">
                                        <p:cTn id="7" dur="500" fill="hold"/>
                                        <p:tgtEl>
                                          <p:spTgt spid="978947"/>
                                        </p:tgtEl>
                                        <p:attrNameLst>
                                          <p:attrName>ppt_x</p:attrName>
                                        </p:attrNameLst>
                                      </p:cBhvr>
                                      <p:tavLst>
                                        <p:tav tm="0">
                                          <p:val>
                                            <p:strVal val="#ppt_x"/>
                                          </p:val>
                                        </p:tav>
                                        <p:tav tm="100000">
                                          <p:val>
                                            <p:strVal val="#ppt_x"/>
                                          </p:val>
                                        </p:tav>
                                      </p:tavLst>
                                    </p:anim>
                                    <p:anim calcmode="lin" valueType="num">
                                      <p:cBhvr additive="base">
                                        <p:cTn id="8" dur="500" fill="hold"/>
                                        <p:tgtEl>
                                          <p:spTgt spid="97894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978948"/>
                                        </p:tgtEl>
                                        <p:attrNameLst>
                                          <p:attrName>style.visibility</p:attrName>
                                        </p:attrNameLst>
                                      </p:cBhvr>
                                      <p:to>
                                        <p:strVal val="visible"/>
                                      </p:to>
                                    </p:set>
                                    <p:animEffect transition="in" filter="dissolve">
                                      <p:cBhvr>
                                        <p:cTn id="13" dur="500"/>
                                        <p:tgtEl>
                                          <p:spTgt spid="978948"/>
                                        </p:tgtEl>
                                      </p:cBhvr>
                                    </p:animEffect>
                                  </p:childTnLst>
                                </p:cTn>
                              </p:par>
                            </p:childTnLst>
                          </p:cTn>
                        </p:par>
                        <p:par>
                          <p:cTn id="14" fill="hold" nodeType="afterGroup">
                            <p:stCondLst>
                              <p:cond delay="500"/>
                            </p:stCondLst>
                            <p:childTnLst>
                              <p:par>
                                <p:cTn id="15" presetID="9" presetClass="entr" presetSubtype="0" fill="hold" nodeType="afterEffect">
                                  <p:stCondLst>
                                    <p:cond delay="0"/>
                                  </p:stCondLst>
                                  <p:childTnLst>
                                    <p:set>
                                      <p:cBhvr>
                                        <p:cTn id="16" dur="1" fill="hold">
                                          <p:stCondLst>
                                            <p:cond delay="0"/>
                                          </p:stCondLst>
                                        </p:cTn>
                                        <p:tgtEl>
                                          <p:spTgt spid="978951"/>
                                        </p:tgtEl>
                                        <p:attrNameLst>
                                          <p:attrName>style.visibility</p:attrName>
                                        </p:attrNameLst>
                                      </p:cBhvr>
                                      <p:to>
                                        <p:strVal val="visible"/>
                                      </p:to>
                                    </p:set>
                                    <p:animEffect transition="in" filter="dissolve">
                                      <p:cBhvr>
                                        <p:cTn id="17" dur="500"/>
                                        <p:tgtEl>
                                          <p:spTgt spid="978951"/>
                                        </p:tgtEl>
                                      </p:cBhvr>
                                    </p:animEffect>
                                  </p:childTnLst>
                                </p:cTn>
                              </p:par>
                            </p:childTnLst>
                          </p:cTn>
                        </p:par>
                        <p:par>
                          <p:cTn id="18" fill="hold" nodeType="afterGroup">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978954"/>
                                        </p:tgtEl>
                                        <p:attrNameLst>
                                          <p:attrName>style.visibility</p:attrName>
                                        </p:attrNameLst>
                                      </p:cBhvr>
                                      <p:to>
                                        <p:strVal val="visible"/>
                                      </p:to>
                                    </p:set>
                                    <p:animEffect transition="in" filter="dissolve">
                                      <p:cBhvr>
                                        <p:cTn id="21" dur="500"/>
                                        <p:tgtEl>
                                          <p:spTgt spid="978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utoUpdateAnimBg="0"/>
      <p:bldP spid="97895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6"/>
          <p:cNvSpPr>
            <a:spLocks noGrp="1" noChangeArrowheads="1"/>
          </p:cNvSpPr>
          <p:nvPr>
            <p:ph type="title"/>
          </p:nvPr>
        </p:nvSpPr>
        <p:spPr/>
        <p:txBody>
          <a:bodyPr/>
          <a:lstStyle/>
          <a:p>
            <a:pPr eaLnBrk="1" hangingPunct="1"/>
            <a:r>
              <a:rPr lang="ja-JP" altLang="en-US" smtClean="0"/>
              <a:t>大脳基底核梗塞と嚥下反射</a:t>
            </a:r>
          </a:p>
        </p:txBody>
      </p:sp>
      <p:grpSp>
        <p:nvGrpSpPr>
          <p:cNvPr id="32771" name="Group 1036"/>
          <p:cNvGrpSpPr>
            <a:grpSpLocks/>
          </p:cNvGrpSpPr>
          <p:nvPr/>
        </p:nvGrpSpPr>
        <p:grpSpPr bwMode="auto">
          <a:xfrm>
            <a:off x="1543050" y="1928813"/>
            <a:ext cx="6096000" cy="3429000"/>
            <a:chOff x="816" y="1296"/>
            <a:chExt cx="4128" cy="2400"/>
          </a:xfrm>
        </p:grpSpPr>
        <p:sp>
          <p:nvSpPr>
            <p:cNvPr id="32798" name="Line 1027"/>
            <p:cNvSpPr>
              <a:spLocks noChangeShapeType="1"/>
            </p:cNvSpPr>
            <p:nvPr/>
          </p:nvSpPr>
          <p:spPr bwMode="auto">
            <a:xfrm>
              <a:off x="816" y="1296"/>
              <a:ext cx="0" cy="2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799" name="Line 1028"/>
            <p:cNvSpPr>
              <a:spLocks noChangeShapeType="1"/>
            </p:cNvSpPr>
            <p:nvPr/>
          </p:nvSpPr>
          <p:spPr bwMode="auto">
            <a:xfrm>
              <a:off x="816" y="3696"/>
              <a:ext cx="4128"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800" name="Line 1030"/>
            <p:cNvSpPr>
              <a:spLocks noChangeShapeType="1"/>
            </p:cNvSpPr>
            <p:nvPr/>
          </p:nvSpPr>
          <p:spPr bwMode="auto">
            <a:xfrm>
              <a:off x="816" y="3216"/>
              <a:ext cx="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801" name="Line 1031"/>
            <p:cNvSpPr>
              <a:spLocks noChangeShapeType="1"/>
            </p:cNvSpPr>
            <p:nvPr/>
          </p:nvSpPr>
          <p:spPr bwMode="auto">
            <a:xfrm>
              <a:off x="816" y="3216"/>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802" name="Line 1032"/>
            <p:cNvSpPr>
              <a:spLocks noChangeShapeType="1"/>
            </p:cNvSpPr>
            <p:nvPr/>
          </p:nvSpPr>
          <p:spPr bwMode="auto">
            <a:xfrm>
              <a:off x="816" y="2736"/>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803" name="Line 1033"/>
            <p:cNvSpPr>
              <a:spLocks noChangeShapeType="1"/>
            </p:cNvSpPr>
            <p:nvPr/>
          </p:nvSpPr>
          <p:spPr bwMode="auto">
            <a:xfrm>
              <a:off x="816" y="2256"/>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804" name="Line 1034"/>
            <p:cNvSpPr>
              <a:spLocks noChangeShapeType="1"/>
            </p:cNvSpPr>
            <p:nvPr/>
          </p:nvSpPr>
          <p:spPr bwMode="auto">
            <a:xfrm>
              <a:off x="816" y="1776"/>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805" name="Line 1035"/>
            <p:cNvSpPr>
              <a:spLocks noChangeShapeType="1"/>
            </p:cNvSpPr>
            <p:nvPr/>
          </p:nvSpPr>
          <p:spPr bwMode="auto">
            <a:xfrm>
              <a:off x="816" y="1296"/>
              <a:ext cx="144"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2772" name="Text Box 1037"/>
          <p:cNvSpPr txBox="1">
            <a:spLocks noChangeArrowheads="1"/>
          </p:cNvSpPr>
          <p:nvPr/>
        </p:nvSpPr>
        <p:spPr bwMode="auto">
          <a:xfrm>
            <a:off x="517525" y="2257425"/>
            <a:ext cx="488950" cy="284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b="0">
                <a:ea typeface="ＭＳ ゴシック" panose="020B0609070205080204" pitchFamily="49" charset="-128"/>
              </a:rPr>
              <a:t>嚥下開始までの潜時</a:t>
            </a:r>
            <a:r>
              <a:rPr lang="en-US" altLang="ja-JP" sz="2000" b="0">
                <a:ea typeface="ＭＳ ゴシック" panose="020B0609070205080204" pitchFamily="49" charset="-128"/>
              </a:rPr>
              <a:t>(</a:t>
            </a:r>
            <a:r>
              <a:rPr lang="ja-JP" altLang="en-US" sz="2000" b="0">
                <a:ea typeface="ＭＳ ゴシック" panose="020B0609070205080204" pitchFamily="49" charset="-128"/>
              </a:rPr>
              <a:t>秒</a:t>
            </a:r>
            <a:r>
              <a:rPr lang="en-US" altLang="ja-JP" sz="2000" b="0">
                <a:ea typeface="ＭＳ ゴシック" panose="020B0609070205080204" pitchFamily="49" charset="-128"/>
              </a:rPr>
              <a:t>)</a:t>
            </a:r>
          </a:p>
        </p:txBody>
      </p:sp>
      <p:sp>
        <p:nvSpPr>
          <p:cNvPr id="32773" name="Text Box 1038"/>
          <p:cNvSpPr txBox="1">
            <a:spLocks noChangeArrowheads="1"/>
          </p:cNvSpPr>
          <p:nvPr/>
        </p:nvSpPr>
        <p:spPr bwMode="auto">
          <a:xfrm>
            <a:off x="1009650" y="1776413"/>
            <a:ext cx="40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600" b="0">
                <a:ea typeface="ＭＳ ゴシック" panose="020B0609070205080204" pitchFamily="49" charset="-128"/>
              </a:rPr>
              <a:t>10</a:t>
            </a:r>
          </a:p>
        </p:txBody>
      </p:sp>
      <p:sp>
        <p:nvSpPr>
          <p:cNvPr id="32774" name="Text Box 1039"/>
          <p:cNvSpPr txBox="1">
            <a:spLocks noChangeArrowheads="1"/>
          </p:cNvSpPr>
          <p:nvPr/>
        </p:nvSpPr>
        <p:spPr bwMode="auto">
          <a:xfrm>
            <a:off x="1065213" y="243046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600" b="0">
                <a:ea typeface="ＭＳ ゴシック" panose="020B0609070205080204" pitchFamily="49" charset="-128"/>
              </a:rPr>
              <a:t>8</a:t>
            </a:r>
          </a:p>
        </p:txBody>
      </p:sp>
      <p:sp>
        <p:nvSpPr>
          <p:cNvPr id="32775" name="Text Box 1040"/>
          <p:cNvSpPr txBox="1">
            <a:spLocks noChangeArrowheads="1"/>
          </p:cNvSpPr>
          <p:nvPr/>
        </p:nvSpPr>
        <p:spPr bwMode="auto">
          <a:xfrm>
            <a:off x="1065213" y="314801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600" b="0">
                <a:ea typeface="ＭＳ ゴシック" panose="020B0609070205080204" pitchFamily="49" charset="-128"/>
              </a:rPr>
              <a:t>6</a:t>
            </a:r>
          </a:p>
        </p:txBody>
      </p:sp>
      <p:sp>
        <p:nvSpPr>
          <p:cNvPr id="32776" name="Text Box 1041"/>
          <p:cNvSpPr txBox="1">
            <a:spLocks noChangeArrowheads="1"/>
          </p:cNvSpPr>
          <p:nvPr/>
        </p:nvSpPr>
        <p:spPr bwMode="auto">
          <a:xfrm>
            <a:off x="1065213" y="383381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600" b="0">
                <a:ea typeface="ＭＳ ゴシック" panose="020B0609070205080204" pitchFamily="49" charset="-128"/>
              </a:rPr>
              <a:t>4</a:t>
            </a:r>
          </a:p>
        </p:txBody>
      </p:sp>
      <p:sp>
        <p:nvSpPr>
          <p:cNvPr id="32777" name="Text Box 1042"/>
          <p:cNvSpPr txBox="1">
            <a:spLocks noChangeArrowheads="1"/>
          </p:cNvSpPr>
          <p:nvPr/>
        </p:nvSpPr>
        <p:spPr bwMode="auto">
          <a:xfrm>
            <a:off x="1065213" y="456406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600" b="0">
                <a:ea typeface="ＭＳ ゴシック" panose="020B0609070205080204" pitchFamily="49" charset="-128"/>
              </a:rPr>
              <a:t>2</a:t>
            </a:r>
          </a:p>
        </p:txBody>
      </p:sp>
      <p:sp>
        <p:nvSpPr>
          <p:cNvPr id="32778" name="Text Box 1043"/>
          <p:cNvSpPr txBox="1">
            <a:spLocks noChangeArrowheads="1"/>
          </p:cNvSpPr>
          <p:nvPr/>
        </p:nvSpPr>
        <p:spPr bwMode="auto">
          <a:xfrm>
            <a:off x="1065213" y="5205413"/>
            <a:ext cx="295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600" b="0">
                <a:ea typeface="ＭＳ ゴシック" panose="020B0609070205080204" pitchFamily="49" charset="-128"/>
              </a:rPr>
              <a:t>0</a:t>
            </a:r>
          </a:p>
        </p:txBody>
      </p:sp>
      <p:sp>
        <p:nvSpPr>
          <p:cNvPr id="32779" name="Text Box 1044"/>
          <p:cNvSpPr txBox="1">
            <a:spLocks noChangeArrowheads="1"/>
          </p:cNvSpPr>
          <p:nvPr/>
        </p:nvSpPr>
        <p:spPr bwMode="auto">
          <a:xfrm>
            <a:off x="1987550" y="5430838"/>
            <a:ext cx="950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a:ea typeface="ＭＳ ゴシック" panose="020B0609070205080204" pitchFamily="49" charset="-128"/>
              </a:rPr>
              <a:t>正常群</a:t>
            </a:r>
          </a:p>
        </p:txBody>
      </p:sp>
      <p:sp>
        <p:nvSpPr>
          <p:cNvPr id="32780" name="Text Box 1046"/>
          <p:cNvSpPr txBox="1">
            <a:spLocks noChangeArrowheads="1"/>
          </p:cNvSpPr>
          <p:nvPr/>
        </p:nvSpPr>
        <p:spPr bwMode="auto">
          <a:xfrm>
            <a:off x="3543300" y="5434013"/>
            <a:ext cx="1462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a:ea typeface="ＭＳ ゴシック" panose="020B0609070205080204" pitchFamily="49" charset="-128"/>
              </a:rPr>
              <a:t>片側基底核</a:t>
            </a:r>
          </a:p>
          <a:p>
            <a:pPr algn="ctr" eaLnBrk="1" hangingPunct="1">
              <a:spcBef>
                <a:spcPct val="0"/>
              </a:spcBef>
              <a:buClrTx/>
              <a:buSzTx/>
              <a:buFontTx/>
              <a:buNone/>
            </a:pPr>
            <a:r>
              <a:rPr lang="ja-JP" altLang="en-US" sz="2000">
                <a:ea typeface="ＭＳ ゴシック" panose="020B0609070205080204" pitchFamily="49" charset="-128"/>
              </a:rPr>
              <a:t>梗塞群</a:t>
            </a:r>
          </a:p>
        </p:txBody>
      </p:sp>
      <p:sp>
        <p:nvSpPr>
          <p:cNvPr id="32781" name="Text Box 1047"/>
          <p:cNvSpPr txBox="1">
            <a:spLocks noChangeArrowheads="1"/>
          </p:cNvSpPr>
          <p:nvPr/>
        </p:nvSpPr>
        <p:spPr bwMode="auto">
          <a:xfrm>
            <a:off x="5492750" y="5434013"/>
            <a:ext cx="14620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a:ea typeface="ＭＳ ゴシック" panose="020B0609070205080204" pitchFamily="49" charset="-128"/>
              </a:rPr>
              <a:t>両側基底核</a:t>
            </a:r>
          </a:p>
          <a:p>
            <a:pPr algn="ctr" eaLnBrk="1" hangingPunct="1">
              <a:spcBef>
                <a:spcPct val="0"/>
              </a:spcBef>
              <a:buClrTx/>
              <a:buSzTx/>
              <a:buFontTx/>
              <a:buNone/>
            </a:pPr>
            <a:r>
              <a:rPr lang="ja-JP" altLang="en-US" sz="2000">
                <a:ea typeface="ＭＳ ゴシック" panose="020B0609070205080204" pitchFamily="49" charset="-128"/>
              </a:rPr>
              <a:t>梗塞群</a:t>
            </a:r>
          </a:p>
        </p:txBody>
      </p:sp>
      <p:sp>
        <p:nvSpPr>
          <p:cNvPr id="32782" name="Text Box 1048"/>
          <p:cNvSpPr txBox="1">
            <a:spLocks noChangeArrowheads="1"/>
          </p:cNvSpPr>
          <p:nvPr/>
        </p:nvSpPr>
        <p:spPr bwMode="auto">
          <a:xfrm>
            <a:off x="1847850" y="45196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32783" name="Text Box 1049"/>
          <p:cNvSpPr txBox="1">
            <a:spLocks noChangeArrowheads="1"/>
          </p:cNvSpPr>
          <p:nvPr/>
        </p:nvSpPr>
        <p:spPr bwMode="auto">
          <a:xfrm>
            <a:off x="2705100" y="41386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32784" name="Line 1050"/>
          <p:cNvSpPr>
            <a:spLocks noChangeShapeType="1"/>
          </p:cNvSpPr>
          <p:nvPr/>
        </p:nvSpPr>
        <p:spPr bwMode="auto">
          <a:xfrm flipV="1">
            <a:off x="2076450" y="4291013"/>
            <a:ext cx="838200" cy="381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785" name="Text Box 1051"/>
          <p:cNvSpPr txBox="1">
            <a:spLocks noChangeArrowheads="1"/>
          </p:cNvSpPr>
          <p:nvPr/>
        </p:nvSpPr>
        <p:spPr bwMode="auto">
          <a:xfrm>
            <a:off x="3695700" y="44434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32786" name="Text Box 1052"/>
          <p:cNvSpPr txBox="1">
            <a:spLocks noChangeArrowheads="1"/>
          </p:cNvSpPr>
          <p:nvPr/>
        </p:nvSpPr>
        <p:spPr bwMode="auto">
          <a:xfrm>
            <a:off x="4610100" y="33766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32787" name="Line 1053"/>
          <p:cNvSpPr>
            <a:spLocks noChangeShapeType="1"/>
          </p:cNvSpPr>
          <p:nvPr/>
        </p:nvSpPr>
        <p:spPr bwMode="auto">
          <a:xfrm flipV="1">
            <a:off x="3905250" y="3529013"/>
            <a:ext cx="914400" cy="990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788" name="Text Box 1054"/>
          <p:cNvSpPr txBox="1">
            <a:spLocks noChangeArrowheads="1"/>
          </p:cNvSpPr>
          <p:nvPr/>
        </p:nvSpPr>
        <p:spPr bwMode="auto">
          <a:xfrm>
            <a:off x="5524500" y="39862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32789" name="Text Box 1055"/>
          <p:cNvSpPr txBox="1">
            <a:spLocks noChangeArrowheads="1"/>
          </p:cNvSpPr>
          <p:nvPr/>
        </p:nvSpPr>
        <p:spPr bwMode="auto">
          <a:xfrm>
            <a:off x="6496050" y="200501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32790" name="Line 1056"/>
          <p:cNvSpPr>
            <a:spLocks noChangeShapeType="1"/>
          </p:cNvSpPr>
          <p:nvPr/>
        </p:nvSpPr>
        <p:spPr bwMode="auto">
          <a:xfrm flipV="1">
            <a:off x="5734050" y="2157413"/>
            <a:ext cx="914400" cy="1905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2791" name="Rectangle 1057"/>
          <p:cNvSpPr>
            <a:spLocks noChangeArrowheads="1"/>
          </p:cNvSpPr>
          <p:nvPr/>
        </p:nvSpPr>
        <p:spPr bwMode="auto">
          <a:xfrm>
            <a:off x="4667250" y="3124200"/>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2000" b="0">
                <a:latin typeface="Times New Roman" panose="02020603050405020304" pitchFamily="18" charset="0"/>
              </a:rPr>
              <a:t>* </a:t>
            </a:r>
          </a:p>
        </p:txBody>
      </p:sp>
      <p:sp>
        <p:nvSpPr>
          <p:cNvPr id="32792" name="Rectangle 1058"/>
          <p:cNvSpPr>
            <a:spLocks noChangeArrowheads="1"/>
          </p:cNvSpPr>
          <p:nvPr/>
        </p:nvSpPr>
        <p:spPr bwMode="auto">
          <a:xfrm>
            <a:off x="5530850" y="3733800"/>
            <a:ext cx="374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2000" b="0">
                <a:latin typeface="Times New Roman" panose="02020603050405020304" pitchFamily="18" charset="0"/>
              </a:rPr>
              <a:t>* </a:t>
            </a:r>
          </a:p>
        </p:txBody>
      </p:sp>
      <p:sp>
        <p:nvSpPr>
          <p:cNvPr id="32793" name="Rectangle 1059"/>
          <p:cNvSpPr>
            <a:spLocks noChangeArrowheads="1"/>
          </p:cNvSpPr>
          <p:nvPr/>
        </p:nvSpPr>
        <p:spPr bwMode="auto">
          <a:xfrm>
            <a:off x="6432550" y="1752600"/>
            <a:ext cx="501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2000" b="0">
                <a:latin typeface="Times New Roman" panose="02020603050405020304" pitchFamily="18" charset="0"/>
              </a:rPr>
              <a:t>* *</a:t>
            </a:r>
          </a:p>
        </p:txBody>
      </p:sp>
      <p:sp>
        <p:nvSpPr>
          <p:cNvPr id="32794" name="Rectangle 1060"/>
          <p:cNvSpPr>
            <a:spLocks noChangeArrowheads="1"/>
          </p:cNvSpPr>
          <p:nvPr/>
        </p:nvSpPr>
        <p:spPr bwMode="auto">
          <a:xfrm>
            <a:off x="6400800" y="4800600"/>
            <a:ext cx="16573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r" eaLnBrk="1" hangingPunct="1">
              <a:spcBef>
                <a:spcPct val="0"/>
              </a:spcBef>
              <a:buClrTx/>
              <a:buSzTx/>
              <a:buFontTx/>
              <a:buNone/>
            </a:pPr>
            <a:r>
              <a:rPr lang="ja-JP" altLang="en-US" sz="1400">
                <a:latin typeface="Times New Roman" panose="02020603050405020304" pitchFamily="18" charset="0"/>
              </a:rPr>
              <a:t>＊；</a:t>
            </a:r>
            <a:r>
              <a:rPr lang="en-US" altLang="ja-JP" sz="1400">
                <a:latin typeface="Times New Roman" panose="02020603050405020304" pitchFamily="18" charset="0"/>
              </a:rPr>
              <a:t>P</a:t>
            </a:r>
            <a:r>
              <a:rPr lang="ja-JP" altLang="en-US" sz="1400">
                <a:latin typeface="Times New Roman" panose="02020603050405020304" pitchFamily="18" charset="0"/>
              </a:rPr>
              <a:t>＜</a:t>
            </a:r>
            <a:r>
              <a:rPr lang="en-US" altLang="ja-JP" sz="1400">
                <a:latin typeface="Times New Roman" panose="02020603050405020304" pitchFamily="18" charset="0"/>
              </a:rPr>
              <a:t>0.05</a:t>
            </a:r>
          </a:p>
          <a:p>
            <a:pPr algn="r" eaLnBrk="1" hangingPunct="1">
              <a:spcBef>
                <a:spcPct val="0"/>
              </a:spcBef>
              <a:buClrTx/>
              <a:buSzTx/>
              <a:buFontTx/>
              <a:buNone/>
            </a:pPr>
            <a:r>
              <a:rPr lang="ja-JP" altLang="en-US" sz="1400">
                <a:latin typeface="Times New Roman" panose="02020603050405020304" pitchFamily="18" charset="0"/>
              </a:rPr>
              <a:t>＊ ＊ ；</a:t>
            </a:r>
            <a:r>
              <a:rPr lang="en-US" altLang="ja-JP" sz="1400">
                <a:latin typeface="Times New Roman" panose="02020603050405020304" pitchFamily="18" charset="0"/>
              </a:rPr>
              <a:t>P</a:t>
            </a:r>
            <a:r>
              <a:rPr lang="ja-JP" altLang="en-US" sz="1400">
                <a:latin typeface="Times New Roman" panose="02020603050405020304" pitchFamily="18" charset="0"/>
              </a:rPr>
              <a:t>＜</a:t>
            </a:r>
            <a:r>
              <a:rPr lang="en-US" altLang="ja-JP" sz="1400">
                <a:latin typeface="Times New Roman" panose="02020603050405020304" pitchFamily="18" charset="0"/>
              </a:rPr>
              <a:t>0.01</a:t>
            </a:r>
          </a:p>
        </p:txBody>
      </p:sp>
      <p:sp>
        <p:nvSpPr>
          <p:cNvPr id="32795" name="Text Box 1062"/>
          <p:cNvSpPr txBox="1">
            <a:spLocks noChangeArrowheads="1"/>
          </p:cNvSpPr>
          <p:nvPr/>
        </p:nvSpPr>
        <p:spPr bwMode="auto">
          <a:xfrm>
            <a:off x="7162800" y="2438400"/>
            <a:ext cx="18288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1600" b="0">
                <a:ea typeface="ＭＳ ゴシック" panose="020B0609070205080204" pitchFamily="49" charset="-128"/>
              </a:rPr>
              <a:t>○</a:t>
            </a:r>
            <a:r>
              <a:rPr lang="ja-JP" altLang="en-US" sz="1600" b="0">
                <a:ea typeface="ＭＳ ゴシック" panose="020B0609070205080204" pitchFamily="49" charset="-128"/>
              </a:rPr>
              <a:t>；日中</a:t>
            </a:r>
          </a:p>
          <a:p>
            <a:pPr eaLnBrk="1" hangingPunct="1">
              <a:spcBef>
                <a:spcPct val="0"/>
              </a:spcBef>
              <a:buClrTx/>
              <a:buSzTx/>
              <a:buFontTx/>
              <a:buNone/>
            </a:pPr>
            <a:r>
              <a:rPr lang="ja-JP" altLang="en-US" sz="1600" b="0">
                <a:ea typeface="ＭＳ ゴシック" panose="020B0609070205080204" pitchFamily="49" charset="-128"/>
              </a:rPr>
              <a:t>●；夜間睡眠中</a:t>
            </a:r>
          </a:p>
          <a:p>
            <a:pPr eaLnBrk="1" hangingPunct="1">
              <a:spcBef>
                <a:spcPct val="0"/>
              </a:spcBef>
              <a:buClrTx/>
              <a:buSzTx/>
              <a:buFontTx/>
              <a:buNone/>
            </a:pPr>
            <a:endParaRPr lang="ja-JP" altLang="en-US" sz="1600" b="0">
              <a:ea typeface="ＭＳ ゴシック" panose="020B0609070205080204" pitchFamily="49" charset="-128"/>
            </a:endParaRPr>
          </a:p>
          <a:p>
            <a:pPr eaLnBrk="1" hangingPunct="1">
              <a:spcBef>
                <a:spcPct val="0"/>
              </a:spcBef>
              <a:buClrTx/>
              <a:buSzTx/>
              <a:buFontTx/>
              <a:buNone/>
            </a:pPr>
            <a:endParaRPr lang="en-US" altLang="ja-JP" sz="1600" b="0">
              <a:ea typeface="ＭＳ ゴシック" panose="020B0609070205080204" pitchFamily="49" charset="-128"/>
            </a:endParaRPr>
          </a:p>
        </p:txBody>
      </p:sp>
      <p:sp>
        <p:nvSpPr>
          <p:cNvPr id="32796" name="Text Box 1064"/>
          <p:cNvSpPr txBox="1">
            <a:spLocks noChangeArrowheads="1"/>
          </p:cNvSpPr>
          <p:nvPr/>
        </p:nvSpPr>
        <p:spPr bwMode="auto">
          <a:xfrm>
            <a:off x="609600" y="6248400"/>
            <a:ext cx="822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endParaRPr lang="ja-JP" altLang="ja-JP" sz="2400">
              <a:ea typeface="ＭＳ ゴシック" panose="020B0609070205080204" pitchFamily="49" charset="-128"/>
            </a:endParaRPr>
          </a:p>
        </p:txBody>
      </p:sp>
      <p:sp>
        <p:nvSpPr>
          <p:cNvPr id="32797" name="Text Box 1065"/>
          <p:cNvSpPr txBox="1">
            <a:spLocks noChangeArrowheads="1"/>
          </p:cNvSpPr>
          <p:nvPr/>
        </p:nvSpPr>
        <p:spPr bwMode="auto">
          <a:xfrm>
            <a:off x="1066800" y="6188075"/>
            <a:ext cx="7467600" cy="5175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en-US" altLang="ja-JP" sz="1400" b="0">
                <a:latin typeface="Times New Roman" panose="02020603050405020304" pitchFamily="18" charset="0"/>
              </a:rPr>
              <a:t>Nakagawa,T.,et al.High incidence of pneumonia in elderly patients with basal ganglia infarction. Arch ntern Med, Vol.157, 321-324,1997.</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ja-JP" altLang="en-US" smtClean="0"/>
              <a:t>口腔ケアと機能的対応</a:t>
            </a:r>
          </a:p>
        </p:txBody>
      </p:sp>
      <p:grpSp>
        <p:nvGrpSpPr>
          <p:cNvPr id="33795" name="Group 3"/>
          <p:cNvGrpSpPr>
            <a:grpSpLocks/>
          </p:cNvGrpSpPr>
          <p:nvPr/>
        </p:nvGrpSpPr>
        <p:grpSpPr bwMode="auto">
          <a:xfrm>
            <a:off x="914400" y="2270125"/>
            <a:ext cx="3048000" cy="3430588"/>
            <a:chOff x="336" y="1488"/>
            <a:chExt cx="1920" cy="2161"/>
          </a:xfrm>
        </p:grpSpPr>
        <p:grpSp>
          <p:nvGrpSpPr>
            <p:cNvPr id="33885" name="Group 4"/>
            <p:cNvGrpSpPr>
              <a:grpSpLocks/>
            </p:cNvGrpSpPr>
            <p:nvPr/>
          </p:nvGrpSpPr>
          <p:grpSpPr bwMode="auto">
            <a:xfrm>
              <a:off x="576" y="1488"/>
              <a:ext cx="1680" cy="2161"/>
              <a:chOff x="576" y="1488"/>
              <a:chExt cx="1680" cy="2161"/>
            </a:xfrm>
          </p:grpSpPr>
          <p:grpSp>
            <p:nvGrpSpPr>
              <p:cNvPr id="33891" name="Group 5"/>
              <p:cNvGrpSpPr>
                <a:grpSpLocks/>
              </p:cNvGrpSpPr>
              <p:nvPr/>
            </p:nvGrpSpPr>
            <p:grpSpPr bwMode="auto">
              <a:xfrm>
                <a:off x="576" y="1488"/>
                <a:ext cx="1680" cy="1872"/>
                <a:chOff x="576" y="1488"/>
                <a:chExt cx="1680" cy="1872"/>
              </a:xfrm>
            </p:grpSpPr>
            <p:sp>
              <p:nvSpPr>
                <p:cNvPr id="33895" name="Line 6"/>
                <p:cNvSpPr>
                  <a:spLocks noChangeShapeType="1"/>
                </p:cNvSpPr>
                <p:nvPr/>
              </p:nvSpPr>
              <p:spPr bwMode="auto">
                <a:xfrm>
                  <a:off x="576" y="1488"/>
                  <a:ext cx="0" cy="18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96" name="Line 7"/>
                <p:cNvSpPr>
                  <a:spLocks noChangeShapeType="1"/>
                </p:cNvSpPr>
                <p:nvPr/>
              </p:nvSpPr>
              <p:spPr bwMode="auto">
                <a:xfrm>
                  <a:off x="576" y="3360"/>
                  <a:ext cx="16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3892" name="Text Box 8"/>
              <p:cNvSpPr txBox="1">
                <a:spLocks noChangeArrowheads="1"/>
              </p:cNvSpPr>
              <p:nvPr/>
            </p:nvSpPr>
            <p:spPr bwMode="auto">
              <a:xfrm>
                <a:off x="636" y="3476"/>
                <a:ext cx="3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1999</a:t>
                </a:r>
              </a:p>
            </p:txBody>
          </p:sp>
          <p:sp>
            <p:nvSpPr>
              <p:cNvPr id="33893" name="Text Box 9"/>
              <p:cNvSpPr txBox="1">
                <a:spLocks noChangeArrowheads="1"/>
              </p:cNvSpPr>
              <p:nvPr/>
            </p:nvSpPr>
            <p:spPr bwMode="auto">
              <a:xfrm>
                <a:off x="1212" y="3475"/>
                <a:ext cx="3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2000</a:t>
                </a:r>
              </a:p>
            </p:txBody>
          </p:sp>
          <p:sp>
            <p:nvSpPr>
              <p:cNvPr id="33894" name="Text Box 10"/>
              <p:cNvSpPr txBox="1">
                <a:spLocks noChangeArrowheads="1"/>
              </p:cNvSpPr>
              <p:nvPr/>
            </p:nvSpPr>
            <p:spPr bwMode="auto">
              <a:xfrm>
                <a:off x="1788" y="3475"/>
                <a:ext cx="3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2001</a:t>
                </a:r>
              </a:p>
            </p:txBody>
          </p:sp>
        </p:grpSp>
        <p:sp>
          <p:nvSpPr>
            <p:cNvPr id="33886" name="Rectangle 11"/>
            <p:cNvSpPr>
              <a:spLocks noChangeArrowheads="1"/>
            </p:cNvSpPr>
            <p:nvPr/>
          </p:nvSpPr>
          <p:spPr bwMode="auto">
            <a:xfrm>
              <a:off x="336" y="309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0</a:t>
              </a:r>
            </a:p>
          </p:txBody>
        </p:sp>
        <p:sp>
          <p:nvSpPr>
            <p:cNvPr id="33887" name="Rectangle 12"/>
            <p:cNvSpPr>
              <a:spLocks noChangeArrowheads="1"/>
            </p:cNvSpPr>
            <p:nvPr/>
          </p:nvSpPr>
          <p:spPr bwMode="auto">
            <a:xfrm>
              <a:off x="336" y="230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2</a:t>
              </a:r>
            </a:p>
          </p:txBody>
        </p:sp>
        <p:sp>
          <p:nvSpPr>
            <p:cNvPr id="33888" name="Rectangle 13"/>
            <p:cNvSpPr>
              <a:spLocks noChangeArrowheads="1"/>
            </p:cNvSpPr>
            <p:nvPr/>
          </p:nvSpPr>
          <p:spPr bwMode="auto">
            <a:xfrm>
              <a:off x="336" y="192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3</a:t>
              </a:r>
            </a:p>
          </p:txBody>
        </p:sp>
        <p:sp>
          <p:nvSpPr>
            <p:cNvPr id="33889" name="Rectangle 14"/>
            <p:cNvSpPr>
              <a:spLocks noChangeArrowheads="1"/>
            </p:cNvSpPr>
            <p:nvPr/>
          </p:nvSpPr>
          <p:spPr bwMode="auto">
            <a:xfrm>
              <a:off x="336" y="2688"/>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1</a:t>
              </a:r>
            </a:p>
          </p:txBody>
        </p:sp>
        <p:sp>
          <p:nvSpPr>
            <p:cNvPr id="33890" name="Rectangle 15"/>
            <p:cNvSpPr>
              <a:spLocks noChangeArrowheads="1"/>
            </p:cNvSpPr>
            <p:nvPr/>
          </p:nvSpPr>
          <p:spPr bwMode="auto">
            <a:xfrm>
              <a:off x="336" y="1488"/>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4</a:t>
              </a:r>
            </a:p>
          </p:txBody>
        </p:sp>
      </p:grpSp>
      <p:sp>
        <p:nvSpPr>
          <p:cNvPr id="33796" name="Text Box 16"/>
          <p:cNvSpPr txBox="1">
            <a:spLocks noChangeArrowheads="1"/>
          </p:cNvSpPr>
          <p:nvPr/>
        </p:nvSpPr>
        <p:spPr bwMode="auto">
          <a:xfrm>
            <a:off x="1530350" y="4860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797" name="Text Box 17"/>
          <p:cNvSpPr txBox="1">
            <a:spLocks noChangeArrowheads="1"/>
          </p:cNvSpPr>
          <p:nvPr/>
        </p:nvSpPr>
        <p:spPr bwMode="auto">
          <a:xfrm>
            <a:off x="1530350" y="35655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798" name="Text Box 18"/>
          <p:cNvSpPr txBox="1">
            <a:spLocks noChangeArrowheads="1"/>
          </p:cNvSpPr>
          <p:nvPr/>
        </p:nvSpPr>
        <p:spPr bwMode="auto">
          <a:xfrm>
            <a:off x="1530350" y="2955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799" name="Text Box 19"/>
          <p:cNvSpPr txBox="1">
            <a:spLocks noChangeArrowheads="1"/>
          </p:cNvSpPr>
          <p:nvPr/>
        </p:nvSpPr>
        <p:spPr bwMode="auto">
          <a:xfrm>
            <a:off x="1530350" y="42513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0" name="Text Box 20"/>
          <p:cNvSpPr txBox="1">
            <a:spLocks noChangeArrowheads="1"/>
          </p:cNvSpPr>
          <p:nvPr/>
        </p:nvSpPr>
        <p:spPr bwMode="auto">
          <a:xfrm>
            <a:off x="1530350" y="23463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1" name="Text Box 21"/>
          <p:cNvSpPr txBox="1">
            <a:spLocks noChangeArrowheads="1"/>
          </p:cNvSpPr>
          <p:nvPr/>
        </p:nvSpPr>
        <p:spPr bwMode="auto">
          <a:xfrm>
            <a:off x="2368550" y="4860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2" name="Text Box 22"/>
          <p:cNvSpPr txBox="1">
            <a:spLocks noChangeArrowheads="1"/>
          </p:cNvSpPr>
          <p:nvPr/>
        </p:nvSpPr>
        <p:spPr bwMode="auto">
          <a:xfrm>
            <a:off x="2368550" y="35655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3" name="Text Box 23"/>
          <p:cNvSpPr txBox="1">
            <a:spLocks noChangeArrowheads="1"/>
          </p:cNvSpPr>
          <p:nvPr/>
        </p:nvSpPr>
        <p:spPr bwMode="auto">
          <a:xfrm>
            <a:off x="2368550" y="2955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4" name="Text Box 24"/>
          <p:cNvSpPr txBox="1">
            <a:spLocks noChangeArrowheads="1"/>
          </p:cNvSpPr>
          <p:nvPr/>
        </p:nvSpPr>
        <p:spPr bwMode="auto">
          <a:xfrm>
            <a:off x="2368550" y="42513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5" name="Text Box 25"/>
          <p:cNvSpPr txBox="1">
            <a:spLocks noChangeArrowheads="1"/>
          </p:cNvSpPr>
          <p:nvPr/>
        </p:nvSpPr>
        <p:spPr bwMode="auto">
          <a:xfrm>
            <a:off x="3282950" y="4860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6" name="Text Box 26"/>
          <p:cNvSpPr txBox="1">
            <a:spLocks noChangeArrowheads="1"/>
          </p:cNvSpPr>
          <p:nvPr/>
        </p:nvSpPr>
        <p:spPr bwMode="auto">
          <a:xfrm>
            <a:off x="3282950" y="35655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7" name="Text Box 27"/>
          <p:cNvSpPr txBox="1">
            <a:spLocks noChangeArrowheads="1"/>
          </p:cNvSpPr>
          <p:nvPr/>
        </p:nvSpPr>
        <p:spPr bwMode="auto">
          <a:xfrm>
            <a:off x="3282950" y="2955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8" name="Text Box 28"/>
          <p:cNvSpPr txBox="1">
            <a:spLocks noChangeArrowheads="1"/>
          </p:cNvSpPr>
          <p:nvPr/>
        </p:nvSpPr>
        <p:spPr bwMode="auto">
          <a:xfrm>
            <a:off x="3282950" y="42513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09" name="Text Box 29"/>
          <p:cNvSpPr txBox="1">
            <a:spLocks noChangeArrowheads="1"/>
          </p:cNvSpPr>
          <p:nvPr/>
        </p:nvSpPr>
        <p:spPr bwMode="auto">
          <a:xfrm>
            <a:off x="317500" y="3017838"/>
            <a:ext cx="45878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800" b="0">
                <a:ea typeface="ＭＳ ゴシック" panose="020B0609070205080204" pitchFamily="49" charset="-128"/>
              </a:rPr>
              <a:t>肺炎罹患回数</a:t>
            </a:r>
          </a:p>
        </p:txBody>
      </p:sp>
      <p:grpSp>
        <p:nvGrpSpPr>
          <p:cNvPr id="33810" name="Group 30"/>
          <p:cNvGrpSpPr>
            <a:grpSpLocks/>
          </p:cNvGrpSpPr>
          <p:nvPr/>
        </p:nvGrpSpPr>
        <p:grpSpPr bwMode="auto">
          <a:xfrm>
            <a:off x="4495800" y="2270125"/>
            <a:ext cx="3048000" cy="3430588"/>
            <a:chOff x="336" y="1488"/>
            <a:chExt cx="1920" cy="2161"/>
          </a:xfrm>
        </p:grpSpPr>
        <p:grpSp>
          <p:nvGrpSpPr>
            <p:cNvPr id="33873" name="Group 31"/>
            <p:cNvGrpSpPr>
              <a:grpSpLocks/>
            </p:cNvGrpSpPr>
            <p:nvPr/>
          </p:nvGrpSpPr>
          <p:grpSpPr bwMode="auto">
            <a:xfrm>
              <a:off x="576" y="1488"/>
              <a:ext cx="1680" cy="2161"/>
              <a:chOff x="576" y="1488"/>
              <a:chExt cx="1680" cy="2161"/>
            </a:xfrm>
          </p:grpSpPr>
          <p:grpSp>
            <p:nvGrpSpPr>
              <p:cNvPr id="33879" name="Group 32"/>
              <p:cNvGrpSpPr>
                <a:grpSpLocks/>
              </p:cNvGrpSpPr>
              <p:nvPr/>
            </p:nvGrpSpPr>
            <p:grpSpPr bwMode="auto">
              <a:xfrm>
                <a:off x="576" y="1488"/>
                <a:ext cx="1680" cy="1872"/>
                <a:chOff x="576" y="1488"/>
                <a:chExt cx="1680" cy="1872"/>
              </a:xfrm>
            </p:grpSpPr>
            <p:sp>
              <p:nvSpPr>
                <p:cNvPr id="33883" name="Line 33"/>
                <p:cNvSpPr>
                  <a:spLocks noChangeShapeType="1"/>
                </p:cNvSpPr>
                <p:nvPr/>
              </p:nvSpPr>
              <p:spPr bwMode="auto">
                <a:xfrm>
                  <a:off x="576" y="1488"/>
                  <a:ext cx="0" cy="1872"/>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84" name="Line 34"/>
                <p:cNvSpPr>
                  <a:spLocks noChangeShapeType="1"/>
                </p:cNvSpPr>
                <p:nvPr/>
              </p:nvSpPr>
              <p:spPr bwMode="auto">
                <a:xfrm>
                  <a:off x="576" y="3360"/>
                  <a:ext cx="168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grpSp>
          <p:sp>
            <p:nvSpPr>
              <p:cNvPr id="33880" name="Text Box 35"/>
              <p:cNvSpPr txBox="1">
                <a:spLocks noChangeArrowheads="1"/>
              </p:cNvSpPr>
              <p:nvPr/>
            </p:nvSpPr>
            <p:spPr bwMode="auto">
              <a:xfrm>
                <a:off x="636" y="3476"/>
                <a:ext cx="3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1999</a:t>
                </a:r>
              </a:p>
            </p:txBody>
          </p:sp>
          <p:sp>
            <p:nvSpPr>
              <p:cNvPr id="33881" name="Text Box 36"/>
              <p:cNvSpPr txBox="1">
                <a:spLocks noChangeArrowheads="1"/>
              </p:cNvSpPr>
              <p:nvPr/>
            </p:nvSpPr>
            <p:spPr bwMode="auto">
              <a:xfrm>
                <a:off x="1212" y="3475"/>
                <a:ext cx="3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2000</a:t>
                </a:r>
              </a:p>
            </p:txBody>
          </p:sp>
          <p:sp>
            <p:nvSpPr>
              <p:cNvPr id="33882" name="Text Box 37"/>
              <p:cNvSpPr txBox="1">
                <a:spLocks noChangeArrowheads="1"/>
              </p:cNvSpPr>
              <p:nvPr/>
            </p:nvSpPr>
            <p:spPr bwMode="auto">
              <a:xfrm>
                <a:off x="1788" y="3475"/>
                <a:ext cx="32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2001</a:t>
                </a:r>
              </a:p>
            </p:txBody>
          </p:sp>
        </p:grpSp>
        <p:sp>
          <p:nvSpPr>
            <p:cNvPr id="33874" name="Rectangle 38"/>
            <p:cNvSpPr>
              <a:spLocks noChangeArrowheads="1"/>
            </p:cNvSpPr>
            <p:nvPr/>
          </p:nvSpPr>
          <p:spPr bwMode="auto">
            <a:xfrm>
              <a:off x="336" y="3091"/>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0</a:t>
              </a:r>
            </a:p>
          </p:txBody>
        </p:sp>
        <p:sp>
          <p:nvSpPr>
            <p:cNvPr id="33875" name="Rectangle 39"/>
            <p:cNvSpPr>
              <a:spLocks noChangeArrowheads="1"/>
            </p:cNvSpPr>
            <p:nvPr/>
          </p:nvSpPr>
          <p:spPr bwMode="auto">
            <a:xfrm>
              <a:off x="336" y="2304"/>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2</a:t>
              </a:r>
            </a:p>
          </p:txBody>
        </p:sp>
        <p:sp>
          <p:nvSpPr>
            <p:cNvPr id="33876" name="Rectangle 40"/>
            <p:cNvSpPr>
              <a:spLocks noChangeArrowheads="1"/>
            </p:cNvSpPr>
            <p:nvPr/>
          </p:nvSpPr>
          <p:spPr bwMode="auto">
            <a:xfrm>
              <a:off x="336" y="1920"/>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3</a:t>
              </a:r>
            </a:p>
          </p:txBody>
        </p:sp>
        <p:sp>
          <p:nvSpPr>
            <p:cNvPr id="33877" name="Rectangle 41"/>
            <p:cNvSpPr>
              <a:spLocks noChangeArrowheads="1"/>
            </p:cNvSpPr>
            <p:nvPr/>
          </p:nvSpPr>
          <p:spPr bwMode="auto">
            <a:xfrm>
              <a:off x="336" y="2688"/>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1</a:t>
              </a:r>
            </a:p>
          </p:txBody>
        </p:sp>
        <p:sp>
          <p:nvSpPr>
            <p:cNvPr id="33878" name="Rectangle 42"/>
            <p:cNvSpPr>
              <a:spLocks noChangeArrowheads="1"/>
            </p:cNvSpPr>
            <p:nvPr/>
          </p:nvSpPr>
          <p:spPr bwMode="auto">
            <a:xfrm>
              <a:off x="336" y="1488"/>
              <a:ext cx="16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200" b="0">
                  <a:ea typeface="ＭＳ ゴシック" panose="020B0609070205080204" pitchFamily="49" charset="-128"/>
                </a:rPr>
                <a:t>4</a:t>
              </a:r>
            </a:p>
          </p:txBody>
        </p:sp>
      </p:grpSp>
      <p:sp>
        <p:nvSpPr>
          <p:cNvPr id="33811" name="Text Box 43"/>
          <p:cNvSpPr txBox="1">
            <a:spLocks noChangeArrowheads="1"/>
          </p:cNvSpPr>
          <p:nvPr/>
        </p:nvSpPr>
        <p:spPr bwMode="auto">
          <a:xfrm>
            <a:off x="5111750" y="4860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12" name="Text Box 44"/>
          <p:cNvSpPr txBox="1">
            <a:spLocks noChangeArrowheads="1"/>
          </p:cNvSpPr>
          <p:nvPr/>
        </p:nvSpPr>
        <p:spPr bwMode="auto">
          <a:xfrm>
            <a:off x="5111750" y="35655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13" name="Text Box 45"/>
          <p:cNvSpPr txBox="1">
            <a:spLocks noChangeArrowheads="1"/>
          </p:cNvSpPr>
          <p:nvPr/>
        </p:nvSpPr>
        <p:spPr bwMode="auto">
          <a:xfrm>
            <a:off x="5111750" y="2955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14" name="Text Box 46"/>
          <p:cNvSpPr txBox="1">
            <a:spLocks noChangeArrowheads="1"/>
          </p:cNvSpPr>
          <p:nvPr/>
        </p:nvSpPr>
        <p:spPr bwMode="auto">
          <a:xfrm>
            <a:off x="5111750" y="42513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15" name="Text Box 47"/>
          <p:cNvSpPr txBox="1">
            <a:spLocks noChangeArrowheads="1"/>
          </p:cNvSpPr>
          <p:nvPr/>
        </p:nvSpPr>
        <p:spPr bwMode="auto">
          <a:xfrm>
            <a:off x="5111750" y="23463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16" name="Text Box 48"/>
          <p:cNvSpPr txBox="1">
            <a:spLocks noChangeArrowheads="1"/>
          </p:cNvSpPr>
          <p:nvPr/>
        </p:nvSpPr>
        <p:spPr bwMode="auto">
          <a:xfrm>
            <a:off x="5949950" y="4860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17" name="Text Box 49"/>
          <p:cNvSpPr txBox="1">
            <a:spLocks noChangeArrowheads="1"/>
          </p:cNvSpPr>
          <p:nvPr/>
        </p:nvSpPr>
        <p:spPr bwMode="auto">
          <a:xfrm>
            <a:off x="5949950" y="35655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18" name="Text Box 50"/>
          <p:cNvSpPr txBox="1">
            <a:spLocks noChangeArrowheads="1"/>
          </p:cNvSpPr>
          <p:nvPr/>
        </p:nvSpPr>
        <p:spPr bwMode="auto">
          <a:xfrm>
            <a:off x="5949950" y="2955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19" name="Text Box 51"/>
          <p:cNvSpPr txBox="1">
            <a:spLocks noChangeArrowheads="1"/>
          </p:cNvSpPr>
          <p:nvPr/>
        </p:nvSpPr>
        <p:spPr bwMode="auto">
          <a:xfrm>
            <a:off x="5949950" y="42513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20" name="Text Box 52"/>
          <p:cNvSpPr txBox="1">
            <a:spLocks noChangeArrowheads="1"/>
          </p:cNvSpPr>
          <p:nvPr/>
        </p:nvSpPr>
        <p:spPr bwMode="auto">
          <a:xfrm>
            <a:off x="6864350" y="48609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21" name="Text Box 53"/>
          <p:cNvSpPr txBox="1">
            <a:spLocks noChangeArrowheads="1"/>
          </p:cNvSpPr>
          <p:nvPr/>
        </p:nvSpPr>
        <p:spPr bwMode="auto">
          <a:xfrm>
            <a:off x="6864350" y="4251325"/>
            <a:ext cx="2984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900">
                <a:ea typeface="ＭＳ ゴシック" panose="020B0609070205080204" pitchFamily="49" charset="-128"/>
              </a:rPr>
              <a:t>●</a:t>
            </a:r>
          </a:p>
        </p:txBody>
      </p:sp>
      <p:sp>
        <p:nvSpPr>
          <p:cNvPr id="33822" name="Line 54"/>
          <p:cNvSpPr>
            <a:spLocks noChangeShapeType="1"/>
          </p:cNvSpPr>
          <p:nvPr/>
        </p:nvSpPr>
        <p:spPr bwMode="auto">
          <a:xfrm>
            <a:off x="1752600" y="2498725"/>
            <a:ext cx="7620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23" name="Line 55"/>
          <p:cNvSpPr>
            <a:spLocks noChangeShapeType="1"/>
          </p:cNvSpPr>
          <p:nvPr/>
        </p:nvSpPr>
        <p:spPr bwMode="auto">
          <a:xfrm>
            <a:off x="1676400" y="2498725"/>
            <a:ext cx="838200" cy="1143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24" name="Line 56"/>
          <p:cNvSpPr>
            <a:spLocks noChangeShapeType="1"/>
          </p:cNvSpPr>
          <p:nvPr/>
        </p:nvSpPr>
        <p:spPr bwMode="auto">
          <a:xfrm>
            <a:off x="1676400" y="3032125"/>
            <a:ext cx="838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25" name="Line 57"/>
          <p:cNvSpPr>
            <a:spLocks noChangeShapeType="1"/>
          </p:cNvSpPr>
          <p:nvPr/>
        </p:nvSpPr>
        <p:spPr bwMode="auto">
          <a:xfrm>
            <a:off x="1676400" y="3108325"/>
            <a:ext cx="8382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26" name="Line 58"/>
          <p:cNvSpPr>
            <a:spLocks noChangeShapeType="1"/>
          </p:cNvSpPr>
          <p:nvPr/>
        </p:nvSpPr>
        <p:spPr bwMode="auto">
          <a:xfrm>
            <a:off x="1676400" y="3717925"/>
            <a:ext cx="838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27" name="Line 59"/>
          <p:cNvSpPr>
            <a:spLocks noChangeShapeType="1"/>
          </p:cNvSpPr>
          <p:nvPr/>
        </p:nvSpPr>
        <p:spPr bwMode="auto">
          <a:xfrm>
            <a:off x="1676400" y="3717925"/>
            <a:ext cx="83820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28" name="Line 60"/>
          <p:cNvSpPr>
            <a:spLocks noChangeShapeType="1"/>
          </p:cNvSpPr>
          <p:nvPr/>
        </p:nvSpPr>
        <p:spPr bwMode="auto">
          <a:xfrm flipV="1">
            <a:off x="1752600" y="3717925"/>
            <a:ext cx="6858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29" name="Line 61"/>
          <p:cNvSpPr>
            <a:spLocks noChangeShapeType="1"/>
          </p:cNvSpPr>
          <p:nvPr/>
        </p:nvSpPr>
        <p:spPr bwMode="auto">
          <a:xfrm flipV="1">
            <a:off x="1676400" y="3717925"/>
            <a:ext cx="838200" cy="685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0" name="Line 62"/>
          <p:cNvSpPr>
            <a:spLocks noChangeShapeType="1"/>
          </p:cNvSpPr>
          <p:nvPr/>
        </p:nvSpPr>
        <p:spPr bwMode="auto">
          <a:xfrm>
            <a:off x="1676400" y="4403725"/>
            <a:ext cx="838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1" name="Line 63"/>
          <p:cNvSpPr>
            <a:spLocks noChangeShapeType="1"/>
          </p:cNvSpPr>
          <p:nvPr/>
        </p:nvSpPr>
        <p:spPr bwMode="auto">
          <a:xfrm flipV="1">
            <a:off x="1676400" y="4403725"/>
            <a:ext cx="838200" cy="533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2" name="Line 64"/>
          <p:cNvSpPr>
            <a:spLocks noChangeShapeType="1"/>
          </p:cNvSpPr>
          <p:nvPr/>
        </p:nvSpPr>
        <p:spPr bwMode="auto">
          <a:xfrm>
            <a:off x="2514600" y="3108325"/>
            <a:ext cx="914400" cy="1828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3" name="Line 65"/>
          <p:cNvSpPr>
            <a:spLocks noChangeShapeType="1"/>
          </p:cNvSpPr>
          <p:nvPr/>
        </p:nvSpPr>
        <p:spPr bwMode="auto">
          <a:xfrm flipV="1">
            <a:off x="2514600" y="3108325"/>
            <a:ext cx="914400" cy="533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4" name="Line 66"/>
          <p:cNvSpPr>
            <a:spLocks noChangeShapeType="1"/>
          </p:cNvSpPr>
          <p:nvPr/>
        </p:nvSpPr>
        <p:spPr bwMode="auto">
          <a:xfrm>
            <a:off x="2514600" y="3641725"/>
            <a:ext cx="914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5" name="Line 67"/>
          <p:cNvSpPr>
            <a:spLocks noChangeShapeType="1"/>
          </p:cNvSpPr>
          <p:nvPr/>
        </p:nvSpPr>
        <p:spPr bwMode="auto">
          <a:xfrm>
            <a:off x="2514600" y="3717925"/>
            <a:ext cx="914400" cy="685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6" name="Line 68"/>
          <p:cNvSpPr>
            <a:spLocks noChangeShapeType="1"/>
          </p:cNvSpPr>
          <p:nvPr/>
        </p:nvSpPr>
        <p:spPr bwMode="auto">
          <a:xfrm>
            <a:off x="2514600" y="3717925"/>
            <a:ext cx="91440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7" name="Line 69"/>
          <p:cNvSpPr>
            <a:spLocks noChangeShapeType="1"/>
          </p:cNvSpPr>
          <p:nvPr/>
        </p:nvSpPr>
        <p:spPr bwMode="auto">
          <a:xfrm>
            <a:off x="2514600" y="3641725"/>
            <a:ext cx="914400" cy="1295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8" name="Line 70"/>
          <p:cNvSpPr>
            <a:spLocks noChangeShapeType="1"/>
          </p:cNvSpPr>
          <p:nvPr/>
        </p:nvSpPr>
        <p:spPr bwMode="auto">
          <a:xfrm>
            <a:off x="2514600" y="4403725"/>
            <a:ext cx="9906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39" name="Line 71"/>
          <p:cNvSpPr>
            <a:spLocks noChangeShapeType="1"/>
          </p:cNvSpPr>
          <p:nvPr/>
        </p:nvSpPr>
        <p:spPr bwMode="auto">
          <a:xfrm>
            <a:off x="2514600" y="4403725"/>
            <a:ext cx="914400" cy="533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0" name="Line 72"/>
          <p:cNvSpPr>
            <a:spLocks noChangeShapeType="1"/>
          </p:cNvSpPr>
          <p:nvPr/>
        </p:nvSpPr>
        <p:spPr bwMode="auto">
          <a:xfrm flipV="1">
            <a:off x="2514600" y="4327525"/>
            <a:ext cx="990600" cy="685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1" name="Line 73"/>
          <p:cNvSpPr>
            <a:spLocks noChangeShapeType="1"/>
          </p:cNvSpPr>
          <p:nvPr/>
        </p:nvSpPr>
        <p:spPr bwMode="auto">
          <a:xfrm>
            <a:off x="5334000" y="2498725"/>
            <a:ext cx="762000" cy="533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2" name="Line 74"/>
          <p:cNvSpPr>
            <a:spLocks noChangeShapeType="1"/>
          </p:cNvSpPr>
          <p:nvPr/>
        </p:nvSpPr>
        <p:spPr bwMode="auto">
          <a:xfrm>
            <a:off x="5257800" y="2422525"/>
            <a:ext cx="83820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3" name="Line 75"/>
          <p:cNvSpPr>
            <a:spLocks noChangeShapeType="1"/>
          </p:cNvSpPr>
          <p:nvPr/>
        </p:nvSpPr>
        <p:spPr bwMode="auto">
          <a:xfrm>
            <a:off x="5257800" y="2498725"/>
            <a:ext cx="83820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4" name="Line 76"/>
          <p:cNvSpPr>
            <a:spLocks noChangeShapeType="1"/>
          </p:cNvSpPr>
          <p:nvPr/>
        </p:nvSpPr>
        <p:spPr bwMode="auto">
          <a:xfrm>
            <a:off x="5257800" y="3032125"/>
            <a:ext cx="762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5" name="Line 77"/>
          <p:cNvSpPr>
            <a:spLocks noChangeShapeType="1"/>
          </p:cNvSpPr>
          <p:nvPr/>
        </p:nvSpPr>
        <p:spPr bwMode="auto">
          <a:xfrm>
            <a:off x="5334000" y="3032125"/>
            <a:ext cx="6858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6" name="Line 78"/>
          <p:cNvSpPr>
            <a:spLocks noChangeShapeType="1"/>
          </p:cNvSpPr>
          <p:nvPr/>
        </p:nvSpPr>
        <p:spPr bwMode="auto">
          <a:xfrm>
            <a:off x="5257800" y="3108325"/>
            <a:ext cx="8382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7" name="Line 79"/>
          <p:cNvSpPr>
            <a:spLocks noChangeShapeType="1"/>
          </p:cNvSpPr>
          <p:nvPr/>
        </p:nvSpPr>
        <p:spPr bwMode="auto">
          <a:xfrm>
            <a:off x="5257800" y="3108325"/>
            <a:ext cx="838200" cy="18288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8" name="Line 80"/>
          <p:cNvSpPr>
            <a:spLocks noChangeShapeType="1"/>
          </p:cNvSpPr>
          <p:nvPr/>
        </p:nvSpPr>
        <p:spPr bwMode="auto">
          <a:xfrm>
            <a:off x="5257800" y="3641725"/>
            <a:ext cx="838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49" name="Line 81"/>
          <p:cNvSpPr>
            <a:spLocks noChangeShapeType="1"/>
          </p:cNvSpPr>
          <p:nvPr/>
        </p:nvSpPr>
        <p:spPr bwMode="auto">
          <a:xfrm>
            <a:off x="5257800" y="3717925"/>
            <a:ext cx="8382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0" name="Line 82"/>
          <p:cNvSpPr>
            <a:spLocks noChangeShapeType="1"/>
          </p:cNvSpPr>
          <p:nvPr/>
        </p:nvSpPr>
        <p:spPr bwMode="auto">
          <a:xfrm>
            <a:off x="5257800" y="4327525"/>
            <a:ext cx="8382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1" name="Line 83"/>
          <p:cNvSpPr>
            <a:spLocks noChangeShapeType="1"/>
          </p:cNvSpPr>
          <p:nvPr/>
        </p:nvSpPr>
        <p:spPr bwMode="auto">
          <a:xfrm>
            <a:off x="5257800" y="4937125"/>
            <a:ext cx="8382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2" name="Line 84"/>
          <p:cNvSpPr>
            <a:spLocks noChangeShapeType="1"/>
          </p:cNvSpPr>
          <p:nvPr/>
        </p:nvSpPr>
        <p:spPr bwMode="auto">
          <a:xfrm>
            <a:off x="6096000" y="3032125"/>
            <a:ext cx="914400" cy="1905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3" name="Line 85"/>
          <p:cNvSpPr>
            <a:spLocks noChangeShapeType="1"/>
          </p:cNvSpPr>
          <p:nvPr/>
        </p:nvSpPr>
        <p:spPr bwMode="auto">
          <a:xfrm>
            <a:off x="6096000" y="3641725"/>
            <a:ext cx="914400" cy="7620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4" name="Line 86"/>
          <p:cNvSpPr>
            <a:spLocks noChangeShapeType="1"/>
          </p:cNvSpPr>
          <p:nvPr/>
        </p:nvSpPr>
        <p:spPr bwMode="auto">
          <a:xfrm>
            <a:off x="6096000" y="3717925"/>
            <a:ext cx="914400" cy="1219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5" name="Line 87"/>
          <p:cNvSpPr>
            <a:spLocks noChangeShapeType="1"/>
          </p:cNvSpPr>
          <p:nvPr/>
        </p:nvSpPr>
        <p:spPr bwMode="auto">
          <a:xfrm>
            <a:off x="6096000" y="3717925"/>
            <a:ext cx="914400" cy="12954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6" name="Line 88"/>
          <p:cNvSpPr>
            <a:spLocks noChangeShapeType="1"/>
          </p:cNvSpPr>
          <p:nvPr/>
        </p:nvSpPr>
        <p:spPr bwMode="auto">
          <a:xfrm>
            <a:off x="6096000" y="4327525"/>
            <a:ext cx="914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7" name="Line 89"/>
          <p:cNvSpPr>
            <a:spLocks noChangeShapeType="1"/>
          </p:cNvSpPr>
          <p:nvPr/>
        </p:nvSpPr>
        <p:spPr bwMode="auto">
          <a:xfrm>
            <a:off x="6096000" y="4327525"/>
            <a:ext cx="914400" cy="609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8" name="Line 90"/>
          <p:cNvSpPr>
            <a:spLocks noChangeShapeType="1"/>
          </p:cNvSpPr>
          <p:nvPr/>
        </p:nvSpPr>
        <p:spPr bwMode="auto">
          <a:xfrm>
            <a:off x="6096000" y="4937125"/>
            <a:ext cx="914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59" name="Line 91"/>
          <p:cNvSpPr>
            <a:spLocks noChangeShapeType="1"/>
          </p:cNvSpPr>
          <p:nvPr/>
        </p:nvSpPr>
        <p:spPr bwMode="auto">
          <a:xfrm>
            <a:off x="6096000" y="5013325"/>
            <a:ext cx="9144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60" name="Line 92"/>
          <p:cNvSpPr>
            <a:spLocks noChangeShapeType="1"/>
          </p:cNvSpPr>
          <p:nvPr/>
        </p:nvSpPr>
        <p:spPr bwMode="auto">
          <a:xfrm>
            <a:off x="6096000" y="4937125"/>
            <a:ext cx="914400" cy="76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61" name="Line 93"/>
          <p:cNvSpPr>
            <a:spLocks noChangeShapeType="1"/>
          </p:cNvSpPr>
          <p:nvPr/>
        </p:nvSpPr>
        <p:spPr bwMode="auto">
          <a:xfrm flipV="1">
            <a:off x="5257800" y="1812925"/>
            <a:ext cx="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62" name="Line 94"/>
          <p:cNvSpPr>
            <a:spLocks noChangeShapeType="1"/>
          </p:cNvSpPr>
          <p:nvPr/>
        </p:nvSpPr>
        <p:spPr bwMode="auto">
          <a:xfrm flipV="1">
            <a:off x="6096000" y="2041525"/>
            <a:ext cx="0" cy="2286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63" name="Rectangle 95"/>
          <p:cNvSpPr>
            <a:spLocks noChangeArrowheads="1"/>
          </p:cNvSpPr>
          <p:nvPr/>
        </p:nvSpPr>
        <p:spPr bwMode="auto">
          <a:xfrm>
            <a:off x="5511800" y="1979613"/>
            <a:ext cx="35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1800" b="0">
                <a:latin typeface="Times New Roman" panose="02020603050405020304" pitchFamily="18" charset="0"/>
              </a:rPr>
              <a:t>* </a:t>
            </a:r>
          </a:p>
        </p:txBody>
      </p:sp>
      <p:sp>
        <p:nvSpPr>
          <p:cNvPr id="33864" name="Line 96"/>
          <p:cNvSpPr>
            <a:spLocks noChangeShapeType="1"/>
          </p:cNvSpPr>
          <p:nvPr/>
        </p:nvSpPr>
        <p:spPr bwMode="auto">
          <a:xfrm>
            <a:off x="5257800" y="2117725"/>
            <a:ext cx="3048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65" name="Line 97"/>
          <p:cNvSpPr>
            <a:spLocks noChangeShapeType="1"/>
          </p:cNvSpPr>
          <p:nvPr/>
        </p:nvSpPr>
        <p:spPr bwMode="auto">
          <a:xfrm>
            <a:off x="5791200" y="2117725"/>
            <a:ext cx="3048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66" name="Line 98"/>
          <p:cNvSpPr>
            <a:spLocks noChangeShapeType="1"/>
          </p:cNvSpPr>
          <p:nvPr/>
        </p:nvSpPr>
        <p:spPr bwMode="auto">
          <a:xfrm flipV="1">
            <a:off x="6934200" y="1812925"/>
            <a:ext cx="0" cy="45720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67" name="Rectangle 99"/>
          <p:cNvSpPr>
            <a:spLocks noChangeArrowheads="1"/>
          </p:cNvSpPr>
          <p:nvPr/>
        </p:nvSpPr>
        <p:spPr bwMode="auto">
          <a:xfrm>
            <a:off x="5943600" y="1676400"/>
            <a:ext cx="35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1800" b="0">
                <a:latin typeface="Times New Roman" panose="02020603050405020304" pitchFamily="18" charset="0"/>
              </a:rPr>
              <a:t>* </a:t>
            </a:r>
          </a:p>
        </p:txBody>
      </p:sp>
      <p:sp>
        <p:nvSpPr>
          <p:cNvPr id="33868" name="Line 100"/>
          <p:cNvSpPr>
            <a:spLocks noChangeShapeType="1"/>
          </p:cNvSpPr>
          <p:nvPr/>
        </p:nvSpPr>
        <p:spPr bwMode="auto">
          <a:xfrm>
            <a:off x="5257800" y="1812925"/>
            <a:ext cx="6858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69" name="Line 101"/>
          <p:cNvSpPr>
            <a:spLocks noChangeShapeType="1"/>
          </p:cNvSpPr>
          <p:nvPr/>
        </p:nvSpPr>
        <p:spPr bwMode="auto">
          <a:xfrm>
            <a:off x="6248400" y="1812925"/>
            <a:ext cx="6858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33870" name="Text Box 102"/>
          <p:cNvSpPr txBox="1">
            <a:spLocks noChangeArrowheads="1"/>
          </p:cNvSpPr>
          <p:nvPr/>
        </p:nvSpPr>
        <p:spPr bwMode="auto">
          <a:xfrm>
            <a:off x="1066800" y="6111875"/>
            <a:ext cx="7467600" cy="6238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en-US" altLang="ja-JP" sz="1400" b="0">
                <a:latin typeface="Times New Roman" panose="02020603050405020304" pitchFamily="18" charset="0"/>
              </a:rPr>
              <a:t>Kouichiro Ueda,et al.Effects of functional training of dysphagia to prevent pneumonia for patients on</a:t>
            </a:r>
          </a:p>
          <a:p>
            <a:pPr eaLnBrk="1" hangingPunct="1">
              <a:spcBef>
                <a:spcPct val="50000"/>
              </a:spcBef>
              <a:buClrTx/>
              <a:buSzTx/>
              <a:buFontTx/>
              <a:buNone/>
            </a:pPr>
            <a:r>
              <a:rPr lang="en-US" altLang="ja-JP" sz="1400" b="0">
                <a:latin typeface="Times New Roman" panose="02020603050405020304" pitchFamily="18" charset="0"/>
              </a:rPr>
              <a:t>Tube feeding. Gerodontology, Vol.20, No.2, 23-26,2003.</a:t>
            </a:r>
          </a:p>
        </p:txBody>
      </p:sp>
      <p:sp>
        <p:nvSpPr>
          <p:cNvPr id="981095" name="Text Box 103"/>
          <p:cNvSpPr txBox="1">
            <a:spLocks noChangeArrowheads="1"/>
          </p:cNvSpPr>
          <p:nvPr/>
        </p:nvSpPr>
        <p:spPr bwMode="auto">
          <a:xfrm>
            <a:off x="1787525" y="5688013"/>
            <a:ext cx="1412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600">
                <a:ea typeface="ＭＳ ゴシック" panose="020B0609070205080204" pitchFamily="49" charset="-128"/>
              </a:rPr>
              <a:t>口腔清掃のみ</a:t>
            </a:r>
          </a:p>
        </p:txBody>
      </p:sp>
      <p:sp>
        <p:nvSpPr>
          <p:cNvPr id="981096" name="Text Box 104"/>
          <p:cNvSpPr txBox="1">
            <a:spLocks noChangeArrowheads="1"/>
          </p:cNvSpPr>
          <p:nvPr/>
        </p:nvSpPr>
        <p:spPr bwMode="auto">
          <a:xfrm>
            <a:off x="5141913" y="5683250"/>
            <a:ext cx="2012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600">
                <a:solidFill>
                  <a:schemeClr val="hlink"/>
                </a:solidFill>
                <a:ea typeface="ＭＳ ゴシック" panose="020B0609070205080204" pitchFamily="49" charset="-128"/>
              </a:rPr>
              <a:t>口腔清掃＋嚥下リハ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81095"/>
                                        </p:tgtEl>
                                        <p:attrNameLst>
                                          <p:attrName>style.visibility</p:attrName>
                                        </p:attrNameLst>
                                      </p:cBhvr>
                                      <p:to>
                                        <p:strVal val="visible"/>
                                      </p:to>
                                    </p:set>
                                    <p:animEffect transition="in" filter="dissolve">
                                      <p:cBhvr>
                                        <p:cTn id="7" dur="500"/>
                                        <p:tgtEl>
                                          <p:spTgt spid="981095"/>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1096"/>
                                        </p:tgtEl>
                                        <p:attrNameLst>
                                          <p:attrName>style.visibility</p:attrName>
                                        </p:attrNameLst>
                                      </p:cBhvr>
                                      <p:to>
                                        <p:strVal val="visible"/>
                                      </p:to>
                                    </p:set>
                                    <p:animEffect transition="in" filter="dissolve">
                                      <p:cBhvr>
                                        <p:cTn id="11" dur="500"/>
                                        <p:tgtEl>
                                          <p:spTgt spid="981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1095" grpId="0" autoUpdateAnimBg="0"/>
      <p:bldP spid="98109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ja-JP" dirty="0" smtClean="0">
                <a:ea typeface="ＭＳ ゴシック" panose="020B0609070205080204" pitchFamily="49" charset="-128"/>
              </a:rPr>
              <a:t>4</a:t>
            </a:r>
            <a:r>
              <a:rPr lang="ja-JP" altLang="en-US" dirty="0" smtClean="0">
                <a:ea typeface="ＭＳ ゴシック" panose="020B0609070205080204" pitchFamily="49" charset="-128"/>
              </a:rPr>
              <a:t>　</a:t>
            </a:r>
            <a:r>
              <a:rPr lang="ja-JP" altLang="en-US" dirty="0" smtClean="0">
                <a:latin typeface="HG創英角ｺﾞｼｯｸUB" panose="020B0909000000000000" pitchFamily="49" charset="-128"/>
                <a:ea typeface="ＭＳ ゴシック" panose="020B0609070205080204" pitchFamily="49" charset="-128"/>
              </a:rPr>
              <a:t>咀嚼機能・嚥下機能</a:t>
            </a:r>
            <a:endParaRPr lang="ja-JP" altLang="en-US" dirty="0" smtClean="0">
              <a:ea typeface="ＭＳ ゴシック" panose="020B0609070205080204" pitchFamily="49" charset="-128"/>
            </a:endParaRPr>
          </a:p>
        </p:txBody>
      </p:sp>
      <p:sp>
        <p:nvSpPr>
          <p:cNvPr id="1010691" name="Rectangle 3"/>
          <p:cNvSpPr>
            <a:spLocks noGrp="1" noChangeArrowheads="1"/>
          </p:cNvSpPr>
          <p:nvPr>
            <p:ph type="body" sz="half" idx="4294967295"/>
          </p:nvPr>
        </p:nvSpPr>
        <p:spPr>
          <a:xfrm>
            <a:off x="5867400" y="3505200"/>
            <a:ext cx="2590800" cy="1295400"/>
          </a:xfrm>
        </p:spPr>
        <p:txBody>
          <a:bodyPr/>
          <a:lstStyle/>
          <a:p>
            <a:pPr eaLnBrk="1" hangingPunct="1">
              <a:lnSpc>
                <a:spcPct val="80000"/>
              </a:lnSpc>
              <a:spcBef>
                <a:spcPct val="50000"/>
              </a:spcBef>
              <a:buClrTx/>
              <a:buSzTx/>
              <a:buFontTx/>
              <a:buNone/>
            </a:pPr>
            <a:r>
              <a:rPr lang="ja-JP" altLang="en-US" sz="2800" b="1" smtClean="0">
                <a:solidFill>
                  <a:srgbClr val="FF0000"/>
                </a:solidFill>
                <a:ea typeface="ＭＳ ゴシック" panose="020B0609070205080204" pitchFamily="49" charset="-128"/>
              </a:rPr>
              <a:t>しゃべる</a:t>
            </a:r>
          </a:p>
          <a:p>
            <a:pPr eaLnBrk="1" hangingPunct="1">
              <a:lnSpc>
                <a:spcPct val="80000"/>
              </a:lnSpc>
              <a:spcBef>
                <a:spcPct val="50000"/>
              </a:spcBef>
              <a:buClrTx/>
              <a:buSzTx/>
              <a:buFontTx/>
              <a:buNone/>
            </a:pPr>
            <a:r>
              <a:rPr lang="ja-JP" altLang="en-US" sz="2000" b="1" smtClean="0">
                <a:ea typeface="ＭＳ ゴシック" panose="020B0609070205080204" pitchFamily="49" charset="-128"/>
              </a:rPr>
              <a:t>　</a:t>
            </a:r>
            <a:r>
              <a:rPr lang="ja-JP" altLang="en-US" sz="1800" b="1" smtClean="0">
                <a:ea typeface="ＭＳ ゴシック" panose="020B0609070205080204" pitchFamily="49" charset="-128"/>
              </a:rPr>
              <a:t>コミュニケーション</a:t>
            </a:r>
          </a:p>
        </p:txBody>
      </p:sp>
      <p:pic>
        <p:nvPicPr>
          <p:cNvPr id="1010692" name="Picture 4" descr="C:\Documents and Settings\GOTOHTomoyuki\My Documents\My Pictures\kao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0"/>
            <a:ext cx="24384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0693" name="Rectangle 5"/>
          <p:cNvSpPr>
            <a:spLocks noChangeArrowheads="1"/>
          </p:cNvSpPr>
          <p:nvPr/>
        </p:nvSpPr>
        <p:spPr bwMode="auto">
          <a:xfrm>
            <a:off x="1143000" y="2514600"/>
            <a:ext cx="1752600" cy="154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lnSpc>
                <a:spcPct val="80000"/>
              </a:lnSpc>
              <a:spcBef>
                <a:spcPct val="50000"/>
              </a:spcBef>
              <a:buClrTx/>
              <a:buSzTx/>
              <a:buFontTx/>
              <a:buNone/>
            </a:pPr>
            <a:r>
              <a:rPr lang="ja-JP" altLang="en-US" sz="2800">
                <a:solidFill>
                  <a:srgbClr val="FF0000"/>
                </a:solidFill>
                <a:ea typeface="ＭＳ ゴシック" panose="020B0609070205080204" pitchFamily="49" charset="-128"/>
              </a:rPr>
              <a:t>食べる</a:t>
            </a:r>
          </a:p>
          <a:p>
            <a:pPr eaLnBrk="1" hangingPunct="1">
              <a:lnSpc>
                <a:spcPct val="80000"/>
              </a:lnSpc>
              <a:spcBef>
                <a:spcPct val="50000"/>
              </a:spcBef>
              <a:buClrTx/>
              <a:buSzTx/>
              <a:buFontTx/>
              <a:buNone/>
            </a:pPr>
            <a:r>
              <a:rPr lang="ja-JP" altLang="en-US" sz="2000">
                <a:ea typeface="ＭＳ ゴシック" panose="020B0609070205080204" pitchFamily="49" charset="-128"/>
              </a:rPr>
              <a:t>　</a:t>
            </a:r>
            <a:r>
              <a:rPr lang="ja-JP" altLang="en-US" sz="1800">
                <a:ea typeface="ＭＳ ゴシック" panose="020B0609070205080204" pitchFamily="49" charset="-128"/>
              </a:rPr>
              <a:t>咀嚼機能</a:t>
            </a:r>
          </a:p>
          <a:p>
            <a:pPr eaLnBrk="1" hangingPunct="1">
              <a:lnSpc>
                <a:spcPct val="80000"/>
              </a:lnSpc>
              <a:spcBef>
                <a:spcPct val="50000"/>
              </a:spcBef>
              <a:buClrTx/>
              <a:buSzTx/>
              <a:buFontTx/>
              <a:buNone/>
            </a:pPr>
            <a:r>
              <a:rPr lang="ja-JP" altLang="en-US" sz="1800">
                <a:ea typeface="ＭＳ ゴシック" panose="020B0609070205080204" pitchFamily="49" charset="-128"/>
              </a:rPr>
              <a:t>　嚥下機能</a:t>
            </a:r>
          </a:p>
          <a:p>
            <a:pPr eaLnBrk="1" hangingPunct="1">
              <a:lnSpc>
                <a:spcPct val="80000"/>
              </a:lnSpc>
              <a:spcBef>
                <a:spcPct val="50000"/>
              </a:spcBef>
              <a:buClrTx/>
              <a:buSzTx/>
              <a:buFontTx/>
              <a:buNone/>
            </a:pPr>
            <a:r>
              <a:rPr lang="ja-JP" altLang="en-US" sz="1800">
                <a:ea typeface="ＭＳ ゴシック" panose="020B0609070205080204" pitchFamily="49" charset="-128"/>
              </a:rPr>
              <a:t>　味覚</a:t>
            </a:r>
          </a:p>
        </p:txBody>
      </p:sp>
      <p:sp>
        <p:nvSpPr>
          <p:cNvPr id="1010694" name="Rectangle 6"/>
          <p:cNvSpPr>
            <a:spLocks noChangeArrowheads="1"/>
          </p:cNvSpPr>
          <p:nvPr/>
        </p:nvSpPr>
        <p:spPr bwMode="auto">
          <a:xfrm>
            <a:off x="5867400" y="2209800"/>
            <a:ext cx="2590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lnSpc>
                <a:spcPct val="80000"/>
              </a:lnSpc>
              <a:spcBef>
                <a:spcPct val="50000"/>
              </a:spcBef>
              <a:buClrTx/>
              <a:buSzTx/>
              <a:buFontTx/>
              <a:buNone/>
            </a:pPr>
            <a:r>
              <a:rPr lang="ja-JP" altLang="en-US" sz="2800">
                <a:solidFill>
                  <a:srgbClr val="FF0000"/>
                </a:solidFill>
                <a:ea typeface="ＭＳ ゴシック" panose="020B0609070205080204" pitchFamily="49" charset="-128"/>
              </a:rPr>
              <a:t>息をする</a:t>
            </a:r>
          </a:p>
          <a:p>
            <a:pPr eaLnBrk="1" hangingPunct="1">
              <a:lnSpc>
                <a:spcPct val="80000"/>
              </a:lnSpc>
              <a:spcBef>
                <a:spcPct val="50000"/>
              </a:spcBef>
              <a:buClrTx/>
              <a:buSzTx/>
              <a:buFontTx/>
              <a:buNone/>
            </a:pPr>
            <a:r>
              <a:rPr lang="ja-JP" altLang="en-US" sz="2000">
                <a:ea typeface="ＭＳ ゴシック" panose="020B0609070205080204" pitchFamily="49" charset="-128"/>
              </a:rPr>
              <a:t>　</a:t>
            </a:r>
            <a:r>
              <a:rPr lang="ja-JP" altLang="en-US" sz="1800">
                <a:ea typeface="ＭＳ ゴシック" panose="020B0609070205080204" pitchFamily="49" charset="-128"/>
              </a:rPr>
              <a:t>呼吸機能</a:t>
            </a:r>
          </a:p>
        </p:txBody>
      </p:sp>
      <p:sp>
        <p:nvSpPr>
          <p:cNvPr id="1010695" name="Text Box 7"/>
          <p:cNvSpPr txBox="1">
            <a:spLocks noChangeArrowheads="1"/>
          </p:cNvSpPr>
          <p:nvPr/>
        </p:nvSpPr>
        <p:spPr bwMode="auto">
          <a:xfrm>
            <a:off x="1981200" y="4800600"/>
            <a:ext cx="5257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a:ea typeface="ＭＳ ゴシック" panose="020B0609070205080204" pitchFamily="49" charset="-128"/>
              </a:rPr>
              <a:t>人間にとって不可欠な機能</a:t>
            </a:r>
          </a:p>
        </p:txBody>
      </p:sp>
      <p:sp>
        <p:nvSpPr>
          <p:cNvPr id="1010696" name="Text Box 8"/>
          <p:cNvSpPr txBox="1">
            <a:spLocks noChangeArrowheads="1"/>
          </p:cNvSpPr>
          <p:nvPr/>
        </p:nvSpPr>
        <p:spPr bwMode="auto">
          <a:xfrm>
            <a:off x="4037013" y="5334000"/>
            <a:ext cx="611187"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2800">
                <a:ea typeface="ＭＳ ゴシック" panose="020B0609070205080204" pitchFamily="49" charset="-128"/>
              </a:rPr>
              <a:t>＝</a:t>
            </a:r>
          </a:p>
        </p:txBody>
      </p:sp>
      <p:grpSp>
        <p:nvGrpSpPr>
          <p:cNvPr id="1010697" name="Group 9"/>
          <p:cNvGrpSpPr>
            <a:grpSpLocks/>
          </p:cNvGrpSpPr>
          <p:nvPr/>
        </p:nvGrpSpPr>
        <p:grpSpPr bwMode="auto">
          <a:xfrm>
            <a:off x="1905000" y="5867400"/>
            <a:ext cx="5029200" cy="685800"/>
            <a:chOff x="1104" y="3792"/>
            <a:chExt cx="3168" cy="432"/>
          </a:xfrm>
        </p:grpSpPr>
        <p:sp>
          <p:nvSpPr>
            <p:cNvPr id="65546" name="AutoShape 10"/>
            <p:cNvSpPr>
              <a:spLocks noChangeArrowheads="1"/>
            </p:cNvSpPr>
            <p:nvPr/>
          </p:nvSpPr>
          <p:spPr bwMode="auto">
            <a:xfrm>
              <a:off x="1536" y="3792"/>
              <a:ext cx="2160" cy="432"/>
            </a:xfrm>
            <a:prstGeom prst="roundRect">
              <a:avLst>
                <a:gd name="adj" fmla="val 16667"/>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65547" name="Text Box 11"/>
            <p:cNvSpPr txBox="1">
              <a:spLocks noChangeArrowheads="1"/>
            </p:cNvSpPr>
            <p:nvPr/>
          </p:nvSpPr>
          <p:spPr bwMode="auto">
            <a:xfrm>
              <a:off x="1104" y="3792"/>
              <a:ext cx="316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sz="3600">
                  <a:ea typeface="ＭＳ ゴシック" panose="020B0609070205080204" pitchFamily="49" charset="-128"/>
                </a:rPr>
                <a:t>脳機能の活用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010692"/>
                                        </p:tgtEl>
                                        <p:attrNameLst>
                                          <p:attrName>style.visibility</p:attrName>
                                        </p:attrNameLst>
                                      </p:cBhvr>
                                      <p:to>
                                        <p:strVal val="visible"/>
                                      </p:to>
                                    </p:set>
                                    <p:anim calcmode="lin" valueType="num">
                                      <p:cBhvr>
                                        <p:cTn id="7" dur="500" fill="hold"/>
                                        <p:tgtEl>
                                          <p:spTgt spid="1010692"/>
                                        </p:tgtEl>
                                        <p:attrNameLst>
                                          <p:attrName>ppt_w</p:attrName>
                                        </p:attrNameLst>
                                      </p:cBhvr>
                                      <p:tavLst>
                                        <p:tav tm="0">
                                          <p:val>
                                            <p:fltVal val="0"/>
                                          </p:val>
                                        </p:tav>
                                        <p:tav tm="100000">
                                          <p:val>
                                            <p:strVal val="#ppt_w"/>
                                          </p:val>
                                        </p:tav>
                                      </p:tavLst>
                                    </p:anim>
                                    <p:anim calcmode="lin" valueType="num">
                                      <p:cBhvr>
                                        <p:cTn id="8" dur="500" fill="hold"/>
                                        <p:tgtEl>
                                          <p:spTgt spid="1010692"/>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8" presetClass="entr" presetSubtype="6" fill="hold" grpId="0" nodeType="afterEffect">
                                  <p:stCondLst>
                                    <p:cond delay="1000"/>
                                  </p:stCondLst>
                                  <p:childTnLst>
                                    <p:set>
                                      <p:cBhvr>
                                        <p:cTn id="11" dur="1" fill="hold">
                                          <p:stCondLst>
                                            <p:cond delay="0"/>
                                          </p:stCondLst>
                                        </p:cTn>
                                        <p:tgtEl>
                                          <p:spTgt spid="1010693"/>
                                        </p:tgtEl>
                                        <p:attrNameLst>
                                          <p:attrName>style.visibility</p:attrName>
                                        </p:attrNameLst>
                                      </p:cBhvr>
                                      <p:to>
                                        <p:strVal val="visible"/>
                                      </p:to>
                                    </p:set>
                                    <p:animEffect transition="in" filter="strips(downRight)">
                                      <p:cBhvr>
                                        <p:cTn id="12" dur="500"/>
                                        <p:tgtEl>
                                          <p:spTgt spid="1010693"/>
                                        </p:tgtEl>
                                      </p:cBhvr>
                                    </p:animEffect>
                                  </p:childTnLst>
                                </p:cTn>
                              </p:par>
                            </p:childTnLst>
                          </p:cTn>
                        </p:par>
                        <p:par>
                          <p:cTn id="13" fill="hold" nodeType="afterGroup">
                            <p:stCondLst>
                              <p:cond delay="2000"/>
                            </p:stCondLst>
                            <p:childTnLst>
                              <p:par>
                                <p:cTn id="14" presetID="18" presetClass="entr" presetSubtype="6" fill="hold" grpId="0" nodeType="afterEffect">
                                  <p:stCondLst>
                                    <p:cond delay="0"/>
                                  </p:stCondLst>
                                  <p:childTnLst>
                                    <p:set>
                                      <p:cBhvr>
                                        <p:cTn id="15" dur="1" fill="hold">
                                          <p:stCondLst>
                                            <p:cond delay="0"/>
                                          </p:stCondLst>
                                        </p:cTn>
                                        <p:tgtEl>
                                          <p:spTgt spid="1010694"/>
                                        </p:tgtEl>
                                        <p:attrNameLst>
                                          <p:attrName>style.visibility</p:attrName>
                                        </p:attrNameLst>
                                      </p:cBhvr>
                                      <p:to>
                                        <p:strVal val="visible"/>
                                      </p:to>
                                    </p:set>
                                    <p:animEffect transition="in" filter="strips(downRight)">
                                      <p:cBhvr>
                                        <p:cTn id="16" dur="500"/>
                                        <p:tgtEl>
                                          <p:spTgt spid="1010694"/>
                                        </p:tgtEl>
                                      </p:cBhvr>
                                    </p:animEffect>
                                  </p:childTnLst>
                                </p:cTn>
                              </p:par>
                            </p:childTnLst>
                          </p:cTn>
                        </p:par>
                        <p:par>
                          <p:cTn id="17" fill="hold" nodeType="afterGroup">
                            <p:stCondLst>
                              <p:cond delay="2500"/>
                            </p:stCondLst>
                            <p:childTnLst>
                              <p:par>
                                <p:cTn id="18" presetID="18" presetClass="entr" presetSubtype="6" fill="hold" grpId="0" nodeType="afterEffect">
                                  <p:stCondLst>
                                    <p:cond delay="0"/>
                                  </p:stCondLst>
                                  <p:childTnLst>
                                    <p:set>
                                      <p:cBhvr>
                                        <p:cTn id="19" dur="1" fill="hold">
                                          <p:stCondLst>
                                            <p:cond delay="0"/>
                                          </p:stCondLst>
                                        </p:cTn>
                                        <p:tgtEl>
                                          <p:spTgt spid="1010691"/>
                                        </p:tgtEl>
                                        <p:attrNameLst>
                                          <p:attrName>style.visibility</p:attrName>
                                        </p:attrNameLst>
                                      </p:cBhvr>
                                      <p:to>
                                        <p:strVal val="visible"/>
                                      </p:to>
                                    </p:set>
                                    <p:animEffect transition="in" filter="strips(downRight)">
                                      <p:cBhvr>
                                        <p:cTn id="20" dur="500"/>
                                        <p:tgtEl>
                                          <p:spTgt spid="10106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010695"/>
                                        </p:tgtEl>
                                        <p:attrNameLst>
                                          <p:attrName>style.visibility</p:attrName>
                                        </p:attrNameLst>
                                      </p:cBhvr>
                                      <p:to>
                                        <p:strVal val="visible"/>
                                      </p:to>
                                    </p:set>
                                    <p:anim calcmode="lin" valueType="num">
                                      <p:cBhvr>
                                        <p:cTn id="25" dur="500" fill="hold"/>
                                        <p:tgtEl>
                                          <p:spTgt spid="1010695"/>
                                        </p:tgtEl>
                                        <p:attrNameLst>
                                          <p:attrName>ppt_w</p:attrName>
                                        </p:attrNameLst>
                                      </p:cBhvr>
                                      <p:tavLst>
                                        <p:tav tm="0">
                                          <p:val>
                                            <p:fltVal val="0"/>
                                          </p:val>
                                        </p:tav>
                                        <p:tav tm="100000">
                                          <p:val>
                                            <p:strVal val="#ppt_w"/>
                                          </p:val>
                                        </p:tav>
                                      </p:tavLst>
                                    </p:anim>
                                    <p:anim calcmode="lin" valueType="num">
                                      <p:cBhvr>
                                        <p:cTn id="26" dur="500" fill="hold"/>
                                        <p:tgtEl>
                                          <p:spTgt spid="1010695"/>
                                        </p:tgtEl>
                                        <p:attrNameLst>
                                          <p:attrName>ppt_h</p:attrName>
                                        </p:attrNameLst>
                                      </p:cBhvr>
                                      <p:tavLst>
                                        <p:tav tm="0">
                                          <p:val>
                                            <p:fltVal val="0"/>
                                          </p:val>
                                        </p:tav>
                                        <p:tav tm="100000">
                                          <p:val>
                                            <p:strVal val="#ppt_h"/>
                                          </p:val>
                                        </p:tav>
                                      </p:tavLst>
                                    </p:anim>
                                  </p:childTnLst>
                                </p:cTn>
                              </p:par>
                            </p:childTnLst>
                          </p:cTn>
                        </p:par>
                        <p:par>
                          <p:cTn id="27" fill="hold" nodeType="afterGroup">
                            <p:stCondLst>
                              <p:cond delay="500"/>
                            </p:stCondLst>
                            <p:childTnLst>
                              <p:par>
                                <p:cTn id="28" presetID="17" presetClass="entr" presetSubtype="10" fill="hold" grpId="0" nodeType="afterEffect">
                                  <p:stCondLst>
                                    <p:cond delay="0"/>
                                  </p:stCondLst>
                                  <p:childTnLst>
                                    <p:set>
                                      <p:cBhvr>
                                        <p:cTn id="29" dur="1" fill="hold">
                                          <p:stCondLst>
                                            <p:cond delay="0"/>
                                          </p:stCondLst>
                                        </p:cTn>
                                        <p:tgtEl>
                                          <p:spTgt spid="1010696"/>
                                        </p:tgtEl>
                                        <p:attrNameLst>
                                          <p:attrName>style.visibility</p:attrName>
                                        </p:attrNameLst>
                                      </p:cBhvr>
                                      <p:to>
                                        <p:strVal val="visible"/>
                                      </p:to>
                                    </p:set>
                                    <p:anim calcmode="lin" valueType="num">
                                      <p:cBhvr>
                                        <p:cTn id="30" dur="500" fill="hold"/>
                                        <p:tgtEl>
                                          <p:spTgt spid="1010696"/>
                                        </p:tgtEl>
                                        <p:attrNameLst>
                                          <p:attrName>ppt_w</p:attrName>
                                        </p:attrNameLst>
                                      </p:cBhvr>
                                      <p:tavLst>
                                        <p:tav tm="0">
                                          <p:val>
                                            <p:fltVal val="0"/>
                                          </p:val>
                                        </p:tav>
                                        <p:tav tm="100000">
                                          <p:val>
                                            <p:strVal val="#ppt_w"/>
                                          </p:val>
                                        </p:tav>
                                      </p:tavLst>
                                    </p:anim>
                                    <p:anim calcmode="lin" valueType="num">
                                      <p:cBhvr>
                                        <p:cTn id="31" dur="500" fill="hold"/>
                                        <p:tgtEl>
                                          <p:spTgt spid="1010696"/>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1000"/>
                            </p:stCondLst>
                            <p:childTnLst>
                              <p:par>
                                <p:cTn id="33" presetID="9" presetClass="entr" presetSubtype="0" fill="hold" nodeType="afterEffect">
                                  <p:stCondLst>
                                    <p:cond delay="0"/>
                                  </p:stCondLst>
                                  <p:childTnLst>
                                    <p:set>
                                      <p:cBhvr>
                                        <p:cTn id="34" dur="1" fill="hold">
                                          <p:stCondLst>
                                            <p:cond delay="0"/>
                                          </p:stCondLst>
                                        </p:cTn>
                                        <p:tgtEl>
                                          <p:spTgt spid="1010697"/>
                                        </p:tgtEl>
                                        <p:attrNameLst>
                                          <p:attrName>style.visibility</p:attrName>
                                        </p:attrNameLst>
                                      </p:cBhvr>
                                      <p:to>
                                        <p:strVal val="visible"/>
                                      </p:to>
                                    </p:set>
                                    <p:animEffect transition="in" filter="dissolve">
                                      <p:cBhvr>
                                        <p:cTn id="35" dur="500"/>
                                        <p:tgtEl>
                                          <p:spTgt spid="10106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691" grpId="0" autoUpdateAnimBg="0"/>
      <p:bldP spid="1010693" grpId="0" autoUpdateAnimBg="0"/>
      <p:bldP spid="1010694" grpId="0" autoUpdateAnimBg="0"/>
      <p:bldP spid="1010695" grpId="0" autoUpdateAnimBg="0"/>
      <p:bldP spid="101069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ja-JP" altLang="en-US" smtClean="0"/>
              <a:t>食べることの意味</a:t>
            </a:r>
          </a:p>
        </p:txBody>
      </p:sp>
      <p:sp>
        <p:nvSpPr>
          <p:cNvPr id="66563" name="Text Box 3"/>
          <p:cNvSpPr txBox="1">
            <a:spLocks noChangeArrowheads="1"/>
          </p:cNvSpPr>
          <p:nvPr/>
        </p:nvSpPr>
        <p:spPr bwMode="auto">
          <a:xfrm>
            <a:off x="609600" y="2057400"/>
            <a:ext cx="8001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en-US" altLang="ja-JP">
                <a:ea typeface="ＭＳ ゴシック" panose="020B0609070205080204" pitchFamily="49" charset="-128"/>
              </a:rPr>
              <a:t>60</a:t>
            </a:r>
            <a:r>
              <a:rPr lang="ja-JP" altLang="en-US">
                <a:ea typeface="ＭＳ ゴシック" panose="020B0609070205080204" pitchFamily="49" charset="-128"/>
              </a:rPr>
              <a:t>数種類の筋群と</a:t>
            </a:r>
            <a:r>
              <a:rPr lang="en-US" altLang="ja-JP">
                <a:ea typeface="ＭＳ ゴシック" panose="020B0609070205080204" pitchFamily="49" charset="-128"/>
              </a:rPr>
              <a:t>10</a:t>
            </a:r>
            <a:r>
              <a:rPr lang="ja-JP" altLang="en-US">
                <a:ea typeface="ＭＳ ゴシック" panose="020B0609070205080204" pitchFamily="49" charset="-128"/>
              </a:rPr>
              <a:t>数種類の神経群とのコラボレーション</a:t>
            </a:r>
          </a:p>
        </p:txBody>
      </p:sp>
      <p:sp>
        <p:nvSpPr>
          <p:cNvPr id="1013764" name="AutoShape 4"/>
          <p:cNvSpPr>
            <a:spLocks noChangeArrowheads="1"/>
          </p:cNvSpPr>
          <p:nvPr/>
        </p:nvSpPr>
        <p:spPr bwMode="auto">
          <a:xfrm rot="5400000">
            <a:off x="2552700" y="3467100"/>
            <a:ext cx="914400" cy="533400"/>
          </a:xfrm>
          <a:prstGeom prst="notchedRightArrow">
            <a:avLst>
              <a:gd name="adj1" fmla="val 50000"/>
              <a:gd name="adj2" fmla="val 42857"/>
            </a:avLst>
          </a:prstGeom>
          <a:solidFill>
            <a:srgbClr val="CDEEF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1013765" name="Text Box 5"/>
          <p:cNvSpPr txBox="1">
            <a:spLocks noChangeArrowheads="1"/>
          </p:cNvSpPr>
          <p:nvPr/>
        </p:nvSpPr>
        <p:spPr bwMode="auto">
          <a:xfrm>
            <a:off x="304800" y="4638675"/>
            <a:ext cx="548640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lnSpc>
                <a:spcPct val="60000"/>
              </a:lnSpc>
              <a:spcBef>
                <a:spcPct val="50000"/>
              </a:spcBef>
              <a:buClrTx/>
              <a:buSzTx/>
              <a:buFontTx/>
              <a:buNone/>
            </a:pPr>
            <a:r>
              <a:rPr lang="ja-JP" altLang="en-US">
                <a:ea typeface="ＭＳ ゴシック" panose="020B0609070205080204" pitchFamily="49" charset="-128"/>
              </a:rPr>
              <a:t>コミュニケーションツール</a:t>
            </a:r>
          </a:p>
          <a:p>
            <a:pPr algn="ctr" eaLnBrk="1" hangingPunct="1">
              <a:lnSpc>
                <a:spcPct val="60000"/>
              </a:lnSpc>
              <a:spcBef>
                <a:spcPct val="50000"/>
              </a:spcBef>
              <a:buClrTx/>
              <a:buSzTx/>
              <a:buFontTx/>
              <a:buNone/>
            </a:pPr>
            <a:r>
              <a:rPr lang="ja-JP" altLang="en-US">
                <a:ea typeface="ＭＳ ゴシック" panose="020B0609070205080204" pitchFamily="49" charset="-128"/>
              </a:rPr>
              <a:t>楽しみ、幸福感</a:t>
            </a:r>
          </a:p>
          <a:p>
            <a:pPr algn="ctr" eaLnBrk="1" hangingPunct="1">
              <a:lnSpc>
                <a:spcPct val="60000"/>
              </a:lnSpc>
              <a:spcBef>
                <a:spcPct val="50000"/>
              </a:spcBef>
              <a:buClrTx/>
              <a:buSzTx/>
              <a:buFontTx/>
              <a:buNone/>
            </a:pPr>
            <a:r>
              <a:rPr lang="ja-JP" altLang="en-US">
                <a:solidFill>
                  <a:srgbClr val="FF0000"/>
                </a:solidFill>
                <a:ea typeface="ＭＳ ゴシック" panose="020B0609070205080204" pitchFamily="49" charset="-128"/>
              </a:rPr>
              <a:t>全身抵抗力（免疫力）</a:t>
            </a:r>
          </a:p>
        </p:txBody>
      </p:sp>
      <p:pic>
        <p:nvPicPr>
          <p:cNvPr id="66566" name="Picture 7" descr="C:\Documents and Settings\GOTOHTomoyuki\My Documents\My Pictures\all03_03_1im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37000"/>
            <a:ext cx="2841625"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11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013764"/>
                                        </p:tgtEl>
                                        <p:attrNameLst>
                                          <p:attrName>style.visibility</p:attrName>
                                        </p:attrNameLst>
                                      </p:cBhvr>
                                      <p:to>
                                        <p:strVal val="visible"/>
                                      </p:to>
                                    </p:set>
                                    <p:anim calcmode="lin" valueType="num">
                                      <p:cBhvr>
                                        <p:cTn id="7" dur="500" fill="hold"/>
                                        <p:tgtEl>
                                          <p:spTgt spid="1013764"/>
                                        </p:tgtEl>
                                        <p:attrNameLst>
                                          <p:attrName>ppt_x</p:attrName>
                                        </p:attrNameLst>
                                      </p:cBhvr>
                                      <p:tavLst>
                                        <p:tav tm="0">
                                          <p:val>
                                            <p:strVal val="#ppt_x"/>
                                          </p:val>
                                        </p:tav>
                                        <p:tav tm="100000">
                                          <p:val>
                                            <p:strVal val="#ppt_x"/>
                                          </p:val>
                                        </p:tav>
                                      </p:tavLst>
                                    </p:anim>
                                    <p:anim calcmode="lin" valueType="num">
                                      <p:cBhvr>
                                        <p:cTn id="8" dur="500" fill="hold"/>
                                        <p:tgtEl>
                                          <p:spTgt spid="1013764"/>
                                        </p:tgtEl>
                                        <p:attrNameLst>
                                          <p:attrName>ppt_y</p:attrName>
                                        </p:attrNameLst>
                                      </p:cBhvr>
                                      <p:tavLst>
                                        <p:tav tm="0">
                                          <p:val>
                                            <p:strVal val="#ppt_y-#ppt_h/2"/>
                                          </p:val>
                                        </p:tav>
                                        <p:tav tm="100000">
                                          <p:val>
                                            <p:strVal val="#ppt_y"/>
                                          </p:val>
                                        </p:tav>
                                      </p:tavLst>
                                    </p:anim>
                                    <p:anim calcmode="lin" valueType="num">
                                      <p:cBhvr>
                                        <p:cTn id="9" dur="500" fill="hold"/>
                                        <p:tgtEl>
                                          <p:spTgt spid="1013764"/>
                                        </p:tgtEl>
                                        <p:attrNameLst>
                                          <p:attrName>ppt_w</p:attrName>
                                        </p:attrNameLst>
                                      </p:cBhvr>
                                      <p:tavLst>
                                        <p:tav tm="0">
                                          <p:val>
                                            <p:strVal val="#ppt_w"/>
                                          </p:val>
                                        </p:tav>
                                        <p:tav tm="100000">
                                          <p:val>
                                            <p:strVal val="#ppt_w"/>
                                          </p:val>
                                        </p:tav>
                                      </p:tavLst>
                                    </p:anim>
                                    <p:anim calcmode="lin" valueType="num">
                                      <p:cBhvr>
                                        <p:cTn id="10" dur="500" fill="hold"/>
                                        <p:tgtEl>
                                          <p:spTgt spid="1013764"/>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17" presetClass="entr" presetSubtype="10" fill="hold" grpId="0" nodeType="afterEffect">
                                  <p:stCondLst>
                                    <p:cond delay="0"/>
                                  </p:stCondLst>
                                  <p:childTnLst>
                                    <p:set>
                                      <p:cBhvr>
                                        <p:cTn id="13" dur="1" fill="hold">
                                          <p:stCondLst>
                                            <p:cond delay="0"/>
                                          </p:stCondLst>
                                        </p:cTn>
                                        <p:tgtEl>
                                          <p:spTgt spid="1013765"/>
                                        </p:tgtEl>
                                        <p:attrNameLst>
                                          <p:attrName>style.visibility</p:attrName>
                                        </p:attrNameLst>
                                      </p:cBhvr>
                                      <p:to>
                                        <p:strVal val="visible"/>
                                      </p:to>
                                    </p:set>
                                    <p:anim calcmode="lin" valueType="num">
                                      <p:cBhvr>
                                        <p:cTn id="14" dur="500" fill="hold"/>
                                        <p:tgtEl>
                                          <p:spTgt spid="1013765"/>
                                        </p:tgtEl>
                                        <p:attrNameLst>
                                          <p:attrName>ppt_w</p:attrName>
                                        </p:attrNameLst>
                                      </p:cBhvr>
                                      <p:tavLst>
                                        <p:tav tm="0">
                                          <p:val>
                                            <p:fltVal val="0"/>
                                          </p:val>
                                        </p:tav>
                                        <p:tav tm="100000">
                                          <p:val>
                                            <p:strVal val="#ppt_w"/>
                                          </p:val>
                                        </p:tav>
                                      </p:tavLst>
                                    </p:anim>
                                    <p:anim calcmode="lin" valueType="num">
                                      <p:cBhvr>
                                        <p:cTn id="15" dur="500" fill="hold"/>
                                        <p:tgtEl>
                                          <p:spTgt spid="10137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64" grpId="0" animBg="1"/>
      <p:bldP spid="101376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ja-JP" altLang="en-US" smtClean="0"/>
              <a:t>口から食べる効果</a:t>
            </a:r>
          </a:p>
        </p:txBody>
      </p:sp>
      <p:sp>
        <p:nvSpPr>
          <p:cNvPr id="67587" name="Rectangle 3"/>
          <p:cNvSpPr>
            <a:spLocks noGrp="1" noChangeArrowheads="1"/>
          </p:cNvSpPr>
          <p:nvPr>
            <p:ph type="body" idx="1"/>
          </p:nvPr>
        </p:nvSpPr>
        <p:spPr>
          <a:xfrm>
            <a:off x="1219200" y="1981200"/>
            <a:ext cx="6737176" cy="4114800"/>
          </a:xfrm>
        </p:spPr>
        <p:txBody>
          <a:bodyPr/>
          <a:lstStyle/>
          <a:p>
            <a:pPr eaLnBrk="1" hangingPunct="1"/>
            <a:r>
              <a:rPr lang="ja-JP" altLang="en-US" sz="2800" dirty="0" smtClean="0"/>
              <a:t>経口投与したときと点滴、あるいは中心静脈から完全静脈栄養として与えた場合の効果は、経口投与のほうが栄養アセスメント指標の上昇が速く、免疫系の改善もはるかに大きい（</a:t>
            </a:r>
            <a:r>
              <a:rPr lang="en-US" altLang="ja-JP" sz="2800" dirty="0" err="1" smtClean="0"/>
              <a:t>Ohni</a:t>
            </a:r>
            <a:r>
              <a:rPr lang="en-US" altLang="ja-JP" sz="2800" dirty="0" smtClean="0"/>
              <a:t> M &amp; </a:t>
            </a:r>
            <a:r>
              <a:rPr lang="en-US" altLang="ja-JP" sz="2800" dirty="0" err="1" smtClean="0"/>
              <a:t>Hata</a:t>
            </a:r>
            <a:r>
              <a:rPr lang="en-US" altLang="ja-JP" sz="2800" dirty="0" smtClean="0"/>
              <a:t> Y)</a:t>
            </a:r>
          </a:p>
          <a:p>
            <a:pPr eaLnBrk="1" hangingPunct="1"/>
            <a:r>
              <a:rPr lang="ja-JP" altLang="en-US" sz="2800" dirty="0" smtClean="0"/>
              <a:t>長時間にわたる食事刺激の欠如が腸管の免疫防御機能を著しく傷害する</a:t>
            </a:r>
            <a:r>
              <a:rPr lang="en-US" altLang="ja-JP" sz="2800" dirty="0" smtClean="0"/>
              <a:t>(Tanaka S et al)</a:t>
            </a:r>
          </a:p>
        </p:txBody>
      </p:sp>
    </p:spTree>
    <p:extLst>
      <p:ext uri="{BB962C8B-B14F-4D97-AF65-F5344CB8AC3E}">
        <p14:creationId xmlns:p14="http://schemas.microsoft.com/office/powerpoint/2010/main" val="4035304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ja-JP" altLang="en-US" smtClean="0"/>
              <a:t>訪問歯科診療との出会い</a:t>
            </a:r>
          </a:p>
        </p:txBody>
      </p:sp>
      <p:sp>
        <p:nvSpPr>
          <p:cNvPr id="5123" name="Rectangle 3"/>
          <p:cNvSpPr>
            <a:spLocks noGrp="1" noChangeArrowheads="1"/>
          </p:cNvSpPr>
          <p:nvPr>
            <p:ph type="body" idx="1"/>
          </p:nvPr>
        </p:nvSpPr>
        <p:spPr/>
        <p:txBody>
          <a:bodyPr/>
          <a:lstStyle/>
          <a:p>
            <a:pPr eaLnBrk="1" hangingPunct="1"/>
            <a:r>
              <a:rPr lang="ja-JP" altLang="en-US" smtClean="0"/>
              <a:t>意外な動機</a:t>
            </a:r>
          </a:p>
          <a:p>
            <a:pPr eaLnBrk="1" hangingPunct="1"/>
            <a:r>
              <a:rPr lang="ja-JP" altLang="en-US" smtClean="0"/>
              <a:t>訪問内科医との出会い</a:t>
            </a:r>
          </a:p>
          <a:p>
            <a:pPr eaLnBrk="1" hangingPunct="1"/>
            <a:r>
              <a:rPr lang="ja-JP" altLang="en-US" smtClean="0"/>
              <a:t>訪問歯科診療のニーズ</a:t>
            </a:r>
          </a:p>
          <a:p>
            <a:pPr eaLnBrk="1" hangingPunct="1"/>
            <a:r>
              <a:rPr lang="ja-JP" altLang="en-US" smtClean="0"/>
              <a:t>出来ることからはじめよう</a:t>
            </a:r>
          </a:p>
          <a:p>
            <a:pPr eaLnBrk="1" hangingPunct="1"/>
            <a:r>
              <a:rPr lang="ja-JP" altLang="en-US" smtClean="0"/>
              <a:t>わが家の診療システム</a:t>
            </a:r>
          </a:p>
        </p:txBody>
      </p:sp>
      <p:pic>
        <p:nvPicPr>
          <p:cNvPr id="947204" name="Picture 4" descr="C:\My Documents\My Pictures\歯科\FH00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481513"/>
            <a:ext cx="27432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947204"/>
                                        </p:tgtEl>
                                        <p:attrNameLst>
                                          <p:attrName>style.visibility</p:attrName>
                                        </p:attrNameLst>
                                      </p:cBhvr>
                                      <p:to>
                                        <p:strVal val="visible"/>
                                      </p:to>
                                    </p:set>
                                    <p:animEffect transition="in" filter="dissolve">
                                      <p:cBhvr>
                                        <p:cTn id="7" dur="500"/>
                                        <p:tgtEl>
                                          <p:spTgt spid="947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ja-JP" altLang="en-US" smtClean="0"/>
              <a:t>施設入居高齢者の関心事</a:t>
            </a:r>
          </a:p>
        </p:txBody>
      </p:sp>
      <p:graphicFrame>
        <p:nvGraphicFramePr>
          <p:cNvPr id="1017859" name="Group 3"/>
          <p:cNvGraphicFramePr>
            <a:graphicFrameLocks noGrp="1"/>
          </p:cNvGraphicFramePr>
          <p:nvPr>
            <p:ph type="tbl" idx="1"/>
          </p:nvPr>
        </p:nvGraphicFramePr>
        <p:xfrm>
          <a:off x="838200" y="1981200"/>
          <a:ext cx="7772400" cy="3856040"/>
        </p:xfrm>
        <a:graphic>
          <a:graphicData uri="http://schemas.openxmlformats.org/drawingml/2006/table">
            <a:tbl>
              <a:tblPr/>
              <a:tblGrid>
                <a:gridCol w="2286000"/>
                <a:gridCol w="1600200"/>
                <a:gridCol w="1943100"/>
                <a:gridCol w="1943100"/>
              </a:tblGrid>
              <a:tr h="518142">
                <a:tc>
                  <a:txBody>
                    <a:bodyPr/>
                    <a:lstStyle/>
                    <a:p>
                      <a:pPr marL="0" marR="0" lvl="0" indent="0" algn="l"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endParaRPr kumimoji="1" lang="ja-JP" altLang="ja-JP"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pitchFamily="50" charset="-128"/>
                        </a:rPr>
                        <a:t>1</a:t>
                      </a:r>
                      <a:r>
                        <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rPr>
                        <a:t>位</a:t>
                      </a: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66CC"/>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pitchFamily="50" charset="-128"/>
                        </a:rPr>
                        <a:t>2</a:t>
                      </a:r>
                      <a:r>
                        <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rPr>
                        <a:t>位</a:t>
                      </a: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400" b="0" i="0" u="none" strike="noStrike" cap="none" normalizeH="0" baseline="0" smtClean="0">
                          <a:ln>
                            <a:noFill/>
                          </a:ln>
                          <a:solidFill>
                            <a:schemeClr val="tx1"/>
                          </a:solidFill>
                          <a:effectLst/>
                          <a:latin typeface="Tahoma" pitchFamily="34" charset="0"/>
                          <a:ea typeface="ＭＳ Ｐゴシック" pitchFamily="50" charset="-128"/>
                        </a:rPr>
                        <a:t>3</a:t>
                      </a:r>
                      <a:r>
                        <a:rPr kumimoji="1" lang="ja-JP" altLang="en-US" sz="2400" b="0" i="0" u="none" strike="noStrike" cap="none" normalizeH="0" baseline="0" smtClean="0">
                          <a:ln>
                            <a:noFill/>
                          </a:ln>
                          <a:solidFill>
                            <a:schemeClr val="tx1"/>
                          </a:solidFill>
                          <a:effectLst/>
                          <a:latin typeface="Tahoma" pitchFamily="34" charset="0"/>
                          <a:ea typeface="ＭＳ Ｐゴシック" pitchFamily="50" charset="-128"/>
                        </a:rPr>
                        <a:t>位</a:t>
                      </a:r>
                    </a:p>
                  </a:txBody>
                  <a:tcPr marT="45711" marB="4571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66CCFF"/>
                    </a:solidFill>
                  </a:tcPr>
                </a:tc>
              </a:tr>
              <a:tr h="823761">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rPr>
                        <a:t>特別養護老人ホーム</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pitchFamily="34" charset="0"/>
                          <a:ea typeface="ＭＳ Ｐゴシック" pitchFamily="50" charset="-128"/>
                        </a:rPr>
                        <a:t>(n=773)</a:t>
                      </a:r>
                    </a:p>
                  </a:txBody>
                  <a:tcPr marT="45711" marB="4571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食事</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44.8</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行事参加</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28.0</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家族訪問</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25.3</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68203">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rPr>
                        <a:t>老人保健施設</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pitchFamily="34" charset="0"/>
                          <a:ea typeface="ＭＳ Ｐゴシック" pitchFamily="50" charset="-128"/>
                        </a:rPr>
                        <a:t>(n=1324)</a:t>
                      </a:r>
                    </a:p>
                  </a:txBody>
                  <a:tcPr marT="45711" marB="4571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食事</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48.4</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家族訪問</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40.0</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行事参加</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35.2</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3761">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rPr>
                        <a:t>老人病院</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pitchFamily="34" charset="0"/>
                          <a:ea typeface="ＭＳ Ｐゴシック" pitchFamily="50" charset="-128"/>
                        </a:rPr>
                        <a:t>(n=362)</a:t>
                      </a:r>
                      <a:endParaRPr kumimoji="1" lang="en-US" altLang="ja-JP"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食事</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40.0</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家族訪問</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39.4</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テレビ</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28.3</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822173">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1800" b="0" i="0" u="none" strike="noStrike" cap="none" normalizeH="0" baseline="0" smtClean="0">
                          <a:ln>
                            <a:noFill/>
                          </a:ln>
                          <a:solidFill>
                            <a:schemeClr val="tx1"/>
                          </a:solidFill>
                          <a:effectLst/>
                          <a:latin typeface="Tahoma" pitchFamily="34" charset="0"/>
                          <a:ea typeface="ＭＳ Ｐゴシック" pitchFamily="50" charset="-128"/>
                        </a:rPr>
                        <a:t>療養型病院</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1800" b="0" i="0" u="none" strike="noStrike" cap="none" normalizeH="0" baseline="0" smtClean="0">
                          <a:ln>
                            <a:noFill/>
                          </a:ln>
                          <a:solidFill>
                            <a:schemeClr val="tx1"/>
                          </a:solidFill>
                          <a:effectLst/>
                          <a:latin typeface="Tahoma" pitchFamily="34" charset="0"/>
                          <a:ea typeface="ＭＳ Ｐゴシック" pitchFamily="50" charset="-128"/>
                        </a:rPr>
                        <a:t>(n=50)</a:t>
                      </a:r>
                      <a:endParaRPr kumimoji="1" lang="en-US" altLang="ja-JP" sz="2800" b="1"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食事</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55.1</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家族訪問</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55.1</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テレビ</a:t>
                      </a:r>
                    </a:p>
                    <a:p>
                      <a:pPr marL="0" marR="0" lvl="0" indent="0" algn="ctr" defTabSz="914400" rtl="0" eaLnBrk="1" fontAlgn="base" latinLnBrk="0" hangingPunct="1">
                        <a:lnSpc>
                          <a:spcPct val="100000"/>
                        </a:lnSpc>
                        <a:spcBef>
                          <a:spcPct val="20000"/>
                        </a:spcBef>
                        <a:spcAft>
                          <a:spcPct val="0"/>
                        </a:spcAft>
                        <a:buClr>
                          <a:srgbClr val="660066"/>
                        </a:buClr>
                        <a:buSzPct val="60000"/>
                        <a:buFont typeface="Wingdings" pitchFamily="2" charset="2"/>
                        <a:buNone/>
                        <a:tabLst/>
                      </a:pPr>
                      <a:r>
                        <a:rPr kumimoji="1" lang="en-US" altLang="ja-JP" sz="2000" b="0" i="0" u="none" strike="noStrike" cap="none" normalizeH="0" baseline="0" smtClean="0">
                          <a:ln>
                            <a:noFill/>
                          </a:ln>
                          <a:solidFill>
                            <a:schemeClr val="tx1"/>
                          </a:solidFill>
                          <a:effectLst/>
                          <a:latin typeface="Tahoma" pitchFamily="34" charset="0"/>
                          <a:ea typeface="ＭＳ Ｐゴシック" pitchFamily="50" charset="-128"/>
                        </a:rPr>
                        <a:t>30.0</a:t>
                      </a:r>
                      <a:r>
                        <a:rPr kumimoji="1" lang="ja-JP" altLang="en-US" sz="2000" b="0" i="0" u="none" strike="noStrike" cap="none" normalizeH="0" baseline="0" smtClean="0">
                          <a:ln>
                            <a:noFill/>
                          </a:ln>
                          <a:solidFill>
                            <a:schemeClr val="tx1"/>
                          </a:solidFill>
                          <a:effectLst/>
                          <a:latin typeface="Tahoma" pitchFamily="34" charset="0"/>
                          <a:ea typeface="ＭＳ Ｐゴシック" pitchFamily="50" charset="-128"/>
                        </a:rPr>
                        <a:t>％</a:t>
                      </a: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11" marB="4571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70692" name="Text Box 36"/>
          <p:cNvSpPr txBox="1">
            <a:spLocks noChangeArrowheads="1"/>
          </p:cNvSpPr>
          <p:nvPr/>
        </p:nvSpPr>
        <p:spPr bwMode="auto">
          <a:xfrm>
            <a:off x="762000" y="6096000"/>
            <a:ext cx="7924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1400" b="0">
                <a:ea typeface="ＭＳ ゴシック" panose="020B0609070205080204" pitchFamily="49" charset="-128"/>
              </a:rPr>
              <a:t>加藤順吉郎：福祉施設及び老人病院等における住民利用者（入所者・入院患者）の意識実態調査分析結果．愛知医報</a:t>
            </a:r>
            <a:r>
              <a:rPr lang="en-US" altLang="ja-JP" sz="1400" b="0">
                <a:ea typeface="ＭＳ ゴシック" panose="020B0609070205080204" pitchFamily="49" charset="-128"/>
              </a:rPr>
              <a:t>1434</a:t>
            </a:r>
            <a:r>
              <a:rPr lang="ja-JP" altLang="en-US" sz="1400" b="0">
                <a:ea typeface="ＭＳ ゴシック" panose="020B0609070205080204" pitchFamily="49" charset="-128"/>
              </a:rPr>
              <a:t>，</a:t>
            </a:r>
            <a:r>
              <a:rPr lang="en-US" altLang="ja-JP" sz="1400" b="0">
                <a:ea typeface="ＭＳ ゴシック" panose="020B0609070205080204" pitchFamily="49" charset="-128"/>
              </a:rPr>
              <a:t>2-14</a:t>
            </a:r>
            <a:r>
              <a:rPr lang="ja-JP" altLang="en-US" sz="1400" b="0">
                <a:ea typeface="ＭＳ ゴシック" panose="020B0609070205080204" pitchFamily="49" charset="-128"/>
              </a:rPr>
              <a:t>，</a:t>
            </a:r>
            <a:r>
              <a:rPr lang="en-US" altLang="ja-JP" sz="1400" b="0">
                <a:ea typeface="ＭＳ ゴシック" panose="020B0609070205080204" pitchFamily="49" charset="-128"/>
              </a:rPr>
              <a:t>1998</a:t>
            </a:r>
            <a:r>
              <a:rPr lang="ja-JP" altLang="en-US" sz="1400" b="0">
                <a:ea typeface="ＭＳ ゴシック" panose="020B0609070205080204" pitchFamily="49" charset="-128"/>
              </a:rPr>
              <a:t>．</a:t>
            </a:r>
          </a:p>
        </p:txBody>
      </p:sp>
    </p:spTree>
    <p:extLst>
      <p:ext uri="{BB962C8B-B14F-4D97-AF65-F5344CB8AC3E}">
        <p14:creationId xmlns:p14="http://schemas.microsoft.com/office/powerpoint/2010/main" val="119449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06" name="Object 2"/>
          <p:cNvGraphicFramePr>
            <a:graphicFrameLocks noChangeAspect="1"/>
          </p:cNvGraphicFramePr>
          <p:nvPr/>
        </p:nvGraphicFramePr>
        <p:xfrm>
          <a:off x="1981200" y="1676400"/>
          <a:ext cx="4953000" cy="4879975"/>
        </p:xfrm>
        <a:graphic>
          <a:graphicData uri="http://schemas.openxmlformats.org/presentationml/2006/ole">
            <mc:AlternateContent xmlns:mc="http://schemas.openxmlformats.org/markup-compatibility/2006">
              <mc:Choice xmlns:v="urn:schemas-microsoft-com:vml" Requires="v">
                <p:oleObj spid="_x0000_s220186" r:id="rId3" imgW="8380952" imgH="8287907" progId="MSPhotoEd.3">
                  <p:embed/>
                </p:oleObj>
              </mc:Choice>
              <mc:Fallback>
                <p:oleObj r:id="rId3" imgW="8380952" imgH="8287907"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1676400"/>
                        <a:ext cx="4953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07" name="Rectangle 3"/>
          <p:cNvSpPr>
            <a:spLocks noGrp="1" noChangeArrowheads="1"/>
          </p:cNvSpPr>
          <p:nvPr>
            <p:ph type="title"/>
          </p:nvPr>
        </p:nvSpPr>
        <p:spPr/>
        <p:txBody>
          <a:bodyPr/>
          <a:lstStyle/>
          <a:p>
            <a:pPr eaLnBrk="1" hangingPunct="1"/>
            <a:r>
              <a:rPr lang="ja-JP" altLang="en-US" smtClean="0"/>
              <a:t>口から食べる</a:t>
            </a:r>
          </a:p>
        </p:txBody>
      </p:sp>
      <p:grpSp>
        <p:nvGrpSpPr>
          <p:cNvPr id="1019908" name="Group 4"/>
          <p:cNvGrpSpPr>
            <a:grpSpLocks/>
          </p:cNvGrpSpPr>
          <p:nvPr/>
        </p:nvGrpSpPr>
        <p:grpSpPr bwMode="auto">
          <a:xfrm>
            <a:off x="3581400" y="2895600"/>
            <a:ext cx="1447800" cy="762000"/>
            <a:chOff x="240" y="2640"/>
            <a:chExt cx="912" cy="480"/>
          </a:xfrm>
        </p:grpSpPr>
        <p:sp>
          <p:nvSpPr>
            <p:cNvPr id="72715" name="Oval 5"/>
            <p:cNvSpPr>
              <a:spLocks noChangeArrowheads="1"/>
            </p:cNvSpPr>
            <p:nvPr/>
          </p:nvSpPr>
          <p:spPr bwMode="auto">
            <a:xfrm>
              <a:off x="240" y="2640"/>
              <a:ext cx="912" cy="480"/>
            </a:xfrm>
            <a:prstGeom prst="ellipse">
              <a:avLst/>
            </a:prstGeom>
            <a:solidFill>
              <a:srgbClr val="FF99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72716" name="Text Box 6"/>
            <p:cNvSpPr txBox="1">
              <a:spLocks noChangeArrowheads="1"/>
            </p:cNvSpPr>
            <p:nvPr/>
          </p:nvSpPr>
          <p:spPr bwMode="auto">
            <a:xfrm>
              <a:off x="384" y="2688"/>
              <a:ext cx="6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a:ea typeface="ＭＳ ゴシック" panose="020B0609070205080204" pitchFamily="49" charset="-128"/>
                </a:rPr>
                <a:t>咀嚼</a:t>
              </a:r>
            </a:p>
          </p:txBody>
        </p:sp>
      </p:grpSp>
      <p:grpSp>
        <p:nvGrpSpPr>
          <p:cNvPr id="1019911" name="Group 7"/>
          <p:cNvGrpSpPr>
            <a:grpSpLocks/>
          </p:cNvGrpSpPr>
          <p:nvPr/>
        </p:nvGrpSpPr>
        <p:grpSpPr bwMode="auto">
          <a:xfrm>
            <a:off x="4495800" y="4191000"/>
            <a:ext cx="1447800" cy="762000"/>
            <a:chOff x="192" y="3120"/>
            <a:chExt cx="912" cy="480"/>
          </a:xfrm>
        </p:grpSpPr>
        <p:sp>
          <p:nvSpPr>
            <p:cNvPr id="72713" name="Oval 8"/>
            <p:cNvSpPr>
              <a:spLocks noChangeArrowheads="1"/>
            </p:cNvSpPr>
            <p:nvPr/>
          </p:nvSpPr>
          <p:spPr bwMode="auto">
            <a:xfrm>
              <a:off x="192" y="3120"/>
              <a:ext cx="912" cy="480"/>
            </a:xfrm>
            <a:prstGeom prst="ellipse">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72714" name="Text Box 9"/>
            <p:cNvSpPr txBox="1">
              <a:spLocks noChangeArrowheads="1"/>
            </p:cNvSpPr>
            <p:nvPr/>
          </p:nvSpPr>
          <p:spPr bwMode="auto">
            <a:xfrm>
              <a:off x="336" y="3168"/>
              <a:ext cx="6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a:ea typeface="ＭＳ ゴシック" panose="020B0609070205080204" pitchFamily="49" charset="-128"/>
                </a:rPr>
                <a:t>嚥下</a:t>
              </a:r>
            </a:p>
          </p:txBody>
        </p:sp>
      </p:grpSp>
      <p:grpSp>
        <p:nvGrpSpPr>
          <p:cNvPr id="1019914" name="Group 10"/>
          <p:cNvGrpSpPr>
            <a:grpSpLocks/>
          </p:cNvGrpSpPr>
          <p:nvPr/>
        </p:nvGrpSpPr>
        <p:grpSpPr bwMode="auto">
          <a:xfrm>
            <a:off x="1143000" y="3200400"/>
            <a:ext cx="1524000" cy="914400"/>
            <a:chOff x="144" y="1728"/>
            <a:chExt cx="960" cy="576"/>
          </a:xfrm>
        </p:grpSpPr>
        <p:sp>
          <p:nvSpPr>
            <p:cNvPr id="72711" name="Oval 11"/>
            <p:cNvSpPr>
              <a:spLocks noChangeArrowheads="1"/>
            </p:cNvSpPr>
            <p:nvPr/>
          </p:nvSpPr>
          <p:spPr bwMode="auto">
            <a:xfrm>
              <a:off x="144" y="1728"/>
              <a:ext cx="960" cy="576"/>
            </a:xfrm>
            <a:prstGeom prst="ellips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72712" name="Text Box 12"/>
            <p:cNvSpPr txBox="1">
              <a:spLocks noChangeArrowheads="1"/>
            </p:cNvSpPr>
            <p:nvPr/>
          </p:nvSpPr>
          <p:spPr bwMode="auto">
            <a:xfrm>
              <a:off x="288" y="1824"/>
              <a:ext cx="628"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a:ea typeface="ＭＳ ゴシック" panose="020B0609070205080204" pitchFamily="49" charset="-128"/>
                </a:rPr>
                <a:t>食欲</a:t>
              </a:r>
            </a:p>
          </p:txBody>
        </p:sp>
      </p:grpSp>
    </p:spTree>
    <p:extLst>
      <p:ext uri="{BB962C8B-B14F-4D97-AF65-F5344CB8AC3E}">
        <p14:creationId xmlns:p14="http://schemas.microsoft.com/office/powerpoint/2010/main" val="770740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019914"/>
                                        </p:tgtEl>
                                        <p:attrNameLst>
                                          <p:attrName>style.visibility</p:attrName>
                                        </p:attrNameLst>
                                      </p:cBhvr>
                                      <p:to>
                                        <p:strVal val="visible"/>
                                      </p:to>
                                    </p:set>
                                    <p:animEffect transition="in" filter="dissolve">
                                      <p:cBhvr>
                                        <p:cTn id="7" dur="500"/>
                                        <p:tgtEl>
                                          <p:spTgt spid="1019914"/>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019908"/>
                                        </p:tgtEl>
                                        <p:attrNameLst>
                                          <p:attrName>style.visibility</p:attrName>
                                        </p:attrNameLst>
                                      </p:cBhvr>
                                      <p:to>
                                        <p:strVal val="visible"/>
                                      </p:to>
                                    </p:set>
                                    <p:animEffect transition="in" filter="dissolve">
                                      <p:cBhvr>
                                        <p:cTn id="11" dur="500"/>
                                        <p:tgtEl>
                                          <p:spTgt spid="1019908"/>
                                        </p:tgtEl>
                                      </p:cBhvr>
                                    </p:animEffect>
                                  </p:childTnLst>
                                </p:cTn>
                              </p:par>
                            </p:childTnLst>
                          </p:cTn>
                        </p:par>
                        <p:par>
                          <p:cTn id="12" fill="hold" nodeType="afterGroup">
                            <p:stCondLst>
                              <p:cond delay="2000"/>
                            </p:stCondLst>
                            <p:childTnLst>
                              <p:par>
                                <p:cTn id="13" presetID="9" presetClass="entr" presetSubtype="0" fill="hold" nodeType="afterEffect">
                                  <p:stCondLst>
                                    <p:cond delay="1000"/>
                                  </p:stCondLst>
                                  <p:childTnLst>
                                    <p:set>
                                      <p:cBhvr>
                                        <p:cTn id="14" dur="1" fill="hold">
                                          <p:stCondLst>
                                            <p:cond delay="0"/>
                                          </p:stCondLst>
                                        </p:cTn>
                                        <p:tgtEl>
                                          <p:spTgt spid="1019911"/>
                                        </p:tgtEl>
                                        <p:attrNameLst>
                                          <p:attrName>style.visibility</p:attrName>
                                        </p:attrNameLst>
                                      </p:cBhvr>
                                      <p:to>
                                        <p:strVal val="visible"/>
                                      </p:to>
                                    </p:set>
                                    <p:animEffect transition="in" filter="dissolve">
                                      <p:cBhvr>
                                        <p:cTn id="15" dur="500"/>
                                        <p:tgtEl>
                                          <p:spTgt spid="1019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ja-JP" altLang="en-US" smtClean="0"/>
              <a:t>咀嚼とは何か？</a:t>
            </a:r>
          </a:p>
        </p:txBody>
      </p:sp>
      <p:sp>
        <p:nvSpPr>
          <p:cNvPr id="1603587" name="Rectangle 3"/>
          <p:cNvSpPr>
            <a:spLocks noGrp="1" noChangeArrowheads="1"/>
          </p:cNvSpPr>
          <p:nvPr>
            <p:ph type="body" idx="1"/>
          </p:nvPr>
        </p:nvSpPr>
        <p:spPr/>
        <p:txBody>
          <a:bodyPr/>
          <a:lstStyle/>
          <a:p>
            <a:pPr eaLnBrk="1" hangingPunct="1"/>
            <a:r>
              <a:rPr lang="ja-JP" altLang="en-US" smtClean="0"/>
              <a:t>歯（または義歯）</a:t>
            </a:r>
          </a:p>
          <a:p>
            <a:pPr eaLnBrk="1" hangingPunct="1"/>
            <a:r>
              <a:rPr lang="ja-JP" altLang="en-US" smtClean="0"/>
              <a:t>噛む力（筋力</a:t>
            </a:r>
            <a:r>
              <a:rPr lang="en-US" altLang="ja-JP" smtClean="0"/>
              <a:t>)</a:t>
            </a:r>
          </a:p>
          <a:p>
            <a:pPr eaLnBrk="1" hangingPunct="1"/>
            <a:r>
              <a:rPr lang="ja-JP" altLang="en-US" smtClean="0"/>
              <a:t>食物を認知する能力（口腔認知）</a:t>
            </a:r>
          </a:p>
          <a:p>
            <a:pPr eaLnBrk="1" hangingPunct="1"/>
            <a:r>
              <a:rPr lang="ja-JP" altLang="en-US" smtClean="0"/>
              <a:t>頬や舌の働き（動き･力）</a:t>
            </a:r>
          </a:p>
          <a:p>
            <a:pPr eaLnBrk="1" hangingPunct="1"/>
            <a:r>
              <a:rPr lang="ja-JP" altLang="en-US" smtClean="0"/>
              <a:t>唾液</a:t>
            </a:r>
          </a:p>
        </p:txBody>
      </p:sp>
      <p:pic>
        <p:nvPicPr>
          <p:cNvPr id="73732" name="Picture 4" descr="C:\My Documents\My Pictures\患者様\DSCF003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9906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03589" name="AutoShape 5"/>
          <p:cNvSpPr>
            <a:spLocks noChangeArrowheads="1"/>
          </p:cNvSpPr>
          <p:nvPr/>
        </p:nvSpPr>
        <p:spPr bwMode="auto">
          <a:xfrm rot="5400000">
            <a:off x="2362200" y="5029200"/>
            <a:ext cx="7620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603590" name="Text Box 6"/>
          <p:cNvSpPr txBox="1">
            <a:spLocks noChangeArrowheads="1"/>
          </p:cNvSpPr>
          <p:nvPr/>
        </p:nvSpPr>
        <p:spPr bwMode="auto">
          <a:xfrm>
            <a:off x="990600" y="5622925"/>
            <a:ext cx="365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50000"/>
              </a:spcBef>
              <a:buClrTx/>
              <a:buSzTx/>
              <a:buFontTx/>
              <a:buNone/>
            </a:pPr>
            <a:r>
              <a:rPr lang="ja-JP" altLang="en-US">
                <a:ea typeface="ＭＳ ゴシック" panose="020B0609070205080204" pitchFamily="49" charset="-128"/>
              </a:rPr>
              <a:t>食塊形成</a:t>
            </a:r>
          </a:p>
        </p:txBody>
      </p:sp>
      <p:sp>
        <p:nvSpPr>
          <p:cNvPr id="1603591" name="Text Box 7"/>
          <p:cNvSpPr txBox="1">
            <a:spLocks noChangeArrowheads="1"/>
          </p:cNvSpPr>
          <p:nvPr/>
        </p:nvSpPr>
        <p:spPr bwMode="auto">
          <a:xfrm>
            <a:off x="3598863" y="5668963"/>
            <a:ext cx="48625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a:t>＝ </a:t>
            </a:r>
            <a:r>
              <a:rPr lang="ja-JP" altLang="en-US">
                <a:solidFill>
                  <a:schemeClr val="hlink"/>
                </a:solidFill>
              </a:rPr>
              <a:t>飲み込める形にすること</a:t>
            </a:r>
          </a:p>
        </p:txBody>
      </p:sp>
    </p:spTree>
    <p:extLst>
      <p:ext uri="{BB962C8B-B14F-4D97-AF65-F5344CB8AC3E}">
        <p14:creationId xmlns:p14="http://schemas.microsoft.com/office/powerpoint/2010/main" val="741905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603587">
                                            <p:txEl>
                                              <p:pRg st="0" end="0"/>
                                            </p:txEl>
                                          </p:spTgt>
                                        </p:tgtEl>
                                        <p:attrNameLst>
                                          <p:attrName>style.visibility</p:attrName>
                                        </p:attrNameLst>
                                      </p:cBhvr>
                                      <p:to>
                                        <p:strVal val="visible"/>
                                      </p:to>
                                    </p:set>
                                    <p:animEffect transition="in" filter="strips(downRight)">
                                      <p:cBhvr>
                                        <p:cTn id="7" dur="500"/>
                                        <p:tgtEl>
                                          <p:spTgt spid="1603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03587">
                                            <p:txEl>
                                              <p:pRg st="1" end="1"/>
                                            </p:txEl>
                                          </p:spTgt>
                                        </p:tgtEl>
                                        <p:attrNameLst>
                                          <p:attrName>style.visibility</p:attrName>
                                        </p:attrNameLst>
                                      </p:cBhvr>
                                      <p:to>
                                        <p:strVal val="visible"/>
                                      </p:to>
                                    </p:set>
                                    <p:animEffect transition="in" filter="strips(downRight)">
                                      <p:cBhvr>
                                        <p:cTn id="12" dur="500"/>
                                        <p:tgtEl>
                                          <p:spTgt spid="16035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1603587">
                                            <p:txEl>
                                              <p:pRg st="2" end="2"/>
                                            </p:txEl>
                                          </p:spTgt>
                                        </p:tgtEl>
                                        <p:attrNameLst>
                                          <p:attrName>style.visibility</p:attrName>
                                        </p:attrNameLst>
                                      </p:cBhvr>
                                      <p:to>
                                        <p:strVal val="visible"/>
                                      </p:to>
                                    </p:set>
                                    <p:animEffect transition="in" filter="strips(downRight)">
                                      <p:cBhvr>
                                        <p:cTn id="17" dur="500"/>
                                        <p:tgtEl>
                                          <p:spTgt spid="16035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1603587">
                                            <p:txEl>
                                              <p:pRg st="3" end="3"/>
                                            </p:txEl>
                                          </p:spTgt>
                                        </p:tgtEl>
                                        <p:attrNameLst>
                                          <p:attrName>style.visibility</p:attrName>
                                        </p:attrNameLst>
                                      </p:cBhvr>
                                      <p:to>
                                        <p:strVal val="visible"/>
                                      </p:to>
                                    </p:set>
                                    <p:animEffect transition="in" filter="strips(downRight)">
                                      <p:cBhvr>
                                        <p:cTn id="22" dur="500"/>
                                        <p:tgtEl>
                                          <p:spTgt spid="160358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1603587">
                                            <p:txEl>
                                              <p:pRg st="4" end="4"/>
                                            </p:txEl>
                                          </p:spTgt>
                                        </p:tgtEl>
                                        <p:attrNameLst>
                                          <p:attrName>style.visibility</p:attrName>
                                        </p:attrNameLst>
                                      </p:cBhvr>
                                      <p:to>
                                        <p:strVal val="visible"/>
                                      </p:to>
                                    </p:set>
                                    <p:animEffect transition="in" filter="strips(downRight)">
                                      <p:cBhvr>
                                        <p:cTn id="27" dur="500"/>
                                        <p:tgtEl>
                                          <p:spTgt spid="160358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1" fill="hold" grpId="0" nodeType="clickEffect">
                                  <p:stCondLst>
                                    <p:cond delay="0"/>
                                  </p:stCondLst>
                                  <p:childTnLst>
                                    <p:set>
                                      <p:cBhvr>
                                        <p:cTn id="31" dur="1" fill="hold">
                                          <p:stCondLst>
                                            <p:cond delay="0"/>
                                          </p:stCondLst>
                                        </p:cTn>
                                        <p:tgtEl>
                                          <p:spTgt spid="1603589"/>
                                        </p:tgtEl>
                                        <p:attrNameLst>
                                          <p:attrName>style.visibility</p:attrName>
                                        </p:attrNameLst>
                                      </p:cBhvr>
                                      <p:to>
                                        <p:strVal val="visible"/>
                                      </p:to>
                                    </p:set>
                                    <p:anim calcmode="lin" valueType="num">
                                      <p:cBhvr>
                                        <p:cTn id="32" dur="500" fill="hold"/>
                                        <p:tgtEl>
                                          <p:spTgt spid="1603589"/>
                                        </p:tgtEl>
                                        <p:attrNameLst>
                                          <p:attrName>ppt_x</p:attrName>
                                        </p:attrNameLst>
                                      </p:cBhvr>
                                      <p:tavLst>
                                        <p:tav tm="0">
                                          <p:val>
                                            <p:strVal val="#ppt_x"/>
                                          </p:val>
                                        </p:tav>
                                        <p:tav tm="100000">
                                          <p:val>
                                            <p:strVal val="#ppt_x"/>
                                          </p:val>
                                        </p:tav>
                                      </p:tavLst>
                                    </p:anim>
                                    <p:anim calcmode="lin" valueType="num">
                                      <p:cBhvr>
                                        <p:cTn id="33" dur="500" fill="hold"/>
                                        <p:tgtEl>
                                          <p:spTgt spid="1603589"/>
                                        </p:tgtEl>
                                        <p:attrNameLst>
                                          <p:attrName>ppt_y</p:attrName>
                                        </p:attrNameLst>
                                      </p:cBhvr>
                                      <p:tavLst>
                                        <p:tav tm="0">
                                          <p:val>
                                            <p:strVal val="#ppt_y-#ppt_h/2"/>
                                          </p:val>
                                        </p:tav>
                                        <p:tav tm="100000">
                                          <p:val>
                                            <p:strVal val="#ppt_y"/>
                                          </p:val>
                                        </p:tav>
                                      </p:tavLst>
                                    </p:anim>
                                    <p:anim calcmode="lin" valueType="num">
                                      <p:cBhvr>
                                        <p:cTn id="34" dur="500" fill="hold"/>
                                        <p:tgtEl>
                                          <p:spTgt spid="1603589"/>
                                        </p:tgtEl>
                                        <p:attrNameLst>
                                          <p:attrName>ppt_w</p:attrName>
                                        </p:attrNameLst>
                                      </p:cBhvr>
                                      <p:tavLst>
                                        <p:tav tm="0">
                                          <p:val>
                                            <p:strVal val="#ppt_w"/>
                                          </p:val>
                                        </p:tav>
                                        <p:tav tm="100000">
                                          <p:val>
                                            <p:strVal val="#ppt_w"/>
                                          </p:val>
                                        </p:tav>
                                      </p:tavLst>
                                    </p:anim>
                                    <p:anim calcmode="lin" valueType="num">
                                      <p:cBhvr>
                                        <p:cTn id="35" dur="500" fill="hold"/>
                                        <p:tgtEl>
                                          <p:spTgt spid="1603589"/>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1603590"/>
                                        </p:tgtEl>
                                        <p:attrNameLst>
                                          <p:attrName>style.visibility</p:attrName>
                                        </p:attrNameLst>
                                      </p:cBhvr>
                                      <p:to>
                                        <p:strVal val="visible"/>
                                      </p:to>
                                    </p:set>
                                    <p:animEffect transition="in" filter="dissolve">
                                      <p:cBhvr>
                                        <p:cTn id="39" dur="500"/>
                                        <p:tgtEl>
                                          <p:spTgt spid="160359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7" presetClass="entr" presetSubtype="8" fill="hold" grpId="0" nodeType="clickEffect">
                                  <p:stCondLst>
                                    <p:cond delay="0"/>
                                  </p:stCondLst>
                                  <p:childTnLst>
                                    <p:set>
                                      <p:cBhvr>
                                        <p:cTn id="43" dur="1" fill="hold">
                                          <p:stCondLst>
                                            <p:cond delay="0"/>
                                          </p:stCondLst>
                                        </p:cTn>
                                        <p:tgtEl>
                                          <p:spTgt spid="1603591"/>
                                        </p:tgtEl>
                                        <p:attrNameLst>
                                          <p:attrName>style.visibility</p:attrName>
                                        </p:attrNameLst>
                                      </p:cBhvr>
                                      <p:to>
                                        <p:strVal val="visible"/>
                                      </p:to>
                                    </p:set>
                                    <p:anim calcmode="lin" valueType="num">
                                      <p:cBhvr>
                                        <p:cTn id="44" dur="500" fill="hold"/>
                                        <p:tgtEl>
                                          <p:spTgt spid="1603591"/>
                                        </p:tgtEl>
                                        <p:attrNameLst>
                                          <p:attrName>ppt_x</p:attrName>
                                        </p:attrNameLst>
                                      </p:cBhvr>
                                      <p:tavLst>
                                        <p:tav tm="0">
                                          <p:val>
                                            <p:strVal val="#ppt_x-#ppt_w/2"/>
                                          </p:val>
                                        </p:tav>
                                        <p:tav tm="100000">
                                          <p:val>
                                            <p:strVal val="#ppt_x"/>
                                          </p:val>
                                        </p:tav>
                                      </p:tavLst>
                                    </p:anim>
                                    <p:anim calcmode="lin" valueType="num">
                                      <p:cBhvr>
                                        <p:cTn id="45" dur="500" fill="hold"/>
                                        <p:tgtEl>
                                          <p:spTgt spid="1603591"/>
                                        </p:tgtEl>
                                        <p:attrNameLst>
                                          <p:attrName>ppt_y</p:attrName>
                                        </p:attrNameLst>
                                      </p:cBhvr>
                                      <p:tavLst>
                                        <p:tav tm="0">
                                          <p:val>
                                            <p:strVal val="#ppt_y"/>
                                          </p:val>
                                        </p:tav>
                                        <p:tav tm="100000">
                                          <p:val>
                                            <p:strVal val="#ppt_y"/>
                                          </p:val>
                                        </p:tav>
                                      </p:tavLst>
                                    </p:anim>
                                    <p:anim calcmode="lin" valueType="num">
                                      <p:cBhvr>
                                        <p:cTn id="46" dur="500" fill="hold"/>
                                        <p:tgtEl>
                                          <p:spTgt spid="1603591"/>
                                        </p:tgtEl>
                                        <p:attrNameLst>
                                          <p:attrName>ppt_w</p:attrName>
                                        </p:attrNameLst>
                                      </p:cBhvr>
                                      <p:tavLst>
                                        <p:tav tm="0">
                                          <p:val>
                                            <p:fltVal val="0"/>
                                          </p:val>
                                        </p:tav>
                                        <p:tav tm="100000">
                                          <p:val>
                                            <p:strVal val="#ppt_w"/>
                                          </p:val>
                                        </p:tav>
                                      </p:tavLst>
                                    </p:anim>
                                    <p:anim calcmode="lin" valueType="num">
                                      <p:cBhvr>
                                        <p:cTn id="47" dur="500" fill="hold"/>
                                        <p:tgtEl>
                                          <p:spTgt spid="16035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3587" grpId="0" build="p" autoUpdateAnimBg="0"/>
      <p:bldP spid="1603589" grpId="0" animBg="1"/>
      <p:bldP spid="1603590" grpId="0" autoUpdateAnimBg="0"/>
      <p:bldP spid="1603591"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ja-JP" altLang="en-US" smtClean="0"/>
              <a:t>嚥下に必要なものは何か？</a:t>
            </a:r>
          </a:p>
        </p:txBody>
      </p:sp>
      <p:sp>
        <p:nvSpPr>
          <p:cNvPr id="78851" name="Rectangle 3"/>
          <p:cNvSpPr>
            <a:spLocks noGrp="1" noChangeArrowheads="1"/>
          </p:cNvSpPr>
          <p:nvPr>
            <p:ph type="body" idx="1"/>
          </p:nvPr>
        </p:nvSpPr>
        <p:spPr/>
        <p:txBody>
          <a:bodyPr/>
          <a:lstStyle/>
          <a:p>
            <a:pPr eaLnBrk="1" hangingPunct="1"/>
            <a:r>
              <a:rPr lang="ja-JP" altLang="en-US" smtClean="0"/>
              <a:t>口腔認知</a:t>
            </a:r>
          </a:p>
          <a:p>
            <a:pPr eaLnBrk="1" hangingPunct="1"/>
            <a:r>
              <a:rPr lang="ja-JP" altLang="en-US" smtClean="0"/>
              <a:t>嚥下反射</a:t>
            </a:r>
          </a:p>
          <a:p>
            <a:pPr eaLnBrk="1" hangingPunct="1"/>
            <a:r>
              <a:rPr lang="ja-JP" altLang="en-US" smtClean="0"/>
              <a:t>嚥下力</a:t>
            </a:r>
          </a:p>
          <a:p>
            <a:pPr eaLnBrk="1" hangingPunct="1"/>
            <a:r>
              <a:rPr lang="ja-JP" altLang="en-US" smtClean="0"/>
              <a:t>首を中心とした組織の柔軟性</a:t>
            </a:r>
          </a:p>
          <a:p>
            <a:pPr eaLnBrk="1" hangingPunct="1"/>
            <a:r>
              <a:rPr lang="ja-JP" altLang="en-US" smtClean="0"/>
              <a:t>呼吸のコントロール</a:t>
            </a:r>
          </a:p>
          <a:p>
            <a:pPr eaLnBrk="1" hangingPunct="1"/>
            <a:r>
              <a:rPr lang="ja-JP" altLang="en-US" smtClean="0"/>
              <a:t>正しい姿勢</a:t>
            </a:r>
          </a:p>
        </p:txBody>
      </p:sp>
      <p:pic>
        <p:nvPicPr>
          <p:cNvPr id="78852" name="Picture 4" descr="C:\Documents and Settings\user\My Documents\My Pictures\060312\DSC0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19600"/>
            <a:ext cx="2667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3642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2" descr="ホームヘルパー・食事介助のイラスト（ソフ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32656"/>
            <a:ext cx="1903884" cy="1713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Rectangle 3"/>
          <p:cNvSpPr>
            <a:spLocks noGrp="1" noChangeArrowheads="1"/>
          </p:cNvSpPr>
          <p:nvPr>
            <p:ph type="title" idx="4294967295"/>
          </p:nvPr>
        </p:nvSpPr>
        <p:spPr/>
        <p:txBody>
          <a:bodyPr/>
          <a:lstStyle/>
          <a:p>
            <a:pPr eaLnBrk="1" hangingPunct="1"/>
            <a:r>
              <a:rPr lang="en-US" altLang="ja-JP" dirty="0" smtClean="0"/>
              <a:t/>
            </a:r>
            <a:br>
              <a:rPr lang="en-US" altLang="ja-JP" dirty="0" smtClean="0"/>
            </a:br>
            <a:r>
              <a:rPr lang="en-US" altLang="ja-JP" dirty="0"/>
              <a:t>5</a:t>
            </a:r>
            <a:r>
              <a:rPr lang="ja-JP" altLang="en-US" dirty="0" smtClean="0"/>
              <a:t>　食支援</a:t>
            </a:r>
          </a:p>
        </p:txBody>
      </p:sp>
      <p:sp>
        <p:nvSpPr>
          <p:cNvPr id="40964" name="Rectangle 4"/>
          <p:cNvSpPr>
            <a:spLocks noGrp="1" noChangeArrowheads="1"/>
          </p:cNvSpPr>
          <p:nvPr>
            <p:ph type="body" idx="4294967295"/>
          </p:nvPr>
        </p:nvSpPr>
        <p:spPr/>
        <p:txBody>
          <a:bodyPr/>
          <a:lstStyle/>
          <a:p>
            <a:pPr eaLnBrk="1" hangingPunct="1">
              <a:buFont typeface="Arial" panose="020B0604020202020204" pitchFamily="34" charset="0"/>
              <a:buChar char="•"/>
            </a:pPr>
            <a:r>
              <a:rPr lang="ja-JP" altLang="ja-JP" dirty="0">
                <a:latin typeface="メイリオ" panose="020B0604030504040204" pitchFamily="50" charset="-128"/>
                <a:ea typeface="メイリオ" panose="020B0604030504040204" pitchFamily="50" charset="-128"/>
              </a:rPr>
              <a:t>本人、家族に口から食べたいという希望がある、もしくは身体的に栄養ケアの必要がある人に対し</a:t>
            </a:r>
            <a:r>
              <a:rPr lang="ja-JP" altLang="ja-JP" dirty="0" smtClean="0">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Char char="•"/>
            </a:pPr>
            <a:r>
              <a:rPr lang="ja-JP" altLang="ja-JP" dirty="0" smtClean="0">
                <a:latin typeface="メイリオ" panose="020B0604030504040204" pitchFamily="50" charset="-128"/>
                <a:ea typeface="メイリオ" panose="020B0604030504040204" pitchFamily="50" charset="-128"/>
              </a:rPr>
              <a:t>適切</a:t>
            </a:r>
            <a:r>
              <a:rPr lang="ja-JP" altLang="ja-JP" dirty="0">
                <a:latin typeface="メイリオ" panose="020B0604030504040204" pitchFamily="50" charset="-128"/>
                <a:ea typeface="メイリオ" panose="020B0604030504040204" pitchFamily="50" charset="-128"/>
              </a:rPr>
              <a:t>な栄養管理、経口摂取の維持、食を楽しんでもらうことを目的と</a:t>
            </a:r>
            <a:r>
              <a:rPr lang="ja-JP" altLang="ja-JP" dirty="0" smtClean="0">
                <a:latin typeface="メイリオ" panose="020B0604030504040204" pitchFamily="50" charset="-128"/>
                <a:ea typeface="メイリオ" panose="020B0604030504040204" pitchFamily="50" charset="-128"/>
              </a:rPr>
              <a:t>して</a:t>
            </a:r>
            <a:endParaRPr lang="en-US" altLang="ja-JP" dirty="0" smtClean="0">
              <a:latin typeface="メイリオ" panose="020B0604030504040204" pitchFamily="50" charset="-128"/>
              <a:ea typeface="メイリオ" panose="020B0604030504040204" pitchFamily="50" charset="-128"/>
            </a:endParaRPr>
          </a:p>
          <a:p>
            <a:pPr eaLnBrk="1" hangingPunct="1">
              <a:buFont typeface="Arial" panose="020B0604020202020204" pitchFamily="34" charset="0"/>
              <a:buChar char="•"/>
            </a:pPr>
            <a:r>
              <a:rPr lang="ja-JP" altLang="ja-JP" dirty="0" smtClean="0">
                <a:latin typeface="メイリオ" panose="020B0604030504040204" pitchFamily="50" charset="-128"/>
                <a:ea typeface="メイリオ" panose="020B0604030504040204" pitchFamily="50" charset="-128"/>
              </a:rPr>
              <a:t>リスクマネジメント</a:t>
            </a:r>
            <a:r>
              <a:rPr lang="ja-JP" altLang="ja-JP" dirty="0">
                <a:latin typeface="メイリオ" panose="020B0604030504040204" pitchFamily="50" charset="-128"/>
                <a:ea typeface="メイリオ" panose="020B0604030504040204" pitchFamily="50" charset="-128"/>
              </a:rPr>
              <a:t>の視点を持ち、適切な支援を行うこと</a:t>
            </a:r>
            <a:endParaRPr lang="ja-JP" altLang="en-US" dirty="0" smtClean="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257343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fade">
                                      <p:cBhvr>
                                        <p:cTn id="7" dur="1000"/>
                                        <p:tgtEl>
                                          <p:spTgt spid="40964">
                                            <p:txEl>
                                              <p:pRg st="0" end="0"/>
                                            </p:txEl>
                                          </p:spTgt>
                                        </p:tgtEl>
                                      </p:cBhvr>
                                    </p:animEffect>
                                    <p:anim calcmode="lin" valueType="num">
                                      <p:cBhvr>
                                        <p:cTn id="8" dur="1000" fill="hold"/>
                                        <p:tgtEl>
                                          <p:spTgt spid="4096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096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0964">
                                            <p:txEl>
                                              <p:pRg st="1" end="1"/>
                                            </p:txEl>
                                          </p:spTgt>
                                        </p:tgtEl>
                                        <p:attrNameLst>
                                          <p:attrName>style.visibility</p:attrName>
                                        </p:attrNameLst>
                                      </p:cBhvr>
                                      <p:to>
                                        <p:strVal val="visible"/>
                                      </p:to>
                                    </p:set>
                                    <p:animEffect transition="in" filter="fade">
                                      <p:cBhvr>
                                        <p:cTn id="14" dur="1000"/>
                                        <p:tgtEl>
                                          <p:spTgt spid="40964">
                                            <p:txEl>
                                              <p:pRg st="1" end="1"/>
                                            </p:txEl>
                                          </p:spTgt>
                                        </p:tgtEl>
                                      </p:cBhvr>
                                    </p:animEffect>
                                    <p:anim calcmode="lin" valueType="num">
                                      <p:cBhvr>
                                        <p:cTn id="15" dur="1000" fill="hold"/>
                                        <p:tgtEl>
                                          <p:spTgt spid="4096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096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0964">
                                            <p:txEl>
                                              <p:pRg st="2" end="2"/>
                                            </p:txEl>
                                          </p:spTgt>
                                        </p:tgtEl>
                                        <p:attrNameLst>
                                          <p:attrName>style.visibility</p:attrName>
                                        </p:attrNameLst>
                                      </p:cBhvr>
                                      <p:to>
                                        <p:strVal val="visible"/>
                                      </p:to>
                                    </p:set>
                                    <p:animEffect transition="in" filter="fade">
                                      <p:cBhvr>
                                        <p:cTn id="21" dur="1000"/>
                                        <p:tgtEl>
                                          <p:spTgt spid="40964">
                                            <p:txEl>
                                              <p:pRg st="2" end="2"/>
                                            </p:txEl>
                                          </p:spTgt>
                                        </p:tgtEl>
                                      </p:cBhvr>
                                    </p:animEffect>
                                    <p:anim calcmode="lin" valueType="num">
                                      <p:cBhvr>
                                        <p:cTn id="22" dur="10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096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eaLnBrk="1" hangingPunct="1"/>
            <a:r>
              <a:rPr lang="ja-JP" altLang="en-US" smtClean="0"/>
              <a:t>具体的な食支援とは？</a:t>
            </a:r>
          </a:p>
        </p:txBody>
      </p:sp>
      <p:sp>
        <p:nvSpPr>
          <p:cNvPr id="57347" name="Rectangle 3"/>
          <p:cNvSpPr>
            <a:spLocks noGrp="1" noChangeArrowheads="1"/>
          </p:cNvSpPr>
          <p:nvPr>
            <p:ph type="body" idx="4294967295"/>
          </p:nvPr>
        </p:nvSpPr>
        <p:spPr>
          <a:xfrm>
            <a:off x="1219200" y="1828800"/>
            <a:ext cx="7772400" cy="4114800"/>
          </a:xfrm>
        </p:spPr>
        <p:txBody>
          <a:bodyPr/>
          <a:lstStyle/>
          <a:p>
            <a:pPr marL="533400" indent="-533400" eaLnBrk="1" hangingPunct="1">
              <a:lnSpc>
                <a:spcPct val="85000"/>
              </a:lnSpc>
              <a:buFont typeface="Wingdings" panose="05000000000000000000" pitchFamily="2" charset="2"/>
              <a:buAutoNum type="arabicPeriod"/>
            </a:pPr>
            <a:r>
              <a:rPr lang="ja-JP" altLang="en-US" sz="2800" smtClean="0"/>
              <a:t>全身の管理</a:t>
            </a:r>
          </a:p>
          <a:p>
            <a:pPr marL="533400" indent="-533400" eaLnBrk="1" hangingPunct="1">
              <a:lnSpc>
                <a:spcPct val="85000"/>
              </a:lnSpc>
              <a:buFont typeface="Wingdings" panose="05000000000000000000" pitchFamily="2" charset="2"/>
              <a:buAutoNum type="arabicPeriod"/>
            </a:pPr>
            <a:r>
              <a:rPr lang="ja-JP" altLang="en-US" sz="2800" smtClean="0"/>
              <a:t>栄養管理</a:t>
            </a:r>
          </a:p>
          <a:p>
            <a:pPr marL="533400" indent="-533400" eaLnBrk="1" hangingPunct="1">
              <a:lnSpc>
                <a:spcPct val="85000"/>
              </a:lnSpc>
              <a:buFont typeface="Wingdings" panose="05000000000000000000" pitchFamily="2" charset="2"/>
              <a:buAutoNum type="arabicPeriod"/>
            </a:pPr>
            <a:r>
              <a:rPr lang="ja-JP" altLang="en-US" sz="2800" smtClean="0"/>
              <a:t>口腔環境整備（義歯製作、調整）</a:t>
            </a:r>
          </a:p>
          <a:p>
            <a:pPr marL="533400" indent="-533400" eaLnBrk="1" hangingPunct="1">
              <a:lnSpc>
                <a:spcPct val="85000"/>
              </a:lnSpc>
              <a:buFont typeface="Wingdings" panose="05000000000000000000" pitchFamily="2" charset="2"/>
              <a:buAutoNum type="arabicPeriod"/>
            </a:pPr>
            <a:r>
              <a:rPr lang="ja-JP" altLang="en-US" sz="2800" smtClean="0"/>
              <a:t>口腔ケア</a:t>
            </a:r>
          </a:p>
          <a:p>
            <a:pPr marL="533400" indent="-533400" eaLnBrk="1" hangingPunct="1">
              <a:lnSpc>
                <a:spcPct val="85000"/>
              </a:lnSpc>
              <a:buFont typeface="Wingdings" panose="05000000000000000000" pitchFamily="2" charset="2"/>
              <a:buAutoNum type="arabicPeriod"/>
            </a:pPr>
            <a:r>
              <a:rPr lang="ja-JP" altLang="en-US" sz="2800" smtClean="0"/>
              <a:t>摂食、嚥下リハビリ</a:t>
            </a:r>
          </a:p>
          <a:p>
            <a:pPr marL="533400" indent="-533400" eaLnBrk="1" hangingPunct="1">
              <a:lnSpc>
                <a:spcPct val="85000"/>
              </a:lnSpc>
              <a:buFont typeface="Wingdings" panose="05000000000000000000" pitchFamily="2" charset="2"/>
              <a:buAutoNum type="arabicPeriod"/>
            </a:pPr>
            <a:r>
              <a:rPr lang="ja-JP" altLang="en-US" sz="2800" smtClean="0"/>
              <a:t>食事形態の調整 </a:t>
            </a:r>
          </a:p>
          <a:p>
            <a:pPr marL="533400" indent="-533400" eaLnBrk="1" hangingPunct="1">
              <a:lnSpc>
                <a:spcPct val="85000"/>
              </a:lnSpc>
              <a:buFont typeface="Wingdings" panose="05000000000000000000" pitchFamily="2" charset="2"/>
              <a:buAutoNum type="arabicPeriod"/>
            </a:pPr>
            <a:r>
              <a:rPr lang="ja-JP" altLang="en-US" sz="2800" smtClean="0"/>
              <a:t>食事作り</a:t>
            </a:r>
          </a:p>
          <a:p>
            <a:pPr marL="533400" indent="-533400" eaLnBrk="1" hangingPunct="1">
              <a:lnSpc>
                <a:spcPct val="85000"/>
              </a:lnSpc>
              <a:buFont typeface="Wingdings" panose="05000000000000000000" pitchFamily="2" charset="2"/>
              <a:buAutoNum type="arabicPeriod"/>
            </a:pPr>
            <a:r>
              <a:rPr lang="ja-JP" altLang="en-US" sz="2800" smtClean="0"/>
              <a:t>食事姿勢の調整 </a:t>
            </a:r>
          </a:p>
          <a:p>
            <a:pPr marL="533400" indent="-533400" eaLnBrk="1" hangingPunct="1">
              <a:lnSpc>
                <a:spcPct val="85000"/>
              </a:lnSpc>
              <a:buFont typeface="Wingdings" panose="05000000000000000000" pitchFamily="2" charset="2"/>
              <a:buAutoNum type="arabicPeriod"/>
            </a:pPr>
            <a:r>
              <a:rPr lang="ja-JP" altLang="en-US" sz="2800" smtClean="0"/>
              <a:t>食事介助</a:t>
            </a:r>
          </a:p>
          <a:p>
            <a:pPr marL="533400" indent="-533400" eaLnBrk="1" hangingPunct="1">
              <a:lnSpc>
                <a:spcPct val="85000"/>
              </a:lnSpc>
              <a:buFont typeface="Wingdings" panose="05000000000000000000" pitchFamily="2" charset="2"/>
              <a:buAutoNum type="arabicPeriod"/>
            </a:pPr>
            <a:r>
              <a:rPr lang="ja-JP" altLang="en-US" sz="2800" smtClean="0"/>
              <a:t>食事環境調整</a:t>
            </a:r>
          </a:p>
        </p:txBody>
      </p:sp>
      <p:pic>
        <p:nvPicPr>
          <p:cNvPr id="57348" name="Picture 4" descr="イラス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495800"/>
            <a:ext cx="22479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372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Grp="1" noChangeAspect="1"/>
          </p:cNvGraphicFramePr>
          <p:nvPr>
            <p:ph type="tbl" idx="4294967295"/>
          </p:nvPr>
        </p:nvGraphicFramePr>
        <p:xfrm>
          <a:off x="379413" y="1435100"/>
          <a:ext cx="8583612" cy="5072063"/>
        </p:xfrm>
        <a:graphic>
          <a:graphicData uri="http://schemas.openxmlformats.org/presentationml/2006/ole">
            <mc:AlternateContent xmlns:mc="http://schemas.openxmlformats.org/markup-compatibility/2006">
              <mc:Choice xmlns:v="urn:schemas-microsoft-com:vml" Requires="v">
                <p:oleObj spid="_x0000_s219164" name="Worksheet" r:id="rId3" imgW="9582607" imgH="5677205" progId="Excel.Sheet.8">
                  <p:embed/>
                </p:oleObj>
              </mc:Choice>
              <mc:Fallback>
                <p:oleObj name="Worksheet" r:id="rId3" imgW="9582607" imgH="567720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413" y="1435100"/>
                        <a:ext cx="8583612" cy="5072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58371" name="Rectangle 3"/>
          <p:cNvSpPr>
            <a:spLocks noGrp="1"/>
          </p:cNvSpPr>
          <p:nvPr>
            <p:ph type="title" idx="4294967295"/>
          </p:nvPr>
        </p:nvSpPr>
        <p:spPr>
          <a:xfrm>
            <a:off x="457200" y="152400"/>
            <a:ext cx="8229600" cy="1143000"/>
          </a:xfrm>
          <a:noFill/>
        </p:spPr>
        <p:txBody>
          <a:bodyPr anchor="ctr"/>
          <a:lstStyle/>
          <a:p>
            <a:pPr eaLnBrk="1" hangingPunct="1"/>
            <a:r>
              <a:rPr lang="ja-JP" altLang="en-US" smtClean="0"/>
              <a:t>誰が食支援をするのか</a:t>
            </a:r>
          </a:p>
        </p:txBody>
      </p:sp>
    </p:spTree>
    <p:extLst>
      <p:ext uri="{BB962C8B-B14F-4D97-AF65-F5344CB8AC3E}">
        <p14:creationId xmlns:p14="http://schemas.microsoft.com/office/powerpoint/2010/main" val="145845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1026"/>
          <p:cNvSpPr>
            <a:spLocks noGrp="1" noChangeArrowheads="1"/>
          </p:cNvSpPr>
          <p:nvPr>
            <p:ph type="title" idx="4294967295"/>
          </p:nvPr>
        </p:nvSpPr>
        <p:spPr>
          <a:xfrm>
            <a:off x="533400" y="1066800"/>
            <a:ext cx="7078663" cy="1143000"/>
          </a:xfrm>
        </p:spPr>
        <p:txBody>
          <a:bodyPr/>
          <a:lstStyle/>
          <a:p>
            <a:pPr eaLnBrk="1" hangingPunct="1"/>
            <a:r>
              <a:rPr lang="ja-JP" altLang="en-US" smtClean="0"/>
              <a:t>新宿食支援研究会（新食研）</a:t>
            </a:r>
            <a:br>
              <a:rPr lang="ja-JP" altLang="en-US" smtClean="0"/>
            </a:br>
            <a:r>
              <a:rPr lang="ja-JP" altLang="en-US" smtClean="0"/>
              <a:t> </a:t>
            </a:r>
            <a:r>
              <a:rPr lang="en-US" altLang="ja-JP" sz="3200" smtClean="0"/>
              <a:t>2009</a:t>
            </a:r>
            <a:r>
              <a:rPr lang="ja-JP" altLang="en-US" sz="3200" smtClean="0"/>
              <a:t>年</a:t>
            </a:r>
            <a:r>
              <a:rPr lang="en-US" altLang="ja-JP" sz="3200" smtClean="0"/>
              <a:t>7</a:t>
            </a:r>
            <a:r>
              <a:rPr lang="ja-JP" altLang="en-US" sz="3200" smtClean="0"/>
              <a:t>月発会</a:t>
            </a:r>
          </a:p>
        </p:txBody>
      </p:sp>
      <p:sp>
        <p:nvSpPr>
          <p:cNvPr id="1608707" name="Rectangle 1027"/>
          <p:cNvSpPr>
            <a:spLocks noGrp="1" noChangeArrowheads="1"/>
          </p:cNvSpPr>
          <p:nvPr>
            <p:ph type="body" idx="4294967295"/>
          </p:nvPr>
        </p:nvSpPr>
        <p:spPr>
          <a:xfrm>
            <a:off x="609600" y="2133600"/>
            <a:ext cx="7772400" cy="2514600"/>
          </a:xfrm>
        </p:spPr>
        <p:txBody>
          <a:bodyPr/>
          <a:lstStyle/>
          <a:p>
            <a:pPr algn="ctr" eaLnBrk="1" hangingPunct="1"/>
            <a:endParaRPr lang="en-US" altLang="ja-JP" dirty="0" smtClean="0"/>
          </a:p>
          <a:p>
            <a:pPr algn="ctr" eaLnBrk="1" hangingPunct="1">
              <a:buFont typeface="Wingdings" panose="05000000000000000000" pitchFamily="2" charset="2"/>
              <a:buNone/>
            </a:pPr>
            <a:r>
              <a:rPr lang="ja-JP" altLang="en-US" sz="4400" dirty="0" smtClean="0">
                <a:solidFill>
                  <a:schemeClr val="hlink"/>
                </a:solidFill>
                <a:ea typeface="HGS創英角ﾎﾟｯﾌﾟ体" panose="040B0A00000000000000" pitchFamily="50" charset="-128"/>
              </a:rPr>
              <a:t>最期まで口から食べられる街、</a:t>
            </a:r>
          </a:p>
          <a:p>
            <a:pPr algn="ctr" eaLnBrk="1" hangingPunct="1">
              <a:buFont typeface="Wingdings" panose="05000000000000000000" pitchFamily="2" charset="2"/>
              <a:buNone/>
            </a:pPr>
            <a:r>
              <a:rPr lang="ja-JP" altLang="en-US" sz="5400" dirty="0" smtClean="0">
                <a:solidFill>
                  <a:schemeClr val="hlink"/>
                </a:solidFill>
                <a:ea typeface="HGS創英角ﾎﾟｯﾌﾟ体" panose="040B0A00000000000000" pitchFamily="50" charset="-128"/>
              </a:rPr>
              <a:t>新宿</a:t>
            </a:r>
          </a:p>
        </p:txBody>
      </p:sp>
      <p:pic>
        <p:nvPicPr>
          <p:cNvPr id="59396" name="Picture 1028" descr="C:\Documents and Settings\Administrator\My Documents\My Pictures\100201\画像 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4572000"/>
            <a:ext cx="2652713"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974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08707">
                                            <p:txEl>
                                              <p:pRg st="1" end="1"/>
                                            </p:txEl>
                                          </p:spTgt>
                                        </p:tgtEl>
                                        <p:attrNameLst>
                                          <p:attrName>style.visibility</p:attrName>
                                        </p:attrNameLst>
                                      </p:cBhvr>
                                      <p:to>
                                        <p:strVal val="visible"/>
                                      </p:to>
                                    </p:set>
                                    <p:animEffect transition="in" filter="wipe(left)">
                                      <p:cBhvr>
                                        <p:cTn id="7" dur="750"/>
                                        <p:tgtEl>
                                          <p:spTgt spid="1608707">
                                            <p:txEl>
                                              <p:pRg st="1" end="1"/>
                                            </p:tx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608707">
                                            <p:txEl>
                                              <p:pRg st="2" end="2"/>
                                            </p:txEl>
                                          </p:spTgt>
                                        </p:tgtEl>
                                        <p:attrNameLst>
                                          <p:attrName>style.visibility</p:attrName>
                                        </p:attrNameLst>
                                      </p:cBhvr>
                                      <p:to>
                                        <p:strVal val="visible"/>
                                      </p:to>
                                    </p:set>
                                    <p:animEffect transition="in" filter="wipe(left)">
                                      <p:cBhvr>
                                        <p:cTn id="11" dur="750"/>
                                        <p:tgtEl>
                                          <p:spTgt spid="1608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870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541338" y="617538"/>
            <a:ext cx="8602662" cy="1143000"/>
          </a:xfrm>
        </p:spPr>
        <p:txBody>
          <a:bodyPr/>
          <a:lstStyle/>
          <a:p>
            <a:pPr eaLnBrk="1" hangingPunct="1"/>
            <a:r>
              <a:rPr lang="ja-JP" altLang="en-US" smtClean="0"/>
              <a:t>新宿食支援研究会の活動目標</a:t>
            </a:r>
          </a:p>
        </p:txBody>
      </p:sp>
      <p:sp>
        <p:nvSpPr>
          <p:cNvPr id="60419" name="Rectangle 3"/>
          <p:cNvSpPr>
            <a:spLocks noGrp="1" noChangeArrowheads="1"/>
          </p:cNvSpPr>
          <p:nvPr>
            <p:ph type="body" idx="4294967295"/>
          </p:nvPr>
        </p:nvSpPr>
        <p:spPr/>
        <p:txBody>
          <a:bodyPr/>
          <a:lstStyle/>
          <a:p>
            <a:pPr marL="609600" indent="-609600" eaLnBrk="1" hangingPunct="1">
              <a:buFontTx/>
              <a:buAutoNum type="arabicPeriod"/>
            </a:pPr>
            <a:r>
              <a:rPr lang="ja-JP" altLang="en-US" dirty="0" smtClean="0"/>
              <a:t>介護職の食に対する意識の向上</a:t>
            </a:r>
          </a:p>
          <a:p>
            <a:pPr marL="609600" indent="-609600" eaLnBrk="1" hangingPunct="1">
              <a:buFontTx/>
              <a:buAutoNum type="arabicPeriod"/>
            </a:pPr>
            <a:r>
              <a:rPr lang="ja-JP" altLang="en-US" dirty="0" smtClean="0"/>
              <a:t>食支援職種のネットワークづくりと知識、技術の向上</a:t>
            </a:r>
          </a:p>
          <a:p>
            <a:pPr marL="609600" indent="-609600" eaLnBrk="1" hangingPunct="1">
              <a:buFontTx/>
              <a:buAutoNum type="arabicPeriod"/>
            </a:pPr>
            <a:r>
              <a:rPr lang="ja-JP" altLang="en-US" dirty="0" smtClean="0"/>
              <a:t>食支援の地域での実践</a:t>
            </a:r>
          </a:p>
        </p:txBody>
      </p:sp>
      <p:pic>
        <p:nvPicPr>
          <p:cNvPr id="60420" name="Picture 4" descr="C:\Documents and Settings\Administrator\My Documents\My Pictures\画像 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2672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0951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fade">
                                      <p:cBhvr>
                                        <p:cTn id="7" dur="1000"/>
                                        <p:tgtEl>
                                          <p:spTgt spid="60419">
                                            <p:txEl>
                                              <p:pRg st="0" end="0"/>
                                            </p:txEl>
                                          </p:spTgt>
                                        </p:tgtEl>
                                      </p:cBhvr>
                                    </p:animEffect>
                                    <p:anim calcmode="lin" valueType="num">
                                      <p:cBhvr>
                                        <p:cTn id="8" dur="10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04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419">
                                            <p:txEl>
                                              <p:pRg st="1" end="1"/>
                                            </p:txEl>
                                          </p:spTgt>
                                        </p:tgtEl>
                                        <p:attrNameLst>
                                          <p:attrName>style.visibility</p:attrName>
                                        </p:attrNameLst>
                                      </p:cBhvr>
                                      <p:to>
                                        <p:strVal val="visible"/>
                                      </p:to>
                                    </p:set>
                                    <p:animEffect transition="in" filter="fade">
                                      <p:cBhvr>
                                        <p:cTn id="14" dur="1000"/>
                                        <p:tgtEl>
                                          <p:spTgt spid="60419">
                                            <p:txEl>
                                              <p:pRg st="1" end="1"/>
                                            </p:txEl>
                                          </p:spTgt>
                                        </p:tgtEl>
                                      </p:cBhvr>
                                    </p:animEffect>
                                    <p:anim calcmode="lin" valueType="num">
                                      <p:cBhvr>
                                        <p:cTn id="15" dur="10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04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0419">
                                            <p:txEl>
                                              <p:pRg st="2" end="2"/>
                                            </p:txEl>
                                          </p:spTgt>
                                        </p:tgtEl>
                                        <p:attrNameLst>
                                          <p:attrName>style.visibility</p:attrName>
                                        </p:attrNameLst>
                                      </p:cBhvr>
                                      <p:to>
                                        <p:strVal val="visible"/>
                                      </p:to>
                                    </p:set>
                                    <p:animEffect transition="in" filter="fade">
                                      <p:cBhvr>
                                        <p:cTn id="21" dur="1000"/>
                                        <p:tgtEl>
                                          <p:spTgt spid="60419">
                                            <p:txEl>
                                              <p:pRg st="2" end="2"/>
                                            </p:txEl>
                                          </p:spTgt>
                                        </p:tgtEl>
                                      </p:cBhvr>
                                    </p:animEffect>
                                    <p:anim calcmode="lin" valueType="num">
                                      <p:cBhvr>
                                        <p:cTn id="22" dur="10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041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685800" y="403225"/>
            <a:ext cx="8305800" cy="1143000"/>
          </a:xfrm>
        </p:spPr>
        <p:txBody>
          <a:bodyPr/>
          <a:lstStyle/>
          <a:p>
            <a:r>
              <a:rPr lang="ja-JP" altLang="en-US" smtClean="0"/>
              <a:t>ワーキンググループ</a:t>
            </a:r>
          </a:p>
        </p:txBody>
      </p:sp>
      <p:sp>
        <p:nvSpPr>
          <p:cNvPr id="61443" name="Rectangle 3"/>
          <p:cNvSpPr>
            <a:spLocks noGrp="1" noChangeArrowheads="1"/>
          </p:cNvSpPr>
          <p:nvPr>
            <p:ph type="body" idx="4294967295"/>
          </p:nvPr>
        </p:nvSpPr>
        <p:spPr>
          <a:xfrm>
            <a:off x="1219200" y="1546225"/>
            <a:ext cx="7772400" cy="4114800"/>
          </a:xfrm>
        </p:spPr>
        <p:txBody>
          <a:bodyPr/>
          <a:lstStyle/>
          <a:p>
            <a:pPr marL="609600" indent="-609600">
              <a:lnSpc>
                <a:spcPct val="90000"/>
              </a:lnSpc>
              <a:buFontTx/>
              <a:buAutoNum type="arabicPeriod"/>
            </a:pPr>
            <a:r>
              <a:rPr lang="ja-JP" altLang="en-US" sz="2800" dirty="0" smtClean="0"/>
              <a:t>介護職の意識向上プロジェクト</a:t>
            </a:r>
          </a:p>
          <a:p>
            <a:pPr marL="990600" lvl="1" indent="-533400">
              <a:lnSpc>
                <a:spcPct val="90000"/>
              </a:lnSpc>
              <a:buFontTx/>
              <a:buChar char="•"/>
            </a:pPr>
            <a:r>
              <a:rPr lang="ja-JP" altLang="en-US" sz="2000" dirty="0" smtClean="0"/>
              <a:t>ホームヘルパー研修会</a:t>
            </a:r>
          </a:p>
          <a:p>
            <a:pPr marL="990600" lvl="1" indent="-533400">
              <a:lnSpc>
                <a:spcPct val="90000"/>
              </a:lnSpc>
              <a:buFontTx/>
              <a:buChar char="•"/>
            </a:pPr>
            <a:r>
              <a:rPr lang="en-US" altLang="ja-JP" sz="2000" dirty="0" smtClean="0"/>
              <a:t>SSK</a:t>
            </a:r>
            <a:r>
              <a:rPr lang="ja-JP" altLang="en-US" sz="2000" dirty="0" smtClean="0"/>
              <a:t>－</a:t>
            </a:r>
            <a:r>
              <a:rPr lang="en-US" altLang="ja-JP" sz="2000" dirty="0" smtClean="0"/>
              <a:t>O</a:t>
            </a:r>
            <a:r>
              <a:rPr lang="ja-JP" altLang="en-US" sz="2000" dirty="0" smtClean="0"/>
              <a:t>（食形態判別表）の開発</a:t>
            </a:r>
          </a:p>
          <a:p>
            <a:pPr marL="609600" indent="-609600">
              <a:lnSpc>
                <a:spcPct val="90000"/>
              </a:lnSpc>
              <a:buFontTx/>
              <a:buAutoNum type="arabicPeriod"/>
            </a:pPr>
            <a:r>
              <a:rPr lang="ja-JP" altLang="en-US" sz="2800" dirty="0" smtClean="0"/>
              <a:t>食支援のネットワーク</a:t>
            </a:r>
          </a:p>
          <a:p>
            <a:pPr marL="990600" lvl="1" indent="-533400">
              <a:lnSpc>
                <a:spcPct val="90000"/>
              </a:lnSpc>
              <a:buFontTx/>
              <a:buChar char="•"/>
            </a:pPr>
            <a:r>
              <a:rPr lang="ja-JP" altLang="en-US" sz="2000" dirty="0" smtClean="0"/>
              <a:t>新宿食支援勉強会</a:t>
            </a:r>
          </a:p>
          <a:p>
            <a:pPr marL="990600" lvl="1" indent="-533400">
              <a:lnSpc>
                <a:spcPct val="90000"/>
              </a:lnSpc>
              <a:buFontTx/>
              <a:buChar char="•"/>
            </a:pPr>
            <a:r>
              <a:rPr lang="ja-JP" altLang="en-US" sz="2000" dirty="0" smtClean="0"/>
              <a:t>連携シートプロジェクト</a:t>
            </a:r>
            <a:endParaRPr lang="en-US" altLang="ja-JP" sz="2000" dirty="0" smtClean="0"/>
          </a:p>
          <a:p>
            <a:pPr marL="990600" lvl="1" indent="-533400">
              <a:lnSpc>
                <a:spcPct val="90000"/>
              </a:lnSpc>
              <a:buFontTx/>
              <a:buChar char="•"/>
            </a:pPr>
            <a:r>
              <a:rPr lang="ja-JP" altLang="en-US" sz="2000" dirty="0" smtClean="0"/>
              <a:t>社会学的調査班「そしお」</a:t>
            </a:r>
          </a:p>
          <a:p>
            <a:pPr marL="609600" indent="-609600">
              <a:lnSpc>
                <a:spcPct val="90000"/>
              </a:lnSpc>
              <a:buFontTx/>
              <a:buAutoNum type="arabicPeriod"/>
            </a:pPr>
            <a:r>
              <a:rPr lang="ja-JP" altLang="en-US" sz="2800" dirty="0" smtClean="0"/>
              <a:t>食支援の地域での実践</a:t>
            </a:r>
          </a:p>
          <a:p>
            <a:pPr marL="990600" lvl="1" indent="-533400">
              <a:lnSpc>
                <a:spcPct val="90000"/>
              </a:lnSpc>
              <a:buFontTx/>
              <a:buChar char="•"/>
            </a:pPr>
            <a:r>
              <a:rPr lang="ja-JP" altLang="en-US" sz="2000" dirty="0" smtClean="0"/>
              <a:t>地域食支援グループ　「ハッピーリーブス」</a:t>
            </a:r>
            <a:endParaRPr lang="en-US" altLang="ja-JP" sz="2000" dirty="0" smtClean="0"/>
          </a:p>
          <a:p>
            <a:pPr marL="990600" lvl="1" indent="-533400">
              <a:lnSpc>
                <a:spcPct val="90000"/>
              </a:lnSpc>
              <a:buFontTx/>
              <a:buChar char="•"/>
            </a:pPr>
            <a:r>
              <a:rPr lang="ja-JP" altLang="en-US" sz="2000" dirty="0" smtClean="0"/>
              <a:t>食支援マッサージチーム「ミラクルズ」</a:t>
            </a:r>
          </a:p>
          <a:p>
            <a:pPr marL="990600" lvl="1" indent="-533400">
              <a:lnSpc>
                <a:spcPct val="90000"/>
              </a:lnSpc>
              <a:buFontTx/>
              <a:buChar char="•"/>
            </a:pPr>
            <a:r>
              <a:rPr lang="ja-JP" altLang="en-US" sz="2000" dirty="0" smtClean="0"/>
              <a:t>一発逆転コンビ「ファンタジスタ」</a:t>
            </a:r>
            <a:endParaRPr lang="en-US" altLang="ja-JP" sz="2000" dirty="0" smtClean="0"/>
          </a:p>
          <a:p>
            <a:pPr marL="990600" lvl="1" indent="-533400">
              <a:lnSpc>
                <a:spcPct val="90000"/>
              </a:lnSpc>
              <a:buFontTx/>
              <a:buChar char="•"/>
            </a:pPr>
            <a:r>
              <a:rPr lang="ja-JP" altLang="en-US" sz="2000" dirty="0" smtClean="0"/>
              <a:t>訪問看護ステーション　「結わい」</a:t>
            </a:r>
            <a:endParaRPr lang="en-US" altLang="ja-JP" sz="2000" dirty="0" smtClean="0"/>
          </a:p>
          <a:p>
            <a:pPr marL="990600" lvl="1" indent="-533400">
              <a:lnSpc>
                <a:spcPct val="90000"/>
              </a:lnSpc>
              <a:buFontTx/>
              <a:buChar char="•"/>
            </a:pPr>
            <a:r>
              <a:rPr lang="ja-JP" altLang="en-US" sz="2000" dirty="0" smtClean="0"/>
              <a:t>他地域活性プロジェクト「</a:t>
            </a:r>
            <a:r>
              <a:rPr lang="en-US" altLang="ja-JP" sz="2000" dirty="0" smtClean="0"/>
              <a:t>ZENKOKKU</a:t>
            </a:r>
            <a:r>
              <a:rPr lang="ja-JP" altLang="en-US" sz="2000" dirty="0" smtClean="0"/>
              <a:t>」</a:t>
            </a:r>
          </a:p>
        </p:txBody>
      </p:sp>
    </p:spTree>
    <p:extLst>
      <p:ext uri="{BB962C8B-B14F-4D97-AF65-F5344CB8AC3E}">
        <p14:creationId xmlns:p14="http://schemas.microsoft.com/office/powerpoint/2010/main" val="785952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41338" y="1152525"/>
            <a:ext cx="7078662" cy="608013"/>
          </a:xfrm>
        </p:spPr>
        <p:txBody>
          <a:bodyPr/>
          <a:lstStyle/>
          <a:p>
            <a:pPr eaLnBrk="1" hangingPunct="1"/>
            <a:r>
              <a:rPr lang="ja-JP" altLang="en-US" dirty="0" smtClean="0"/>
              <a:t>２　口腔ケアの</a:t>
            </a:r>
            <a:r>
              <a:rPr lang="ja-JP" altLang="en-US" dirty="0"/>
              <a:t>意義</a:t>
            </a:r>
            <a:endParaRPr lang="ja-JP" altLang="en-US" dirty="0" smtClean="0"/>
          </a:p>
        </p:txBody>
      </p:sp>
      <p:sp>
        <p:nvSpPr>
          <p:cNvPr id="12291" name="Rectangle 3"/>
          <p:cNvSpPr>
            <a:spLocks noGrp="1" noChangeArrowheads="1"/>
          </p:cNvSpPr>
          <p:nvPr>
            <p:ph type="body" idx="1"/>
          </p:nvPr>
        </p:nvSpPr>
        <p:spPr/>
        <p:txBody>
          <a:bodyPr/>
          <a:lstStyle/>
          <a:p>
            <a:pPr marL="609600" indent="-609600" eaLnBrk="1" hangingPunct="1">
              <a:lnSpc>
                <a:spcPct val="105000"/>
              </a:lnSpc>
            </a:pPr>
            <a:r>
              <a:rPr lang="ja-JP" altLang="en-US" smtClean="0"/>
              <a:t>３つの意義</a:t>
            </a:r>
          </a:p>
          <a:p>
            <a:pPr marL="609600" indent="-609600" eaLnBrk="1" hangingPunct="1">
              <a:lnSpc>
                <a:spcPct val="105000"/>
              </a:lnSpc>
            </a:pPr>
            <a:r>
              <a:rPr lang="ja-JP" altLang="en-US" smtClean="0"/>
              <a:t>口腔内を見てみれば</a:t>
            </a:r>
          </a:p>
          <a:p>
            <a:pPr marL="609600" indent="-609600" eaLnBrk="1" hangingPunct="1">
              <a:lnSpc>
                <a:spcPct val="105000"/>
              </a:lnSpc>
            </a:pPr>
            <a:r>
              <a:rPr lang="ja-JP" altLang="en-US" smtClean="0"/>
              <a:t>口腔ケアの効果</a:t>
            </a:r>
          </a:p>
          <a:p>
            <a:pPr marL="609600" indent="-609600" eaLnBrk="1" hangingPunct="1">
              <a:lnSpc>
                <a:spcPct val="105000"/>
              </a:lnSpc>
            </a:pPr>
            <a:r>
              <a:rPr lang="ja-JP" altLang="en-US" smtClean="0"/>
              <a:t>口腔ケアの実際</a:t>
            </a:r>
          </a:p>
        </p:txBody>
      </p:sp>
      <p:pic>
        <p:nvPicPr>
          <p:cNvPr id="12292" name="Picture 4" descr="C:\Documents and Settings\GOTOHTomoyuki\My Documents\My Pictures\040921\P10100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886200"/>
            <a:ext cx="3246438"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Documents and Settings\GotoTomoyuki\My Documents\My Pictures\100106\DSCN106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145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idx="4294967295"/>
          </p:nvPr>
        </p:nvSpPr>
        <p:spPr/>
        <p:txBody>
          <a:bodyPr/>
          <a:lstStyle/>
          <a:p>
            <a:pPr marL="838200" indent="-838200"/>
            <a:r>
              <a:rPr lang="ja-JP" altLang="en-US" smtClean="0"/>
              <a:t>ホームヘルパー研修会</a:t>
            </a:r>
          </a:p>
        </p:txBody>
      </p:sp>
      <p:pic>
        <p:nvPicPr>
          <p:cNvPr id="47108" name="Picture 4" descr="C:\Documents and Settings\Administrator\My Documents\My Pictures\DSCN12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82905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C:\Documents and Settings\Administrator\My Documents\My Pictures\DSCN12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048000"/>
            <a:ext cx="154305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C:\Documents and Settings\Tomoyuki\My Documents\My Dropbox\新食研photo\DSCN13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4648200"/>
            <a:ext cx="25908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descr="C:\Documents and Settings\Administrator\My Documents\My Dropbox\新食研photo\DSCN136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1676400"/>
            <a:ext cx="31242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34595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p:txBody>
          <a:bodyPr/>
          <a:lstStyle/>
          <a:p>
            <a:r>
              <a:rPr lang="ja-JP" altLang="en-US" smtClean="0"/>
              <a:t>食事場面の問題点</a:t>
            </a:r>
          </a:p>
        </p:txBody>
      </p:sp>
      <p:graphicFrame>
        <p:nvGraphicFramePr>
          <p:cNvPr id="60458" name="Group 42"/>
          <p:cNvGraphicFramePr>
            <a:graphicFrameLocks noGrp="1"/>
          </p:cNvGraphicFramePr>
          <p:nvPr/>
        </p:nvGraphicFramePr>
        <p:xfrm>
          <a:off x="609600" y="1905000"/>
          <a:ext cx="7772400" cy="4145008"/>
        </p:xfrm>
        <a:graphic>
          <a:graphicData uri="http://schemas.openxmlformats.org/drawingml/2006/table">
            <a:tbl>
              <a:tblPr/>
              <a:tblGrid>
                <a:gridCol w="4425950"/>
                <a:gridCol w="1746250"/>
                <a:gridCol w="1600200"/>
              </a:tblGrid>
              <a:tr h="518120">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endPar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endParaRP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ヘルパー</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ケアマネ</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0">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むせる</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51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30</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0">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なかなか飲み込まない</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36</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26</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0">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口に溜めてしまう</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32</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23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0">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食事量が減った</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24</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12</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0">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食べるのが遅い</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23</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13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0">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口が開かない</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18</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11</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120">
                <a:tc>
                  <a:txBody>
                    <a:bodyPr/>
                    <a:lstStyle/>
                    <a:p>
                      <a:pPr marL="0" marR="0" lvl="0" indent="0" algn="l"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Tahoma" pitchFamily="34" charset="0"/>
                          <a:ea typeface="ＭＳ Ｐゴシック" pitchFamily="50" charset="-128"/>
                        </a:rPr>
                        <a:t>食べこぼす</a:t>
                      </a:r>
                    </a:p>
                  </a:txBody>
                  <a:tcPr marT="45703" marB="457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14</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660066"/>
                        </a:buClr>
                        <a:buSzPct val="60000"/>
                        <a:buFont typeface="Wingdings" pitchFamily="2" charset="2"/>
                        <a:buNone/>
                        <a:tabLst/>
                      </a:pPr>
                      <a:r>
                        <a:rPr kumimoji="1" lang="ja-JP" altLang="en-US" sz="2800" b="0" i="0" u="none" strike="noStrike" cap="none" normalizeH="0" baseline="0" smtClean="0">
                          <a:ln>
                            <a:noFill/>
                          </a:ln>
                          <a:solidFill>
                            <a:schemeClr val="tx1"/>
                          </a:solidFill>
                          <a:effectLst/>
                          <a:latin typeface="ＭＳ Ｐゴシック" pitchFamily="50" charset="-128"/>
                          <a:ea typeface="ＭＳ Ｐゴシック" pitchFamily="50" charset="-128"/>
                        </a:rPr>
                        <a:t>13</a:t>
                      </a:r>
                    </a:p>
                  </a:txBody>
                  <a:tcPr marT="45703" marB="457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169" name="Text Box 41"/>
          <p:cNvSpPr txBox="1">
            <a:spLocks noChangeArrowheads="1"/>
          </p:cNvSpPr>
          <p:nvPr/>
        </p:nvSpPr>
        <p:spPr bwMode="auto">
          <a:xfrm>
            <a:off x="7086600" y="6019800"/>
            <a:ext cx="170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2400" b="0">
                <a:latin typeface="Times New Roman" panose="02020603050405020304" pitchFamily="18" charset="0"/>
              </a:rPr>
              <a:t>（複数回答）</a:t>
            </a:r>
          </a:p>
        </p:txBody>
      </p:sp>
    </p:spTree>
    <p:extLst>
      <p:ext uri="{BB962C8B-B14F-4D97-AF65-F5344CB8AC3E}">
        <p14:creationId xmlns:p14="http://schemas.microsoft.com/office/powerpoint/2010/main" val="42652224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074"/>
          <p:cNvSpPr>
            <a:spLocks noGrp="1" noChangeArrowheads="1"/>
          </p:cNvSpPr>
          <p:nvPr>
            <p:ph type="title" idx="4294967295"/>
          </p:nvPr>
        </p:nvSpPr>
        <p:spPr/>
        <p:txBody>
          <a:bodyPr/>
          <a:lstStyle/>
          <a:p>
            <a:pPr eaLnBrk="1" hangingPunct="1"/>
            <a:r>
              <a:rPr lang="ja-JP" altLang="en-US" smtClean="0"/>
              <a:t>食形態判定表</a:t>
            </a:r>
          </a:p>
        </p:txBody>
      </p:sp>
      <p:sp>
        <p:nvSpPr>
          <p:cNvPr id="22531" name="Rectangle 3075"/>
          <p:cNvSpPr>
            <a:spLocks noChangeArrowheads="1"/>
          </p:cNvSpPr>
          <p:nvPr/>
        </p:nvSpPr>
        <p:spPr bwMode="auto">
          <a:xfrm>
            <a:off x="685800" y="5149850"/>
            <a:ext cx="7829550" cy="1030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lnSpc>
                <a:spcPct val="140000"/>
              </a:lnSpc>
              <a:spcBef>
                <a:spcPct val="0"/>
              </a:spcBef>
              <a:buClrTx/>
              <a:buSzTx/>
              <a:buFontTx/>
              <a:buNone/>
            </a:pPr>
            <a:r>
              <a:rPr lang="ja-JP" altLang="en-US" sz="2000">
                <a:ea typeface="ＭＳ ゴシック" panose="020B0609070205080204" pitchFamily="49" charset="-128"/>
              </a:rPr>
              <a:t>口（咀嚼）が悪い：口に溜めてしまう、なかなか飲み込まない</a:t>
            </a:r>
          </a:p>
          <a:p>
            <a:pPr algn="ctr" eaLnBrk="1" hangingPunct="1">
              <a:lnSpc>
                <a:spcPct val="140000"/>
              </a:lnSpc>
              <a:spcBef>
                <a:spcPct val="0"/>
              </a:spcBef>
              <a:buClrTx/>
              <a:buSzTx/>
              <a:buFontTx/>
              <a:buNone/>
            </a:pPr>
            <a:r>
              <a:rPr lang="ja-JP" altLang="en-US" sz="2000">
                <a:ea typeface="ＭＳ ゴシック" panose="020B0609070205080204" pitchFamily="49" charset="-128"/>
              </a:rPr>
              <a:t>のど（嚥下）が悪い：むせる　　</a:t>
            </a:r>
            <a:r>
              <a:rPr lang="ja-JP" altLang="en-US" sz="2400">
                <a:ea typeface="ＭＳ ゴシック" panose="020B0609070205080204" pitchFamily="49" charset="-128"/>
              </a:rPr>
              <a:t>＊</a:t>
            </a:r>
            <a:r>
              <a:rPr lang="ja-JP" altLang="en-US" sz="1400">
                <a:ea typeface="ＭＳ ゴシック" panose="020B0609070205080204" pitchFamily="49" charset="-128"/>
              </a:rPr>
              <a:t>誤嚥していても　むせない場合がある</a:t>
            </a:r>
          </a:p>
        </p:txBody>
      </p:sp>
      <p:graphicFrame>
        <p:nvGraphicFramePr>
          <p:cNvPr id="1623044" name="Group 3076"/>
          <p:cNvGraphicFramePr>
            <a:graphicFrameLocks noGrp="1"/>
          </p:cNvGraphicFramePr>
          <p:nvPr/>
        </p:nvGraphicFramePr>
        <p:xfrm>
          <a:off x="2171700" y="2574925"/>
          <a:ext cx="4114800" cy="2078039"/>
        </p:xfrm>
        <a:graphic>
          <a:graphicData uri="http://schemas.openxmlformats.org/drawingml/2006/table">
            <a:tbl>
              <a:tblPr/>
              <a:tblGrid>
                <a:gridCol w="823913"/>
                <a:gridCol w="958850"/>
                <a:gridCol w="1189037"/>
                <a:gridCol w="1143000"/>
              </a:tblGrid>
              <a:tr h="523739">
                <a:tc rowSpan="2"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1" lang="ja-JP" altLang="ja-JP" sz="2800" b="0"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690" marB="45690" anchor="ctr" anchorCtr="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rowSpan="2" hMerge="1">
                  <a:txBody>
                    <a:bodyPr/>
                    <a:lstStyle/>
                    <a:p>
                      <a:endParaRPr kumimoji="1" lang="ja-JP" alt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のど</a:t>
                      </a:r>
                    </a:p>
                  </a:txBody>
                  <a:tcPr marT="45690" marB="45690"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hMerge="1">
                  <a:txBody>
                    <a:bodyPr/>
                    <a:lstStyle/>
                    <a:p>
                      <a:endParaRPr kumimoji="1" lang="ja-JP" altLang="en-US"/>
                    </a:p>
                  </a:txBody>
                  <a:tcPr/>
                </a:tc>
              </a:tr>
              <a:tr h="518100">
                <a:tc gridSpan="2" vMerge="1">
                  <a:txBody>
                    <a:bodyPr/>
                    <a:lstStyle/>
                    <a:p>
                      <a:endParaRPr kumimoji="1" lang="ja-JP" altLang="en-US"/>
                    </a:p>
                  </a:txBody>
                  <a:tcPr/>
                </a:tc>
                <a:tc hMerge="1"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悪い</a:t>
                      </a:r>
                    </a:p>
                  </a:txBody>
                  <a:tcPr marT="45690" marB="45690"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良い</a:t>
                      </a:r>
                    </a:p>
                  </a:txBody>
                  <a:tcPr marT="45690" marB="45690"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FF66FF"/>
                    </a:solidFill>
                  </a:tcPr>
                </a:tc>
              </a:tr>
              <a:tr h="518100">
                <a:tc row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口</a:t>
                      </a:r>
                    </a:p>
                  </a:txBody>
                  <a:tcPr marT="45690" marB="45690" anchor="ctr" anchorCtr="1"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悪い</a:t>
                      </a:r>
                    </a:p>
                  </a:txBody>
                  <a:tcPr marT="45690" marB="45690"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Ⅰ</a:t>
                      </a:r>
                      <a:endParaRPr kumimoji="1" lang="ja-JP" altLang="ja-JP" sz="2800" b="0" i="0" u="none" strike="noStrike" cap="none" normalizeH="0" baseline="0" smtClean="0">
                        <a:ln>
                          <a:noFill/>
                        </a:ln>
                        <a:solidFill>
                          <a:schemeClr val="tx1"/>
                        </a:solidFill>
                        <a:effectLst/>
                        <a:latin typeface="Calibri" pitchFamily="34" charset="0"/>
                        <a:ea typeface="ＭＳ Ｐゴシック" pitchFamily="50" charset="-128"/>
                      </a:endParaRPr>
                    </a:p>
                  </a:txBody>
                  <a:tcPr marT="45690" marB="45690"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Ⅲ</a:t>
                      </a:r>
                      <a:endParaRPr kumimoji="1" lang="ja-JP" altLang="ja-JP" sz="2800" b="0" i="0" u="none" strike="noStrike" cap="none" normalizeH="0" baseline="0" smtClean="0">
                        <a:ln>
                          <a:noFill/>
                        </a:ln>
                        <a:solidFill>
                          <a:schemeClr val="tx1"/>
                        </a:solidFill>
                        <a:effectLst/>
                        <a:latin typeface="Calibri" pitchFamily="34" charset="0"/>
                        <a:ea typeface="ＭＳ Ｐゴシック" pitchFamily="50" charset="-128"/>
                      </a:endParaRPr>
                    </a:p>
                  </a:txBody>
                  <a:tcPr marT="45690" marB="45690"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181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良い</a:t>
                      </a:r>
                    </a:p>
                  </a:txBody>
                  <a:tcPr marT="45690" marB="45690"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66FF"/>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ja-JP" altLang="en-US" sz="2800" b="0" i="0" u="none" strike="noStrike" cap="none" normalizeH="0" baseline="0" smtClean="0">
                          <a:ln>
                            <a:noFill/>
                          </a:ln>
                          <a:solidFill>
                            <a:schemeClr val="tx1"/>
                          </a:solidFill>
                          <a:effectLst/>
                          <a:latin typeface="Calibri" pitchFamily="34" charset="0"/>
                          <a:ea typeface="ＭＳ Ｐゴシック" pitchFamily="50" charset="-128"/>
                        </a:rPr>
                        <a:t>Ⅱ</a:t>
                      </a:r>
                    </a:p>
                  </a:txBody>
                  <a:tcPr marT="45690" marB="45690" anchor="ctr" anchorCtr="1"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1" lang="en-US" altLang="ja-JP" sz="2800" b="0" i="0" u="none" strike="noStrike" cap="none" normalizeH="0" baseline="0" dirty="0" smtClean="0">
                          <a:ln>
                            <a:noFill/>
                          </a:ln>
                          <a:solidFill>
                            <a:schemeClr val="tx1"/>
                          </a:solidFill>
                          <a:effectLst/>
                          <a:latin typeface="Calibri" pitchFamily="34" charset="0"/>
                          <a:ea typeface="ＭＳ Ｐゴシック" pitchFamily="50" charset="-128"/>
                        </a:rPr>
                        <a:t>Ⅳ</a:t>
                      </a:r>
                      <a:endParaRPr kumimoji="1" lang="ja-JP" altLang="ja-JP" sz="2800" b="0" i="0" u="none" strike="noStrike" cap="none" normalizeH="0" baseline="0" dirty="0" smtClean="0">
                        <a:ln>
                          <a:noFill/>
                        </a:ln>
                        <a:solidFill>
                          <a:schemeClr val="tx1"/>
                        </a:solidFill>
                        <a:effectLst/>
                        <a:latin typeface="Calibri" pitchFamily="34" charset="0"/>
                        <a:ea typeface="ＭＳ Ｐゴシック" pitchFamily="50" charset="-128"/>
                      </a:endParaRPr>
                    </a:p>
                  </a:txBody>
                  <a:tcPr marT="45690" marB="45690" anchor="ctr" anchorCtr="1"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49178" name="Rectangle 3110"/>
          <p:cNvSpPr>
            <a:spLocks noChangeArrowheads="1"/>
          </p:cNvSpPr>
          <p:nvPr/>
        </p:nvSpPr>
        <p:spPr bwMode="auto">
          <a:xfrm>
            <a:off x="568325" y="1755775"/>
            <a:ext cx="3560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2400">
                <a:solidFill>
                  <a:schemeClr val="tx2"/>
                </a:solidFill>
                <a:latin typeface="Times New Roman" panose="02020603050405020304" pitchFamily="18" charset="0"/>
                <a:ea typeface="ＭＳ ゴシック" panose="020B0609070205080204" pitchFamily="49" charset="-128"/>
              </a:rPr>
              <a:t>SSK‐O</a:t>
            </a:r>
            <a:r>
              <a:rPr lang="ja-JP" altLang="en-US" sz="2400">
                <a:solidFill>
                  <a:schemeClr val="tx2"/>
                </a:solidFill>
                <a:latin typeface="Times New Roman" panose="02020603050405020304" pitchFamily="18" charset="0"/>
                <a:ea typeface="ＭＳ ゴシック" panose="020B0609070205080204" pitchFamily="49" charset="-128"/>
              </a:rPr>
              <a:t>判定表　</a:t>
            </a:r>
            <a:r>
              <a:rPr lang="en-US" altLang="ja-JP" sz="2400">
                <a:solidFill>
                  <a:schemeClr val="tx2"/>
                </a:solidFill>
                <a:latin typeface="Times New Roman" panose="02020603050405020304" pitchFamily="18" charset="0"/>
                <a:ea typeface="ＭＳ ゴシック" panose="020B0609070205080204" pitchFamily="49" charset="-128"/>
              </a:rPr>
              <a:t>ver.1.02</a:t>
            </a:r>
          </a:p>
        </p:txBody>
      </p:sp>
      <p:pic>
        <p:nvPicPr>
          <p:cNvPr id="49179" name="Picture 34" descr="http://www.illust-factory.com/img/sample/c7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984500"/>
            <a:ext cx="1439863"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43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500" fill="hold"/>
                                        <p:tgtEl>
                                          <p:spTgt spid="22531">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2253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2253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 calcmode="lin" valueType="num">
                                      <p:cBhvr>
                                        <p:cTn id="15" dur="500" fill="hold"/>
                                        <p:tgtEl>
                                          <p:spTgt spid="22531">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22531">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2531">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2253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reeform 2"/>
          <p:cNvSpPr>
            <a:spLocks/>
          </p:cNvSpPr>
          <p:nvPr/>
        </p:nvSpPr>
        <p:spPr bwMode="auto">
          <a:xfrm>
            <a:off x="1708150" y="2819400"/>
            <a:ext cx="3200400" cy="1752600"/>
          </a:xfrm>
          <a:custGeom>
            <a:avLst/>
            <a:gdLst>
              <a:gd name="T0" fmla="*/ 2147483646 w 2016"/>
              <a:gd name="T1" fmla="*/ 0 h 1104"/>
              <a:gd name="T2" fmla="*/ 0 w 2016"/>
              <a:gd name="T3" fmla="*/ 2147483646 h 1104"/>
              <a:gd name="T4" fmla="*/ 2147483646 w 2016"/>
              <a:gd name="T5" fmla="*/ 2147483646 h 1104"/>
              <a:gd name="T6" fmla="*/ 2147483646 w 2016"/>
              <a:gd name="T7" fmla="*/ 2147483646 h 1104"/>
              <a:gd name="T8" fmla="*/ 2147483646 w 2016"/>
              <a:gd name="T9" fmla="*/ 2147483646 h 1104"/>
              <a:gd name="T10" fmla="*/ 2147483646 w 2016"/>
              <a:gd name="T11" fmla="*/ 0 h 1104"/>
              <a:gd name="T12" fmla="*/ 2147483646 w 2016"/>
              <a:gd name="T13" fmla="*/ 0 h 11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16" h="1104">
                <a:moveTo>
                  <a:pt x="576" y="0"/>
                </a:moveTo>
                <a:lnTo>
                  <a:pt x="0" y="1104"/>
                </a:lnTo>
                <a:lnTo>
                  <a:pt x="1152" y="1104"/>
                </a:lnTo>
                <a:lnTo>
                  <a:pt x="1152" y="576"/>
                </a:lnTo>
                <a:lnTo>
                  <a:pt x="2016" y="576"/>
                </a:lnTo>
                <a:lnTo>
                  <a:pt x="1728" y="0"/>
                </a:lnTo>
                <a:lnTo>
                  <a:pt x="576" y="0"/>
                </a:lnTo>
                <a:close/>
              </a:path>
            </a:pathLst>
          </a:custGeom>
          <a:solidFill>
            <a:schemeClr val="accent1"/>
          </a:solidFill>
          <a:ln w="9525">
            <a:solidFill>
              <a:schemeClr val="tx1"/>
            </a:solidFill>
            <a:round/>
            <a:headEnd/>
            <a:tailEnd/>
          </a:ln>
        </p:spPr>
        <p:txBody>
          <a:bodyPr wrap="none" anchor="ctr"/>
          <a:lstStyle/>
          <a:p>
            <a:endParaRPr lang="ja-JP" altLang="en-US"/>
          </a:p>
        </p:txBody>
      </p:sp>
      <p:sp>
        <p:nvSpPr>
          <p:cNvPr id="50179" name="AutoShape 3"/>
          <p:cNvSpPr>
            <a:spLocks noChangeArrowheads="1"/>
          </p:cNvSpPr>
          <p:nvPr/>
        </p:nvSpPr>
        <p:spPr bwMode="auto">
          <a:xfrm>
            <a:off x="869950" y="1066800"/>
            <a:ext cx="5334000" cy="5105400"/>
          </a:xfrm>
          <a:prstGeom prst="triangle">
            <a:avLst>
              <a:gd name="adj" fmla="val 50000"/>
            </a:avLst>
          </a:prstGeom>
          <a:solidFill>
            <a:srgbClr val="CCFFCC"/>
          </a:solidFill>
          <a:ln w="9525">
            <a:solidFill>
              <a:schemeClr val="tx1"/>
            </a:solidFill>
            <a:miter lim="800000"/>
            <a:headEnd/>
            <a:tailEnd/>
          </a:ln>
        </p:spPr>
        <p:txBody>
          <a:bodyPr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latin typeface="Arial" panose="020B0604020202020204" pitchFamily="34" charset="0"/>
              <a:ea typeface="ＭＳ ゴシック" panose="020B0609070205080204" pitchFamily="49" charset="-128"/>
            </a:endParaRPr>
          </a:p>
        </p:txBody>
      </p:sp>
      <p:sp>
        <p:nvSpPr>
          <p:cNvPr id="50180" name="AutoShape 4"/>
          <p:cNvSpPr>
            <a:spLocks noChangeArrowheads="1"/>
          </p:cNvSpPr>
          <p:nvPr/>
        </p:nvSpPr>
        <p:spPr bwMode="auto">
          <a:xfrm>
            <a:off x="1708150" y="1066800"/>
            <a:ext cx="3656013" cy="3505200"/>
          </a:xfrm>
          <a:prstGeom prst="triangle">
            <a:avLst>
              <a:gd name="adj" fmla="val 50000"/>
            </a:avLst>
          </a:prstGeom>
          <a:solidFill>
            <a:srgbClr val="FFCC99"/>
          </a:solidFill>
          <a:ln w="9525">
            <a:solidFill>
              <a:schemeClr val="tx1"/>
            </a:solidFill>
            <a:miter lim="800000"/>
            <a:headEnd/>
            <a:tailEnd/>
          </a:ln>
        </p:spPr>
        <p:txBody>
          <a:bodyPr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50181" name="AutoShape 5"/>
          <p:cNvSpPr>
            <a:spLocks noChangeArrowheads="1"/>
          </p:cNvSpPr>
          <p:nvPr/>
        </p:nvSpPr>
        <p:spPr bwMode="auto">
          <a:xfrm>
            <a:off x="2622550" y="1066800"/>
            <a:ext cx="1828800" cy="1752600"/>
          </a:xfrm>
          <a:prstGeom prst="triangle">
            <a:avLst>
              <a:gd name="adj" fmla="val 50000"/>
            </a:avLst>
          </a:prstGeom>
          <a:solidFill>
            <a:srgbClr val="FF99CC"/>
          </a:solidFill>
          <a:ln w="9525">
            <a:solidFill>
              <a:schemeClr val="tx1"/>
            </a:solidFill>
            <a:miter lim="800000"/>
            <a:headEnd/>
            <a:tailEnd/>
          </a:ln>
        </p:spPr>
        <p:txBody>
          <a:bodyPr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50182" name="Text Box 6"/>
          <p:cNvSpPr txBox="1">
            <a:spLocks noChangeArrowheads="1"/>
          </p:cNvSpPr>
          <p:nvPr/>
        </p:nvSpPr>
        <p:spPr bwMode="auto">
          <a:xfrm>
            <a:off x="3021013" y="1911350"/>
            <a:ext cx="1062037" cy="70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a:latin typeface="Arial" panose="020B0604020202020204" pitchFamily="34" charset="0"/>
              </a:rPr>
              <a:t>ペースト</a:t>
            </a:r>
          </a:p>
          <a:p>
            <a:pPr algn="ctr" eaLnBrk="1" hangingPunct="1">
              <a:spcBef>
                <a:spcPct val="0"/>
              </a:spcBef>
              <a:buClrTx/>
              <a:buSzTx/>
              <a:buFontTx/>
              <a:buNone/>
            </a:pPr>
            <a:r>
              <a:rPr lang="ja-JP" altLang="en-US" sz="2000">
                <a:latin typeface="Arial" panose="020B0604020202020204" pitchFamily="34" charset="0"/>
              </a:rPr>
              <a:t>ゼリー</a:t>
            </a:r>
          </a:p>
        </p:txBody>
      </p:sp>
      <p:sp>
        <p:nvSpPr>
          <p:cNvPr id="50183" name="Text Box 7"/>
          <p:cNvSpPr txBox="1">
            <a:spLocks noChangeArrowheads="1"/>
          </p:cNvSpPr>
          <p:nvPr/>
        </p:nvSpPr>
        <p:spPr bwMode="auto">
          <a:xfrm>
            <a:off x="2854325" y="3124200"/>
            <a:ext cx="1368425"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a:latin typeface="Arial" panose="020B0604020202020204" pitchFamily="34" charset="0"/>
              </a:rPr>
              <a:t>全粥、軟菜</a:t>
            </a:r>
          </a:p>
        </p:txBody>
      </p:sp>
      <p:sp>
        <p:nvSpPr>
          <p:cNvPr id="50184" name="Line 8"/>
          <p:cNvSpPr>
            <a:spLocks noChangeShapeType="1"/>
          </p:cNvSpPr>
          <p:nvPr/>
        </p:nvSpPr>
        <p:spPr bwMode="auto">
          <a:xfrm>
            <a:off x="2165350" y="3733800"/>
            <a:ext cx="2743200" cy="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185" name="Text Box 9"/>
          <p:cNvSpPr txBox="1">
            <a:spLocks noChangeArrowheads="1"/>
          </p:cNvSpPr>
          <p:nvPr/>
        </p:nvSpPr>
        <p:spPr bwMode="auto">
          <a:xfrm>
            <a:off x="2146300" y="3962400"/>
            <a:ext cx="1166813"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a:latin typeface="Arial" panose="020B0604020202020204" pitchFamily="34" charset="0"/>
              </a:rPr>
              <a:t>トロミあり</a:t>
            </a:r>
          </a:p>
        </p:txBody>
      </p:sp>
      <p:sp>
        <p:nvSpPr>
          <p:cNvPr id="50186" name="Text Box 10"/>
          <p:cNvSpPr txBox="1">
            <a:spLocks noChangeArrowheads="1"/>
          </p:cNvSpPr>
          <p:nvPr/>
        </p:nvSpPr>
        <p:spPr bwMode="auto">
          <a:xfrm>
            <a:off x="3746500" y="3962400"/>
            <a:ext cx="1162050" cy="39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000">
                <a:latin typeface="Arial" panose="020B0604020202020204" pitchFamily="34" charset="0"/>
              </a:rPr>
              <a:t>トロミなし</a:t>
            </a:r>
          </a:p>
        </p:txBody>
      </p:sp>
      <p:sp>
        <p:nvSpPr>
          <p:cNvPr id="50187" name="Text Box 11"/>
          <p:cNvSpPr txBox="1">
            <a:spLocks noChangeArrowheads="1"/>
          </p:cNvSpPr>
          <p:nvPr/>
        </p:nvSpPr>
        <p:spPr bwMode="auto">
          <a:xfrm>
            <a:off x="3324225" y="5105400"/>
            <a:ext cx="49530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2400">
                <a:solidFill>
                  <a:srgbClr val="FF0000"/>
                </a:solidFill>
                <a:latin typeface="ＭＳ Ｐゴシック" panose="020B0600070205080204" pitchFamily="50" charset="-128"/>
              </a:rPr>
              <a:t>Ⅳ</a:t>
            </a:r>
            <a:endParaRPr lang="ja-JP" altLang="en-US" sz="2400">
              <a:solidFill>
                <a:srgbClr val="FF0000"/>
              </a:solidFill>
              <a:latin typeface="ＭＳ Ｐゴシック" panose="020B0600070205080204" pitchFamily="50" charset="-128"/>
            </a:endParaRPr>
          </a:p>
        </p:txBody>
      </p:sp>
      <p:sp>
        <p:nvSpPr>
          <p:cNvPr id="50188" name="Text Box 12"/>
          <p:cNvSpPr txBox="1">
            <a:spLocks noChangeArrowheads="1"/>
          </p:cNvSpPr>
          <p:nvPr/>
        </p:nvSpPr>
        <p:spPr bwMode="auto">
          <a:xfrm>
            <a:off x="3276600" y="1447800"/>
            <a:ext cx="488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solidFill>
                  <a:srgbClr val="FF001A"/>
                </a:solidFill>
                <a:latin typeface="Arial" panose="020B0604020202020204" pitchFamily="34" charset="0"/>
              </a:rPr>
              <a:t>Ⅰ</a:t>
            </a:r>
          </a:p>
        </p:txBody>
      </p:sp>
      <p:sp>
        <p:nvSpPr>
          <p:cNvPr id="50189" name="Line 13"/>
          <p:cNvSpPr>
            <a:spLocks noChangeShapeType="1"/>
          </p:cNvSpPr>
          <p:nvPr/>
        </p:nvSpPr>
        <p:spPr bwMode="auto">
          <a:xfrm>
            <a:off x="3517900" y="3733800"/>
            <a:ext cx="0" cy="8382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190" name="Text Box 14"/>
          <p:cNvSpPr txBox="1">
            <a:spLocks noChangeArrowheads="1"/>
          </p:cNvSpPr>
          <p:nvPr/>
        </p:nvSpPr>
        <p:spPr bwMode="auto">
          <a:xfrm>
            <a:off x="2622550" y="3486150"/>
            <a:ext cx="488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solidFill>
                  <a:srgbClr val="FF001A"/>
                </a:solidFill>
                <a:latin typeface="Arial" panose="020B0604020202020204" pitchFamily="34" charset="0"/>
              </a:rPr>
              <a:t>Ⅱ</a:t>
            </a:r>
          </a:p>
        </p:txBody>
      </p:sp>
      <p:sp>
        <p:nvSpPr>
          <p:cNvPr id="50191" name="Text Box 15"/>
          <p:cNvSpPr txBox="1">
            <a:spLocks noChangeArrowheads="1"/>
          </p:cNvSpPr>
          <p:nvPr/>
        </p:nvSpPr>
        <p:spPr bwMode="auto">
          <a:xfrm>
            <a:off x="3994150" y="3498850"/>
            <a:ext cx="4889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solidFill>
                  <a:srgbClr val="FF001A"/>
                </a:solidFill>
                <a:latin typeface="Arial" panose="020B0604020202020204" pitchFamily="34" charset="0"/>
              </a:rPr>
              <a:t>Ⅲ</a:t>
            </a:r>
          </a:p>
        </p:txBody>
      </p:sp>
      <p:sp>
        <p:nvSpPr>
          <p:cNvPr id="50192" name="Text Box 16"/>
          <p:cNvSpPr txBox="1">
            <a:spLocks noChangeArrowheads="1"/>
          </p:cNvSpPr>
          <p:nvPr/>
        </p:nvSpPr>
        <p:spPr bwMode="auto">
          <a:xfrm>
            <a:off x="1295400" y="533400"/>
            <a:ext cx="6540500" cy="57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a:latin typeface="Arial" panose="020B0604020202020204" pitchFamily="34" charset="0"/>
              </a:rPr>
              <a:t>食事形態の難易度（ピラミッドモデル）</a:t>
            </a:r>
          </a:p>
        </p:txBody>
      </p:sp>
      <p:sp>
        <p:nvSpPr>
          <p:cNvPr id="50193" name="Line 17"/>
          <p:cNvSpPr>
            <a:spLocks noChangeShapeType="1"/>
          </p:cNvSpPr>
          <p:nvPr/>
        </p:nvSpPr>
        <p:spPr bwMode="auto">
          <a:xfrm>
            <a:off x="4419600" y="2819400"/>
            <a:ext cx="449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194" name="Line 18"/>
          <p:cNvSpPr>
            <a:spLocks noChangeShapeType="1"/>
          </p:cNvSpPr>
          <p:nvPr/>
        </p:nvSpPr>
        <p:spPr bwMode="auto">
          <a:xfrm>
            <a:off x="5365750" y="4572000"/>
            <a:ext cx="35496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195" name="Line 19"/>
          <p:cNvSpPr>
            <a:spLocks noChangeShapeType="1"/>
          </p:cNvSpPr>
          <p:nvPr/>
        </p:nvSpPr>
        <p:spPr bwMode="auto">
          <a:xfrm>
            <a:off x="6203950" y="6172200"/>
            <a:ext cx="27114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196" name="Line 20"/>
          <p:cNvSpPr>
            <a:spLocks noChangeShapeType="1"/>
          </p:cNvSpPr>
          <p:nvPr/>
        </p:nvSpPr>
        <p:spPr bwMode="auto">
          <a:xfrm>
            <a:off x="609600" y="1581150"/>
            <a:ext cx="0" cy="44196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ja-JP" altLang="en-US"/>
          </a:p>
        </p:txBody>
      </p:sp>
      <p:sp>
        <p:nvSpPr>
          <p:cNvPr id="50197" name="Text Box 21"/>
          <p:cNvSpPr txBox="1">
            <a:spLocks noChangeArrowheads="1"/>
          </p:cNvSpPr>
          <p:nvPr/>
        </p:nvSpPr>
        <p:spPr bwMode="auto">
          <a:xfrm>
            <a:off x="6138863" y="2514600"/>
            <a:ext cx="2568575"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a:latin typeface="Arial" panose="020B0604020202020204" pitchFamily="34" charset="0"/>
              </a:rPr>
              <a:t>ペースト、ゼリー形態が望ましい</a:t>
            </a:r>
          </a:p>
        </p:txBody>
      </p:sp>
      <p:sp>
        <p:nvSpPr>
          <p:cNvPr id="50198" name="Text Box 22"/>
          <p:cNvSpPr txBox="1">
            <a:spLocks noChangeArrowheads="1"/>
          </p:cNvSpPr>
          <p:nvPr/>
        </p:nvSpPr>
        <p:spPr bwMode="auto">
          <a:xfrm>
            <a:off x="6138863" y="3733800"/>
            <a:ext cx="218757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a:latin typeface="Arial" panose="020B0604020202020204" pitchFamily="34" charset="0"/>
              </a:rPr>
              <a:t>全粥、軟菜形態が望ましい</a:t>
            </a:r>
          </a:p>
          <a:p>
            <a:pPr algn="ctr" eaLnBrk="1" hangingPunct="1">
              <a:spcBef>
                <a:spcPct val="0"/>
              </a:spcBef>
              <a:buClrTx/>
              <a:buSzTx/>
              <a:buFontTx/>
              <a:buNone/>
            </a:pPr>
            <a:r>
              <a:rPr lang="ja-JP" altLang="en-US" sz="1400">
                <a:latin typeface="Arial" panose="020B0604020202020204" pitchFamily="34" charset="0"/>
              </a:rPr>
              <a:t>（ペースト、ゼリーでも可）</a:t>
            </a:r>
          </a:p>
        </p:txBody>
      </p:sp>
      <p:sp>
        <p:nvSpPr>
          <p:cNvPr id="50199" name="Text Box 23"/>
          <p:cNvSpPr txBox="1">
            <a:spLocks noChangeArrowheads="1"/>
          </p:cNvSpPr>
          <p:nvPr/>
        </p:nvSpPr>
        <p:spPr bwMode="auto">
          <a:xfrm>
            <a:off x="6138863" y="5867400"/>
            <a:ext cx="2043112"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a:latin typeface="Arial" panose="020B0604020202020204" pitchFamily="34" charset="0"/>
              </a:rPr>
              <a:t>全ての形態に対応できる</a:t>
            </a:r>
          </a:p>
        </p:txBody>
      </p:sp>
      <p:sp>
        <p:nvSpPr>
          <p:cNvPr id="50200" name="Text Box 24"/>
          <p:cNvSpPr txBox="1">
            <a:spLocks noChangeArrowheads="1"/>
          </p:cNvSpPr>
          <p:nvPr/>
        </p:nvSpPr>
        <p:spPr bwMode="auto">
          <a:xfrm>
            <a:off x="6138863" y="4267200"/>
            <a:ext cx="2808287"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a:latin typeface="Arial" panose="020B0604020202020204" pitchFamily="34" charset="0"/>
              </a:rPr>
              <a:t>トロミ付与は、飲料水、汁物とする。</a:t>
            </a:r>
          </a:p>
        </p:txBody>
      </p:sp>
    </p:spTree>
    <p:extLst>
      <p:ext uri="{BB962C8B-B14F-4D97-AF65-F5344CB8AC3E}">
        <p14:creationId xmlns:p14="http://schemas.microsoft.com/office/powerpoint/2010/main" val="687550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p:txBody>
          <a:bodyPr/>
          <a:lstStyle/>
          <a:p>
            <a:r>
              <a:rPr lang="ja-JP" altLang="en-US" smtClean="0"/>
              <a:t>新宿食支援勉強会</a:t>
            </a:r>
          </a:p>
        </p:txBody>
      </p:sp>
      <p:pic>
        <p:nvPicPr>
          <p:cNvPr id="51203" name="Picture 4" descr="C:\Documents and Settings\Administrator\My Documents\My Pictures\DSCN13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4149725"/>
            <a:ext cx="29765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2" descr="I:\DCIM\100RICOH\RIMG07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75" y="1781175"/>
            <a:ext cx="334645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3" descr="I:\DCIM\100RICOH\RIMG08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3716338"/>
            <a:ext cx="3670300" cy="275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6" name="Picture 3" descr="C:\Documents and Settings\Administrator\My Documents\My Pictures\DSCN133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2475" y="1781175"/>
            <a:ext cx="33147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0540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050"/>
          <p:cNvSpPr>
            <a:spLocks noGrp="1" noChangeArrowheads="1"/>
          </p:cNvSpPr>
          <p:nvPr>
            <p:ph type="title" idx="4294967295"/>
          </p:nvPr>
        </p:nvSpPr>
        <p:spPr>
          <a:xfrm>
            <a:off x="541338" y="617538"/>
            <a:ext cx="8710612" cy="1143000"/>
          </a:xfrm>
        </p:spPr>
        <p:txBody>
          <a:bodyPr/>
          <a:lstStyle/>
          <a:p>
            <a:pPr eaLnBrk="1" hangingPunct="1"/>
            <a:r>
              <a:rPr lang="ja-JP" altLang="en-US" smtClean="0"/>
              <a:t>食支援グループ「ハッピーリーブス」</a:t>
            </a:r>
          </a:p>
        </p:txBody>
      </p:sp>
      <p:sp>
        <p:nvSpPr>
          <p:cNvPr id="52227" name="Rectangle 2051"/>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buClrTx/>
              <a:buSzTx/>
              <a:buFontTx/>
              <a:buChar char="•"/>
            </a:pPr>
            <a:r>
              <a:rPr lang="ja-JP" altLang="en-US" b="0">
                <a:latin typeface="Times New Roman" panose="02020603050405020304" pitchFamily="18" charset="0"/>
              </a:rPr>
              <a:t>食支援専門職が地域で活躍できる場作り</a:t>
            </a:r>
          </a:p>
          <a:p>
            <a:pPr eaLnBrk="1" hangingPunct="1">
              <a:buClrTx/>
              <a:buSzTx/>
              <a:buFontTx/>
              <a:buChar char="•"/>
            </a:pPr>
            <a:r>
              <a:rPr lang="ja-JP" altLang="en-US" b="0">
                <a:latin typeface="Times New Roman" panose="02020603050405020304" pitchFamily="18" charset="0"/>
              </a:rPr>
              <a:t>歯科衛生士、管理栄養士、理学療法士</a:t>
            </a:r>
          </a:p>
          <a:p>
            <a:pPr eaLnBrk="1" hangingPunct="1">
              <a:buClrTx/>
              <a:buSzTx/>
              <a:buFontTx/>
              <a:buChar char="•"/>
            </a:pPr>
            <a:r>
              <a:rPr lang="ja-JP" altLang="en-US" b="0">
                <a:latin typeface="Times New Roman" panose="02020603050405020304" pitchFamily="18" charset="0"/>
              </a:rPr>
              <a:t>多職種参加型フリーランスグループ</a:t>
            </a:r>
          </a:p>
        </p:txBody>
      </p:sp>
      <p:pic>
        <p:nvPicPr>
          <p:cNvPr id="52228" name="Picture 2052" descr="C:\Documents and Settings\Administrator\My Documents\My Pictures\画像 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49580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053" descr="C:\Documents and Settings\Administrator\My Documents\My Dropbox\新食研photo\DSCN15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44958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9523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395288" y="549275"/>
            <a:ext cx="8509000" cy="1285875"/>
          </a:xfrm>
        </p:spPr>
        <p:txBody>
          <a:bodyPr/>
          <a:lstStyle/>
          <a:p>
            <a:pPr eaLnBrk="1" hangingPunct="1"/>
            <a:r>
              <a:rPr lang="en-US" altLang="ja-JP" smtClean="0"/>
              <a:t/>
            </a:r>
            <a:br>
              <a:rPr lang="en-US" altLang="ja-JP" smtClean="0"/>
            </a:br>
            <a:r>
              <a:rPr lang="ja-JP" altLang="en-US" smtClean="0"/>
              <a:t>新宿食支援研究会の実践部隊</a:t>
            </a:r>
          </a:p>
        </p:txBody>
      </p:sp>
      <p:sp>
        <p:nvSpPr>
          <p:cNvPr id="29708" name="Rectangle 5"/>
          <p:cNvSpPr>
            <a:spLocks noChangeArrowheads="1"/>
          </p:cNvSpPr>
          <p:nvPr/>
        </p:nvSpPr>
        <p:spPr bwMode="auto">
          <a:xfrm>
            <a:off x="1084263" y="2133600"/>
            <a:ext cx="5181600" cy="1223963"/>
          </a:xfrm>
          <a:prstGeom prst="rect">
            <a:avLst/>
          </a:prstGeom>
          <a:solidFill>
            <a:schemeClr val="tx2">
              <a:lumMod val="40000"/>
              <a:lumOff val="60000"/>
            </a:schemeClr>
          </a:solidFill>
          <a:ln>
            <a:noFill/>
          </a:ln>
          <a:effectLst/>
          <a:extLst/>
        </p:spPr>
        <p:txBody>
          <a:bodyPr wrap="none" anchor="ctr"/>
          <a:lstStyle/>
          <a:p>
            <a:pPr algn="ctr" eaLnBrk="1" hangingPunct="1">
              <a:defRPr/>
            </a:pPr>
            <a:r>
              <a:rPr lang="ja-JP" altLang="en-US" sz="2800" dirty="0">
                <a:ea typeface="ＭＳ Ｐゴシック" pitchFamily="50" charset="-128"/>
              </a:rPr>
              <a:t>　口腔ケアによる</a:t>
            </a:r>
          </a:p>
          <a:p>
            <a:pPr algn="ctr" eaLnBrk="1" hangingPunct="1">
              <a:defRPr/>
            </a:pPr>
            <a:r>
              <a:rPr lang="ja-JP" altLang="en-US" sz="2800" dirty="0">
                <a:ea typeface="ＭＳ Ｐゴシック" pitchFamily="50" charset="-128"/>
              </a:rPr>
              <a:t>食べられる口づくり</a:t>
            </a:r>
          </a:p>
        </p:txBody>
      </p:sp>
      <p:sp>
        <p:nvSpPr>
          <p:cNvPr id="29706" name="Rectangle 8"/>
          <p:cNvSpPr>
            <a:spLocks noChangeArrowheads="1"/>
          </p:cNvSpPr>
          <p:nvPr/>
        </p:nvSpPr>
        <p:spPr bwMode="auto">
          <a:xfrm>
            <a:off x="1084263" y="3427413"/>
            <a:ext cx="5181600" cy="1387475"/>
          </a:xfrm>
          <a:prstGeom prst="rect">
            <a:avLst/>
          </a:prstGeom>
          <a:solidFill>
            <a:schemeClr val="accent2">
              <a:lumMod val="40000"/>
              <a:lumOff val="60000"/>
            </a:schemeClr>
          </a:solidFill>
          <a:ln>
            <a:noFill/>
          </a:ln>
          <a:effectLst/>
          <a:extLst/>
        </p:spPr>
        <p:txBody>
          <a:bodyPr wrap="none" anchor="ctr"/>
          <a:lstStyle/>
          <a:p>
            <a:pPr algn="ctr" eaLnBrk="1" hangingPunct="1">
              <a:defRPr/>
            </a:pPr>
            <a:r>
              <a:rPr lang="ja-JP" altLang="en-US" sz="2800">
                <a:ea typeface="ＭＳ Ｐゴシック" pitchFamily="50" charset="-128"/>
              </a:rPr>
              <a:t>　正しい食事介助</a:t>
            </a:r>
          </a:p>
          <a:p>
            <a:pPr algn="ctr" eaLnBrk="1" hangingPunct="1">
              <a:defRPr/>
            </a:pPr>
            <a:r>
              <a:rPr lang="ja-JP" altLang="en-US" sz="2800">
                <a:ea typeface="ＭＳ Ｐゴシック" pitchFamily="50" charset="-128"/>
              </a:rPr>
              <a:t>　食べられる食形態の考案</a:t>
            </a:r>
          </a:p>
          <a:p>
            <a:pPr algn="ctr" eaLnBrk="1" hangingPunct="1">
              <a:defRPr/>
            </a:pPr>
            <a:r>
              <a:rPr lang="ja-JP" altLang="en-US" sz="2800">
                <a:ea typeface="ＭＳ Ｐゴシック" pitchFamily="50" charset="-128"/>
              </a:rPr>
              <a:t>適切な栄養管理</a:t>
            </a:r>
          </a:p>
        </p:txBody>
      </p:sp>
      <p:sp>
        <p:nvSpPr>
          <p:cNvPr id="53253" name="Rectangle 11"/>
          <p:cNvSpPr>
            <a:spLocks noChangeArrowheads="1"/>
          </p:cNvSpPr>
          <p:nvPr/>
        </p:nvSpPr>
        <p:spPr bwMode="auto">
          <a:xfrm>
            <a:off x="1084263" y="4895850"/>
            <a:ext cx="5181600" cy="1200150"/>
          </a:xfrm>
          <a:prstGeom prst="rect">
            <a:avLst/>
          </a:prstGeom>
          <a:solidFill>
            <a:srgbClr val="BDF5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ea typeface="ＭＳ ゴシック" panose="020B0609070205080204" pitchFamily="49" charset="-128"/>
              </a:rPr>
              <a:t>　</a:t>
            </a:r>
          </a:p>
          <a:p>
            <a:pPr algn="ctr" eaLnBrk="1" hangingPunct="1">
              <a:spcBef>
                <a:spcPct val="0"/>
              </a:spcBef>
              <a:buClrTx/>
              <a:buSzTx/>
              <a:buFontTx/>
              <a:buNone/>
            </a:pPr>
            <a:r>
              <a:rPr lang="ja-JP" altLang="en-US" sz="2800">
                <a:ea typeface="ＭＳ ゴシック" panose="020B0609070205080204" pitchFamily="49" charset="-128"/>
              </a:rPr>
              <a:t>　食べる姿勢の矯正</a:t>
            </a:r>
          </a:p>
          <a:p>
            <a:pPr algn="ctr" eaLnBrk="1" hangingPunct="1">
              <a:spcBef>
                <a:spcPct val="0"/>
              </a:spcBef>
              <a:buClrTx/>
              <a:buSzTx/>
              <a:buFontTx/>
              <a:buNone/>
            </a:pPr>
            <a:r>
              <a:rPr lang="ja-JP" altLang="en-US" sz="2800">
                <a:ea typeface="ＭＳ ゴシック" panose="020B0609070205080204" pitchFamily="49" charset="-128"/>
              </a:rPr>
              <a:t>　</a:t>
            </a:r>
          </a:p>
        </p:txBody>
      </p:sp>
      <p:sp>
        <p:nvSpPr>
          <p:cNvPr id="53254" name="正方形/長方形 2"/>
          <p:cNvSpPr>
            <a:spLocks noChangeArrowheads="1"/>
          </p:cNvSpPr>
          <p:nvPr/>
        </p:nvSpPr>
        <p:spPr bwMode="auto">
          <a:xfrm>
            <a:off x="6450013" y="2484438"/>
            <a:ext cx="19700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solidFill>
                  <a:srgbClr val="002060"/>
                </a:solidFill>
                <a:ea typeface="ＭＳ ゴシック" panose="020B0609070205080204" pitchFamily="49" charset="-128"/>
              </a:rPr>
              <a:t>歯科衛生士</a:t>
            </a:r>
          </a:p>
        </p:txBody>
      </p:sp>
      <p:sp>
        <p:nvSpPr>
          <p:cNvPr id="53255" name="正方形/長方形 3"/>
          <p:cNvSpPr>
            <a:spLocks noChangeArrowheads="1"/>
          </p:cNvSpPr>
          <p:nvPr/>
        </p:nvSpPr>
        <p:spPr bwMode="auto">
          <a:xfrm>
            <a:off x="6450013" y="3824288"/>
            <a:ext cx="19700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solidFill>
                  <a:srgbClr val="002060"/>
                </a:solidFill>
                <a:ea typeface="ＭＳ ゴシック" panose="020B0609070205080204" pitchFamily="49" charset="-128"/>
              </a:rPr>
              <a:t>管理栄養士</a:t>
            </a:r>
          </a:p>
        </p:txBody>
      </p:sp>
      <p:sp>
        <p:nvSpPr>
          <p:cNvPr id="53256" name="正方形/長方形 4"/>
          <p:cNvSpPr>
            <a:spLocks noChangeArrowheads="1"/>
          </p:cNvSpPr>
          <p:nvPr/>
        </p:nvSpPr>
        <p:spPr bwMode="auto">
          <a:xfrm>
            <a:off x="6488113" y="5257800"/>
            <a:ext cx="1970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solidFill>
                  <a:srgbClr val="002060"/>
                </a:solidFill>
                <a:ea typeface="ＭＳ ゴシック" panose="020B0609070205080204" pitchFamily="49" charset="-128"/>
              </a:rPr>
              <a:t>理学療法士</a:t>
            </a:r>
          </a:p>
        </p:txBody>
      </p:sp>
    </p:spTree>
    <p:extLst>
      <p:ext uri="{BB962C8B-B14F-4D97-AF65-F5344CB8AC3E}">
        <p14:creationId xmlns:p14="http://schemas.microsoft.com/office/powerpoint/2010/main" val="29659573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050"/>
          <p:cNvSpPr>
            <a:spLocks noGrp="1" noChangeArrowheads="1"/>
          </p:cNvSpPr>
          <p:nvPr>
            <p:ph type="title" idx="4294967295"/>
          </p:nvPr>
        </p:nvSpPr>
        <p:spPr/>
        <p:txBody>
          <a:bodyPr/>
          <a:lstStyle/>
          <a:p>
            <a:pPr eaLnBrk="1" hangingPunct="1"/>
            <a:r>
              <a:rPr lang="ja-JP" altLang="en-US" smtClean="0"/>
              <a:t>食支援の実際（病院→在宅）</a:t>
            </a:r>
          </a:p>
        </p:txBody>
      </p:sp>
      <p:sp>
        <p:nvSpPr>
          <p:cNvPr id="139267" name="Rectangle 2051"/>
          <p:cNvSpPr>
            <a:spLocks noGrp="1" noChangeArrowheads="1"/>
          </p:cNvSpPr>
          <p:nvPr>
            <p:ph type="body" idx="4294967295"/>
          </p:nvPr>
        </p:nvSpPr>
        <p:spPr/>
        <p:txBody>
          <a:bodyPr/>
          <a:lstStyle/>
          <a:p>
            <a:pPr eaLnBrk="1" hangingPunct="1"/>
            <a:r>
              <a:rPr lang="ja-JP" altLang="en-US" smtClean="0"/>
              <a:t>退院時カンファレンス</a:t>
            </a:r>
          </a:p>
          <a:p>
            <a:pPr eaLnBrk="1" hangingPunct="1"/>
            <a:r>
              <a:rPr lang="ja-JP" altLang="en-US" smtClean="0"/>
              <a:t>サービス担当者会議</a:t>
            </a:r>
          </a:p>
          <a:p>
            <a:pPr eaLnBrk="1" hangingPunct="1"/>
            <a:r>
              <a:rPr lang="ja-JP" altLang="en-US" smtClean="0"/>
              <a:t>在宅主治医訪問</a:t>
            </a:r>
          </a:p>
          <a:p>
            <a:pPr eaLnBrk="1" hangingPunct="1"/>
            <a:r>
              <a:rPr lang="ja-JP" altLang="en-US" smtClean="0"/>
              <a:t>嚥下機能評価（ＶＥなど）</a:t>
            </a:r>
          </a:p>
          <a:p>
            <a:pPr eaLnBrk="1" hangingPunct="1"/>
            <a:r>
              <a:rPr lang="ja-JP" altLang="en-US" smtClean="0"/>
              <a:t>歯科医師、歯科衛生士による口腔ケア</a:t>
            </a:r>
          </a:p>
          <a:p>
            <a:pPr eaLnBrk="1" hangingPunct="1"/>
            <a:r>
              <a:rPr lang="ja-JP" altLang="en-US" smtClean="0"/>
              <a:t>管理栄養士による訪問栄養指導</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2"/>
          <p:cNvSpPr>
            <a:spLocks noGrp="1"/>
          </p:cNvSpPr>
          <p:nvPr>
            <p:ph type="title" idx="4294967295"/>
          </p:nvPr>
        </p:nvSpPr>
        <p:spPr/>
        <p:txBody>
          <a:bodyPr/>
          <a:lstStyle/>
          <a:p>
            <a:r>
              <a:rPr lang="ja-JP" altLang="en-US" smtClean="0"/>
              <a:t>現代日本の胃瘻問題</a:t>
            </a:r>
          </a:p>
        </p:txBody>
      </p:sp>
      <p:pic>
        <p:nvPicPr>
          <p:cNvPr id="81923" name="Picture 2" descr="胃ろうを造設時の断面図"/>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2133600"/>
            <a:ext cx="31591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4" name="Picture 4" descr="食べたものがおなかから出てきたりはしません"/>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3767138"/>
            <a:ext cx="3030538"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6" descr="92才のご主人が、88才の奥さんを約2年にわたり在宅介護を実践された写真"/>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2170113"/>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テキスト ボックス 4"/>
          <p:cNvSpPr txBox="1">
            <a:spLocks noChangeArrowheads="1"/>
          </p:cNvSpPr>
          <p:nvPr/>
        </p:nvSpPr>
        <p:spPr bwMode="auto">
          <a:xfrm>
            <a:off x="4654550" y="6308725"/>
            <a:ext cx="37242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100" b="0">
                <a:ea typeface="ＭＳ ゴシック" panose="020B0609070205080204" pitchFamily="49" charset="-128"/>
              </a:rPr>
              <a:t>PDN</a:t>
            </a:r>
            <a:r>
              <a:rPr lang="ja-JP" altLang="en-US" sz="1100" b="0">
                <a:ea typeface="ＭＳ ゴシック" panose="020B0609070205080204" pitchFamily="49" charset="-128"/>
              </a:rPr>
              <a:t>　ホームページから</a:t>
            </a:r>
            <a:r>
              <a:rPr lang="en-US" altLang="ja-JP" sz="1100" b="0">
                <a:ea typeface="ＭＳ ゴシック" panose="020B0609070205080204" pitchFamily="49" charset="-128"/>
              </a:rPr>
              <a:t>http://www.peg.or.jp/index.html</a:t>
            </a:r>
            <a:endParaRPr lang="ja-JP" altLang="en-US" sz="1100" b="0">
              <a:ea typeface="ＭＳ ゴシック" panose="020B0609070205080204" pitchFamily="49" charset="-128"/>
            </a:endParaRPr>
          </a:p>
        </p:txBody>
      </p:sp>
    </p:spTree>
    <p:extLst>
      <p:ext uri="{BB962C8B-B14F-4D97-AF65-F5344CB8AC3E}">
        <p14:creationId xmlns:p14="http://schemas.microsoft.com/office/powerpoint/2010/main" val="424687730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タイトル 1"/>
          <p:cNvSpPr>
            <a:spLocks noGrp="1"/>
          </p:cNvSpPr>
          <p:nvPr>
            <p:ph type="title" idx="4294967295"/>
          </p:nvPr>
        </p:nvSpPr>
        <p:spPr/>
        <p:txBody>
          <a:bodyPr/>
          <a:lstStyle/>
          <a:p>
            <a:r>
              <a:rPr lang="ja-JP" altLang="en-US" smtClean="0"/>
              <a:t>胃瘻問題の本論は何か？</a:t>
            </a:r>
          </a:p>
        </p:txBody>
      </p:sp>
      <p:sp>
        <p:nvSpPr>
          <p:cNvPr id="82947" name="コンテンツ プレースホルダー 2"/>
          <p:cNvSpPr>
            <a:spLocks noGrp="1"/>
          </p:cNvSpPr>
          <p:nvPr>
            <p:ph idx="4294967295"/>
          </p:nvPr>
        </p:nvSpPr>
        <p:spPr>
          <a:xfrm>
            <a:off x="2071688" y="2052638"/>
            <a:ext cx="4640262" cy="728662"/>
          </a:xfrm>
        </p:spPr>
        <p:txBody>
          <a:bodyPr/>
          <a:lstStyle/>
          <a:p>
            <a:pPr marL="0" indent="0">
              <a:buFont typeface="Wingdings" panose="05000000000000000000" pitchFamily="2" charset="2"/>
              <a:buNone/>
            </a:pPr>
            <a:r>
              <a:rPr lang="ja-JP" altLang="en-US" sz="2800" smtClean="0"/>
              <a:t>胃瘻は単なる栄養摂取手段</a:t>
            </a:r>
            <a:endParaRPr lang="en-US" altLang="ja-JP" sz="2800" smtClean="0"/>
          </a:p>
        </p:txBody>
      </p:sp>
      <p:sp>
        <p:nvSpPr>
          <p:cNvPr id="91140" name="右矢印 3"/>
          <p:cNvSpPr>
            <a:spLocks noChangeArrowheads="1"/>
          </p:cNvSpPr>
          <p:nvPr/>
        </p:nvSpPr>
        <p:spPr bwMode="auto">
          <a:xfrm rot="5400000">
            <a:off x="3439319" y="2894806"/>
            <a:ext cx="1257300" cy="649288"/>
          </a:xfrm>
          <a:prstGeom prst="rightArrow">
            <a:avLst>
              <a:gd name="adj1" fmla="val 50000"/>
              <a:gd name="adj2" fmla="val 41499"/>
            </a:avLst>
          </a:prstGeom>
          <a:solidFill>
            <a:schemeClr val="tx2"/>
          </a:solidFill>
          <a:ln>
            <a:noFill/>
          </a:ln>
          <a:effectLst/>
          <a:extLst>
            <a:ext uri="{91240B29-F687-4F45-9708-019B960494DF}">
              <a14:hiddenLine xmlns:a14="http://schemas.microsoft.com/office/drawing/2010/main" w="9525" algn="ctr">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91141" name="テキスト ボックス 4"/>
          <p:cNvSpPr txBox="1">
            <a:spLocks noChangeArrowheads="1"/>
          </p:cNvSpPr>
          <p:nvPr/>
        </p:nvSpPr>
        <p:spPr bwMode="auto">
          <a:xfrm>
            <a:off x="796925" y="3886200"/>
            <a:ext cx="7256463"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lnSpc>
                <a:spcPct val="150000"/>
              </a:lnSpc>
              <a:spcBef>
                <a:spcPct val="0"/>
              </a:spcBef>
              <a:buClrTx/>
              <a:buSzTx/>
              <a:buFontTx/>
              <a:buNone/>
            </a:pPr>
            <a:r>
              <a:rPr lang="ja-JP" altLang="en-US" sz="2800">
                <a:latin typeface="HGP創英角ﾎﾟｯﾌﾟ体" panose="040B0A00000000000000" pitchFamily="50" charset="-128"/>
                <a:ea typeface="HGP創英角ﾎﾟｯﾌﾟ体" panose="040B0A00000000000000" pitchFamily="50" charset="-128"/>
              </a:rPr>
              <a:t>胃瘻になる前にやるべきことはやったのか！</a:t>
            </a:r>
            <a:r>
              <a:rPr lang="en-US" altLang="ja-JP" sz="2800">
                <a:latin typeface="HGP創英角ﾎﾟｯﾌﾟ体" panose="040B0A00000000000000" pitchFamily="50" charset="-128"/>
                <a:ea typeface="HGP創英角ﾎﾟｯﾌﾟ体" panose="040B0A00000000000000" pitchFamily="50" charset="-128"/>
              </a:rPr>
              <a:t/>
            </a:r>
            <a:br>
              <a:rPr lang="en-US" altLang="ja-JP" sz="2800">
                <a:latin typeface="HGP創英角ﾎﾟｯﾌﾟ体" panose="040B0A00000000000000" pitchFamily="50" charset="-128"/>
                <a:ea typeface="HGP創英角ﾎﾟｯﾌﾟ体" panose="040B0A00000000000000" pitchFamily="50" charset="-128"/>
              </a:rPr>
            </a:br>
            <a:r>
              <a:rPr lang="ja-JP" altLang="en-US" sz="2800">
                <a:latin typeface="HGP創英角ﾎﾟｯﾌﾟ体" panose="040B0A00000000000000" pitchFamily="50" charset="-128"/>
                <a:ea typeface="HGP創英角ﾎﾟｯﾌﾟ体" panose="040B0A00000000000000" pitchFamily="50" charset="-128"/>
              </a:rPr>
              <a:t>胃瘻になってからやれることをやっているのか！</a:t>
            </a:r>
          </a:p>
        </p:txBody>
      </p:sp>
      <p:pic>
        <p:nvPicPr>
          <p:cNvPr id="82950" name="Picture 2" descr="胃ろうは、食べるリハビリに適してい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590800"/>
            <a:ext cx="1905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3" name="Text Box 7"/>
          <p:cNvSpPr txBox="1">
            <a:spLocks noChangeArrowheads="1"/>
          </p:cNvSpPr>
          <p:nvPr/>
        </p:nvSpPr>
        <p:spPr bwMode="auto">
          <a:xfrm>
            <a:off x="1670050" y="5432425"/>
            <a:ext cx="5699125"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4800">
                <a:solidFill>
                  <a:schemeClr val="hlink"/>
                </a:solidFill>
                <a:ea typeface="HG創英角ﾎﾟｯﾌﾟ体" panose="040B0A09000000000000" pitchFamily="49" charset="-128"/>
              </a:rPr>
              <a:t>病院、地域の課題！</a:t>
            </a:r>
          </a:p>
        </p:txBody>
      </p:sp>
    </p:spTree>
    <p:extLst>
      <p:ext uri="{BB962C8B-B14F-4D97-AF65-F5344CB8AC3E}">
        <p14:creationId xmlns:p14="http://schemas.microsoft.com/office/powerpoint/2010/main" val="901793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 calcmode="lin" valueType="num">
                                      <p:cBhvr>
                                        <p:cTn id="7" dur="500" fill="hold"/>
                                        <p:tgtEl>
                                          <p:spTgt spid="91140"/>
                                        </p:tgtEl>
                                        <p:attrNameLst>
                                          <p:attrName>ppt_x</p:attrName>
                                        </p:attrNameLst>
                                      </p:cBhvr>
                                      <p:tavLst>
                                        <p:tav tm="0">
                                          <p:val>
                                            <p:strVal val="#ppt_x"/>
                                          </p:val>
                                        </p:tav>
                                        <p:tav tm="100000">
                                          <p:val>
                                            <p:strVal val="#ppt_x"/>
                                          </p:val>
                                        </p:tav>
                                      </p:tavLst>
                                    </p:anim>
                                    <p:anim calcmode="lin" valueType="num">
                                      <p:cBhvr>
                                        <p:cTn id="8" dur="500" fill="hold"/>
                                        <p:tgtEl>
                                          <p:spTgt spid="91140"/>
                                        </p:tgtEl>
                                        <p:attrNameLst>
                                          <p:attrName>ppt_y</p:attrName>
                                        </p:attrNameLst>
                                      </p:cBhvr>
                                      <p:tavLst>
                                        <p:tav tm="0">
                                          <p:val>
                                            <p:strVal val="#ppt_y-#ppt_h/2"/>
                                          </p:val>
                                        </p:tav>
                                        <p:tav tm="100000">
                                          <p:val>
                                            <p:strVal val="#ppt_y"/>
                                          </p:val>
                                        </p:tav>
                                      </p:tavLst>
                                    </p:anim>
                                    <p:anim calcmode="lin" valueType="num">
                                      <p:cBhvr>
                                        <p:cTn id="9" dur="500" fill="hold"/>
                                        <p:tgtEl>
                                          <p:spTgt spid="91140"/>
                                        </p:tgtEl>
                                        <p:attrNameLst>
                                          <p:attrName>ppt_w</p:attrName>
                                        </p:attrNameLst>
                                      </p:cBhvr>
                                      <p:tavLst>
                                        <p:tav tm="0">
                                          <p:val>
                                            <p:strVal val="#ppt_w"/>
                                          </p:val>
                                        </p:tav>
                                        <p:tav tm="100000">
                                          <p:val>
                                            <p:strVal val="#ppt_w"/>
                                          </p:val>
                                        </p:tav>
                                      </p:tavLst>
                                    </p:anim>
                                    <p:anim calcmode="lin" valueType="num">
                                      <p:cBhvr>
                                        <p:cTn id="10" dur="500" fill="hold"/>
                                        <p:tgtEl>
                                          <p:spTgt spid="91140"/>
                                        </p:tgtEl>
                                        <p:attrNameLst>
                                          <p:attrName>ppt_h</p:attrName>
                                        </p:attrNameLst>
                                      </p:cBhvr>
                                      <p:tavLst>
                                        <p:tav tm="0">
                                          <p:val>
                                            <p:fltVal val="0"/>
                                          </p:val>
                                        </p:tav>
                                        <p:tav tm="100000">
                                          <p:val>
                                            <p:strVal val="#ppt_h"/>
                                          </p:val>
                                        </p:tav>
                                      </p:tavLst>
                                    </p:anim>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91141"/>
                                        </p:tgtEl>
                                        <p:attrNameLst>
                                          <p:attrName>style.visibility</p:attrName>
                                        </p:attrNameLst>
                                      </p:cBhvr>
                                      <p:to>
                                        <p:strVal val="visible"/>
                                      </p:to>
                                    </p:set>
                                    <p:animEffect transition="in" filter="dissolve">
                                      <p:cBhvr>
                                        <p:cTn id="14" dur="500"/>
                                        <p:tgtEl>
                                          <p:spTgt spid="9114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1143"/>
                                        </p:tgtEl>
                                        <p:attrNameLst>
                                          <p:attrName>style.visibility</p:attrName>
                                        </p:attrNameLst>
                                      </p:cBhvr>
                                      <p:to>
                                        <p:strVal val="visible"/>
                                      </p:to>
                                    </p:set>
                                    <p:animEffect transition="in" filter="dissolve">
                                      <p:cBhvr>
                                        <p:cTn id="19" dur="500"/>
                                        <p:tgtEl>
                                          <p:spTgt spid="9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autoUpdateAnimBg="0"/>
      <p:bldP spid="91141" grpId="0" autoUpdateAnimBg="0"/>
      <p:bldP spid="9114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050"/>
          <p:cNvSpPr>
            <a:spLocks noGrp="1" noChangeArrowheads="1"/>
          </p:cNvSpPr>
          <p:nvPr>
            <p:ph type="title"/>
          </p:nvPr>
        </p:nvSpPr>
        <p:spPr/>
        <p:txBody>
          <a:bodyPr/>
          <a:lstStyle/>
          <a:p>
            <a:pPr eaLnBrk="1" hangingPunct="1"/>
            <a:r>
              <a:rPr lang="en-US" altLang="ja-JP" smtClean="0"/>
              <a:t>2</a:t>
            </a:r>
            <a:r>
              <a:rPr lang="ja-JP" altLang="en-US" smtClean="0"/>
              <a:t>つの口腔ケア？</a:t>
            </a:r>
          </a:p>
        </p:txBody>
      </p:sp>
      <p:sp>
        <p:nvSpPr>
          <p:cNvPr id="13315" name="Rectangle 2051"/>
          <p:cNvSpPr>
            <a:spLocks noGrp="1" noChangeArrowheads="1"/>
          </p:cNvSpPr>
          <p:nvPr>
            <p:ph type="body" idx="1"/>
          </p:nvPr>
        </p:nvSpPr>
        <p:spPr/>
        <p:txBody>
          <a:bodyPr/>
          <a:lstStyle/>
          <a:p>
            <a:pPr eaLnBrk="1" hangingPunct="1"/>
            <a:r>
              <a:rPr lang="ja-JP" altLang="en-US" smtClean="0"/>
              <a:t>器質的口腔ケア</a:t>
            </a:r>
          </a:p>
          <a:p>
            <a:pPr eaLnBrk="1" hangingPunct="1">
              <a:buFont typeface="Wingdings" panose="05000000000000000000" pitchFamily="2" charset="2"/>
              <a:buNone/>
            </a:pPr>
            <a:r>
              <a:rPr lang="ja-JP" altLang="en-US" sz="2800" smtClean="0">
                <a:solidFill>
                  <a:srgbClr val="000000"/>
                </a:solidFill>
              </a:rPr>
              <a:t>　　歯磨きや歯垢清掃</a:t>
            </a:r>
          </a:p>
          <a:p>
            <a:pPr eaLnBrk="1" hangingPunct="1">
              <a:buFont typeface="Wingdings" panose="05000000000000000000" pitchFamily="2" charset="2"/>
              <a:buNone/>
            </a:pPr>
            <a:r>
              <a:rPr lang="ja-JP" altLang="en-US" sz="2800" smtClean="0">
                <a:solidFill>
                  <a:srgbClr val="000000"/>
                </a:solidFill>
              </a:rPr>
              <a:t>　　　　　　　口腔衛生　誤嚥性肺炎予防</a:t>
            </a:r>
          </a:p>
          <a:p>
            <a:pPr eaLnBrk="1" hangingPunct="1">
              <a:buFont typeface="Wingdings" panose="05000000000000000000" pitchFamily="2" charset="2"/>
              <a:buNone/>
            </a:pPr>
            <a:endParaRPr lang="ja-JP" altLang="en-US" sz="2800" smtClean="0"/>
          </a:p>
          <a:p>
            <a:pPr eaLnBrk="1" hangingPunct="1"/>
            <a:r>
              <a:rPr lang="ja-JP" altLang="en-US" smtClean="0"/>
              <a:t>機能的口腔ケア</a:t>
            </a:r>
          </a:p>
          <a:p>
            <a:pPr eaLnBrk="1" hangingPunct="1">
              <a:buFont typeface="Wingdings" panose="05000000000000000000" pitchFamily="2" charset="2"/>
              <a:buNone/>
            </a:pPr>
            <a:r>
              <a:rPr lang="ja-JP" altLang="en-US" sz="2800" smtClean="0">
                <a:solidFill>
                  <a:srgbClr val="000000"/>
                </a:solidFill>
              </a:rPr>
              <a:t>　　口腔のリハビリテーション</a:t>
            </a:r>
          </a:p>
          <a:p>
            <a:pPr eaLnBrk="1" hangingPunct="1">
              <a:buFont typeface="Wingdings" panose="05000000000000000000" pitchFamily="2" charset="2"/>
              <a:buNone/>
            </a:pPr>
            <a:r>
              <a:rPr lang="ja-JP" altLang="en-US" sz="2800" smtClean="0">
                <a:solidFill>
                  <a:srgbClr val="000000"/>
                </a:solidFill>
              </a:rPr>
              <a:t>　　　　　　　口腔機能の増進</a:t>
            </a:r>
          </a:p>
        </p:txBody>
      </p:sp>
      <p:sp>
        <p:nvSpPr>
          <p:cNvPr id="13316" name="AutoShape 2052"/>
          <p:cNvSpPr>
            <a:spLocks noChangeArrowheads="1"/>
          </p:cNvSpPr>
          <p:nvPr/>
        </p:nvSpPr>
        <p:spPr bwMode="auto">
          <a:xfrm>
            <a:off x="1524000" y="3200400"/>
            <a:ext cx="914400" cy="304800"/>
          </a:xfrm>
          <a:prstGeom prst="rightArrow">
            <a:avLst>
              <a:gd name="adj1" fmla="val 50000"/>
              <a:gd name="adj2" fmla="val 75000"/>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13317" name="AutoShape 2053"/>
          <p:cNvSpPr>
            <a:spLocks noChangeArrowheads="1"/>
          </p:cNvSpPr>
          <p:nvPr/>
        </p:nvSpPr>
        <p:spPr bwMode="auto">
          <a:xfrm>
            <a:off x="1524000" y="5334000"/>
            <a:ext cx="914400" cy="304800"/>
          </a:xfrm>
          <a:prstGeom prst="rightArrow">
            <a:avLst>
              <a:gd name="adj1" fmla="val 50000"/>
              <a:gd name="adj2" fmla="val 75000"/>
            </a:avLst>
          </a:prstGeom>
          <a:solidFill>
            <a:srgbClr val="FF66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1600200" y="2667000"/>
            <a:ext cx="616902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4800"/>
              <a:t>新宿食支援研究会とは</a:t>
            </a:r>
          </a:p>
          <a:p>
            <a:pPr algn="ctr" eaLnBrk="1" hangingPunct="1">
              <a:spcBef>
                <a:spcPct val="0"/>
              </a:spcBef>
              <a:buClrTx/>
              <a:buSzTx/>
              <a:buFontTx/>
              <a:buNone/>
            </a:pPr>
            <a:r>
              <a:rPr lang="ja-JP" altLang="en-US" sz="4800"/>
              <a:t>何なのか！</a:t>
            </a:r>
          </a:p>
        </p:txBody>
      </p:sp>
      <p:grpSp>
        <p:nvGrpSpPr>
          <p:cNvPr id="57354" name="Group 10"/>
          <p:cNvGrpSpPr>
            <a:grpSpLocks/>
          </p:cNvGrpSpPr>
          <p:nvPr/>
        </p:nvGrpSpPr>
        <p:grpSpPr bwMode="auto">
          <a:xfrm>
            <a:off x="762000" y="4684713"/>
            <a:ext cx="7772400" cy="1944687"/>
            <a:chOff x="480" y="2951"/>
            <a:chExt cx="4896" cy="1225"/>
          </a:xfrm>
        </p:grpSpPr>
        <p:pic>
          <p:nvPicPr>
            <p:cNvPr id="83976" name="Picture 4" descr="C:\Documents and Settings\Administrator\My Documents\My Pictures\DSCN126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 y="2952"/>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7" name="Picture 6" descr="C:\Documents and Settings\Tomoyuki\My Documents\My Dropbox\新食研photo\DSCN13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 y="2952"/>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8" name="Picture 3" descr="I:\DCIM\100RICOH\RIMG08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4" y="2951"/>
              <a:ext cx="1632" cy="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7353" name="Group 9"/>
          <p:cNvGrpSpPr>
            <a:grpSpLocks/>
          </p:cNvGrpSpPr>
          <p:nvPr/>
        </p:nvGrpSpPr>
        <p:grpSpPr bwMode="auto">
          <a:xfrm>
            <a:off x="762000" y="457200"/>
            <a:ext cx="7772400" cy="1943100"/>
            <a:chOff x="480" y="288"/>
            <a:chExt cx="4896" cy="1224"/>
          </a:xfrm>
        </p:grpSpPr>
        <p:pic>
          <p:nvPicPr>
            <p:cNvPr id="83973" name="Picture 3" descr="C:\Users\PCUser\Videos\2010-08-18菱沼\2010-09-08\M106000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2" y="288"/>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4" name="Picture 7" descr="D:\DCIM\101NIKON\DSCN16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 y="288"/>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3" descr="C:\Documents and Settings\Administrator\My Documents\Google ドライブ\新食研photo\IMG_194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4" y="288"/>
              <a:ext cx="1632" cy="1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5755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57353"/>
                                        </p:tgtEl>
                                        <p:attrNameLst>
                                          <p:attrName>style.visibility</p:attrName>
                                        </p:attrNameLst>
                                      </p:cBhvr>
                                      <p:to>
                                        <p:strVal val="visible"/>
                                      </p:to>
                                    </p:set>
                                    <p:animEffect transition="in" filter="strips(downRight)">
                                      <p:cBhvr>
                                        <p:cTn id="7" dur="500"/>
                                        <p:tgtEl>
                                          <p:spTgt spid="57353"/>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57354"/>
                                        </p:tgtEl>
                                        <p:attrNameLst>
                                          <p:attrName>style.visibility</p:attrName>
                                        </p:attrNameLst>
                                      </p:cBhvr>
                                      <p:to>
                                        <p:strVal val="visible"/>
                                      </p:to>
                                    </p:set>
                                    <p:animEffect transition="in" filter="strips(downLeft)">
                                      <p:cBhvr>
                                        <p:cTn id="11"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タイトル 3"/>
          <p:cNvSpPr>
            <a:spLocks noGrp="1"/>
          </p:cNvSpPr>
          <p:nvPr>
            <p:ph type="title"/>
          </p:nvPr>
        </p:nvSpPr>
        <p:spPr/>
        <p:txBody>
          <a:bodyPr/>
          <a:lstStyle/>
          <a:p>
            <a:r>
              <a:rPr lang="ja-JP" altLang="en-US" dirty="0" smtClean="0"/>
              <a:t>新食研流ネットワーク</a:t>
            </a:r>
          </a:p>
        </p:txBody>
      </p:sp>
      <p:pic>
        <p:nvPicPr>
          <p:cNvPr id="84995" name="図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2133600"/>
            <a:ext cx="37449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テキスト ボックス 2"/>
          <p:cNvSpPr txBox="1"/>
          <p:nvPr/>
        </p:nvSpPr>
        <p:spPr>
          <a:xfrm>
            <a:off x="3221038" y="5214938"/>
            <a:ext cx="1811337" cy="369887"/>
          </a:xfrm>
          <a:prstGeom prst="rect">
            <a:avLst/>
          </a:prstGeom>
          <a:noFill/>
        </p:spPr>
        <p:txBody>
          <a:bodyPr wrap="none">
            <a:spAutoFit/>
          </a:bodyPr>
          <a:lstStyle/>
          <a:p>
            <a:pPr>
              <a:defRPr/>
            </a:pPr>
            <a:r>
              <a:rPr lang="ja-JP" altLang="en-US" dirty="0">
                <a:latin typeface="+mj-ea"/>
                <a:ea typeface="+mj-ea"/>
              </a:rPr>
              <a:t>顔の見える関係</a:t>
            </a:r>
          </a:p>
        </p:txBody>
      </p:sp>
      <p:sp>
        <p:nvSpPr>
          <p:cNvPr id="5" name="テキスト ボックス 4"/>
          <p:cNvSpPr txBox="1"/>
          <p:nvPr/>
        </p:nvSpPr>
        <p:spPr>
          <a:xfrm>
            <a:off x="2074863" y="5251450"/>
            <a:ext cx="5014912" cy="769938"/>
          </a:xfrm>
          <a:prstGeom prst="rect">
            <a:avLst/>
          </a:prstGeom>
          <a:noFill/>
        </p:spPr>
        <p:txBody>
          <a:bodyPr wrap="none">
            <a:spAutoFit/>
          </a:bodyPr>
          <a:lstStyle/>
          <a:p>
            <a:pPr>
              <a:defRPr/>
            </a:pPr>
            <a:r>
              <a:rPr lang="ja-JP" altLang="en-US" sz="4400" dirty="0">
                <a:solidFill>
                  <a:srgbClr val="FF0000"/>
                </a:solidFill>
                <a:latin typeface="+mj-ea"/>
                <a:ea typeface="+mj-ea"/>
              </a:rPr>
              <a:t>腕</a:t>
            </a:r>
            <a:r>
              <a:rPr lang="ja-JP" altLang="en-US" sz="4400" dirty="0">
                <a:latin typeface="+mj-ea"/>
                <a:ea typeface="+mj-ea"/>
              </a:rPr>
              <a:t>と</a:t>
            </a:r>
            <a:r>
              <a:rPr lang="ja-JP" altLang="en-US" sz="4400" dirty="0">
                <a:solidFill>
                  <a:srgbClr val="FF0000"/>
                </a:solidFill>
                <a:latin typeface="+mj-ea"/>
                <a:ea typeface="+mj-ea"/>
              </a:rPr>
              <a:t>腹</a:t>
            </a:r>
            <a:r>
              <a:rPr lang="ja-JP" altLang="en-US" sz="4400" dirty="0">
                <a:latin typeface="+mj-ea"/>
                <a:ea typeface="+mj-ea"/>
              </a:rPr>
              <a:t>の見える関係</a:t>
            </a:r>
          </a:p>
        </p:txBody>
      </p:sp>
      <p:sp>
        <p:nvSpPr>
          <p:cNvPr id="6" name="テキスト ボックス 5"/>
          <p:cNvSpPr txBox="1">
            <a:spLocks noChangeArrowheads="1"/>
          </p:cNvSpPr>
          <p:nvPr/>
        </p:nvSpPr>
        <p:spPr bwMode="auto">
          <a:xfrm>
            <a:off x="3348038" y="6011863"/>
            <a:ext cx="1793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en-US" altLang="ja-JP" sz="2400">
                <a:latin typeface="Arial" panose="020B0604020202020204" pitchFamily="34" charset="0"/>
              </a:rPr>
              <a:t>Skill &amp; Mind</a:t>
            </a:r>
            <a:endParaRPr lang="ja-JP" altLang="en-US" sz="2400">
              <a:latin typeface="Arial" panose="020B0604020202020204" pitchFamily="34" charset="0"/>
            </a:endParaRPr>
          </a:p>
        </p:txBody>
      </p:sp>
      <p:sp>
        <p:nvSpPr>
          <p:cNvPr id="7" name="角丸四角形吹き出し 6"/>
          <p:cNvSpPr/>
          <p:nvPr/>
        </p:nvSpPr>
        <p:spPr>
          <a:xfrm>
            <a:off x="5867400" y="1176338"/>
            <a:ext cx="2233613" cy="576262"/>
          </a:xfrm>
          <a:prstGeom prst="wedgeRoundRectCallout">
            <a:avLst>
              <a:gd name="adj1" fmla="val -68221"/>
              <a:gd name="adj2" fmla="val 15698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1600" i="1" dirty="0"/>
              <a:t>暴走族じゃないよ！</a:t>
            </a:r>
          </a:p>
        </p:txBody>
      </p:sp>
    </p:spTree>
    <p:extLst>
      <p:ext uri="{BB962C8B-B14F-4D97-AF65-F5344CB8AC3E}">
        <p14:creationId xmlns:p14="http://schemas.microsoft.com/office/powerpoint/2010/main" val="100356991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par>
                                <p:cTn id="23" presetID="53"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nodeType="afterGroup">
                            <p:stCondLst>
                              <p:cond delay="2000"/>
                            </p:stCondLst>
                            <p:childTnLst>
                              <p:par>
                                <p:cTn id="29" presetID="10" presetClass="entr" presetSubtype="0" fill="hold" grpId="0" nodeType="afterEffect">
                                  <p:stCondLst>
                                    <p:cond delay="50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050"/>
          <p:cNvSpPr txBox="1">
            <a:spLocks noChangeArrowheads="1"/>
          </p:cNvSpPr>
          <p:nvPr/>
        </p:nvSpPr>
        <p:spPr bwMode="auto">
          <a:xfrm>
            <a:off x="823913" y="1812925"/>
            <a:ext cx="850106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0"/>
              </a:spcBef>
              <a:buClrTx/>
              <a:buSzTx/>
              <a:buFontTx/>
              <a:buNone/>
            </a:pPr>
            <a:r>
              <a:rPr lang="ja-JP" altLang="en-US" sz="4000">
                <a:ea typeface="ＭＳ ゴシック" panose="020B0609070205080204" pitchFamily="49" charset="-128"/>
              </a:rPr>
              <a:t>誰かが何かを</a:t>
            </a:r>
            <a:r>
              <a:rPr lang="ja-JP" altLang="en-US" sz="4000">
                <a:solidFill>
                  <a:srgbClr val="FF0000"/>
                </a:solidFill>
                <a:ea typeface="ＭＳ ゴシック" panose="020B0609070205080204" pitchFamily="49" charset="-128"/>
              </a:rPr>
              <a:t>見つけ</a:t>
            </a:r>
            <a:r>
              <a:rPr lang="ja-JP" altLang="en-US" sz="4000">
                <a:ea typeface="ＭＳ ゴシック" panose="020B0609070205080204" pitchFamily="49" charset="-128"/>
              </a:rPr>
              <a:t>、</a:t>
            </a:r>
          </a:p>
          <a:p>
            <a:pPr eaLnBrk="1" hangingPunct="1">
              <a:spcBef>
                <a:spcPct val="0"/>
              </a:spcBef>
              <a:buClrTx/>
              <a:buSzTx/>
              <a:buFontTx/>
              <a:buNone/>
            </a:pPr>
            <a:r>
              <a:rPr lang="ja-JP" altLang="en-US" sz="4000">
                <a:ea typeface="ＭＳ ゴシック" panose="020B0609070205080204" pitchFamily="49" charset="-128"/>
              </a:rPr>
              <a:t>誰かが誰かに</a:t>
            </a:r>
            <a:r>
              <a:rPr lang="ja-JP" altLang="en-US" sz="4000">
                <a:solidFill>
                  <a:schemeClr val="hlink"/>
                </a:solidFill>
                <a:ea typeface="ＭＳ ゴシック" panose="020B0609070205080204" pitchFamily="49" charset="-128"/>
              </a:rPr>
              <a:t>つなぎ</a:t>
            </a:r>
            <a:r>
              <a:rPr lang="ja-JP" altLang="en-US" sz="4000">
                <a:ea typeface="ＭＳ ゴシック" panose="020B0609070205080204" pitchFamily="49" charset="-128"/>
              </a:rPr>
              <a:t>、</a:t>
            </a:r>
          </a:p>
          <a:p>
            <a:pPr eaLnBrk="1" hangingPunct="1">
              <a:spcBef>
                <a:spcPct val="0"/>
              </a:spcBef>
              <a:buClrTx/>
              <a:buSzTx/>
              <a:buFontTx/>
              <a:buNone/>
            </a:pPr>
            <a:r>
              <a:rPr lang="ja-JP" altLang="en-US" sz="4000">
                <a:ea typeface="ＭＳ ゴシック" panose="020B0609070205080204" pitchFamily="49" charset="-128"/>
              </a:rPr>
              <a:t>誰かが</a:t>
            </a:r>
            <a:r>
              <a:rPr lang="ja-JP" altLang="en-US" sz="4000">
                <a:solidFill>
                  <a:schemeClr val="hlink"/>
                </a:solidFill>
                <a:ea typeface="ＭＳ ゴシック" panose="020B0609070205080204" pitchFamily="49" charset="-128"/>
              </a:rPr>
              <a:t>結果を出せる</a:t>
            </a:r>
            <a:r>
              <a:rPr lang="ja-JP" altLang="en-US" sz="4000">
                <a:ea typeface="ＭＳ ゴシック" panose="020B0609070205080204" pitchFamily="49" charset="-128"/>
              </a:rPr>
              <a:t>ネットワーク！</a:t>
            </a:r>
          </a:p>
        </p:txBody>
      </p:sp>
      <p:pic>
        <p:nvPicPr>
          <p:cNvPr id="54277" name="Picture 3" descr="I:\DCIM\100RICOH\RIMG08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4076700"/>
            <a:ext cx="32766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Rectangle 2054"/>
          <p:cNvSpPr>
            <a:spLocks noGrp="1" noChangeArrowheads="1"/>
          </p:cNvSpPr>
          <p:nvPr>
            <p:ph type="title"/>
          </p:nvPr>
        </p:nvSpPr>
        <p:spPr/>
        <p:txBody>
          <a:bodyPr/>
          <a:lstStyle/>
          <a:p>
            <a:r>
              <a:rPr lang="ja-JP" altLang="en-US" smtClean="0"/>
              <a:t>新食研流ネットワーク！</a:t>
            </a:r>
            <a:r>
              <a:rPr lang="ja-JP" altLang="en-US" sz="3200" smtClean="0"/>
              <a:t>その２</a:t>
            </a:r>
          </a:p>
        </p:txBody>
      </p:sp>
    </p:spTree>
    <p:extLst>
      <p:ext uri="{BB962C8B-B14F-4D97-AF65-F5344CB8AC3E}">
        <p14:creationId xmlns:p14="http://schemas.microsoft.com/office/powerpoint/2010/main" val="1082641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1000"/>
                                  </p:stCondLst>
                                  <p:childTnLst>
                                    <p:set>
                                      <p:cBhvr>
                                        <p:cTn id="6" dur="1" fill="hold">
                                          <p:stCondLst>
                                            <p:cond delay="0"/>
                                          </p:stCondLst>
                                        </p:cTn>
                                        <p:tgtEl>
                                          <p:spTgt spid="54274">
                                            <p:txEl>
                                              <p:pRg st="0" end="0"/>
                                            </p:txEl>
                                          </p:spTgt>
                                        </p:tgtEl>
                                        <p:attrNameLst>
                                          <p:attrName>style.visibility</p:attrName>
                                        </p:attrNameLst>
                                      </p:cBhvr>
                                      <p:to>
                                        <p:strVal val="visible"/>
                                      </p:to>
                                    </p:set>
                                    <p:anim calcmode="lin" valueType="num">
                                      <p:cBhvr additive="base">
                                        <p:cTn id="7" dur="500" fill="hold"/>
                                        <p:tgtEl>
                                          <p:spTgt spid="5427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4274">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2" fill="hold" grpId="0" nodeType="afterEffect">
                                  <p:stCondLst>
                                    <p:cond delay="1000"/>
                                  </p:stCondLst>
                                  <p:childTnLst>
                                    <p:set>
                                      <p:cBhvr>
                                        <p:cTn id="11" dur="1" fill="hold">
                                          <p:stCondLst>
                                            <p:cond delay="0"/>
                                          </p:stCondLst>
                                        </p:cTn>
                                        <p:tgtEl>
                                          <p:spTgt spid="54274">
                                            <p:txEl>
                                              <p:pRg st="1" end="1"/>
                                            </p:txEl>
                                          </p:spTgt>
                                        </p:tgtEl>
                                        <p:attrNameLst>
                                          <p:attrName>style.visibility</p:attrName>
                                        </p:attrNameLst>
                                      </p:cBhvr>
                                      <p:to>
                                        <p:strVal val="visible"/>
                                      </p:to>
                                    </p:set>
                                    <p:anim calcmode="lin" valueType="num">
                                      <p:cBhvr additive="base">
                                        <p:cTn id="12" dur="500" fill="hold"/>
                                        <p:tgtEl>
                                          <p:spTgt spid="5427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4274">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3000"/>
                            </p:stCondLst>
                            <p:childTnLst>
                              <p:par>
                                <p:cTn id="15" presetID="2" presetClass="entr" presetSubtype="2" fill="hold" grpId="0" nodeType="afterEffect">
                                  <p:stCondLst>
                                    <p:cond delay="1000"/>
                                  </p:stCondLst>
                                  <p:childTnLst>
                                    <p:set>
                                      <p:cBhvr>
                                        <p:cTn id="16" dur="1" fill="hold">
                                          <p:stCondLst>
                                            <p:cond delay="0"/>
                                          </p:stCondLst>
                                        </p:cTn>
                                        <p:tgtEl>
                                          <p:spTgt spid="54274">
                                            <p:txEl>
                                              <p:pRg st="2" end="2"/>
                                            </p:txEl>
                                          </p:spTgt>
                                        </p:tgtEl>
                                        <p:attrNameLst>
                                          <p:attrName>style.visibility</p:attrName>
                                        </p:attrNameLst>
                                      </p:cBhvr>
                                      <p:to>
                                        <p:strVal val="visible"/>
                                      </p:to>
                                    </p:set>
                                    <p:anim calcmode="lin" valueType="num">
                                      <p:cBhvr additive="base">
                                        <p:cTn id="17" dur="500" fill="hold"/>
                                        <p:tgtEl>
                                          <p:spTgt spid="5427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4274">
                                            <p:txEl>
                                              <p:pRg st="2" end="2"/>
                                            </p:txEl>
                                          </p:spTgt>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4500"/>
                            </p:stCondLst>
                            <p:childTnLst>
                              <p:par>
                                <p:cTn id="20" presetID="9" presetClass="entr" presetSubtype="0" fill="hold" nodeType="afterEffect">
                                  <p:stCondLst>
                                    <p:cond delay="0"/>
                                  </p:stCondLst>
                                  <p:childTnLst>
                                    <p:set>
                                      <p:cBhvr>
                                        <p:cTn id="21" dur="1" fill="hold">
                                          <p:stCondLst>
                                            <p:cond delay="0"/>
                                          </p:stCondLst>
                                        </p:cTn>
                                        <p:tgtEl>
                                          <p:spTgt spid="54277"/>
                                        </p:tgtEl>
                                        <p:attrNameLst>
                                          <p:attrName>style.visibility</p:attrName>
                                        </p:attrNameLst>
                                      </p:cBhvr>
                                      <p:to>
                                        <p:strVal val="visible"/>
                                      </p:to>
                                    </p:set>
                                    <p:animEffect transition="in" filter="dissolve">
                                      <p:cBhvr>
                                        <p:cTn id="22"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build="p" autoUpdateAnimBg="0" advAuto="100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930275" y="1412875"/>
            <a:ext cx="7772400" cy="4114800"/>
          </a:xfrm>
        </p:spPr>
        <p:txBody>
          <a:bodyPr/>
          <a:lstStyle/>
          <a:p>
            <a:pPr fontAlgn="auto">
              <a:spcAft>
                <a:spcPts val="0"/>
              </a:spcAft>
              <a:buClr>
                <a:schemeClr val="tx1"/>
              </a:buClr>
              <a:defRPr/>
            </a:pPr>
            <a:r>
              <a:rPr lang="ja-JP" altLang="en-US" sz="4000" dirty="0" smtClean="0">
                <a:latin typeface="+mn-ea"/>
              </a:rPr>
              <a:t>見つける人</a:t>
            </a:r>
            <a:endParaRPr lang="en-US" altLang="ja-JP" sz="4000" dirty="0">
              <a:latin typeface="+mn-ea"/>
            </a:endParaRPr>
          </a:p>
          <a:p>
            <a:pPr fontAlgn="auto">
              <a:spcAft>
                <a:spcPts val="0"/>
              </a:spcAft>
              <a:buClr>
                <a:schemeClr val="tx1"/>
              </a:buClr>
              <a:defRPr/>
            </a:pPr>
            <a:r>
              <a:rPr lang="ja-JP" altLang="en-US" sz="4000" dirty="0" smtClean="0">
                <a:latin typeface="+mn-ea"/>
              </a:rPr>
              <a:t>つなぐ人</a:t>
            </a:r>
            <a:endParaRPr lang="en-US" altLang="ja-JP" sz="4000" dirty="0">
              <a:latin typeface="+mn-ea"/>
            </a:endParaRPr>
          </a:p>
          <a:p>
            <a:pPr fontAlgn="auto">
              <a:spcAft>
                <a:spcPts val="0"/>
              </a:spcAft>
              <a:buClr>
                <a:schemeClr val="tx1"/>
              </a:buClr>
              <a:defRPr/>
            </a:pPr>
            <a:r>
              <a:rPr lang="ja-JP" altLang="en-US" sz="4000" dirty="0" smtClean="0">
                <a:latin typeface="+mn-ea"/>
              </a:rPr>
              <a:t>結果を出す人</a:t>
            </a:r>
            <a:endParaRPr lang="ja-JP" altLang="en-US" sz="4000" dirty="0">
              <a:latin typeface="+mn-ea"/>
            </a:endParaRPr>
          </a:p>
        </p:txBody>
      </p:sp>
      <p:sp>
        <p:nvSpPr>
          <p:cNvPr id="4" name="テキスト ボックス 3"/>
          <p:cNvSpPr txBox="1"/>
          <p:nvPr/>
        </p:nvSpPr>
        <p:spPr>
          <a:xfrm>
            <a:off x="1331913" y="3933825"/>
            <a:ext cx="6480175" cy="769938"/>
          </a:xfrm>
          <a:prstGeom prst="rect">
            <a:avLst/>
          </a:prstGeom>
          <a:noFill/>
        </p:spPr>
        <p:txBody>
          <a:bodyPr wrap="none">
            <a:spAutoFit/>
          </a:bodyPr>
          <a:lstStyle/>
          <a:p>
            <a:pPr algn="ctr" eaLnBrk="1" hangingPunct="1">
              <a:defRPr/>
            </a:pPr>
            <a:r>
              <a:rPr lang="ja-JP" altLang="en-US" sz="4400" dirty="0">
                <a:latin typeface="+mj-ea"/>
                <a:ea typeface="+mj-ea"/>
              </a:rPr>
              <a:t>地域で無限に作り出すこと</a:t>
            </a:r>
          </a:p>
        </p:txBody>
      </p:sp>
      <p:sp>
        <p:nvSpPr>
          <p:cNvPr id="5" name="正方形/長方形 4"/>
          <p:cNvSpPr/>
          <p:nvPr/>
        </p:nvSpPr>
        <p:spPr>
          <a:xfrm>
            <a:off x="2820988" y="5013325"/>
            <a:ext cx="3502025" cy="1016000"/>
          </a:xfrm>
          <a:prstGeom prst="rect">
            <a:avLst/>
          </a:prstGeom>
        </p:spPr>
        <p:txBody>
          <a:bodyPr wrap="none">
            <a:spAutoFit/>
          </a:bodyPr>
          <a:lstStyle/>
          <a:p>
            <a:pPr algn="ctr" eaLnBrk="1" hangingPunct="1">
              <a:defRPr/>
            </a:pPr>
            <a:r>
              <a:rPr lang="ja-JP" altLang="en-US" sz="6000" dirty="0">
                <a:solidFill>
                  <a:srgbClr val="FF0000"/>
                </a:solidFill>
                <a:latin typeface="+mj-ea"/>
                <a:ea typeface="+mj-ea"/>
              </a:rPr>
              <a:t>街づくり！</a:t>
            </a:r>
          </a:p>
        </p:txBody>
      </p:sp>
      <p:pic>
        <p:nvPicPr>
          <p:cNvPr id="89093" name="Picture 2" descr="http://2.bp.blogspot.com/-4X5iceHVmeY/UaKluiSW9jI/AAAAAAAAT6Q/RFZ52eY5v9o/s800/ojisan_ide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981075"/>
            <a:ext cx="2252662"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37611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P spid="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コンテンツ プレースホルダー 2"/>
          <p:cNvSpPr>
            <a:spLocks noGrp="1"/>
          </p:cNvSpPr>
          <p:nvPr>
            <p:ph sz="quarter" idx="4294967295"/>
          </p:nvPr>
        </p:nvSpPr>
        <p:spPr>
          <a:xfrm>
            <a:off x="468313" y="1268413"/>
            <a:ext cx="7680325" cy="4724400"/>
          </a:xfrm>
        </p:spPr>
        <p:txBody>
          <a:bodyPr/>
          <a:lstStyle/>
          <a:p>
            <a:pPr marL="609600" indent="-609600">
              <a:buClrTx/>
              <a:buFontTx/>
              <a:buAutoNum type="arabicPeriod"/>
            </a:pPr>
            <a:r>
              <a:rPr lang="ja-JP" altLang="en-US" smtClean="0"/>
              <a:t>介護職の食に対する意識の向上</a:t>
            </a:r>
            <a:endParaRPr lang="en-US" altLang="ja-JP" smtClean="0"/>
          </a:p>
          <a:p>
            <a:pPr marL="609600" indent="-609600">
              <a:buClrTx/>
              <a:buFontTx/>
              <a:buAutoNum type="arabicPeriod"/>
            </a:pPr>
            <a:endParaRPr lang="en-US" altLang="ja-JP" smtClean="0"/>
          </a:p>
          <a:p>
            <a:pPr marL="609600" indent="-609600">
              <a:buClrTx/>
              <a:buFontTx/>
              <a:buAutoNum type="arabicPeriod"/>
            </a:pPr>
            <a:endParaRPr lang="ja-JP" altLang="en-US" smtClean="0"/>
          </a:p>
          <a:p>
            <a:pPr marL="609600" indent="-609600">
              <a:buClrTx/>
              <a:buFontTx/>
              <a:buAutoNum type="arabicPeriod"/>
            </a:pPr>
            <a:r>
              <a:rPr lang="ja-JP" altLang="en-US" smtClean="0"/>
              <a:t>食支援職種のネットワークづくり</a:t>
            </a:r>
            <a:endParaRPr lang="en-US" altLang="ja-JP" smtClean="0"/>
          </a:p>
          <a:p>
            <a:pPr marL="609600" indent="-609600">
              <a:buClrTx/>
              <a:buFontTx/>
              <a:buAutoNum type="arabicPeriod"/>
            </a:pPr>
            <a:endParaRPr lang="en-US" altLang="ja-JP" smtClean="0"/>
          </a:p>
          <a:p>
            <a:pPr marL="609600" indent="-609600">
              <a:buClrTx/>
              <a:buFontTx/>
              <a:buAutoNum type="arabicPeriod"/>
            </a:pPr>
            <a:endParaRPr lang="en-US" altLang="ja-JP" smtClean="0"/>
          </a:p>
          <a:p>
            <a:pPr marL="609600" indent="-609600">
              <a:buClrTx/>
              <a:buFontTx/>
              <a:buAutoNum type="arabicPeriod"/>
            </a:pPr>
            <a:r>
              <a:rPr lang="ja-JP" altLang="en-US" smtClean="0"/>
              <a:t>食支援の地域での実践</a:t>
            </a:r>
          </a:p>
        </p:txBody>
      </p:sp>
      <p:sp>
        <p:nvSpPr>
          <p:cNvPr id="5" name="テキスト ボックス 4"/>
          <p:cNvSpPr txBox="1"/>
          <p:nvPr/>
        </p:nvSpPr>
        <p:spPr>
          <a:xfrm>
            <a:off x="1133475" y="1773238"/>
            <a:ext cx="2800350" cy="922337"/>
          </a:xfrm>
          <a:prstGeom prst="rect">
            <a:avLst/>
          </a:prstGeom>
          <a:noFill/>
        </p:spPr>
        <p:txBody>
          <a:bodyPr wrap="none">
            <a:spAutoFit/>
          </a:bodyPr>
          <a:lstStyle/>
          <a:p>
            <a:pPr algn="ctr" eaLnBrk="1" hangingPunct="1">
              <a:defRPr/>
            </a:pPr>
            <a:r>
              <a:rPr lang="ja-JP" altLang="en-US" sz="5400" dirty="0">
                <a:solidFill>
                  <a:srgbClr val="FF0000"/>
                </a:solidFill>
                <a:latin typeface="+mj-ea"/>
                <a:ea typeface="+mj-ea"/>
              </a:rPr>
              <a:t>見つける</a:t>
            </a:r>
          </a:p>
        </p:txBody>
      </p:sp>
      <p:sp>
        <p:nvSpPr>
          <p:cNvPr id="6" name="テキスト ボックス 5"/>
          <p:cNvSpPr txBox="1"/>
          <p:nvPr/>
        </p:nvSpPr>
        <p:spPr>
          <a:xfrm>
            <a:off x="1133475" y="3513138"/>
            <a:ext cx="2043113" cy="923925"/>
          </a:xfrm>
          <a:prstGeom prst="rect">
            <a:avLst/>
          </a:prstGeom>
          <a:noFill/>
        </p:spPr>
        <p:txBody>
          <a:bodyPr wrap="none">
            <a:spAutoFit/>
          </a:bodyPr>
          <a:lstStyle/>
          <a:p>
            <a:pPr algn="ctr" eaLnBrk="1" hangingPunct="1">
              <a:defRPr/>
            </a:pPr>
            <a:r>
              <a:rPr lang="ja-JP" altLang="en-US" sz="5400" dirty="0">
                <a:solidFill>
                  <a:srgbClr val="FF0000"/>
                </a:solidFill>
                <a:latin typeface="+mj-ea"/>
                <a:ea typeface="+mj-ea"/>
              </a:rPr>
              <a:t>つなぐ</a:t>
            </a:r>
          </a:p>
        </p:txBody>
      </p:sp>
      <p:sp>
        <p:nvSpPr>
          <p:cNvPr id="7" name="テキスト ボックス 6"/>
          <p:cNvSpPr txBox="1"/>
          <p:nvPr/>
        </p:nvSpPr>
        <p:spPr>
          <a:xfrm>
            <a:off x="1133475" y="5243513"/>
            <a:ext cx="4230688" cy="922337"/>
          </a:xfrm>
          <a:prstGeom prst="rect">
            <a:avLst/>
          </a:prstGeom>
          <a:noFill/>
        </p:spPr>
        <p:txBody>
          <a:bodyPr wrap="none">
            <a:spAutoFit/>
          </a:bodyPr>
          <a:lstStyle/>
          <a:p>
            <a:pPr algn="ctr" eaLnBrk="1" hangingPunct="1">
              <a:defRPr/>
            </a:pPr>
            <a:r>
              <a:rPr lang="ja-JP" altLang="en-US" sz="5400" dirty="0">
                <a:solidFill>
                  <a:srgbClr val="FF0000"/>
                </a:solidFill>
                <a:latin typeface="+mj-ea"/>
                <a:ea typeface="+mj-ea"/>
              </a:rPr>
              <a:t>結果を出す！</a:t>
            </a:r>
          </a:p>
        </p:txBody>
      </p:sp>
      <p:pic>
        <p:nvPicPr>
          <p:cNvPr id="117766" name="Picture 7" descr="http://www.ttrinity.jp/_img/product/16/16374/1428443/design_img_f_1428443_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9563" y="4221163"/>
            <a:ext cx="228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436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
                                        </p:tgtEl>
                                        <p:attrNameLst>
                                          <p:attrName>style.visibility</p:attrName>
                                        </p:attrNameLst>
                                      </p:cBhvr>
                                      <p:to>
                                        <p:strVal val="visible"/>
                                      </p:to>
                                    </p:set>
                                  </p:childTnLst>
                                </p:cTn>
                              </p:par>
                            </p:childTnLst>
                          </p:cTn>
                        </p:par>
                        <p:par>
                          <p:cTn id="15" fill="hold" nodeType="afterGroup">
                            <p:stCondLst>
                              <p:cond delay="500"/>
                            </p:stCondLst>
                            <p:childTnLst>
                              <p:par>
                                <p:cTn id="16" presetID="23" presetClass="entr" presetSubtype="16" fill="hold" nodeType="afterEffect">
                                  <p:stCondLst>
                                    <p:cond delay="0"/>
                                  </p:stCondLst>
                                  <p:childTnLst>
                                    <p:set>
                                      <p:cBhvr>
                                        <p:cTn id="17" dur="1" fill="hold">
                                          <p:stCondLst>
                                            <p:cond delay="0"/>
                                          </p:stCondLst>
                                        </p:cTn>
                                        <p:tgtEl>
                                          <p:spTgt spid="117766"/>
                                        </p:tgtEl>
                                        <p:attrNameLst>
                                          <p:attrName>style.visibility</p:attrName>
                                        </p:attrNameLst>
                                      </p:cBhvr>
                                      <p:to>
                                        <p:strVal val="visible"/>
                                      </p:to>
                                    </p:set>
                                    <p:anim calcmode="lin" valueType="num">
                                      <p:cBhvr>
                                        <p:cTn id="18" dur="500" fill="hold"/>
                                        <p:tgtEl>
                                          <p:spTgt spid="117766"/>
                                        </p:tgtEl>
                                        <p:attrNameLst>
                                          <p:attrName>ppt_w</p:attrName>
                                        </p:attrNameLst>
                                      </p:cBhvr>
                                      <p:tavLst>
                                        <p:tav tm="0">
                                          <p:val>
                                            <p:fltVal val="0"/>
                                          </p:val>
                                        </p:tav>
                                        <p:tav tm="100000">
                                          <p:val>
                                            <p:strVal val="#ppt_w"/>
                                          </p:val>
                                        </p:tav>
                                      </p:tavLst>
                                    </p:anim>
                                    <p:anim calcmode="lin" valueType="num">
                                      <p:cBhvr>
                                        <p:cTn id="19" dur="500" fill="hold"/>
                                        <p:tgtEl>
                                          <p:spTgt spid="1177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utoUpdateAnimBg="0"/>
      <p:bldP spid="7"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685800" y="609600"/>
            <a:ext cx="8458200" cy="1143000"/>
          </a:xfrm>
        </p:spPr>
        <p:txBody>
          <a:bodyPr/>
          <a:lstStyle/>
          <a:p>
            <a:pPr eaLnBrk="1" hangingPunct="1"/>
            <a:r>
              <a:rPr lang="ja-JP" altLang="en-US" dirty="0" smtClean="0"/>
              <a:t>地域食支援とは</a:t>
            </a:r>
          </a:p>
        </p:txBody>
      </p:sp>
      <p:sp>
        <p:nvSpPr>
          <p:cNvPr id="91139" name="Oval 3"/>
          <p:cNvSpPr>
            <a:spLocks noChangeArrowheads="1"/>
          </p:cNvSpPr>
          <p:nvPr/>
        </p:nvSpPr>
        <p:spPr bwMode="auto">
          <a:xfrm>
            <a:off x="1143000" y="5181600"/>
            <a:ext cx="2819400" cy="1066800"/>
          </a:xfrm>
          <a:prstGeom prst="ellipse">
            <a:avLst/>
          </a:prstGeom>
          <a:solidFill>
            <a:srgbClr val="CC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latin typeface="Times New Roman" panose="02020603050405020304" pitchFamily="18" charset="0"/>
              </a:rPr>
              <a:t>介護現場</a:t>
            </a:r>
          </a:p>
        </p:txBody>
      </p:sp>
      <p:sp>
        <p:nvSpPr>
          <p:cNvPr id="91140" name="Rectangle 4"/>
          <p:cNvSpPr>
            <a:spLocks noChangeArrowheads="1"/>
          </p:cNvSpPr>
          <p:nvPr/>
        </p:nvSpPr>
        <p:spPr bwMode="auto">
          <a:xfrm>
            <a:off x="685800" y="2362200"/>
            <a:ext cx="3657600" cy="9906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b="0">
                <a:latin typeface="Times New Roman" panose="02020603050405020304" pitchFamily="18" charset="0"/>
              </a:rPr>
              <a:t>地域の食支援ネットワーク</a:t>
            </a:r>
          </a:p>
        </p:txBody>
      </p:sp>
      <p:grpSp>
        <p:nvGrpSpPr>
          <p:cNvPr id="1636357" name="Group 5"/>
          <p:cNvGrpSpPr>
            <a:grpSpLocks/>
          </p:cNvGrpSpPr>
          <p:nvPr/>
        </p:nvGrpSpPr>
        <p:grpSpPr bwMode="auto">
          <a:xfrm>
            <a:off x="5029200" y="2362200"/>
            <a:ext cx="3657600" cy="3886200"/>
            <a:chOff x="3168" y="1488"/>
            <a:chExt cx="2304" cy="2448"/>
          </a:xfrm>
        </p:grpSpPr>
        <p:sp>
          <p:nvSpPr>
            <p:cNvPr id="91144" name="Oval 6"/>
            <p:cNvSpPr>
              <a:spLocks noChangeArrowheads="1"/>
            </p:cNvSpPr>
            <p:nvPr/>
          </p:nvSpPr>
          <p:spPr bwMode="auto">
            <a:xfrm>
              <a:off x="3432" y="3264"/>
              <a:ext cx="1776" cy="672"/>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400">
                  <a:latin typeface="Times New Roman" panose="02020603050405020304" pitchFamily="18" charset="0"/>
                </a:rPr>
                <a:t>介護現場の気づき</a:t>
              </a:r>
            </a:p>
          </p:txBody>
        </p:sp>
        <p:sp>
          <p:nvSpPr>
            <p:cNvPr id="91145" name="Rectangle 7"/>
            <p:cNvSpPr>
              <a:spLocks noChangeArrowheads="1"/>
            </p:cNvSpPr>
            <p:nvPr/>
          </p:nvSpPr>
          <p:spPr bwMode="auto">
            <a:xfrm>
              <a:off x="3168" y="1488"/>
              <a:ext cx="2304" cy="62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2800">
                  <a:latin typeface="Times New Roman" panose="02020603050405020304" pitchFamily="18" charset="0"/>
                </a:rPr>
                <a:t>新宿食支援研究会</a:t>
              </a:r>
            </a:p>
          </p:txBody>
        </p:sp>
      </p:grpSp>
      <p:sp>
        <p:nvSpPr>
          <p:cNvPr id="1636360" name="AutoShape 8"/>
          <p:cNvSpPr>
            <a:spLocks noChangeArrowheads="1"/>
          </p:cNvSpPr>
          <p:nvPr/>
        </p:nvSpPr>
        <p:spPr bwMode="auto">
          <a:xfrm rot="-5400000">
            <a:off x="6179343" y="3421857"/>
            <a:ext cx="1357313" cy="16764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91143" name="AutoShape 9"/>
          <p:cNvSpPr>
            <a:spLocks noChangeArrowheads="1"/>
          </p:cNvSpPr>
          <p:nvPr/>
        </p:nvSpPr>
        <p:spPr bwMode="auto">
          <a:xfrm>
            <a:off x="2362200" y="3657600"/>
            <a:ext cx="228600" cy="1295400"/>
          </a:xfrm>
          <a:prstGeom prst="downArrow">
            <a:avLst>
              <a:gd name="adj1" fmla="val 50000"/>
              <a:gd name="adj2" fmla="val 141667"/>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Tree>
    <p:extLst>
      <p:ext uri="{BB962C8B-B14F-4D97-AF65-F5344CB8AC3E}">
        <p14:creationId xmlns:p14="http://schemas.microsoft.com/office/powerpoint/2010/main" val="33721032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6357"/>
                                        </p:tgtEl>
                                        <p:attrNameLst>
                                          <p:attrName>style.visibility</p:attrName>
                                        </p:attrNameLst>
                                      </p:cBhvr>
                                      <p:to>
                                        <p:strVal val="visible"/>
                                      </p:to>
                                    </p:set>
                                    <p:animEffect transition="in" filter="dissolve">
                                      <p:cBhvr>
                                        <p:cTn id="7" dur="500"/>
                                        <p:tgtEl>
                                          <p:spTgt spid="1636357"/>
                                        </p:tgtEl>
                                      </p:cBhvr>
                                    </p:animEffect>
                                  </p:childTnLst>
                                </p:cTn>
                              </p:par>
                            </p:childTnLst>
                          </p:cTn>
                        </p:par>
                        <p:par>
                          <p:cTn id="8" fill="hold" nodeType="afterGroup">
                            <p:stCondLst>
                              <p:cond delay="500"/>
                            </p:stCondLst>
                            <p:childTnLst>
                              <p:par>
                                <p:cTn id="9" presetID="17" presetClass="entr" presetSubtype="4" fill="hold" grpId="0" nodeType="afterEffect">
                                  <p:stCondLst>
                                    <p:cond delay="0"/>
                                  </p:stCondLst>
                                  <p:childTnLst>
                                    <p:set>
                                      <p:cBhvr>
                                        <p:cTn id="10" dur="1" fill="hold">
                                          <p:stCondLst>
                                            <p:cond delay="0"/>
                                          </p:stCondLst>
                                        </p:cTn>
                                        <p:tgtEl>
                                          <p:spTgt spid="1636360"/>
                                        </p:tgtEl>
                                        <p:attrNameLst>
                                          <p:attrName>style.visibility</p:attrName>
                                        </p:attrNameLst>
                                      </p:cBhvr>
                                      <p:to>
                                        <p:strVal val="visible"/>
                                      </p:to>
                                    </p:set>
                                    <p:anim calcmode="lin" valueType="num">
                                      <p:cBhvr>
                                        <p:cTn id="11" dur="500" fill="hold"/>
                                        <p:tgtEl>
                                          <p:spTgt spid="1636360"/>
                                        </p:tgtEl>
                                        <p:attrNameLst>
                                          <p:attrName>ppt_x</p:attrName>
                                        </p:attrNameLst>
                                      </p:cBhvr>
                                      <p:tavLst>
                                        <p:tav tm="0">
                                          <p:val>
                                            <p:strVal val="#ppt_x"/>
                                          </p:val>
                                        </p:tav>
                                        <p:tav tm="100000">
                                          <p:val>
                                            <p:strVal val="#ppt_x"/>
                                          </p:val>
                                        </p:tav>
                                      </p:tavLst>
                                    </p:anim>
                                    <p:anim calcmode="lin" valueType="num">
                                      <p:cBhvr>
                                        <p:cTn id="12" dur="500" fill="hold"/>
                                        <p:tgtEl>
                                          <p:spTgt spid="1636360"/>
                                        </p:tgtEl>
                                        <p:attrNameLst>
                                          <p:attrName>ppt_y</p:attrName>
                                        </p:attrNameLst>
                                      </p:cBhvr>
                                      <p:tavLst>
                                        <p:tav tm="0">
                                          <p:val>
                                            <p:strVal val="#ppt_y+#ppt_h/2"/>
                                          </p:val>
                                        </p:tav>
                                        <p:tav tm="100000">
                                          <p:val>
                                            <p:strVal val="#ppt_y"/>
                                          </p:val>
                                        </p:tav>
                                      </p:tavLst>
                                    </p:anim>
                                    <p:anim calcmode="lin" valueType="num">
                                      <p:cBhvr>
                                        <p:cTn id="13" dur="500" fill="hold"/>
                                        <p:tgtEl>
                                          <p:spTgt spid="1636360"/>
                                        </p:tgtEl>
                                        <p:attrNameLst>
                                          <p:attrName>ppt_w</p:attrName>
                                        </p:attrNameLst>
                                      </p:cBhvr>
                                      <p:tavLst>
                                        <p:tav tm="0">
                                          <p:val>
                                            <p:strVal val="#ppt_w"/>
                                          </p:val>
                                        </p:tav>
                                        <p:tav tm="100000">
                                          <p:val>
                                            <p:strVal val="#ppt_w"/>
                                          </p:val>
                                        </p:tav>
                                      </p:tavLst>
                                    </p:anim>
                                    <p:anim calcmode="lin" valueType="num">
                                      <p:cBhvr>
                                        <p:cTn id="14" dur="500" fill="hold"/>
                                        <p:tgtEl>
                                          <p:spTgt spid="16363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636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idx="4294967295"/>
          </p:nvPr>
        </p:nvSpPr>
        <p:spPr/>
        <p:txBody>
          <a:bodyPr/>
          <a:lstStyle/>
          <a:p>
            <a:r>
              <a:rPr lang="ja-JP" altLang="en-US" dirty="0" smtClean="0"/>
              <a:t>食べること生きること</a:t>
            </a:r>
          </a:p>
        </p:txBody>
      </p:sp>
      <p:pic>
        <p:nvPicPr>
          <p:cNvPr id="181251" name="Picture 3" descr="C:\Documents and Settings\Administrator\My Documents\My Pictures\画像 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7338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252" name="Picture 4" descr="C:\Documents and Settings\user\My Documents\My Pictures\060312\DSC000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ja-JP" altLang="en-US" smtClean="0"/>
              <a:t>口腔ケアの</a:t>
            </a:r>
            <a:r>
              <a:rPr lang="en-US" altLang="ja-JP" smtClean="0"/>
              <a:t>3</a:t>
            </a:r>
            <a:r>
              <a:rPr lang="ja-JP" altLang="en-US" smtClean="0"/>
              <a:t>つの意義</a:t>
            </a:r>
          </a:p>
        </p:txBody>
      </p:sp>
      <p:sp>
        <p:nvSpPr>
          <p:cNvPr id="962563" name="Rectangle 3"/>
          <p:cNvSpPr>
            <a:spLocks noGrp="1" noChangeArrowheads="1"/>
          </p:cNvSpPr>
          <p:nvPr>
            <p:ph type="body" idx="1"/>
          </p:nvPr>
        </p:nvSpPr>
        <p:spPr/>
        <p:txBody>
          <a:bodyPr/>
          <a:lstStyle/>
          <a:p>
            <a:pPr marL="609600" indent="-609600" eaLnBrk="1" hangingPunct="1">
              <a:buFont typeface="Wingdings" panose="05000000000000000000" pitchFamily="2" charset="2"/>
              <a:buAutoNum type="arabicPeriod"/>
            </a:pPr>
            <a:r>
              <a:rPr lang="ja-JP" altLang="en-US" smtClean="0"/>
              <a:t>口腔内細菌を除去する</a:t>
            </a:r>
          </a:p>
          <a:p>
            <a:pPr marL="609600" indent="-609600" eaLnBrk="1" hangingPunct="1">
              <a:buFont typeface="Wingdings" panose="05000000000000000000" pitchFamily="2" charset="2"/>
              <a:buAutoNum type="arabicPeriod"/>
            </a:pPr>
            <a:r>
              <a:rPr lang="ja-JP" altLang="en-US" smtClean="0"/>
              <a:t>口腔周囲組織の刺激</a:t>
            </a:r>
          </a:p>
          <a:p>
            <a:pPr marL="609600" indent="-609600" eaLnBrk="1" hangingPunct="1">
              <a:buFont typeface="Wingdings" panose="05000000000000000000" pitchFamily="2" charset="2"/>
              <a:buAutoNum type="arabicPeriod"/>
            </a:pPr>
            <a:r>
              <a:rPr lang="ja-JP" altLang="en-US" smtClean="0"/>
              <a:t>ケア</a:t>
            </a:r>
          </a:p>
        </p:txBody>
      </p:sp>
      <p:pic>
        <p:nvPicPr>
          <p:cNvPr id="962564" name="Picture 4" descr="C:\Documents and Settings\user\My Documents\My Pictures\040820\P10100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581400"/>
            <a:ext cx="3733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63">
                                            <p:txEl>
                                              <p:pRg st="0" end="0"/>
                                            </p:txEl>
                                          </p:spTgt>
                                        </p:tgtEl>
                                        <p:attrNameLst>
                                          <p:attrName>style.visibility</p:attrName>
                                        </p:attrNameLst>
                                      </p:cBhvr>
                                      <p:to>
                                        <p:strVal val="visible"/>
                                      </p:to>
                                    </p:set>
                                    <p:anim calcmode="lin" valueType="num">
                                      <p:cBhvr additive="base">
                                        <p:cTn id="7" dur="500" fill="hold"/>
                                        <p:tgtEl>
                                          <p:spTgt spid="9625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62563">
                                            <p:txEl>
                                              <p:pRg st="1" end="1"/>
                                            </p:txEl>
                                          </p:spTgt>
                                        </p:tgtEl>
                                        <p:attrNameLst>
                                          <p:attrName>style.visibility</p:attrName>
                                        </p:attrNameLst>
                                      </p:cBhvr>
                                      <p:to>
                                        <p:strVal val="visible"/>
                                      </p:to>
                                    </p:set>
                                    <p:anim calcmode="lin" valueType="num">
                                      <p:cBhvr additive="base">
                                        <p:cTn id="13" dur="500" fill="hold"/>
                                        <p:tgtEl>
                                          <p:spTgt spid="9625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62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62563">
                                            <p:txEl>
                                              <p:pRg st="2" end="2"/>
                                            </p:txEl>
                                          </p:spTgt>
                                        </p:tgtEl>
                                        <p:attrNameLst>
                                          <p:attrName>style.visibility</p:attrName>
                                        </p:attrNameLst>
                                      </p:cBhvr>
                                      <p:to>
                                        <p:strVal val="visible"/>
                                      </p:to>
                                    </p:set>
                                    <p:anim calcmode="lin" valueType="num">
                                      <p:cBhvr additive="base">
                                        <p:cTn id="19" dur="500" fill="hold"/>
                                        <p:tgtEl>
                                          <p:spTgt spid="9625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62563">
                                            <p:txEl>
                                              <p:pRg st="2" end="2"/>
                                            </p:txEl>
                                          </p:spTgt>
                                        </p:tgtEl>
                                        <p:attrNameLst>
                                          <p:attrName>ppt_y</p:attrName>
                                        </p:attrNameLst>
                                      </p:cBhvr>
                                      <p:tavLst>
                                        <p:tav tm="0">
                                          <p:val>
                                            <p:strVal val="1+#ppt_h/2"/>
                                          </p:val>
                                        </p:tav>
                                        <p:tav tm="100000">
                                          <p:val>
                                            <p:strVal val="#ppt_y"/>
                                          </p:val>
                                        </p:tav>
                                      </p:tavLst>
                                    </p:anim>
                                  </p:childTnLst>
                                </p:cTn>
                              </p:par>
                            </p:childTnLst>
                          </p:cTn>
                        </p:par>
                        <p:par>
                          <p:cTn id="21" fill="hold" nodeType="afterGroup">
                            <p:stCondLst>
                              <p:cond delay="500"/>
                            </p:stCondLst>
                            <p:childTnLst>
                              <p:par>
                                <p:cTn id="22" presetID="5" presetClass="entr" presetSubtype="10" fill="hold" nodeType="afterEffect">
                                  <p:stCondLst>
                                    <p:cond delay="0"/>
                                  </p:stCondLst>
                                  <p:childTnLst>
                                    <p:set>
                                      <p:cBhvr>
                                        <p:cTn id="23" dur="1" fill="hold">
                                          <p:stCondLst>
                                            <p:cond delay="0"/>
                                          </p:stCondLst>
                                        </p:cTn>
                                        <p:tgtEl>
                                          <p:spTgt spid="962564"/>
                                        </p:tgtEl>
                                        <p:attrNameLst>
                                          <p:attrName>style.visibility</p:attrName>
                                        </p:attrNameLst>
                                      </p:cBhvr>
                                      <p:to>
                                        <p:strVal val="visible"/>
                                      </p:to>
                                    </p:set>
                                    <p:animEffect transition="in" filter="checkerboard(across)">
                                      <p:cBhvr>
                                        <p:cTn id="24" dur="500"/>
                                        <p:tgtEl>
                                          <p:spTgt spid="962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ja-JP" altLang="en-US" smtClean="0"/>
              <a:t>口腔内細菌</a:t>
            </a:r>
          </a:p>
        </p:txBody>
      </p:sp>
      <p:sp>
        <p:nvSpPr>
          <p:cNvPr id="964611" name="Rectangle 3"/>
          <p:cNvSpPr>
            <a:spLocks noGrp="1" noChangeArrowheads="1"/>
          </p:cNvSpPr>
          <p:nvPr>
            <p:ph type="body" idx="1"/>
          </p:nvPr>
        </p:nvSpPr>
        <p:spPr/>
        <p:txBody>
          <a:bodyPr/>
          <a:lstStyle/>
          <a:p>
            <a:pPr eaLnBrk="1" hangingPunct="1">
              <a:buFont typeface="Wingdings" panose="05000000000000000000" pitchFamily="2" charset="2"/>
              <a:buNone/>
            </a:pPr>
            <a:r>
              <a:rPr lang="ja-JP" altLang="en-US" smtClean="0"/>
              <a:t>口は細菌培養に適したところ</a:t>
            </a:r>
          </a:p>
          <a:p>
            <a:pPr eaLnBrk="1" hangingPunct="1">
              <a:buFont typeface="Wingdings" panose="05000000000000000000" pitchFamily="2" charset="2"/>
              <a:buNone/>
            </a:pPr>
            <a:r>
              <a:rPr lang="ja-JP" altLang="en-US" smtClean="0"/>
              <a:t>適温・適湿・適栄養・適形態</a:t>
            </a:r>
          </a:p>
          <a:p>
            <a:pPr eaLnBrk="1" hangingPunct="1">
              <a:buFont typeface="Wingdings" panose="05000000000000000000" pitchFamily="2" charset="2"/>
              <a:buNone/>
            </a:pPr>
            <a:r>
              <a:rPr lang="ja-JP" altLang="en-US" smtClean="0"/>
              <a:t>通常</a:t>
            </a:r>
            <a:r>
              <a:rPr lang="en-US" altLang="ja-JP" smtClean="0"/>
              <a:t>300</a:t>
            </a:r>
            <a:r>
              <a:rPr lang="ja-JP" altLang="en-US" smtClean="0"/>
              <a:t>種類、数千億個</a:t>
            </a:r>
          </a:p>
          <a:p>
            <a:pPr eaLnBrk="1" hangingPunct="1">
              <a:buFont typeface="Wingdings" panose="05000000000000000000" pitchFamily="2" charset="2"/>
              <a:buNone/>
            </a:pPr>
            <a:endParaRPr lang="en-US" altLang="ja-JP" smtClean="0"/>
          </a:p>
        </p:txBody>
      </p:sp>
      <p:pic>
        <p:nvPicPr>
          <p:cNvPr id="964612" name="Picture 4" descr="C:\Documents and Settings\user\My Documents\My Pictures\kansatuz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581400"/>
            <a:ext cx="22479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4613" name="AutoShape 5"/>
          <p:cNvSpPr>
            <a:spLocks noChangeArrowheads="1"/>
          </p:cNvSpPr>
          <p:nvPr/>
        </p:nvSpPr>
        <p:spPr bwMode="auto">
          <a:xfrm>
            <a:off x="2362200" y="3886200"/>
            <a:ext cx="1143000" cy="1524000"/>
          </a:xfrm>
          <a:prstGeom prst="downArrow">
            <a:avLst>
              <a:gd name="adj1" fmla="val 50000"/>
              <a:gd name="adj2" fmla="val 33333"/>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ea typeface="ＭＳ ゴシック" panose="020B0609070205080204" pitchFamily="49" charset="-128"/>
            </a:endParaRPr>
          </a:p>
        </p:txBody>
      </p:sp>
      <p:sp>
        <p:nvSpPr>
          <p:cNvPr id="964614" name="Text Box 6"/>
          <p:cNvSpPr txBox="1">
            <a:spLocks noChangeArrowheads="1"/>
          </p:cNvSpPr>
          <p:nvPr/>
        </p:nvSpPr>
        <p:spPr bwMode="auto">
          <a:xfrm>
            <a:off x="1219200" y="5516563"/>
            <a:ext cx="46482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b="0"/>
              <a:t>約</a:t>
            </a:r>
            <a:r>
              <a:rPr lang="en-US" altLang="ja-JP" b="0"/>
              <a:t>1000000000000</a:t>
            </a:r>
            <a:r>
              <a:rPr lang="ja-JP" altLang="en-US" b="0"/>
              <a:t>個！</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64611"/>
                                        </p:tgtEl>
                                        <p:attrNameLst>
                                          <p:attrName>style.visibility</p:attrName>
                                        </p:attrNameLst>
                                      </p:cBhvr>
                                      <p:to>
                                        <p:strVal val="visible"/>
                                      </p:to>
                                    </p:set>
                                    <p:animEffect transition="in" filter="dissolve">
                                      <p:cBhvr>
                                        <p:cTn id="7" dur="500"/>
                                        <p:tgtEl>
                                          <p:spTgt spid="964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1" fill="hold" grpId="0" nodeType="clickEffect">
                                  <p:stCondLst>
                                    <p:cond delay="0"/>
                                  </p:stCondLst>
                                  <p:childTnLst>
                                    <p:set>
                                      <p:cBhvr>
                                        <p:cTn id="11" dur="1" fill="hold">
                                          <p:stCondLst>
                                            <p:cond delay="0"/>
                                          </p:stCondLst>
                                        </p:cTn>
                                        <p:tgtEl>
                                          <p:spTgt spid="964613"/>
                                        </p:tgtEl>
                                        <p:attrNameLst>
                                          <p:attrName>style.visibility</p:attrName>
                                        </p:attrNameLst>
                                      </p:cBhvr>
                                      <p:to>
                                        <p:strVal val="visible"/>
                                      </p:to>
                                    </p:set>
                                    <p:anim calcmode="lin" valueType="num">
                                      <p:cBhvr>
                                        <p:cTn id="12" dur="500" fill="hold"/>
                                        <p:tgtEl>
                                          <p:spTgt spid="964613"/>
                                        </p:tgtEl>
                                        <p:attrNameLst>
                                          <p:attrName>ppt_x</p:attrName>
                                        </p:attrNameLst>
                                      </p:cBhvr>
                                      <p:tavLst>
                                        <p:tav tm="0">
                                          <p:val>
                                            <p:strVal val="#ppt_x"/>
                                          </p:val>
                                        </p:tav>
                                        <p:tav tm="100000">
                                          <p:val>
                                            <p:strVal val="#ppt_x"/>
                                          </p:val>
                                        </p:tav>
                                      </p:tavLst>
                                    </p:anim>
                                    <p:anim calcmode="lin" valueType="num">
                                      <p:cBhvr>
                                        <p:cTn id="13" dur="500" fill="hold"/>
                                        <p:tgtEl>
                                          <p:spTgt spid="964613"/>
                                        </p:tgtEl>
                                        <p:attrNameLst>
                                          <p:attrName>ppt_y</p:attrName>
                                        </p:attrNameLst>
                                      </p:cBhvr>
                                      <p:tavLst>
                                        <p:tav tm="0">
                                          <p:val>
                                            <p:strVal val="#ppt_y-#ppt_h/2"/>
                                          </p:val>
                                        </p:tav>
                                        <p:tav tm="100000">
                                          <p:val>
                                            <p:strVal val="#ppt_y"/>
                                          </p:val>
                                        </p:tav>
                                      </p:tavLst>
                                    </p:anim>
                                    <p:anim calcmode="lin" valueType="num">
                                      <p:cBhvr>
                                        <p:cTn id="14" dur="500" fill="hold"/>
                                        <p:tgtEl>
                                          <p:spTgt spid="964613"/>
                                        </p:tgtEl>
                                        <p:attrNameLst>
                                          <p:attrName>ppt_w</p:attrName>
                                        </p:attrNameLst>
                                      </p:cBhvr>
                                      <p:tavLst>
                                        <p:tav tm="0">
                                          <p:val>
                                            <p:strVal val="#ppt_w"/>
                                          </p:val>
                                        </p:tav>
                                        <p:tav tm="100000">
                                          <p:val>
                                            <p:strVal val="#ppt_w"/>
                                          </p:val>
                                        </p:tav>
                                      </p:tavLst>
                                    </p:anim>
                                    <p:anim calcmode="lin" valueType="num">
                                      <p:cBhvr>
                                        <p:cTn id="15" dur="500" fill="hold"/>
                                        <p:tgtEl>
                                          <p:spTgt spid="964613"/>
                                        </p:tgtEl>
                                        <p:attrNameLst>
                                          <p:attrName>ppt_h</p:attrName>
                                        </p:attrNameLst>
                                      </p:cBhvr>
                                      <p:tavLst>
                                        <p:tav tm="0">
                                          <p:val>
                                            <p:fltVal val="0"/>
                                          </p:val>
                                        </p:tav>
                                        <p:tav tm="100000">
                                          <p:val>
                                            <p:strVal val="#ppt_h"/>
                                          </p:val>
                                        </p:tav>
                                      </p:tavLst>
                                    </p:anim>
                                  </p:childTnLst>
                                </p:cTn>
                              </p:par>
                            </p:childTnLst>
                          </p:cTn>
                        </p:par>
                        <p:par>
                          <p:cTn id="16" fill="hold" nodeType="afterGroup">
                            <p:stCondLst>
                              <p:cond delay="500"/>
                            </p:stCondLst>
                            <p:childTnLst>
                              <p:par>
                                <p:cTn id="17" presetID="9" presetClass="entr" presetSubtype="0" fill="hold" grpId="0" nodeType="afterEffect">
                                  <p:stCondLst>
                                    <p:cond delay="0"/>
                                  </p:stCondLst>
                                  <p:childTnLst>
                                    <p:set>
                                      <p:cBhvr>
                                        <p:cTn id="18" dur="1" fill="hold">
                                          <p:stCondLst>
                                            <p:cond delay="0"/>
                                          </p:stCondLst>
                                        </p:cTn>
                                        <p:tgtEl>
                                          <p:spTgt spid="964614"/>
                                        </p:tgtEl>
                                        <p:attrNameLst>
                                          <p:attrName>style.visibility</p:attrName>
                                        </p:attrNameLst>
                                      </p:cBhvr>
                                      <p:to>
                                        <p:strVal val="visible"/>
                                      </p:to>
                                    </p:set>
                                    <p:animEffect transition="in" filter="dissolve">
                                      <p:cBhvr>
                                        <p:cTn id="19" dur="500"/>
                                        <p:tgtEl>
                                          <p:spTgt spid="964614"/>
                                        </p:tgtEl>
                                      </p:cBhvr>
                                    </p:animEffect>
                                  </p:childTnLst>
                                </p:cTn>
                              </p:par>
                            </p:childTnLst>
                          </p:cTn>
                        </p:par>
                        <p:par>
                          <p:cTn id="20" fill="hold" nodeType="afterGroup">
                            <p:stCondLst>
                              <p:cond delay="1000"/>
                            </p:stCondLst>
                            <p:childTnLst>
                              <p:par>
                                <p:cTn id="21" presetID="9" presetClass="entr" presetSubtype="0" fill="hold" nodeType="afterEffect">
                                  <p:stCondLst>
                                    <p:cond delay="0"/>
                                  </p:stCondLst>
                                  <p:childTnLst>
                                    <p:set>
                                      <p:cBhvr>
                                        <p:cTn id="22" dur="1" fill="hold">
                                          <p:stCondLst>
                                            <p:cond delay="0"/>
                                          </p:stCondLst>
                                        </p:cTn>
                                        <p:tgtEl>
                                          <p:spTgt spid="964612"/>
                                        </p:tgtEl>
                                        <p:attrNameLst>
                                          <p:attrName>style.visibility</p:attrName>
                                        </p:attrNameLst>
                                      </p:cBhvr>
                                      <p:to>
                                        <p:strVal val="visible"/>
                                      </p:to>
                                    </p:set>
                                    <p:animEffect transition="in" filter="dissolve">
                                      <p:cBhvr>
                                        <p:cTn id="23" dur="500"/>
                                        <p:tgtEl>
                                          <p:spTgt spid="964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1" grpId="0" autoUpdateAnimBg="0"/>
      <p:bldP spid="964613" grpId="0" animBg="1"/>
      <p:bldP spid="964614"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ja-JP" altLang="en-US" smtClean="0"/>
              <a:t>基本はブラッシング！</a:t>
            </a:r>
          </a:p>
        </p:txBody>
      </p:sp>
      <p:sp>
        <p:nvSpPr>
          <p:cNvPr id="16387" name="Rectangle 3"/>
          <p:cNvSpPr>
            <a:spLocks noGrp="1" noChangeArrowheads="1"/>
          </p:cNvSpPr>
          <p:nvPr>
            <p:ph type="body" idx="4294967295"/>
          </p:nvPr>
        </p:nvSpPr>
        <p:spPr>
          <a:xfrm>
            <a:off x="1371600" y="1981200"/>
            <a:ext cx="7772400" cy="4114800"/>
          </a:xfrm>
        </p:spPr>
        <p:txBody>
          <a:bodyPr/>
          <a:lstStyle/>
          <a:p>
            <a:pPr eaLnBrk="1" hangingPunct="1">
              <a:buFont typeface="Wingdings" panose="05000000000000000000" pitchFamily="2" charset="2"/>
              <a:buNone/>
            </a:pPr>
            <a:r>
              <a:rPr lang="ja-JP" altLang="en-US" smtClean="0"/>
              <a:t>バイオフィルムの除去</a:t>
            </a:r>
          </a:p>
          <a:p>
            <a:pPr eaLnBrk="1" hangingPunct="1"/>
            <a:endParaRPr lang="en-US" altLang="ja-JP" smtClean="0"/>
          </a:p>
        </p:txBody>
      </p:sp>
      <p:pic>
        <p:nvPicPr>
          <p:cNvPr id="965636" name="Picture 4" descr="C:\Documents and Settings\user\My Documents\My Pictures\bath-imag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17975"/>
            <a:ext cx="2743200"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5637" name="Line 5"/>
          <p:cNvSpPr>
            <a:spLocks noChangeShapeType="1"/>
          </p:cNvSpPr>
          <p:nvPr/>
        </p:nvSpPr>
        <p:spPr bwMode="auto">
          <a:xfrm>
            <a:off x="1447800" y="2590800"/>
            <a:ext cx="2514600" cy="0"/>
          </a:xfrm>
          <a:prstGeom prst="line">
            <a:avLst/>
          </a:prstGeom>
          <a:noFill/>
          <a:ln w="1905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965638" name="Text Box 6"/>
          <p:cNvSpPr txBox="1">
            <a:spLocks noChangeArrowheads="1"/>
          </p:cNvSpPr>
          <p:nvPr/>
        </p:nvSpPr>
        <p:spPr bwMode="auto">
          <a:xfrm>
            <a:off x="1752600" y="3048000"/>
            <a:ext cx="62484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 typeface="Wingdings" panose="05000000000000000000" pitchFamily="2" charset="2"/>
              <a:buChar char="Ø"/>
            </a:pPr>
            <a:r>
              <a:rPr lang="ja-JP" altLang="en-US" sz="2800" b="0">
                <a:ea typeface="ＭＳ ゴシック" panose="020B0609070205080204" pitchFamily="49" charset="-128"/>
              </a:rPr>
              <a:t>細菌が凝集したもの</a:t>
            </a:r>
          </a:p>
          <a:p>
            <a:pPr eaLnBrk="1" hangingPunct="1">
              <a:spcBef>
                <a:spcPct val="50000"/>
              </a:spcBef>
              <a:buClrTx/>
              <a:buSzTx/>
              <a:buFont typeface="Wingdings" panose="05000000000000000000" pitchFamily="2" charset="2"/>
              <a:buChar char="Ø"/>
            </a:pPr>
            <a:r>
              <a:rPr lang="ja-JP" altLang="en-US" sz="2800" b="0">
                <a:ea typeface="ＭＳ ゴシック" panose="020B0609070205080204" pitchFamily="49" charset="-128"/>
              </a:rPr>
              <a:t>付着性がある</a:t>
            </a:r>
          </a:p>
          <a:p>
            <a:pPr eaLnBrk="1" hangingPunct="1">
              <a:spcBef>
                <a:spcPct val="50000"/>
              </a:spcBef>
              <a:buClrTx/>
              <a:buSzTx/>
              <a:buFont typeface="Wingdings" panose="05000000000000000000" pitchFamily="2" charset="2"/>
              <a:buChar char="Ø"/>
            </a:pPr>
            <a:r>
              <a:rPr lang="ja-JP" altLang="en-US" sz="2800" b="0">
                <a:ea typeface="ＭＳ ゴシック" panose="020B0609070205080204" pitchFamily="49" charset="-128"/>
              </a:rPr>
              <a:t>水洗いでは落ちない</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965637"/>
                                        </p:tgtEl>
                                        <p:attrNameLst>
                                          <p:attrName>style.visibility</p:attrName>
                                        </p:attrNameLst>
                                      </p:cBhvr>
                                      <p:to>
                                        <p:strVal val="visible"/>
                                      </p:to>
                                    </p:set>
                                    <p:anim calcmode="lin" valueType="num">
                                      <p:cBhvr>
                                        <p:cTn id="7" dur="500" fill="hold"/>
                                        <p:tgtEl>
                                          <p:spTgt spid="965637"/>
                                        </p:tgtEl>
                                        <p:attrNameLst>
                                          <p:attrName>ppt_x</p:attrName>
                                        </p:attrNameLst>
                                      </p:cBhvr>
                                      <p:tavLst>
                                        <p:tav tm="0">
                                          <p:val>
                                            <p:strVal val="#ppt_x-#ppt_w/2"/>
                                          </p:val>
                                        </p:tav>
                                        <p:tav tm="100000">
                                          <p:val>
                                            <p:strVal val="#ppt_x"/>
                                          </p:val>
                                        </p:tav>
                                      </p:tavLst>
                                    </p:anim>
                                    <p:anim calcmode="lin" valueType="num">
                                      <p:cBhvr>
                                        <p:cTn id="8" dur="500" fill="hold"/>
                                        <p:tgtEl>
                                          <p:spTgt spid="965637"/>
                                        </p:tgtEl>
                                        <p:attrNameLst>
                                          <p:attrName>ppt_y</p:attrName>
                                        </p:attrNameLst>
                                      </p:cBhvr>
                                      <p:tavLst>
                                        <p:tav tm="0">
                                          <p:val>
                                            <p:strVal val="#ppt_y"/>
                                          </p:val>
                                        </p:tav>
                                        <p:tav tm="100000">
                                          <p:val>
                                            <p:strVal val="#ppt_y"/>
                                          </p:val>
                                        </p:tav>
                                      </p:tavLst>
                                    </p:anim>
                                    <p:anim calcmode="lin" valueType="num">
                                      <p:cBhvr>
                                        <p:cTn id="9" dur="500" fill="hold"/>
                                        <p:tgtEl>
                                          <p:spTgt spid="965637"/>
                                        </p:tgtEl>
                                        <p:attrNameLst>
                                          <p:attrName>ppt_w</p:attrName>
                                        </p:attrNameLst>
                                      </p:cBhvr>
                                      <p:tavLst>
                                        <p:tav tm="0">
                                          <p:val>
                                            <p:fltVal val="0"/>
                                          </p:val>
                                        </p:tav>
                                        <p:tav tm="100000">
                                          <p:val>
                                            <p:strVal val="#ppt_w"/>
                                          </p:val>
                                        </p:tav>
                                      </p:tavLst>
                                    </p:anim>
                                    <p:anim calcmode="lin" valueType="num">
                                      <p:cBhvr>
                                        <p:cTn id="10" dur="500" fill="hold"/>
                                        <p:tgtEl>
                                          <p:spTgt spid="96563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65638"/>
                                        </p:tgtEl>
                                        <p:attrNameLst>
                                          <p:attrName>style.visibility</p:attrName>
                                        </p:attrNameLst>
                                      </p:cBhvr>
                                      <p:to>
                                        <p:strVal val="visible"/>
                                      </p:to>
                                    </p:set>
                                    <p:anim calcmode="lin" valueType="num">
                                      <p:cBhvr additive="base">
                                        <p:cTn id="14" dur="500" fill="hold"/>
                                        <p:tgtEl>
                                          <p:spTgt spid="965638"/>
                                        </p:tgtEl>
                                        <p:attrNameLst>
                                          <p:attrName>ppt_x</p:attrName>
                                        </p:attrNameLst>
                                      </p:cBhvr>
                                      <p:tavLst>
                                        <p:tav tm="0">
                                          <p:val>
                                            <p:strVal val="#ppt_x"/>
                                          </p:val>
                                        </p:tav>
                                        <p:tav tm="100000">
                                          <p:val>
                                            <p:strVal val="#ppt_x"/>
                                          </p:val>
                                        </p:tav>
                                      </p:tavLst>
                                    </p:anim>
                                    <p:anim calcmode="lin" valueType="num">
                                      <p:cBhvr additive="base">
                                        <p:cTn id="15" dur="500" fill="hold"/>
                                        <p:tgtEl>
                                          <p:spTgt spid="965638"/>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965636"/>
                                        </p:tgtEl>
                                        <p:attrNameLst>
                                          <p:attrName>style.visibility</p:attrName>
                                        </p:attrNameLst>
                                      </p:cBhvr>
                                      <p:to>
                                        <p:strVal val="visible"/>
                                      </p:to>
                                    </p:set>
                                    <p:animEffect transition="in" filter="dissolve">
                                      <p:cBhvr>
                                        <p:cTn id="20" dur="500"/>
                                        <p:tgtEl>
                                          <p:spTgt spid="965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7" grpId="0" animBg="1"/>
      <p:bldP spid="9656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mtClean="0"/>
              <a:t>咽頭細菌数</a:t>
            </a:r>
          </a:p>
        </p:txBody>
      </p:sp>
      <p:graphicFrame>
        <p:nvGraphicFramePr>
          <p:cNvPr id="17411" name="Object 3"/>
          <p:cNvGraphicFramePr>
            <a:graphicFrameLocks noGrp="1" noChangeAspect="1"/>
          </p:cNvGraphicFramePr>
          <p:nvPr>
            <p:ph type="chart" idx="1"/>
          </p:nvPr>
        </p:nvGraphicFramePr>
        <p:xfrm>
          <a:off x="1371600" y="2057400"/>
          <a:ext cx="7772400" cy="4114800"/>
        </p:xfrm>
        <a:graphic>
          <a:graphicData uri="http://schemas.openxmlformats.org/presentationml/2006/ole">
            <mc:AlternateContent xmlns:mc="http://schemas.openxmlformats.org/markup-compatibility/2006">
              <mc:Choice xmlns:v="urn:schemas-microsoft-com:vml" Requires="v">
                <p:oleObj spid="_x0000_s205858" name="グラフ" r:id="rId3" imgW="7772781" imgH="4115105" progId="MSGraph.Chart.8">
                  <p:embed followColorScheme="full"/>
                </p:oleObj>
              </mc:Choice>
              <mc:Fallback>
                <p:oleObj name="グラフ" r:id="rId3" imgW="7772781" imgH="4115105" progId="MSGraph.Chart.8">
                  <p:embed followColorScheme="full"/>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0574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412" name="Text Box 4"/>
          <p:cNvSpPr txBox="1">
            <a:spLocks noChangeArrowheads="1"/>
          </p:cNvSpPr>
          <p:nvPr/>
        </p:nvSpPr>
        <p:spPr bwMode="auto">
          <a:xfrm>
            <a:off x="914400" y="2133600"/>
            <a:ext cx="48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a:ea typeface="ＭＳ ゴシック" panose="020B0609070205080204" pitchFamily="49" charset="-128"/>
              </a:rPr>
              <a:t>10</a:t>
            </a:r>
            <a:r>
              <a:rPr lang="en-US" altLang="ja-JP" sz="1400" baseline="30000">
                <a:ea typeface="ＭＳ ゴシック" panose="020B0609070205080204" pitchFamily="49" charset="-128"/>
              </a:rPr>
              <a:t>7</a:t>
            </a:r>
          </a:p>
        </p:txBody>
      </p:sp>
      <p:sp>
        <p:nvSpPr>
          <p:cNvPr id="17413" name="Text Box 5"/>
          <p:cNvSpPr txBox="1">
            <a:spLocks noChangeArrowheads="1"/>
          </p:cNvSpPr>
          <p:nvPr/>
        </p:nvSpPr>
        <p:spPr bwMode="auto">
          <a:xfrm>
            <a:off x="889000" y="3733800"/>
            <a:ext cx="48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a:ea typeface="ＭＳ ゴシック" panose="020B0609070205080204" pitchFamily="49" charset="-128"/>
              </a:rPr>
              <a:t>10</a:t>
            </a:r>
            <a:r>
              <a:rPr lang="en-US" altLang="ja-JP" sz="1400" baseline="30000">
                <a:ea typeface="ＭＳ ゴシック" panose="020B0609070205080204" pitchFamily="49" charset="-128"/>
              </a:rPr>
              <a:t>6</a:t>
            </a:r>
          </a:p>
        </p:txBody>
      </p:sp>
      <p:sp>
        <p:nvSpPr>
          <p:cNvPr id="17414" name="Text Box 6"/>
          <p:cNvSpPr txBox="1">
            <a:spLocks noChangeArrowheads="1"/>
          </p:cNvSpPr>
          <p:nvPr/>
        </p:nvSpPr>
        <p:spPr bwMode="auto">
          <a:xfrm>
            <a:off x="889000" y="5334000"/>
            <a:ext cx="48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a:ea typeface="ＭＳ ゴシック" panose="020B0609070205080204" pitchFamily="49" charset="-128"/>
              </a:rPr>
              <a:t>10</a:t>
            </a:r>
            <a:r>
              <a:rPr lang="en-US" altLang="ja-JP" sz="1400" baseline="30000">
                <a:ea typeface="ＭＳ ゴシック" panose="020B0609070205080204" pitchFamily="49" charset="-128"/>
              </a:rPr>
              <a:t>5</a:t>
            </a:r>
          </a:p>
        </p:txBody>
      </p:sp>
      <p:sp>
        <p:nvSpPr>
          <p:cNvPr id="17415" name="Text Box 7"/>
          <p:cNvSpPr txBox="1">
            <a:spLocks noChangeArrowheads="1"/>
          </p:cNvSpPr>
          <p:nvPr/>
        </p:nvSpPr>
        <p:spPr bwMode="auto">
          <a:xfrm>
            <a:off x="823913" y="1752600"/>
            <a:ext cx="7000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a:ea typeface="ＭＳ ゴシック" panose="020B0609070205080204" pitchFamily="49" charset="-128"/>
              </a:rPr>
              <a:t>(CFU)</a:t>
            </a:r>
          </a:p>
        </p:txBody>
      </p:sp>
      <p:sp>
        <p:nvSpPr>
          <p:cNvPr id="17416" name="Text Box 8"/>
          <p:cNvSpPr txBox="1">
            <a:spLocks noChangeArrowheads="1"/>
          </p:cNvSpPr>
          <p:nvPr/>
        </p:nvSpPr>
        <p:spPr bwMode="auto">
          <a:xfrm>
            <a:off x="6437313" y="5683250"/>
            <a:ext cx="5730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600">
                <a:ea typeface="ＭＳ ゴシック" panose="020B0609070205080204" pitchFamily="49" charset="-128"/>
              </a:rPr>
              <a:t>(</a:t>
            </a:r>
            <a:r>
              <a:rPr lang="ja-JP" altLang="en-US" sz="1600">
                <a:ea typeface="ＭＳ ゴシック" panose="020B0609070205080204" pitchFamily="49" charset="-128"/>
              </a:rPr>
              <a:t>月</a:t>
            </a:r>
            <a:r>
              <a:rPr lang="en-US" altLang="ja-JP" sz="1600">
                <a:ea typeface="ＭＳ ゴシック" panose="020B0609070205080204" pitchFamily="49" charset="-128"/>
              </a:rPr>
              <a:t>)</a:t>
            </a:r>
          </a:p>
        </p:txBody>
      </p:sp>
      <p:sp>
        <p:nvSpPr>
          <p:cNvPr id="17417" name="Line 9"/>
          <p:cNvSpPr>
            <a:spLocks noChangeShapeType="1"/>
          </p:cNvSpPr>
          <p:nvPr/>
        </p:nvSpPr>
        <p:spPr bwMode="auto">
          <a:xfrm>
            <a:off x="3505200" y="2209800"/>
            <a:ext cx="0" cy="3200400"/>
          </a:xfrm>
          <a:prstGeom prst="line">
            <a:avLst/>
          </a:prstGeom>
          <a:noFill/>
          <a:ln w="9525">
            <a:solidFill>
              <a:schemeClr val="tx1"/>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418" name="Line 10"/>
          <p:cNvSpPr>
            <a:spLocks noChangeShapeType="1"/>
          </p:cNvSpPr>
          <p:nvPr/>
        </p:nvSpPr>
        <p:spPr bwMode="auto">
          <a:xfrm>
            <a:off x="1905000" y="5105400"/>
            <a:ext cx="1524000" cy="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419" name="Text Box 11"/>
          <p:cNvSpPr txBox="1">
            <a:spLocks noChangeArrowheads="1"/>
          </p:cNvSpPr>
          <p:nvPr/>
        </p:nvSpPr>
        <p:spPr bwMode="auto">
          <a:xfrm>
            <a:off x="2139950" y="4598988"/>
            <a:ext cx="1073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b="0">
                <a:ea typeface="ＭＳ ゴシック" panose="020B0609070205080204" pitchFamily="49" charset="-128"/>
              </a:rPr>
              <a:t>イソジンに</a:t>
            </a:r>
          </a:p>
          <a:p>
            <a:pPr algn="ctr" eaLnBrk="1" hangingPunct="1">
              <a:spcBef>
                <a:spcPct val="0"/>
              </a:spcBef>
              <a:buClrTx/>
              <a:buSzTx/>
              <a:buFontTx/>
              <a:buNone/>
            </a:pPr>
            <a:r>
              <a:rPr lang="ja-JP" altLang="en-US" sz="1400" b="0">
                <a:ea typeface="ＭＳ ゴシック" panose="020B0609070205080204" pitchFamily="49" charset="-128"/>
              </a:rPr>
              <a:t>よるうがい</a:t>
            </a:r>
          </a:p>
        </p:txBody>
      </p:sp>
      <p:sp>
        <p:nvSpPr>
          <p:cNvPr id="17420" name="Line 12"/>
          <p:cNvSpPr>
            <a:spLocks noChangeShapeType="1"/>
          </p:cNvSpPr>
          <p:nvPr/>
        </p:nvSpPr>
        <p:spPr bwMode="auto">
          <a:xfrm>
            <a:off x="3581400" y="5105400"/>
            <a:ext cx="2362200" cy="0"/>
          </a:xfrm>
          <a:prstGeom prst="line">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ja-JP" altLang="en-US"/>
          </a:p>
        </p:txBody>
      </p:sp>
      <p:sp>
        <p:nvSpPr>
          <p:cNvPr id="17421" name="Text Box 13"/>
          <p:cNvSpPr txBox="1">
            <a:spLocks noChangeArrowheads="1"/>
          </p:cNvSpPr>
          <p:nvPr/>
        </p:nvSpPr>
        <p:spPr bwMode="auto">
          <a:xfrm>
            <a:off x="3352800" y="4800600"/>
            <a:ext cx="290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ja-JP" altLang="en-US" sz="1400" b="0">
                <a:ea typeface="ＭＳ ゴシック" panose="020B0609070205080204" pitchFamily="49" charset="-128"/>
              </a:rPr>
              <a:t>イソジン＋口腔ケア</a:t>
            </a:r>
          </a:p>
        </p:txBody>
      </p:sp>
      <p:sp>
        <p:nvSpPr>
          <p:cNvPr id="17422" name="Text Box 14"/>
          <p:cNvSpPr txBox="1">
            <a:spLocks noChangeArrowheads="1"/>
          </p:cNvSpPr>
          <p:nvPr/>
        </p:nvSpPr>
        <p:spPr bwMode="auto">
          <a:xfrm>
            <a:off x="3432175" y="243840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17423" name="Text Box 15"/>
          <p:cNvSpPr txBox="1">
            <a:spLocks noChangeArrowheads="1"/>
          </p:cNvSpPr>
          <p:nvPr/>
        </p:nvSpPr>
        <p:spPr bwMode="auto">
          <a:xfrm>
            <a:off x="4267200" y="373380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17424" name="Text Box 16"/>
          <p:cNvSpPr txBox="1">
            <a:spLocks noChangeArrowheads="1"/>
          </p:cNvSpPr>
          <p:nvPr/>
        </p:nvSpPr>
        <p:spPr bwMode="auto">
          <a:xfrm>
            <a:off x="5105400" y="388620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17425" name="Text Box 17"/>
          <p:cNvSpPr txBox="1">
            <a:spLocks noChangeArrowheads="1"/>
          </p:cNvSpPr>
          <p:nvPr/>
        </p:nvSpPr>
        <p:spPr bwMode="auto">
          <a:xfrm>
            <a:off x="5943600" y="403860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17426" name="Text Box 18"/>
          <p:cNvSpPr txBox="1">
            <a:spLocks noChangeArrowheads="1"/>
          </p:cNvSpPr>
          <p:nvPr/>
        </p:nvSpPr>
        <p:spPr bwMode="auto">
          <a:xfrm>
            <a:off x="5943600" y="449580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17427" name="Text Box 19"/>
          <p:cNvSpPr txBox="1">
            <a:spLocks noChangeArrowheads="1"/>
          </p:cNvSpPr>
          <p:nvPr/>
        </p:nvSpPr>
        <p:spPr bwMode="auto">
          <a:xfrm>
            <a:off x="5105400" y="4267200"/>
            <a:ext cx="3778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17428" name="Text Box 20"/>
          <p:cNvSpPr txBox="1">
            <a:spLocks noChangeArrowheads="1"/>
          </p:cNvSpPr>
          <p:nvPr/>
        </p:nvSpPr>
        <p:spPr bwMode="auto">
          <a:xfrm>
            <a:off x="4291013" y="4267200"/>
            <a:ext cx="280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ctr" eaLnBrk="1" hangingPunct="1">
              <a:spcBef>
                <a:spcPct val="0"/>
              </a:spcBef>
              <a:buClrTx/>
              <a:buSzTx/>
              <a:buFontTx/>
              <a:buNone/>
            </a:pPr>
            <a:r>
              <a:rPr lang="en-US" altLang="ja-JP" sz="1400" b="0">
                <a:ea typeface="ＭＳ ゴシック" panose="020B0609070205080204" pitchFamily="49" charset="-128"/>
              </a:rPr>
              <a:t>*</a:t>
            </a:r>
          </a:p>
        </p:txBody>
      </p:sp>
      <p:sp>
        <p:nvSpPr>
          <p:cNvPr id="17429" name="Text Box 21"/>
          <p:cNvSpPr txBox="1">
            <a:spLocks noChangeArrowheads="1"/>
          </p:cNvSpPr>
          <p:nvPr/>
        </p:nvSpPr>
        <p:spPr bwMode="auto">
          <a:xfrm>
            <a:off x="7467600" y="5334000"/>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algn="r" eaLnBrk="1" hangingPunct="1">
              <a:spcBef>
                <a:spcPct val="0"/>
              </a:spcBef>
              <a:buClrTx/>
              <a:buSzTx/>
              <a:buFontTx/>
              <a:buNone/>
            </a:pPr>
            <a:r>
              <a:rPr lang="en-US" altLang="ja-JP" sz="1400" b="0">
                <a:ea typeface="ＭＳ ゴシック" panose="020B0609070205080204" pitchFamily="49" charset="-128"/>
              </a:rPr>
              <a:t>*p&lt;0.05</a:t>
            </a:r>
          </a:p>
          <a:p>
            <a:pPr algn="r" eaLnBrk="1" hangingPunct="1">
              <a:spcBef>
                <a:spcPct val="0"/>
              </a:spcBef>
              <a:buClrTx/>
              <a:buSzTx/>
              <a:buFontTx/>
              <a:buNone/>
            </a:pPr>
            <a:r>
              <a:rPr lang="en-US" altLang="ja-JP" sz="1400" b="0">
                <a:ea typeface="ＭＳ ゴシック" panose="020B0609070205080204" pitchFamily="49" charset="-128"/>
              </a:rPr>
              <a:t>** p&lt;0.01</a:t>
            </a:r>
          </a:p>
        </p:txBody>
      </p:sp>
      <p:sp>
        <p:nvSpPr>
          <p:cNvPr id="17430" name="Text Box 22"/>
          <p:cNvSpPr txBox="1">
            <a:spLocks noChangeArrowheads="1"/>
          </p:cNvSpPr>
          <p:nvPr/>
        </p:nvSpPr>
        <p:spPr bwMode="auto">
          <a:xfrm>
            <a:off x="2590800" y="6400800"/>
            <a:ext cx="6172200" cy="30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660066"/>
              </a:buClr>
              <a:buSzPct val="60000"/>
              <a:buFont typeface="Wingdings" panose="05000000000000000000" pitchFamily="2" charset="2"/>
              <a:buChar char="n"/>
              <a:defRPr kumimoji="1" sz="3200">
                <a:solidFill>
                  <a:schemeClr val="tx1"/>
                </a:solidFill>
                <a:latin typeface="Tahoma" panose="020B0604030504040204" pitchFamily="34" charset="0"/>
                <a:ea typeface="ＭＳ Ｐゴシック" panose="020B0600070205080204" pitchFamily="50" charset="-128"/>
              </a:defRPr>
            </a:lvl1pPr>
            <a:lvl2pPr marL="742950" indent="-285750" algn="l" eaLnBrk="0" hangingPunct="0">
              <a:spcBef>
                <a:spcPct val="20000"/>
              </a:spcBef>
              <a:buClr>
                <a:schemeClr val="hlink"/>
              </a:buClr>
              <a:buSzPct val="55000"/>
              <a:buFont typeface="Wingdings" panose="05000000000000000000" pitchFamily="2" charset="2"/>
              <a:buChar char="n"/>
              <a:defRPr kumimoji="1" sz="2800">
                <a:solidFill>
                  <a:schemeClr val="tx1"/>
                </a:solidFill>
                <a:latin typeface="Tahoma" panose="020B0604030504040204" pitchFamily="34" charset="0"/>
                <a:ea typeface="ＭＳ Ｐゴシック" panose="020B0600070205080204" pitchFamily="50" charset="-128"/>
              </a:defRPr>
            </a:lvl2pPr>
            <a:lvl3pPr marL="1143000" indent="-228600" algn="l" eaLnBrk="0" hangingPunct="0">
              <a:spcBef>
                <a:spcPct val="20000"/>
              </a:spcBef>
              <a:buClr>
                <a:schemeClr val="folHlink"/>
              </a:buClr>
              <a:buSzPct val="50000"/>
              <a:buFont typeface="Wingdings" panose="05000000000000000000" pitchFamily="2" charset="2"/>
              <a:buChar char="n"/>
              <a:defRPr kumimoji="1" sz="2400">
                <a:solidFill>
                  <a:schemeClr val="tx1"/>
                </a:solidFill>
                <a:latin typeface="Tahoma" panose="020B0604030504040204" pitchFamily="34" charset="0"/>
                <a:ea typeface="ＭＳ Ｐゴシック" panose="020B0600070205080204" pitchFamily="50" charset="-128"/>
              </a:defRPr>
            </a:lvl3pPr>
            <a:lvl4pPr marL="1600200" indent="-228600" algn="l" eaLnBrk="0" hangingPunct="0">
              <a:spcBef>
                <a:spcPct val="20000"/>
              </a:spcBef>
              <a:buClr>
                <a:schemeClr val="accent2"/>
              </a:buClr>
              <a:buSzPct val="55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4pPr>
            <a:lvl5pPr marL="2057400" indent="-228600" algn="l" eaLnBrk="0" hangingPunct="0">
              <a:spcBef>
                <a:spcPct val="20000"/>
              </a:spcBef>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kumimoji="1" sz="2000">
                <a:solidFill>
                  <a:schemeClr val="tx1"/>
                </a:solidFill>
                <a:latin typeface="Tahoma" panose="020B0604030504040204" pitchFamily="34" charset="0"/>
                <a:ea typeface="ＭＳ Ｐゴシック" panose="020B0600070205080204" pitchFamily="50" charset="-128"/>
              </a:defRPr>
            </a:lvl9pPr>
          </a:lstStyle>
          <a:p>
            <a:pPr eaLnBrk="1" hangingPunct="1">
              <a:spcBef>
                <a:spcPct val="50000"/>
              </a:spcBef>
              <a:buClrTx/>
              <a:buSzTx/>
              <a:buFontTx/>
              <a:buNone/>
            </a:pPr>
            <a:r>
              <a:rPr lang="ja-JP" altLang="en-US" sz="1400" b="0">
                <a:latin typeface="Times New Roman" panose="02020603050405020304" pitchFamily="18" charset="0"/>
              </a:rPr>
              <a:t>石川昭ら；口腔ケアによる咽頭細菌数の変動．看護技術，</a:t>
            </a:r>
            <a:r>
              <a:rPr lang="en-US" altLang="ja-JP" sz="1400" b="0">
                <a:latin typeface="Times New Roman" panose="02020603050405020304" pitchFamily="18" charset="0"/>
              </a:rPr>
              <a:t>46</a:t>
            </a:r>
            <a:r>
              <a:rPr lang="ja-JP" altLang="en-US" sz="1400" b="0">
                <a:latin typeface="Times New Roman" panose="02020603050405020304" pitchFamily="18" charset="0"/>
              </a:rPr>
              <a:t>：</a:t>
            </a:r>
            <a:r>
              <a:rPr lang="en-US" altLang="ja-JP" sz="1400" b="0">
                <a:latin typeface="Times New Roman" panose="02020603050405020304" pitchFamily="18" charset="0"/>
              </a:rPr>
              <a:t>82-86</a:t>
            </a:r>
            <a:r>
              <a:rPr lang="ja-JP" altLang="en-US" sz="1400" b="0">
                <a:latin typeface="Times New Roman" panose="02020603050405020304" pitchFamily="18" charset="0"/>
              </a:rPr>
              <a:t>，</a:t>
            </a:r>
            <a:r>
              <a:rPr lang="en-US" altLang="ja-JP" sz="1400" b="0">
                <a:latin typeface="Times New Roman" panose="02020603050405020304" pitchFamily="18" charset="0"/>
              </a:rPr>
              <a:t>2000</a:t>
            </a:r>
            <a:r>
              <a:rPr lang="ja-JP" altLang="en-US" sz="1400" b="0">
                <a:latin typeface="Times New Roman" panose="02020603050405020304" pitchFamily="18" charset="0"/>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ahoma" pitchFamily="34" charset="0"/>
            <a:ea typeface="ＭＳ ゴシック" pitchFamily="4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1" i="0" u="none" strike="noStrike" cap="none" normalizeH="0" baseline="0" smtClean="0">
            <a:ln>
              <a:noFill/>
            </a:ln>
            <a:solidFill>
              <a:schemeClr val="tx1"/>
            </a:solidFill>
            <a:effectLst/>
            <a:latin typeface="Tahoma" pitchFamily="34" charset="0"/>
            <a:ea typeface="ＭＳ ゴシック" pitchFamily="49" charset="-128"/>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16577</TotalTime>
  <Words>1660</Words>
  <Application>Microsoft Office PowerPoint</Application>
  <PresentationFormat>画面に合わせる (4:3)</PresentationFormat>
  <Paragraphs>446</Paragraphs>
  <Slides>56</Slides>
  <Notes>2</Notes>
  <HiddenSlides>0</HiddenSlides>
  <MMClips>0</MMClips>
  <ScaleCrop>false</ScaleCrop>
  <HeadingPairs>
    <vt:vector size="6" baseType="variant">
      <vt:variant>
        <vt:lpstr>テーマ</vt:lpstr>
      </vt:variant>
      <vt:variant>
        <vt:i4>1</vt:i4>
      </vt:variant>
      <vt:variant>
        <vt:lpstr>埋め込まれた OLE サーバー</vt:lpstr>
      </vt:variant>
      <vt:variant>
        <vt:i4>4</vt:i4>
      </vt:variant>
      <vt:variant>
        <vt:lpstr>スライド タイトル</vt:lpstr>
      </vt:variant>
      <vt:variant>
        <vt:i4>56</vt:i4>
      </vt:variant>
    </vt:vector>
  </HeadingPairs>
  <TitlesOfParts>
    <vt:vector size="61" baseType="lpstr">
      <vt:lpstr>Blends</vt:lpstr>
      <vt:lpstr>グラフ</vt:lpstr>
      <vt:lpstr>ビットマップ イメージ</vt:lpstr>
      <vt:lpstr>MSPhotoEd.3</vt:lpstr>
      <vt:lpstr>Worksheet</vt:lpstr>
      <vt:lpstr>　最期まで ロで食べられる喜びを かみしめる街づくり</vt:lpstr>
      <vt:lpstr>１　イントロダクション</vt:lpstr>
      <vt:lpstr>訪問歯科診療との出会い</vt:lpstr>
      <vt:lpstr>２　口腔ケアの意義</vt:lpstr>
      <vt:lpstr>2つの口腔ケア？</vt:lpstr>
      <vt:lpstr>口腔ケアの3つの意義</vt:lpstr>
      <vt:lpstr>口腔内細菌</vt:lpstr>
      <vt:lpstr>基本はブラッシング！</vt:lpstr>
      <vt:lpstr>咽頭細菌数</vt:lpstr>
      <vt:lpstr>PowerPoint プレゼンテーション</vt:lpstr>
      <vt:lpstr>口腔周囲組織の刺激</vt:lpstr>
      <vt:lpstr>正常な飲み込みの機能</vt:lpstr>
      <vt:lpstr>サブスタンスＰ</vt:lpstr>
      <vt:lpstr>口腔ケアとサブスタンスＰ</vt:lpstr>
      <vt:lpstr>嚥下反射潜時</vt:lpstr>
      <vt:lpstr>飲み込みの機能向上三段論法！</vt:lpstr>
      <vt:lpstr>ケア</vt:lpstr>
      <vt:lpstr>3　誤嚥性肺炎予防のためのケア</vt:lpstr>
      <vt:lpstr>日本人の死因</vt:lpstr>
      <vt:lpstr>肺炎が日本人死因の第3位に！</vt:lpstr>
      <vt:lpstr>口腔ケアと肺炎発症率</vt:lpstr>
      <vt:lpstr>誤嚥性肺炎と3つのリスク！</vt:lpstr>
      <vt:lpstr>誤嚥性肺炎を予防する</vt:lpstr>
      <vt:lpstr>誤嚥性肺炎予防の法則</vt:lpstr>
      <vt:lpstr>大脳基底核梗塞と嚥下反射</vt:lpstr>
      <vt:lpstr>口腔ケアと機能的対応</vt:lpstr>
      <vt:lpstr>4　咀嚼機能・嚥下機能</vt:lpstr>
      <vt:lpstr>食べることの意味</vt:lpstr>
      <vt:lpstr>口から食べる効果</vt:lpstr>
      <vt:lpstr>施設入居高齢者の関心事</vt:lpstr>
      <vt:lpstr>口から食べる</vt:lpstr>
      <vt:lpstr>咀嚼とは何か？</vt:lpstr>
      <vt:lpstr>嚥下に必要なものは何か？</vt:lpstr>
      <vt:lpstr> 5　食支援</vt:lpstr>
      <vt:lpstr>具体的な食支援とは？</vt:lpstr>
      <vt:lpstr>誰が食支援をするのか</vt:lpstr>
      <vt:lpstr>新宿食支援研究会（新食研）  2009年7月発会</vt:lpstr>
      <vt:lpstr>新宿食支援研究会の活動目標</vt:lpstr>
      <vt:lpstr>ワーキンググループ</vt:lpstr>
      <vt:lpstr>ホームヘルパー研修会</vt:lpstr>
      <vt:lpstr>食事場面の問題点</vt:lpstr>
      <vt:lpstr>食形態判定表</vt:lpstr>
      <vt:lpstr>PowerPoint プレゼンテーション</vt:lpstr>
      <vt:lpstr>新宿食支援勉強会</vt:lpstr>
      <vt:lpstr>食支援グループ「ハッピーリーブス」</vt:lpstr>
      <vt:lpstr> 新宿食支援研究会の実践部隊</vt:lpstr>
      <vt:lpstr>食支援の実際（病院→在宅）</vt:lpstr>
      <vt:lpstr>現代日本の胃瘻問題</vt:lpstr>
      <vt:lpstr>胃瘻問題の本論は何か？</vt:lpstr>
      <vt:lpstr>PowerPoint プレゼンテーション</vt:lpstr>
      <vt:lpstr>新食研流ネットワーク</vt:lpstr>
      <vt:lpstr>新食研流ネットワーク！その２</vt:lpstr>
      <vt:lpstr>PowerPoint プレゼンテーション</vt:lpstr>
      <vt:lpstr>PowerPoint プレゼンテーション</vt:lpstr>
      <vt:lpstr>地域食支援とは</vt:lpstr>
      <vt:lpstr>食べること生きること</vt:lpstr>
    </vt:vector>
  </TitlesOfParts>
  <Company>Shinjuku GOTOH Dental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訪問歯科と口腔ケアの実際</dc:title>
  <dc:creator>Tomoyuki GOTOH</dc:creator>
  <cp:lastModifiedBy>fmvuser</cp:lastModifiedBy>
  <cp:revision>567</cp:revision>
  <cp:lastPrinted>2013-01-17T02:24:30Z</cp:lastPrinted>
  <dcterms:created xsi:type="dcterms:W3CDTF">2003-05-13T01:46:18Z</dcterms:created>
  <dcterms:modified xsi:type="dcterms:W3CDTF">2014-06-26T04:47:08Z</dcterms:modified>
</cp:coreProperties>
</file>