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2" r:id="rId2"/>
    <p:sldId id="261" r:id="rId3"/>
    <p:sldId id="260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57" r:id="rId12"/>
    <p:sldId id="271" r:id="rId1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6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C78F-9898-4A2E-B9A0-72E4D28598B5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982A9-C93F-48CD-B820-3B6960D5A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25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0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9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3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5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6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1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8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3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E780-409F-4BE5-931F-6AD3830533EE}" type="datetimeFigureOut">
              <a:rPr kumimoji="1" lang="ja-JP" altLang="en-US" smtClean="0"/>
              <a:t>2014/4/13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EACA-9666-4EFE-BE3C-9802503EC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ki@spa.nifty.com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yuki@spa.nifty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.jp/gp/product/images/4000253077/ref=dp_image_z_0?ie=UTF8&amp;n=465392&amp;s=books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hyperlink" Target="http://www.budousha.co.jp/booklist/book/fukuhen.htm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5916" y="188640"/>
            <a:ext cx="8893175" cy="180022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 smtClean="0">
                <a:solidFill>
                  <a:srgbClr val="FF0066"/>
                </a:solidFill>
              </a:rPr>
              <a:t>出会う・つなぐ・変える</a:t>
            </a:r>
            <a:endParaRPr lang="ja-JP" altLang="en-US" sz="3600" b="1" dirty="0" smtClean="0">
              <a:solidFill>
                <a:srgbClr val="FF0066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r>
              <a:rPr lang="ja-JP" altLang="en-US" sz="3600" b="1" dirty="0" smtClean="0">
                <a:solidFill>
                  <a:srgbClr val="00FFCC"/>
                </a:solidFill>
                <a:latin typeface="HG丸ｺﾞｼｯｸM-PRO" pitchFamily="50" charset="-128"/>
                <a:ea typeface="HG丸ｺﾞｼｯｸM-PRO" pitchFamily="50" charset="-128"/>
              </a:rPr>
              <a:t>～発信力を磨く・想像力を磨く</a:t>
            </a:r>
          </a:p>
          <a:p>
            <a:pPr eaLnBrk="1" hangingPunct="1"/>
            <a:r>
              <a:rPr lang="ja-JP" altLang="en-US" sz="2200" b="1" dirty="0" smtClean="0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（医療福祉ジャーナリズム特論</a:t>
            </a:r>
            <a:r>
              <a:rPr lang="ja-JP" altLang="en-US" sz="22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</a:p>
          <a:p>
            <a:pPr eaLnBrk="1" hangingPunct="1"/>
            <a:endParaRPr lang="ja-JP" altLang="en-US" sz="3600" b="1" dirty="0" smtClean="0">
              <a:solidFill>
                <a:srgbClr val="FF0066"/>
              </a:solidFill>
              <a:ea typeface="HG創英角ﾎﾟｯﾌﾟ体" pitchFamily="49" charset="-128"/>
            </a:endParaRPr>
          </a:p>
          <a:p>
            <a:pPr eaLnBrk="1" hangingPunct="1"/>
            <a:endParaRPr lang="ja-JP" altLang="en-US" sz="3600" b="1" dirty="0" smtClean="0">
              <a:solidFill>
                <a:srgbClr val="FF0066"/>
              </a:solidFill>
              <a:ea typeface="HG創英角ﾎﾟｯﾌﾟ体" pitchFamily="49" charset="-128"/>
            </a:endParaRPr>
          </a:p>
        </p:txBody>
      </p:sp>
      <p:pic>
        <p:nvPicPr>
          <p:cNvPr id="2051" name="Picture 3" descr="j0230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83" y="3738240"/>
            <a:ext cx="1242473" cy="125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8401" y="6213505"/>
            <a:ext cx="7772400" cy="461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 smtClean="0">
                <a:solidFill>
                  <a:srgbClr val="FF3399"/>
                </a:solidFill>
                <a:ea typeface="HG創英角ﾎﾟｯﾌﾟ体" pitchFamily="49" charset="-128"/>
              </a:rPr>
              <a:t>ゆき</a:t>
            </a:r>
            <a:r>
              <a:rPr lang="ja-JP" altLang="en-US" sz="2800" dirty="0" smtClean="0">
                <a:solidFill>
                  <a:srgbClr val="FF3399"/>
                </a:solidFill>
                <a:ea typeface="HG創英角ﾎﾟｯﾌﾟ体" pitchFamily="49" charset="-128"/>
              </a:rPr>
              <a:t>　さん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536" y="5013176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400" b="1" dirty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国際医療福祉大学大学院教教授・元朝日新聞論説委員</a:t>
            </a:r>
          </a:p>
          <a:p>
            <a:pPr algn="ctr" eaLnBrk="1" hangingPunct="1"/>
            <a:r>
              <a:rPr lang="ja-JP" altLang="en-US" sz="2400" b="1" dirty="0">
                <a:solidFill>
                  <a:srgbClr val="33CC33"/>
                </a:solidFill>
                <a:latin typeface="HG丸ｺﾞｼｯｸM-PRO" pitchFamily="50" charset="-128"/>
                <a:ea typeface="HG丸ｺﾞｼｯｸM-PRO" pitchFamily="50" charset="-128"/>
              </a:rPr>
              <a:t>福祉と医療</a:t>
            </a:r>
            <a:r>
              <a:rPr lang="ja-JP" altLang="en-US" sz="2400" b="1" dirty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2400" b="1" dirty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現場と政策を</a:t>
            </a:r>
            <a:r>
              <a:rPr lang="ja-JP" altLang="en-US" sz="2400" b="1" dirty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つなぐ「えにし」</a:t>
            </a:r>
            <a:r>
              <a:rPr lang="ja-JP" altLang="en-US" sz="2400" b="1" dirty="0" smtClean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ネット</a:t>
            </a:r>
            <a:br>
              <a:rPr lang="ja-JP" altLang="en-US" sz="2400" b="1" dirty="0" smtClean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1" dirty="0" smtClean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志の縁結び係＆小間使い</a:t>
            </a:r>
            <a:endParaRPr lang="ja-JP" altLang="en-US" sz="2400" b="1" dirty="0">
              <a:solidFill>
                <a:srgbClr val="00CC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9994" y="2205038"/>
            <a:ext cx="7895110" cy="13849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800" b="1" dirty="0" smtClean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院生さん・モグリの方へ</a:t>
            </a:r>
          </a:p>
          <a:p>
            <a:pPr algn="ctr" eaLnBrk="1" hangingPunct="1"/>
            <a:r>
              <a:rPr lang="en-US" altLang="ja-JP" sz="2800" b="1" dirty="0" smtClean="0">
                <a:solidFill>
                  <a:srgbClr val="00CCFF"/>
                </a:solidFill>
                <a:latin typeface="HG丸ｺﾞｼｯｸM-PRO" pitchFamily="50" charset="-128"/>
                <a:ea typeface="HG丸ｺﾞｼｯｸM-PRO" pitchFamily="50" charset="-128"/>
                <a:hlinkClick r:id="rId3"/>
              </a:rPr>
              <a:t>yuki@spa.nifty.com</a:t>
            </a:r>
            <a:r>
              <a:rPr lang="ja-JP" altLang="en-US" sz="2800" b="1" dirty="0" err="1" smtClean="0">
                <a:solidFill>
                  <a:srgbClr val="00CCFF"/>
                </a:solidFill>
                <a:latin typeface="HG丸ｺﾞｼｯｸM-PRO" pitchFamily="50" charset="-128"/>
                <a:ea typeface="HG丸ｺﾞｼｯｸM-PRO" pitchFamily="50" charset="-128"/>
              </a:rPr>
              <a:t>まで</a:t>
            </a:r>
            <a:r>
              <a:rPr lang="ja-JP" altLang="en-US" sz="2800" b="1" dirty="0" smtClean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メルアド</a:t>
            </a:r>
            <a:r>
              <a:rPr lang="ja-JP" altLang="en-US" sz="2800" b="1" dirty="0" smtClean="0">
                <a:solidFill>
                  <a:srgbClr val="00CCFF"/>
                </a:solidFill>
                <a:latin typeface="HG丸ｺﾞｼｯｸM-PRO" pitchFamily="50" charset="-128"/>
                <a:ea typeface="HG丸ｺﾞｼｯｸM-PRO" pitchFamily="50" charset="-128"/>
              </a:rPr>
              <a:t>をご連絡を。</a:t>
            </a:r>
          </a:p>
          <a:p>
            <a:pPr algn="ctr" eaLnBrk="1" hangingPunct="1"/>
            <a:r>
              <a:rPr lang="ja-JP" altLang="en-US" sz="2800" b="1" dirty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予習</a:t>
            </a:r>
            <a:r>
              <a:rPr lang="ja-JP" altLang="en-US" sz="28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資料を</a:t>
            </a:r>
            <a:r>
              <a:rPr lang="ja-JP" altLang="en-US" sz="2800" b="1" dirty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お届け</a:t>
            </a:r>
            <a:r>
              <a:rPr lang="ja-JP" altLang="en-US" sz="28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します （*</a:t>
            </a:r>
            <a:r>
              <a:rPr lang="en-US" altLang="ja-JP" sz="28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^</a:t>
            </a:r>
            <a:r>
              <a:rPr lang="ja-JP" altLang="en-US" sz="2800" b="1" dirty="0" err="1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ー</a:t>
            </a:r>
            <a:r>
              <a:rPr lang="en-US" altLang="ja-JP" sz="28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^*</a:t>
            </a:r>
            <a:r>
              <a:rPr lang="ja-JP" altLang="en-US" sz="28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ja-JP" altLang="en-US" sz="2800" b="1" dirty="0">
              <a:solidFill>
                <a:srgbClr val="FF0066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4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25706" r="20244" b="12038"/>
          <a:stretch>
            <a:fillRect/>
          </a:stretch>
        </p:blipFill>
        <p:spPr>
          <a:xfrm>
            <a:off x="179388" y="363538"/>
            <a:ext cx="8675687" cy="6494462"/>
          </a:xfrm>
          <a:noFill/>
        </p:spPr>
      </p:pic>
      <p:sp>
        <p:nvSpPr>
          <p:cNvPr id="1144836" name="Oval 4"/>
          <p:cNvSpPr>
            <a:spLocks noChangeArrowheads="1"/>
          </p:cNvSpPr>
          <p:nvPr/>
        </p:nvSpPr>
        <p:spPr bwMode="auto">
          <a:xfrm>
            <a:off x="467544" y="5129212"/>
            <a:ext cx="2881313" cy="1728788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837" name="Oval 5"/>
          <p:cNvSpPr>
            <a:spLocks noChangeArrowheads="1"/>
          </p:cNvSpPr>
          <p:nvPr/>
        </p:nvSpPr>
        <p:spPr bwMode="auto">
          <a:xfrm>
            <a:off x="4716463" y="0"/>
            <a:ext cx="2857500" cy="133985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510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6" grpId="0" animBg="1"/>
      <p:bldP spid="11448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>
                <a:solidFill>
                  <a:srgbClr val="FF3399"/>
                </a:solidFill>
              </a:rPr>
              <a:t>毎週レポートを書く「ごりやく」は？</a:t>
            </a:r>
            <a:r>
              <a:rPr lang="ja-JP" altLang="en-US" sz="4000" dirty="0" smtClean="0"/>
              <a:t/>
            </a:r>
            <a:br>
              <a:rPr lang="ja-JP" altLang="en-US" sz="4000" dirty="0" smtClean="0"/>
            </a:br>
            <a:endParaRPr lang="ja-JP" alt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8353425" cy="5832475"/>
          </a:xfrm>
          <a:ln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CC33"/>
                </a:solidFill>
              </a:rPr>
              <a:t>書かなければ、何もわからぬから、書くのである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CC33"/>
                </a:solidFill>
              </a:rPr>
              <a:t>　　　　　　　　　　　　　（文章の達人、小林秀雄</a:t>
            </a:r>
            <a:r>
              <a:rPr lang="en-US" altLang="ja-JP" sz="2400" b="1" dirty="0" smtClean="0">
                <a:solidFill>
                  <a:srgbClr val="33CC33"/>
                </a:solidFill>
              </a:rPr>
              <a:t>『</a:t>
            </a:r>
            <a:r>
              <a:rPr lang="ja-JP" altLang="en-US" sz="2400" b="1" dirty="0" smtClean="0">
                <a:solidFill>
                  <a:srgbClr val="33CC33"/>
                </a:solidFill>
              </a:rPr>
              <a:t>文学と自分</a:t>
            </a:r>
            <a:r>
              <a:rPr lang="en-US" altLang="ja-JP" sz="2400" b="1" dirty="0" smtClean="0">
                <a:solidFill>
                  <a:srgbClr val="33CC33"/>
                </a:solidFill>
              </a:rPr>
              <a:t>』 </a:t>
            </a:r>
            <a:r>
              <a:rPr lang="ja-JP" altLang="en-US" sz="2400" b="1" dirty="0" smtClean="0">
                <a:solidFill>
                  <a:srgbClr val="33CC33"/>
                </a:solidFill>
              </a:rPr>
              <a:t>）</a:t>
            </a:r>
            <a:endParaRPr lang="ja-JP" altLang="en-US" sz="2400" b="1" dirty="0" smtClean="0">
              <a:solidFill>
                <a:srgbClr val="3333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</a:rPr>
              <a:t>話したり読んだり聞いたりするのと違って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</a:rPr>
              <a:t>　　　　①情報を正確に記憶し、伝えられる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</a:rPr>
              <a:t>　　　　②考えることを促す、思索を深める効用がある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</a:rPr>
              <a:t>　　　　③理解度を点検できる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FF3399"/>
                </a:solidFill>
              </a:rPr>
              <a:t>考えて書くのではなく、書いて考える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FF3399"/>
                </a:solidFill>
              </a:rPr>
              <a:t>　　　　　　　　　　　　　コツは、まず書いて、あとで直す</a:t>
            </a:r>
            <a:r>
              <a:rPr lang="en-US" altLang="ja-JP" sz="2400" b="1" dirty="0" smtClean="0">
                <a:solidFill>
                  <a:srgbClr val="FF3399"/>
                </a:solidFill>
              </a:rPr>
              <a:t>(^_-)-☆</a:t>
            </a:r>
            <a:endParaRPr lang="ja-JP" altLang="en-US" sz="2400" b="1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締め切りはその週の土曜の２４時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　　　　</a:t>
            </a:r>
            <a:r>
              <a:rPr lang="ja-JP" altLang="en-US" sz="2400" b="1" dirty="0" smtClean="0">
                <a:solidFill>
                  <a:srgbClr val="FF3399"/>
                </a:solidFill>
              </a:rPr>
              <a:t>ゲスト講師へのお礼状のつもりで</a:t>
            </a:r>
            <a:r>
              <a:rPr lang="ja-JP" altLang="en-US" sz="2400" b="1" dirty="0" err="1" smtClean="0">
                <a:solidFill>
                  <a:srgbClr val="FF3399"/>
                </a:solidFill>
              </a:rPr>
              <a:t>。。。</a:t>
            </a:r>
            <a:endParaRPr lang="ja-JP" altLang="en-US" sz="2400" b="1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　　　　　表題に「レポート」という文字とお名前・仕事・キャンパス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　　　　　　　</a:t>
            </a:r>
            <a:r>
              <a:rPr lang="ja-JP" altLang="en-US" sz="2800" b="1" dirty="0" smtClean="0">
                <a:solidFill>
                  <a:srgbClr val="002060"/>
                </a:solidFill>
              </a:rPr>
              <a:t>　</a:t>
            </a:r>
            <a:r>
              <a:rPr lang="en-US" altLang="ja-JP" sz="2800" b="1" dirty="0" smtClean="0">
                <a:solidFill>
                  <a:srgbClr val="002060"/>
                </a:solidFill>
                <a:hlinkClick r:id="rId2"/>
              </a:rPr>
              <a:t>yuki@spa.nifty.com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へ</a:t>
            </a:r>
            <a:br>
              <a:rPr lang="ja-JP" altLang="en-US" sz="2400" b="1" dirty="0" smtClean="0">
                <a:solidFill>
                  <a:srgbClr val="002060"/>
                </a:solidFill>
              </a:rPr>
            </a:br>
            <a:r>
              <a:rPr lang="ja-JP" altLang="en-US" sz="2400" b="1" dirty="0" smtClean="0">
                <a:solidFill>
                  <a:srgbClr val="002060"/>
                </a:solidFill>
              </a:rPr>
              <a:t>添付と同時に</a:t>
            </a:r>
            <a:r>
              <a:rPr lang="ja-JP" altLang="en-US" sz="2400" b="1" dirty="0" smtClean="0">
                <a:solidFill>
                  <a:srgbClr val="FF0066"/>
                </a:solidFill>
              </a:rPr>
              <a:t>本文貼り付け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もしてくださると助かります☆</a:t>
            </a:r>
            <a:endParaRPr lang="ja-JP" alt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FF3399"/>
                </a:solidFill>
              </a:rPr>
              <a:t>「当選作」には私が</a:t>
            </a:r>
            <a:r>
              <a:rPr lang="ja-JP" altLang="en-US" sz="2400" b="1" smtClean="0">
                <a:solidFill>
                  <a:srgbClr val="FF3399"/>
                </a:solidFill>
              </a:rPr>
              <a:t>関係</a:t>
            </a:r>
            <a:r>
              <a:rPr lang="ja-JP" altLang="en-US" sz="2400" b="1" smtClean="0">
                <a:solidFill>
                  <a:srgbClr val="FF3399"/>
                </a:solidFill>
              </a:rPr>
              <a:t>した次のページの</a:t>
            </a:r>
            <a:r>
              <a:rPr lang="ja-JP" altLang="en-US" sz="2400" b="1" dirty="0" smtClean="0">
                <a:solidFill>
                  <a:srgbClr val="FF3399"/>
                </a:solidFill>
              </a:rPr>
              <a:t>本の中の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solidFill>
                  <a:srgbClr val="FF3399"/>
                </a:solidFill>
              </a:rPr>
              <a:t>　　　　　　　　お好みのものを贈呈させていただきます（*</a:t>
            </a:r>
            <a:r>
              <a:rPr lang="en-US" altLang="ja-JP" sz="2400" b="1" dirty="0" smtClean="0">
                <a:solidFill>
                  <a:srgbClr val="FF3399"/>
                </a:solidFill>
              </a:rPr>
              <a:t>^</a:t>
            </a:r>
            <a:r>
              <a:rPr lang="ja-JP" altLang="en-US" sz="2400" b="1" dirty="0" err="1" smtClean="0">
                <a:solidFill>
                  <a:srgbClr val="FF3399"/>
                </a:solidFill>
              </a:rPr>
              <a:t>ー</a:t>
            </a:r>
            <a:r>
              <a:rPr lang="en-US" altLang="ja-JP" sz="2400" b="1" dirty="0" smtClean="0">
                <a:solidFill>
                  <a:srgbClr val="FF3399"/>
                </a:solidFill>
              </a:rPr>
              <a:t>^*</a:t>
            </a:r>
            <a:r>
              <a:rPr lang="ja-JP" altLang="en-US" sz="2400" b="1" dirty="0" smtClean="0">
                <a:solidFill>
                  <a:srgbClr val="FF3399"/>
                </a:solidFill>
              </a:rPr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z="2400" b="1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ja-JP" altLang="en-US" sz="2400" b="1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400" b="1" dirty="0" smtClean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budousha.co.jp/CARBER/kisu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20700"/>
            <a:ext cx="22098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4" descr="http://www.budousha.co.jp/CARBER/netak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20700"/>
            <a:ext cx="2165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6" descr="http://www.budousha.co.jp/CARBER/fukuh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41325"/>
            <a:ext cx="22002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8" descr="物語 介護保険(上)――いのちの尊厳のための70のドラマ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-2" r="14426" b="-2"/>
          <a:stretch>
            <a:fillRect/>
          </a:stretch>
        </p:blipFill>
        <p:spPr bwMode="auto">
          <a:xfrm>
            <a:off x="449263" y="3716338"/>
            <a:ext cx="2000250" cy="2857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12" descr="物語介護保険 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716338"/>
            <a:ext cx="2006600" cy="2952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16" descr="http://www.iwanami.co.jp/.FIGS/02/6/028121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727450"/>
            <a:ext cx="2058988" cy="29416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18" descr="商品写真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465388"/>
            <a:ext cx="191293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テキスト ボックス 1"/>
          <p:cNvSpPr txBox="1">
            <a:spLocks noChangeArrowheads="1"/>
          </p:cNvSpPr>
          <p:nvPr/>
        </p:nvSpPr>
        <p:spPr bwMode="auto">
          <a:xfrm>
            <a:off x="7048500" y="908050"/>
            <a:ext cx="1730375" cy="9540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Arial" pitchFamily="34" charset="0"/>
              </a:rPr>
              <a:t>プレゼント</a:t>
            </a:r>
            <a:endParaRPr lang="en-US" altLang="ja-JP" sz="280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latin typeface="Arial" pitchFamily="34" charset="0"/>
              </a:rPr>
              <a:t>   </a:t>
            </a:r>
            <a:r>
              <a:rPr lang="ja-JP" altLang="en-US" sz="2800">
                <a:solidFill>
                  <a:srgbClr val="FF0000"/>
                </a:solidFill>
                <a:latin typeface="Arial" pitchFamily="34" charset="0"/>
              </a:rPr>
              <a:t>する本</a:t>
            </a:r>
          </a:p>
        </p:txBody>
      </p:sp>
    </p:spTree>
    <p:extLst>
      <p:ext uri="{BB962C8B-B14F-4D97-AF65-F5344CB8AC3E}">
        <p14:creationId xmlns:p14="http://schemas.microsoft.com/office/powerpoint/2010/main" val="1048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mtClean="0"/>
          </a:p>
        </p:txBody>
      </p:sp>
      <p:pic>
        <p:nvPicPr>
          <p:cNvPr id="5124" name="Picture 4" descr="P1010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875" r="6358" b="1225"/>
          <a:stretch>
            <a:fillRect/>
          </a:stretch>
        </p:blipFill>
        <p:spPr bwMode="auto">
          <a:xfrm>
            <a:off x="2267744" y="61913"/>
            <a:ext cx="4392612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037508" y="332656"/>
            <a:ext cx="1668342" cy="59128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ja-JP" altLang="en-US" sz="2400" b="1" dirty="0"/>
              <a:t>「筆まめ」に</a:t>
            </a:r>
            <a:r>
              <a:rPr lang="ja-JP" altLang="en-US" sz="2400" b="1" dirty="0" smtClean="0"/>
              <a:t>６９５８人</a:t>
            </a:r>
            <a:endParaRPr lang="ja-JP" altLang="en-US" sz="2400" b="1" dirty="0"/>
          </a:p>
          <a:p>
            <a:pPr>
              <a:defRPr/>
            </a:pPr>
            <a:r>
              <a:rPr lang="ja-JP" altLang="en-US" sz="2400" b="1" dirty="0"/>
              <a:t>　　　年賀状約３０００人</a:t>
            </a:r>
          </a:p>
          <a:p>
            <a:pPr>
              <a:defRPr/>
            </a:pPr>
            <a:r>
              <a:rPr lang="ja-JP" altLang="en-US" sz="2400" b="1" dirty="0"/>
              <a:t>　　　　　　「えにしメール」を受けてくださる</a:t>
            </a:r>
            <a:r>
              <a:rPr lang="ja-JP" altLang="en-US" sz="2400" b="1" dirty="0" smtClean="0"/>
              <a:t>方</a:t>
            </a:r>
          </a:p>
          <a:p>
            <a:pPr>
              <a:defRPr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</a:t>
            </a:r>
            <a:r>
              <a:rPr lang="en-US" altLang="ja-JP" sz="2400" b="1" dirty="0" smtClean="0"/>
              <a:t>16</a:t>
            </a:r>
            <a:r>
              <a:rPr lang="ja-JP" altLang="en-US" sz="2400" b="1" dirty="0" smtClean="0"/>
              <a:t>か国５０００人余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5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19189" r="20859" b="5518"/>
          <a:stretch>
            <a:fillRect/>
          </a:stretch>
        </p:blipFill>
        <p:spPr bwMode="auto">
          <a:xfrm>
            <a:off x="0" y="0"/>
            <a:ext cx="6913563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5283" name="Oval 3"/>
          <p:cNvSpPr>
            <a:spLocks noChangeArrowheads="1"/>
          </p:cNvSpPr>
          <p:nvPr/>
        </p:nvSpPr>
        <p:spPr bwMode="auto">
          <a:xfrm>
            <a:off x="323850" y="1268413"/>
            <a:ext cx="3527425" cy="2643187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5284" name="Oval 4"/>
          <p:cNvSpPr>
            <a:spLocks noChangeArrowheads="1"/>
          </p:cNvSpPr>
          <p:nvPr/>
        </p:nvSpPr>
        <p:spPr bwMode="auto">
          <a:xfrm>
            <a:off x="468313" y="3500438"/>
            <a:ext cx="3671887" cy="314801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5285" name="Oval 5"/>
          <p:cNvSpPr>
            <a:spLocks noChangeArrowheads="1"/>
          </p:cNvSpPr>
          <p:nvPr/>
        </p:nvSpPr>
        <p:spPr bwMode="auto">
          <a:xfrm>
            <a:off x="3203575" y="1125538"/>
            <a:ext cx="3529013" cy="25908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5286" name="Oval 6"/>
          <p:cNvSpPr>
            <a:spLocks noChangeArrowheads="1"/>
          </p:cNvSpPr>
          <p:nvPr/>
        </p:nvSpPr>
        <p:spPr bwMode="auto">
          <a:xfrm>
            <a:off x="2916238" y="2636838"/>
            <a:ext cx="3960812" cy="2305050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5287" name="Oval 7"/>
          <p:cNvSpPr>
            <a:spLocks noChangeArrowheads="1"/>
          </p:cNvSpPr>
          <p:nvPr/>
        </p:nvSpPr>
        <p:spPr bwMode="auto">
          <a:xfrm>
            <a:off x="2987675" y="4292600"/>
            <a:ext cx="3600450" cy="2282825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7758113" y="646113"/>
            <a:ext cx="742950" cy="46101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3399"/>
                </a:solidFill>
                <a:ea typeface="HG丸ｺﾞｼｯｸM-PRO" pitchFamily="50" charset="-128"/>
              </a:rPr>
              <a:t>福祉と医療・現場と政策を隔てる</a:t>
            </a:r>
          </a:p>
          <a:p>
            <a:pPr eaLnBrk="1" hangingPunct="1"/>
            <a:r>
              <a:rPr lang="ja-JP" altLang="en-US" b="1">
                <a:solidFill>
                  <a:srgbClr val="FF3399"/>
                </a:solidFill>
                <a:ea typeface="HG丸ｺﾞｼｯｸM-PRO" pitchFamily="50" charset="-128"/>
              </a:rPr>
              <a:t>　　　　　深くて広い河に橋を架けるために</a:t>
            </a:r>
          </a:p>
        </p:txBody>
      </p:sp>
    </p:spTree>
    <p:extLst>
      <p:ext uri="{BB962C8B-B14F-4D97-AF65-F5344CB8AC3E}">
        <p14:creationId xmlns:p14="http://schemas.microsoft.com/office/powerpoint/2010/main" val="28234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6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6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animBg="1"/>
      <p:bldP spid="865284" grpId="0" animBg="1"/>
      <p:bldP spid="865285" grpId="0" animBg="1"/>
      <p:bldP spid="865286" grpId="0" animBg="1"/>
      <p:bldP spid="8652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8893175" cy="1752600"/>
          </a:xfrm>
        </p:spPr>
        <p:txBody>
          <a:bodyPr/>
          <a:lstStyle/>
          <a:p>
            <a:r>
              <a:rPr lang="ja-JP" altLang="en-US" smtClean="0">
                <a:solidFill>
                  <a:srgbClr val="FF0000"/>
                </a:solidFill>
              </a:rPr>
              <a:t>　</a:t>
            </a:r>
            <a:endParaRPr lang="ja-JP" altLang="en-US" b="1" smtClean="0"/>
          </a:p>
        </p:txBody>
      </p:sp>
      <p:pic>
        <p:nvPicPr>
          <p:cNvPr id="8195" name="Picture 3" descr="j0230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4304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6021388"/>
            <a:ext cx="7772400" cy="461962"/>
          </a:xfrm>
        </p:spPr>
        <p:txBody>
          <a:bodyPr>
            <a:normAutofit fontScale="90000"/>
          </a:bodyPr>
          <a:lstStyle/>
          <a:p>
            <a:r>
              <a:rPr lang="ja-JP" altLang="en-US" sz="2800" dirty="0" smtClean="0">
                <a:solidFill>
                  <a:srgbClr val="FF0066"/>
                </a:solidFill>
                <a:ea typeface="HG創英角ﾎﾟｯﾌﾟ体" pitchFamily="49" charset="-128"/>
              </a:rPr>
              <a:t>ゆき</a:t>
            </a:r>
            <a:endParaRPr lang="ja-JP" altLang="en-US" sz="1800" dirty="0" smtClean="0">
              <a:solidFill>
                <a:srgbClr val="FF0066"/>
              </a:solidFill>
              <a:ea typeface="HG創英角ﾎﾟｯﾌﾟ体" pitchFamily="49" charset="-128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825" y="5084763"/>
            <a:ext cx="849788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en-US" altLang="ja-JP" sz="2000">
              <a:solidFill>
                <a:srgbClr val="6600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 eaLnBrk="1" hangingPunct="1"/>
            <a:r>
              <a:rPr lang="ja-JP" altLang="en-US" sz="2400">
                <a:solidFill>
                  <a:srgbClr val="6600FF"/>
                </a:solidFill>
                <a:latin typeface="HG創英角ﾎﾟｯﾌﾟ体" pitchFamily="49" charset="-128"/>
                <a:ea typeface="HG創英角ﾎﾟｯﾌﾟ体" pitchFamily="49" charset="-128"/>
              </a:rPr>
              <a:t>志の縁結び係</a:t>
            </a:r>
            <a:r>
              <a:rPr lang="en-US" altLang="ja-JP" sz="2400">
                <a:solidFill>
                  <a:srgbClr val="6600FF"/>
                </a:solidFill>
                <a:latin typeface="HG創英角ﾎﾟｯﾌﾟ体" pitchFamily="49" charset="-128"/>
                <a:ea typeface="HG創英角ﾎﾟｯﾌﾟ体" pitchFamily="49" charset="-128"/>
              </a:rPr>
              <a:t>&amp;</a:t>
            </a:r>
            <a:r>
              <a:rPr lang="ja-JP" altLang="en-US" sz="2400">
                <a:solidFill>
                  <a:srgbClr val="6600FF"/>
                </a:solidFill>
                <a:latin typeface="HG創英角ﾎﾟｯﾌﾟ体" pitchFamily="49" charset="-128"/>
                <a:ea typeface="HG創英角ﾎﾟｯﾌﾟ体" pitchFamily="49" charset="-128"/>
              </a:rPr>
              <a:t>小間使い</a:t>
            </a:r>
          </a:p>
          <a:p>
            <a:pPr algn="ctr" eaLnBrk="1" hangingPunct="1"/>
            <a:endParaRPr lang="en-US" altLang="ja-JP">
              <a:solidFill>
                <a:srgbClr val="6600FF"/>
              </a:solidFill>
              <a:ea typeface="HG創英角ﾎﾟｯﾌﾟ体" pitchFamily="49" charset="-128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784225"/>
            <a:ext cx="75296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rgbClr val="6600CC"/>
                </a:solidFill>
                <a:latin typeface="HGP創英角ﾎﾟｯﾌﾟ体" pitchFamily="50" charset="-128"/>
                <a:ea typeface="HGP創英角ﾎﾟｯﾌﾟ体" pitchFamily="50" charset="-128"/>
              </a:rPr>
              <a:t>福祉と医療・現場と政策をつなぐ「えにし」ネット</a:t>
            </a:r>
          </a:p>
          <a:p>
            <a:pPr eaLnBrk="1" hangingPunct="1"/>
            <a:endParaRPr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/>
            <a:r>
              <a:rPr lang="ja-JP" altLang="en-US" sz="2800" dirty="0">
                <a:solidFill>
                  <a:srgbClr val="00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★「えにし」の</a:t>
            </a:r>
            <a:r>
              <a:rPr lang="en-US" altLang="ja-JP" sz="2800" dirty="0" smtClean="0">
                <a:solidFill>
                  <a:srgbClr val="00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HP</a:t>
            </a:r>
            <a:r>
              <a:rPr lang="ja-JP" altLang="en-US" sz="2800" dirty="0" smtClean="0">
                <a:solidFill>
                  <a:srgbClr val="00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（「ゆきえにし」で検索を）</a:t>
            </a:r>
            <a:endParaRPr lang="en-US" altLang="ja-JP" sz="2800" dirty="0">
              <a:solidFill>
                <a:srgbClr val="00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/>
            <a:r>
              <a:rPr lang="en-US" altLang="ja-JP" sz="2800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★</a:t>
            </a:r>
            <a:r>
              <a:rPr lang="ja-JP" altLang="en-US" sz="2800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「えにし」メール</a:t>
            </a:r>
          </a:p>
          <a:p>
            <a:pPr eaLnBrk="1" hangingPunct="1"/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★「えにし」を結ぶ会</a:t>
            </a:r>
          </a:p>
          <a:p>
            <a:pPr eaLnBrk="1" hangingPunct="1"/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手話通訳</a:t>
            </a:r>
            <a:r>
              <a:rPr lang="en-US" altLang="ja-JP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ﾊﾟｿｺﾝ文字通訳</a:t>
            </a:r>
            <a:r>
              <a:rPr lang="en-US" altLang="ja-JP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</a:p>
          <a:p>
            <a:pPr eaLnBrk="1" hangingPunct="1"/>
            <a:r>
              <a:rPr lang="en-US" altLang="ja-JP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</a:t>
            </a:r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磁気ﾙｰﾌﾟ</a:t>
            </a:r>
            <a:r>
              <a:rPr lang="en-US" altLang="ja-JP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指点字</a:t>
            </a:r>
          </a:p>
          <a:p>
            <a:pPr eaLnBrk="1" hangingPunct="1"/>
            <a:r>
              <a:rPr lang="ja-JP" altLang="en-US" sz="2800" dirty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保育</a:t>
            </a:r>
            <a:r>
              <a:rPr lang="ja-JP" altLang="en-US" sz="2800" dirty="0" smtClean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サービス</a:t>
            </a:r>
            <a:br>
              <a:rPr lang="ja-JP" altLang="en-US" sz="2800" dirty="0" smtClean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ja-JP" altLang="en-US" sz="2800" dirty="0">
              <a:solidFill>
                <a:srgbClr val="FF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☆席は籖引き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、新たな「えにし」を</a:t>
            </a:r>
            <a:r>
              <a:rPr lang="ja-JP" altLang="en-US" sz="2800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結ぶために</a:t>
            </a:r>
          </a:p>
        </p:txBody>
      </p:sp>
    </p:spTree>
    <p:extLst>
      <p:ext uri="{BB962C8B-B14F-4D97-AF65-F5344CB8AC3E}">
        <p14:creationId xmlns:p14="http://schemas.microsoft.com/office/powerpoint/2010/main" val="36279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智さんと　とIMG_82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16498" r="40628" b="1999"/>
          <a:stretch>
            <a:fillRect/>
          </a:stretch>
        </p:blipFill>
        <p:spPr>
          <a:xfrm>
            <a:off x="395288" y="333375"/>
            <a:ext cx="3365500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395288" y="4292600"/>
            <a:ext cx="832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この「透明な壁の刑務所」に入ったのは無論、罪を犯したからではなく、</a:t>
            </a: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　　生まれながらの運命だったり、不慮の事故だったりするわけで、</a:t>
            </a: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　　　</a:t>
            </a: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3924300" y="981075"/>
            <a:ext cx="506571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←</a:t>
            </a:r>
            <a:r>
              <a:rPr lang="ja-JP" altLang="en-US" sz="2000" b="1" u="sng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指点字</a:t>
            </a:r>
            <a:r>
              <a:rPr lang="ja-JP" altLang="en-US" b="1" u="sng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をご存じない方は、左を</a:t>
            </a:r>
            <a:r>
              <a:rPr lang="en-US" altLang="ja-JP" b="1" u="sng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!!!!!!!</a:t>
            </a:r>
            <a:endParaRPr lang="ja-JP" altLang="en-US" b="1" u="sng">
              <a:solidFill>
                <a:srgbClr val="FF3399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endParaRPr lang="ja-JP" altLang="en-US" b="1">
              <a:solidFill>
                <a:srgbClr val="3366FF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コミュニケーションができなければ、</a:t>
            </a: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　物理的に生きられても、</a:t>
            </a: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　魂が生きる力を失ってしまう。</a:t>
            </a:r>
          </a:p>
          <a:p>
            <a:pPr eaLnBrk="1" hangingPunct="1"/>
            <a:endParaRPr lang="ja-JP" altLang="en-US" b="1">
              <a:solidFill>
                <a:srgbClr val="3366FF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それは、</a:t>
            </a:r>
          </a:p>
          <a:p>
            <a:pPr eaLnBrk="1" hangingPunct="1"/>
            <a:r>
              <a:rPr lang="ja-JP" altLang="en-US" b="1">
                <a:solidFill>
                  <a:srgbClr val="FF00FF"/>
                </a:solidFill>
                <a:latin typeface="HG丸ｺﾞｼｯｸM-PRO" pitchFamily="50" charset="-128"/>
                <a:ea typeface="HG丸ｺﾞｼｯｸM-PRO" pitchFamily="50" charset="-128"/>
              </a:rPr>
              <a:t>「目に見えない透明な壁に囲まれた刑務所」に</a:t>
            </a:r>
          </a:p>
          <a:p>
            <a:pPr eaLnBrk="1" hangingPunct="1"/>
            <a:r>
              <a:rPr lang="ja-JP" altLang="en-US" b="1">
                <a:solidFill>
                  <a:srgbClr val="FF00FF"/>
                </a:solidFill>
                <a:latin typeface="HG丸ｺﾞｼｯｸM-PRO" pitchFamily="50" charset="-128"/>
                <a:ea typeface="HG丸ｺﾞｼｯｸM-PRO" pitchFamily="50" charset="-128"/>
              </a:rPr>
              <a:t>｛無実の罪｝で収監</a:t>
            </a:r>
            <a:r>
              <a:rPr lang="ja-JP" altLang="en-US" b="1">
                <a:solidFill>
                  <a:srgbClr val="3366FF"/>
                </a:solidFill>
                <a:latin typeface="HG丸ｺﾞｼｯｸM-PRO" pitchFamily="50" charset="-128"/>
                <a:ea typeface="HG丸ｺﾞｼｯｸM-PRO" pitchFamily="50" charset="-128"/>
              </a:rPr>
              <a:t>されている存在だ。</a:t>
            </a:r>
            <a:r>
              <a:rPr lang="ja-JP" altLang="en-US"/>
              <a:t> </a:t>
            </a:r>
          </a:p>
          <a:p>
            <a:pPr eaLnBrk="1" hangingPunct="1"/>
            <a:endParaRPr lang="en-US" altLang="ja-JP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777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00FF"/>
                </a:solidFill>
              </a:rPr>
              <a:t>福島智さん・盲聾の東大教授</a:t>
            </a:r>
          </a:p>
          <a:p>
            <a:pPr eaLnBrk="1" hangingPunct="1"/>
            <a:r>
              <a:rPr lang="ja-JP" altLang="en-US" b="1">
                <a:solidFill>
                  <a:srgbClr val="FF00FF"/>
                </a:solidFill>
              </a:rPr>
              <a:t>　　　　　　　　　　～えにしのホームページ「目からウロコのメッセージの部屋」より</a:t>
            </a:r>
          </a:p>
        </p:txBody>
      </p:sp>
    </p:spTree>
    <p:extLst>
      <p:ext uri="{BB962C8B-B14F-4D97-AF65-F5344CB8AC3E}">
        <p14:creationId xmlns:p14="http://schemas.microsoft.com/office/powerpoint/2010/main" val="27212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2" grpId="0"/>
      <p:bldP spid="8724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10244" name="Picture 4" descr="会場DSC_0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47813" y="6026150"/>
            <a:ext cx="5105400" cy="8302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66"/>
                </a:solidFill>
                <a:latin typeface="Arial" charset="0"/>
              </a:rPr>
              <a:t>ことしもまた、新たな「えにし」を結ぶ会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66"/>
                </a:solidFill>
                <a:latin typeface="Arial" charset="0"/>
              </a:rPr>
              <a:t>　　　　　　　</a:t>
            </a:r>
            <a:r>
              <a:rPr lang="en-US" altLang="ja-JP" sz="2400" b="1" dirty="0" smtClean="0">
                <a:solidFill>
                  <a:srgbClr val="FF0066"/>
                </a:solidFill>
                <a:latin typeface="Arial" charset="0"/>
              </a:rPr>
              <a:t>2014</a:t>
            </a:r>
            <a:r>
              <a:rPr lang="ja-JP" altLang="en-US" sz="2400" b="1" dirty="0" smtClean="0">
                <a:solidFill>
                  <a:srgbClr val="FF0066"/>
                </a:solidFill>
                <a:latin typeface="Arial" charset="0"/>
              </a:rPr>
              <a:t>年</a:t>
            </a:r>
            <a:r>
              <a:rPr lang="ja-JP" altLang="en-US" sz="2400" b="1" dirty="0">
                <a:solidFill>
                  <a:srgbClr val="FF0066"/>
                </a:solidFill>
                <a:latin typeface="Arial" charset="0"/>
              </a:rPr>
              <a:t>は</a:t>
            </a:r>
            <a:r>
              <a:rPr lang="ja-JP" altLang="en-US" sz="2400" b="1" dirty="0" smtClean="0">
                <a:solidFill>
                  <a:srgbClr val="FF0066"/>
                </a:solidFill>
                <a:latin typeface="Arial" charset="0"/>
              </a:rPr>
              <a:t>１</a:t>
            </a:r>
            <a:r>
              <a:rPr lang="en-US" altLang="ja-JP" sz="2400" b="1" dirty="0" smtClean="0">
                <a:solidFill>
                  <a:srgbClr val="FF0066"/>
                </a:solidFill>
                <a:latin typeface="Arial" charset="0"/>
              </a:rPr>
              <a:t>4</a:t>
            </a:r>
            <a:r>
              <a:rPr lang="ja-JP" altLang="en-US" sz="2400" b="1" dirty="0" smtClean="0">
                <a:solidFill>
                  <a:srgbClr val="FF0066"/>
                </a:solidFill>
                <a:latin typeface="Arial" charset="0"/>
              </a:rPr>
              <a:t>回</a:t>
            </a:r>
            <a:r>
              <a:rPr lang="ja-JP" altLang="en-US" sz="2400" b="1" dirty="0">
                <a:solidFill>
                  <a:srgbClr val="FF0066"/>
                </a:solidFill>
                <a:latin typeface="Arial" charset="0"/>
              </a:rPr>
              <a:t>に</a:t>
            </a:r>
          </a:p>
        </p:txBody>
      </p:sp>
    </p:spTree>
    <p:extLst>
      <p:ext uri="{BB962C8B-B14F-4D97-AF65-F5344CB8AC3E}">
        <p14:creationId xmlns:p14="http://schemas.microsoft.com/office/powerpoint/2010/main" val="11000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nishi-2006-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32035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「住んでいるまちで、社会サービスを受けながら、自分らしく生き抜くことが自立」と説く　富山方式の生みの母、惣万佳代子さん（「このゆびとーまれ」代表）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57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自立支援法と介護保険法の利用経験者として自立を阻害する「制度」について語る妻屋明さん（全国脊髄損傷者連合会理事長）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08500"/>
            <a:ext cx="1352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「事件は現場で起こっている!!!!!!!　見ないで決めないで！現場のチームワークが自立支援のカナメ」と語る小島操さん（石神井訪問看護ステーション相談室長・介護支援専門員）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別会場で開かれている「福祉用具国民会議」の模様がリアルタイムで映し出され、会場から沸き起こる大拍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41888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老健局長として介護保険改正を手がけ、引き続き社会・援護局長として自立支援法と取り組む中村秀一さん はパワーポイントと資料を用意して熱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厚生労働審議官の辻哲夫さん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92375"/>
            <a:ext cx="142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「情報開示を改革の突破口に」という点で意見が一致した医療改革の最高指揮官、辻哲夫さん（厚生労働審議官）と中医協委員の勝村久司さん（医療情報の公開・開示をもとめる市民の会事務局長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5640" r="13083" b="26065"/>
          <a:stretch>
            <a:fillRect/>
          </a:stretch>
        </p:blipFill>
        <p:spPr bwMode="auto">
          <a:xfrm>
            <a:off x="5292725" y="3213100"/>
            <a:ext cx="165576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わが子を１歳でなくした経験から小児救急医療体制 の充実を訴えた坂下裕子さん　（病児遺族わかちあいの会「小さないのち」代表 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肩書から想像したイメージとのギャップが参加者をおどろかせた花井十伍さん（全国薬害被害者団体連絡協議会代表世話人）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1428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少ない医療費・長い寿命、医療改革優等生が直面した新たな課題について語る松島貞治さん（長野県泰阜村村長）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476375" y="188913"/>
            <a:ext cx="45878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charset="0"/>
              </a:rPr>
              <a:t>自立支援って？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508625" y="0"/>
            <a:ext cx="4587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charset="0"/>
              </a:rPr>
              <a:t>ほんとうの医療改革って？</a:t>
            </a:r>
          </a:p>
        </p:txBody>
      </p:sp>
    </p:spTree>
    <p:extLst>
      <p:ext uri="{BB962C8B-B14F-4D97-AF65-F5344CB8AC3E}">
        <p14:creationId xmlns:p14="http://schemas.microsoft.com/office/powerpoint/2010/main" val="19331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2291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ja-JP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260850" y="115888"/>
          <a:ext cx="4883150" cy="691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7552440" imgH="10693080" progId="AcroExch.Document.7">
                  <p:embed/>
                </p:oleObj>
              </mc:Choice>
              <mc:Fallback>
                <p:oleObj name="Acrobat Document" r:id="rId3" imgW="7552440" imgH="106930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115888"/>
                        <a:ext cx="4883150" cy="691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2" descr="D:\YUKIKO\Desktop\20130427enishi\20130427enishi\DSC_7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8528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D:\YUKIKO\Desktop\20130427enishi\20130427enishi\DSC_80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43338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D:\YUKIKO\Desktop\20130427enishi\20130427enishi\DSC_8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38163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3933" r="10497" b="3754"/>
          <a:stretch>
            <a:fillRect/>
          </a:stretch>
        </p:blipFill>
        <p:spPr bwMode="auto">
          <a:xfrm>
            <a:off x="0" y="204788"/>
            <a:ext cx="86042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6877" b="82887"/>
          <a:stretch>
            <a:fillRect/>
          </a:stretch>
        </p:blipFill>
        <p:spPr bwMode="auto">
          <a:xfrm>
            <a:off x="107950" y="-674688"/>
            <a:ext cx="11474450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テキスト ボックス 1"/>
          <p:cNvSpPr txBox="1">
            <a:spLocks noChangeArrowheads="1"/>
          </p:cNvSpPr>
          <p:nvPr/>
        </p:nvSpPr>
        <p:spPr bwMode="auto">
          <a:xfrm>
            <a:off x="1908175" y="6203950"/>
            <a:ext cx="518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2800" b="1">
                <a:solidFill>
                  <a:srgbClr val="FF33CC"/>
                </a:solidFill>
              </a:rPr>
              <a:t>「ゆきえにし」で検索すると先頭に</a:t>
            </a:r>
            <a:endParaRPr lang="ja-JP" altLang="ja-JP" sz="180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250</Words>
  <Application>Microsoft Office PowerPoint</Application>
  <PresentationFormat>画面に合わせる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​​テーマ</vt:lpstr>
      <vt:lpstr>Acrobat Document</vt:lpstr>
      <vt:lpstr>ゆき　さん</vt:lpstr>
      <vt:lpstr>PowerPoint プレゼンテーション</vt:lpstr>
      <vt:lpstr>PowerPoint プレゼンテーション</vt:lpstr>
      <vt:lpstr>ゆき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毎週レポートを書く「ごりやく」は？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fmvuser</dc:creator>
  <cp:lastModifiedBy>fmvuser</cp:lastModifiedBy>
  <cp:revision>12</cp:revision>
  <cp:lastPrinted>2014-04-10T03:06:25Z</cp:lastPrinted>
  <dcterms:created xsi:type="dcterms:W3CDTF">2014-04-10T02:02:09Z</dcterms:created>
  <dcterms:modified xsi:type="dcterms:W3CDTF">2014-04-13T13:04:54Z</dcterms:modified>
</cp:coreProperties>
</file>