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461" r:id="rId2"/>
    <p:sldId id="385" r:id="rId3"/>
    <p:sldId id="459" r:id="rId4"/>
    <p:sldId id="460" r:id="rId5"/>
    <p:sldId id="464" r:id="rId6"/>
    <p:sldId id="386" r:id="rId7"/>
    <p:sldId id="387" r:id="rId8"/>
    <p:sldId id="388" r:id="rId9"/>
    <p:sldId id="391" r:id="rId10"/>
    <p:sldId id="392" r:id="rId11"/>
    <p:sldId id="394" r:id="rId12"/>
    <p:sldId id="453" r:id="rId13"/>
    <p:sldId id="395" r:id="rId14"/>
    <p:sldId id="403" r:id="rId15"/>
    <p:sldId id="404" r:id="rId16"/>
    <p:sldId id="405" r:id="rId17"/>
    <p:sldId id="406" r:id="rId18"/>
    <p:sldId id="455" r:id="rId19"/>
    <p:sldId id="465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66" r:id="rId28"/>
    <p:sldId id="437" r:id="rId29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asegawa\AppData\Local\Microsoft\Windows\Temporary%20Internet%20Files\Content.Outlook\CKFF6BIU\&#12467;&#12500;&#12540;&#12467;&#12500;&#12540;630&#35519;&#26619;&#9733;2012&#24180;&#21152;&#12360;&#26368;&#26032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96124338624337"/>
          <c:y val="3.3543287037037038E-2"/>
          <c:w val="0.8675599206349206"/>
          <c:h val="0.81967314814814818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隔離室の隔離者数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diamond"/>
            <c:size val="10"/>
            <c:spPr>
              <a:solidFill>
                <a:srgbClr val="002060"/>
              </a:solidFill>
            </c:spPr>
          </c:marker>
          <c:dLbls>
            <c:spPr>
              <a:noFill/>
              <a:ln w="25400">
                <a:noFill/>
              </a:ln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Sheet1!$B$2:$P$2</c:f>
              <c:strCache>
                <c:ptCount val="15"/>
                <c:pt idx="0">
                  <c:v>1998年</c:v>
                </c:pt>
                <c:pt idx="1">
                  <c:v>1999年</c:v>
                </c:pt>
                <c:pt idx="2">
                  <c:v>2000年</c:v>
                </c:pt>
                <c:pt idx="3">
                  <c:v>2001年</c:v>
                </c:pt>
                <c:pt idx="4">
                  <c:v>2002年</c:v>
                </c:pt>
                <c:pt idx="5">
                  <c:v>2003年</c:v>
                </c:pt>
                <c:pt idx="6">
                  <c:v>2004年</c:v>
                </c:pt>
                <c:pt idx="7">
                  <c:v>2005年</c:v>
                </c:pt>
                <c:pt idx="8">
                  <c:v>2006年</c:v>
                </c:pt>
                <c:pt idx="9">
                  <c:v>2007年</c:v>
                </c:pt>
                <c:pt idx="10">
                  <c:v>2008年</c:v>
                </c:pt>
                <c:pt idx="11">
                  <c:v>2009年</c:v>
                </c:pt>
                <c:pt idx="12">
                  <c:v>2010年</c:v>
                </c:pt>
                <c:pt idx="13">
                  <c:v>2011年</c:v>
                </c:pt>
                <c:pt idx="14">
                  <c:v>2012年</c:v>
                </c:pt>
              </c:strCache>
            </c:strRef>
          </c:cat>
          <c:val>
            <c:numRef>
              <c:f>Sheet1!$B$3:$P$3</c:f>
              <c:numCache>
                <c:formatCode>#,##0_);[Red]\(#,##0\)</c:formatCode>
                <c:ptCount val="15"/>
                <c:pt idx="0">
                  <c:v>7370</c:v>
                </c:pt>
                <c:pt idx="1">
                  <c:v>7015</c:v>
                </c:pt>
                <c:pt idx="2">
                  <c:v>7161</c:v>
                </c:pt>
                <c:pt idx="3">
                  <c:v>7330</c:v>
                </c:pt>
                <c:pt idx="4">
                  <c:v>7363</c:v>
                </c:pt>
                <c:pt idx="5">
                  <c:v>7741</c:v>
                </c:pt>
                <c:pt idx="6">
                  <c:v>7673</c:v>
                </c:pt>
                <c:pt idx="7">
                  <c:v>8097</c:v>
                </c:pt>
                <c:pt idx="8">
                  <c:v>8567</c:v>
                </c:pt>
                <c:pt idx="9">
                  <c:v>8247</c:v>
                </c:pt>
                <c:pt idx="10">
                  <c:v>8456</c:v>
                </c:pt>
                <c:pt idx="11">
                  <c:v>8800</c:v>
                </c:pt>
                <c:pt idx="12">
                  <c:v>9132</c:v>
                </c:pt>
                <c:pt idx="13">
                  <c:v>9283</c:v>
                </c:pt>
                <c:pt idx="14">
                  <c:v>9791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身体的拘束を行っている患者数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square"/>
            <c:size val="8"/>
            <c:spPr>
              <a:solidFill>
                <a:srgbClr val="FF0000"/>
              </a:solidFill>
            </c:spPr>
          </c:marker>
          <c:dLbls>
            <c:spPr>
              <a:noFill/>
              <a:ln w="25400">
                <a:noFill/>
              </a:ln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Sheet1!$B$2:$P$2</c:f>
              <c:strCache>
                <c:ptCount val="15"/>
                <c:pt idx="0">
                  <c:v>1998年</c:v>
                </c:pt>
                <c:pt idx="1">
                  <c:v>1999年</c:v>
                </c:pt>
                <c:pt idx="2">
                  <c:v>2000年</c:v>
                </c:pt>
                <c:pt idx="3">
                  <c:v>2001年</c:v>
                </c:pt>
                <c:pt idx="4">
                  <c:v>2002年</c:v>
                </c:pt>
                <c:pt idx="5">
                  <c:v>2003年</c:v>
                </c:pt>
                <c:pt idx="6">
                  <c:v>2004年</c:v>
                </c:pt>
                <c:pt idx="7">
                  <c:v>2005年</c:v>
                </c:pt>
                <c:pt idx="8">
                  <c:v>2006年</c:v>
                </c:pt>
                <c:pt idx="9">
                  <c:v>2007年</c:v>
                </c:pt>
                <c:pt idx="10">
                  <c:v>2008年</c:v>
                </c:pt>
                <c:pt idx="11">
                  <c:v>2009年</c:v>
                </c:pt>
                <c:pt idx="12">
                  <c:v>2010年</c:v>
                </c:pt>
                <c:pt idx="13">
                  <c:v>2011年</c:v>
                </c:pt>
                <c:pt idx="14">
                  <c:v>2012年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5" formatCode="#,##0_);[Red]\(#,##0\)">
                  <c:v>5109</c:v>
                </c:pt>
                <c:pt idx="6" formatCode="#,##0_);[Red]\(#,##0\)">
                  <c:v>5242</c:v>
                </c:pt>
                <c:pt idx="7" formatCode="#,##0_);[Red]\(#,##0\)">
                  <c:v>5623</c:v>
                </c:pt>
                <c:pt idx="8" formatCode="#,##0_);[Red]\(#,##0\)">
                  <c:v>6008</c:v>
                </c:pt>
                <c:pt idx="9" formatCode="#,##0_);[Red]\(#,##0\)">
                  <c:v>6786</c:v>
                </c:pt>
                <c:pt idx="10" formatCode="#,##0_);[Red]\(#,##0\)">
                  <c:v>8057</c:v>
                </c:pt>
                <c:pt idx="11" formatCode="#,##0_);[Red]\(#,##0\)">
                  <c:v>8193</c:v>
                </c:pt>
                <c:pt idx="12" formatCode="#,##0_);[Red]\(#,##0\)">
                  <c:v>8930</c:v>
                </c:pt>
                <c:pt idx="13" formatCode="#,##0_);[Red]\(#,##0\)">
                  <c:v>9254</c:v>
                </c:pt>
                <c:pt idx="14" formatCode="#,##0_);[Red]\(#,##0\)">
                  <c:v>9695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47328"/>
        <c:axId val="44948864"/>
      </c:lineChart>
      <c:catAx>
        <c:axId val="4494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4948864"/>
        <c:crosses val="autoZero"/>
        <c:auto val="1"/>
        <c:lblAlgn val="ctr"/>
        <c:lblOffset val="100"/>
        <c:noMultiLvlLbl val="0"/>
      </c:catAx>
      <c:valAx>
        <c:axId val="44948864"/>
        <c:scaling>
          <c:orientation val="minMax"/>
          <c:min val="4000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050" baseline="0"/>
            </a:pPr>
            <a:endParaRPr lang="ja-JP"/>
          </a:p>
        </c:txPr>
        <c:crossAx val="44947328"/>
        <c:crosses val="autoZero"/>
        <c:crossBetween val="between"/>
        <c:majorUnit val="1000"/>
      </c:valAx>
    </c:plotArea>
    <c:legend>
      <c:legendPos val="b"/>
      <c:layout>
        <c:manualLayout>
          <c:xMode val="edge"/>
          <c:yMode val="edge"/>
          <c:x val="0.23324394300652515"/>
          <c:y val="5.3921272109582551E-2"/>
          <c:w val="0.47615416777176683"/>
          <c:h val="3.842318591894378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0.00126</cdr:x>
      <cdr:y>0.3197</cdr:y>
    </cdr:from>
    <cdr:to>
      <cdr:x>0.04888</cdr:x>
      <cdr:y>0.5697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9526" y="1381124"/>
          <a:ext cx="360000" cy="1080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eaVert" wrap="square" rtlCol="0"/>
        <a:lstStyle xmlns:a="http://schemas.openxmlformats.org/drawingml/2006/main"/>
        <a:p xmlns:a="http://schemas.openxmlformats.org/drawingml/2006/main">
          <a:r>
            <a:rPr lang="ja-JP" altLang="en-US" sz="1000"/>
            <a:t>隔離・患者数（人）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E98FE-83BC-4D4C-B74A-68D1B4833568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9EEE1-F4B6-48B0-8D9C-DC96BA142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08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1549F-F248-41C8-9E43-90D5DEBC216D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19D9-B9FB-4870-BFB4-AFCB074ACED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09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7779" indent="-28760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0430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0601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0773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0945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1117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1289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1460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C088CE13-0668-43A7-801D-5BAF6FB9DEEB}" type="slidenum">
              <a:rPr lang="en-US" altLang="ja-JP" smtClean="0"/>
              <a:pPr eaLnBrk="1" hangingPunct="1"/>
              <a:t>1</a:t>
            </a:fld>
            <a:endParaRPr lang="en-US" altLang="ja-JP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00745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7779" indent="-28760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0430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0601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0773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0945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1117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1289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1460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5048B333-824E-4E7D-B697-5473AF5F214B}" type="slidenum">
              <a:rPr lang="en-US" altLang="ja-JP" smtClean="0">
                <a:solidFill>
                  <a:prstClr val="black"/>
                </a:solidFill>
              </a:rPr>
              <a:pPr eaLnBrk="1" hangingPunct="1"/>
              <a:t>13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1" y="4715113"/>
            <a:ext cx="4985815" cy="4467706"/>
          </a:xfrm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69252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7779" indent="-28760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0430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0601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0773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0945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1117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1289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1460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0298F7F3-A26B-438F-9113-54CA31C9D6E0}" type="slidenum">
              <a:rPr lang="en-US" altLang="ja-JP" smtClean="0">
                <a:solidFill>
                  <a:prstClr val="black"/>
                </a:solidFill>
              </a:rPr>
              <a:pPr eaLnBrk="1" hangingPunct="1"/>
              <a:t>14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958232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7779" indent="-287607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50430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10601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70773" indent="-230086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30945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91117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51289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911460" indent="-23008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D5B7FB02-F65D-4151-AE5F-1166EC86F49A}" type="slidenum">
              <a:rPr lang="en-US" altLang="ja-JP" smtClean="0">
                <a:solidFill>
                  <a:prstClr val="black"/>
                </a:solidFill>
              </a:rPr>
              <a:pPr eaLnBrk="1" hangingPunct="1"/>
              <a:t>15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122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02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651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77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4585-6719-4223-9213-C68B1CECD55C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5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58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54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454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17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462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17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23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66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0C7CF-FBE0-454D-977E-F295425102EC}" type="datetimeFigureOut">
              <a:rPr kumimoji="1" lang="ja-JP" altLang="en-US" smtClean="0"/>
              <a:t>2014/9/21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2204C-509D-46F7-9585-A4502C6F4E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67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co.jp/url?sa=i&amp;rct=j&amp;q=&amp;esrc=s&amp;source=images&amp;cd=&amp;cad=rja&amp;uact=8&amp;docid=4NMZBrpdppnkEM&amp;tbnid=t6of7fP9FhBMqM:&amp;ved=0CAUQjRw&amp;url=http://kenkou.info/index.php?QBlog-20130803-1&amp;ei=gCIEVJ-oO8vi8AWg7oCgDg&amp;bvm=bv.74115972,d.dGc&amp;psig=AFQjCNFgyDtdvj98ZVwLgVxLVvnW9v8JPg&amp;ust=140964348657543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.jp/url?sa=i&amp;rct=j&amp;q=&amp;esrc=s&amp;source=images&amp;cd=&amp;cad=rja&amp;uact=8&amp;docid=2LeCGo-_H5XLhM&amp;tbnid=Yr9o0PSPN2nIiM:&amp;ved=0CAUQjRw&amp;url=http://isyatokekkonn.blog.fc2.com/blog-entry-7.html&amp;ei=XSgEVN7CKIbq8AWB6ICACA&amp;psig=AFQjCNH1AwfzCXEeOjCQKzC1SeeoJSROvA&amp;ust=1409644925376256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dirty="0" smtClean="0"/>
              <a:t>　　　　</a:t>
            </a:r>
            <a:r>
              <a:rPr lang="ja-JP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身体</a:t>
            </a:r>
            <a:r>
              <a:rPr lang="ja-JP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拘束廃止の立法化を求める会</a:t>
            </a:r>
            <a:endParaRPr lang="en-US" altLang="ja-JP" sz="4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4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4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東京集会</a:t>
            </a:r>
            <a:r>
              <a:rPr lang="ja-JP" altLang="en-US" sz="4300" dirty="0" smtClean="0"/>
              <a:t>　</a:t>
            </a:r>
            <a:endParaRPr lang="en-US" altLang="ja-JP" sz="4300" dirty="0" smtClean="0"/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3600" b="1" dirty="0" smtClean="0">
                <a:solidFill>
                  <a:srgbClr val="FF9900"/>
                </a:solidFill>
              </a:rPr>
              <a:t>　　　　　</a:t>
            </a:r>
            <a:endParaRPr lang="en-US" altLang="ja-JP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身体拘束を巡る状況</a:t>
            </a:r>
            <a:r>
              <a:rPr lang="ja-JP" alt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は</a:t>
            </a:r>
            <a:br>
              <a:rPr lang="ja-JP" alt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いま、危機的</a:t>
            </a:r>
            <a:r>
              <a:rPr lang="ja-JP" altLang="en-US" sz="3600" b="1" dirty="0">
                <a:solidFill>
                  <a:srgbClr val="0000FF"/>
                </a:solidFill>
              </a:rPr>
              <a:t>　</a:t>
            </a:r>
            <a:endParaRPr lang="ja-JP" altLang="en-US" sz="3600" b="1" dirty="0" smtClean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3600" b="1" dirty="0" smtClean="0">
              <a:solidFill>
                <a:srgbClr val="0000FF"/>
              </a:solidFill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sz="3600" b="1" dirty="0" smtClean="0">
                <a:solidFill>
                  <a:srgbClr val="FF9900"/>
                </a:solidFill>
              </a:rPr>
              <a:t>　　　　　　　　　　　　　　　</a:t>
            </a:r>
            <a:r>
              <a:rPr lang="ja-JP" alt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endParaRPr lang="ja-JP" altLang="en-US" sz="3600" b="1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endParaRPr lang="ja-JP" alt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</a:t>
            </a:r>
            <a:r>
              <a:rPr lang="en-US" altLang="ja-JP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</a:t>
            </a:r>
            <a:r>
              <a:rPr lang="en-US" altLang="ja-JP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ja-JP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日（日）</a:t>
            </a:r>
            <a:endParaRPr lang="en-US" altLang="ja-JP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法政</a:t>
            </a:r>
            <a:r>
              <a:rPr lang="ja-JP" altLang="en-US" sz="3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大学　市ヶ谷キャンパス</a:t>
            </a:r>
            <a:endParaRPr lang="en-US" altLang="ja-JP" sz="3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　　　　　</a:t>
            </a:r>
            <a:r>
              <a:rPr lang="en-US" altLang="ja-JP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　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</a:t>
            </a:r>
            <a:r>
              <a:rPr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</a:t>
            </a: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　　　　　　　</a:t>
            </a:r>
            <a:r>
              <a:rPr lang="ja-JP" altLang="en-US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長谷川　利夫　</a:t>
            </a:r>
            <a:endParaRPr lang="en-US" altLang="ja-JP" sz="4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altLang="ja-JP" dirty="0" smtClean="0"/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endParaRPr lang="en-US" altLang="ja-JP" sz="2800" dirty="0" smtClean="0"/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800" dirty="0" smtClean="0"/>
              <a:t>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2800" b="1" dirty="0" smtClean="0"/>
              <a:t>　　　　　　　　　　　　　　　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805264"/>
            <a:ext cx="31670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7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975350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14339" name="Picture 2" descr="C:\Users\hasegawa\AppData\Local\Microsoft\Windows\Temporary Internet Files\Content.Outlook\CKFF6BIU\IMG_6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7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85330"/>
              </p:ext>
            </p:extLst>
          </p:nvPr>
        </p:nvGraphicFramePr>
        <p:xfrm>
          <a:off x="107950" y="188640"/>
          <a:ext cx="8856663" cy="648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267744" y="6119718"/>
            <a:ext cx="3935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 smtClean="0">
                <a:solidFill>
                  <a:srgbClr val="FF0000"/>
                </a:solidFill>
              </a:rPr>
              <a:t>１</a:t>
            </a:r>
            <a:r>
              <a:rPr kumimoji="1" lang="en-US" altLang="ja-JP" sz="2800" b="1" dirty="0" smtClean="0">
                <a:solidFill>
                  <a:srgbClr val="FF0000"/>
                </a:solidFill>
              </a:rPr>
              <a:t>.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８倍に増えた身体拘束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3600" b="1" dirty="0" smtClean="0">
                <a:solidFill>
                  <a:srgbClr val="0000FF"/>
                </a:solidFill>
              </a:rPr>
              <a:t>　　急激な増加の背景にあるもの　</a:t>
            </a:r>
          </a:p>
          <a:p>
            <a:pPr marL="0" indent="0">
              <a:buNone/>
            </a:pPr>
            <a:endParaRPr lang="ja-JP" altLang="en-US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00FF"/>
                </a:solidFill>
              </a:rPr>
              <a:t>　　　　　　　精神科救急の伸びとその思想</a:t>
            </a:r>
          </a:p>
          <a:p>
            <a:pPr marL="0" indent="0">
              <a:buNone/>
            </a:pPr>
            <a:endParaRPr lang="ja-JP" altLang="en-US" sz="36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00FF"/>
                </a:solidFill>
              </a:rPr>
              <a:t>「身体拘束には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､</a:t>
            </a:r>
            <a:endParaRPr lang="ja-JP" altLang="en-US" sz="36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FF0000"/>
                </a:solidFill>
              </a:rPr>
              <a:t>　　　心身の濃厚なケア</a:t>
            </a:r>
            <a:r>
              <a:rPr lang="ja-JP" altLang="en-US" sz="3600" b="1" dirty="0" smtClean="0">
                <a:solidFill>
                  <a:srgbClr val="0000FF"/>
                </a:solidFill>
              </a:rPr>
              <a:t>を支えるための</a:t>
            </a:r>
          </a:p>
          <a:p>
            <a:pPr marL="0" indent="0">
              <a:buNone/>
            </a:pPr>
            <a:r>
              <a:rPr lang="ja-JP" altLang="en-US" sz="3600" b="1" dirty="0" smtClean="0">
                <a:solidFill>
                  <a:srgbClr val="0000FF"/>
                </a:solidFill>
              </a:rPr>
              <a:t>　　　　　　　補助手段としての意味がある」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r>
              <a:rPr lang="ja-JP" altLang="en-US" sz="3600" dirty="0" smtClean="0"/>
              <a:t>　　　　　　　　　平田豊明　</a:t>
            </a:r>
            <a:r>
              <a:rPr lang="en-US" altLang="ja-JP" sz="3600" dirty="0" smtClean="0"/>
              <a:t>『</a:t>
            </a:r>
            <a:r>
              <a:rPr lang="ja-JP" altLang="en-US" sz="3600" dirty="0" smtClean="0"/>
              <a:t>精神科治療学</a:t>
            </a:r>
            <a:r>
              <a:rPr lang="en-US" altLang="ja-JP" sz="3600" dirty="0" smtClean="0"/>
              <a:t>』</a:t>
            </a:r>
            <a:r>
              <a:rPr lang="ja-JP" altLang="en-US" sz="3600" dirty="0" smtClean="0"/>
              <a:t>より</a:t>
            </a:r>
            <a:endParaRPr lang="en-US" altLang="ja-JP" sz="3600" dirty="0" smtClean="0"/>
          </a:p>
          <a:p>
            <a:pPr marL="0" indent="0">
              <a:buNone/>
            </a:pP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1491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304800"/>
            <a:ext cx="8305800" cy="838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3000" smtClean="0"/>
              <a:t>日本の隔離・身体拘束　施行期間</a:t>
            </a:r>
            <a:r>
              <a:rPr lang="ja-JP" altLang="en-US" smtClean="0"/>
              <a:t/>
            </a:r>
            <a:br>
              <a:rPr lang="ja-JP" altLang="en-US" smtClean="0"/>
            </a:br>
            <a:r>
              <a:rPr lang="en-US" altLang="ja-JP" sz="2000" smtClean="0"/>
              <a:t>―</a:t>
            </a:r>
            <a:r>
              <a:rPr lang="ja-JP" altLang="en-US" sz="2000" smtClean="0"/>
              <a:t>１９９９年大規模調査</a:t>
            </a:r>
            <a:r>
              <a:rPr lang="en-US" altLang="ja-JP" sz="2000" smtClean="0"/>
              <a:t>―</a:t>
            </a: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66725" y="2514600"/>
          <a:ext cx="3876675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グラフ" r:id="rId4" imgW="3695689" imgH="3400380" progId="MSGraph.Chart.8">
                  <p:embed followColorScheme="full"/>
                </p:oleObj>
              </mc:Choice>
              <mc:Fallback>
                <p:oleObj name="グラフ" r:id="rId4" imgW="3695689" imgH="3400380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2514600"/>
                        <a:ext cx="3876675" cy="356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974725" y="1447800"/>
            <a:ext cx="7178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1600">
                <a:solidFill>
                  <a:prstClr val="black"/>
                </a:solidFill>
                <a:latin typeface="ＭＳ Ｐゴシック" pitchFamily="50" charset="-128"/>
              </a:rPr>
              <a:t>1999</a:t>
            </a:r>
            <a:r>
              <a:rPr lang="ja-JP" altLang="en-US" sz="1600">
                <a:solidFill>
                  <a:prstClr val="black"/>
                </a:solidFill>
                <a:latin typeface="ＭＳ Ｐゴシック" pitchFamily="50" charset="-128"/>
              </a:rPr>
              <a:t>年</a:t>
            </a:r>
            <a:r>
              <a:rPr lang="en-US" altLang="ja-JP" sz="1600">
                <a:solidFill>
                  <a:prstClr val="black"/>
                </a:solidFill>
                <a:latin typeface="ＭＳ Ｐゴシック" pitchFamily="50" charset="-128"/>
              </a:rPr>
              <a:t>6</a:t>
            </a:r>
            <a:r>
              <a:rPr lang="ja-JP" altLang="en-US" sz="1600">
                <a:solidFill>
                  <a:prstClr val="black"/>
                </a:solidFill>
                <a:latin typeface="ＭＳ Ｐゴシック" pitchFamily="50" charset="-128"/>
              </a:rPr>
              <a:t>月</a:t>
            </a:r>
            <a:r>
              <a:rPr lang="en-US" altLang="ja-JP" sz="1600">
                <a:solidFill>
                  <a:prstClr val="black"/>
                </a:solidFill>
                <a:latin typeface="ＭＳ Ｐゴシック" pitchFamily="50" charset="-128"/>
              </a:rPr>
              <a:t>30</a:t>
            </a:r>
            <a:r>
              <a:rPr lang="ja-JP" altLang="en-US" sz="1600">
                <a:solidFill>
                  <a:prstClr val="black"/>
                </a:solidFill>
                <a:latin typeface="ＭＳ Ｐゴシック" pitchFamily="50" charset="-128"/>
              </a:rPr>
              <a:t>日、精神科病床</a:t>
            </a:r>
            <a:r>
              <a:rPr lang="en-US" altLang="ja-JP" sz="1600">
                <a:solidFill>
                  <a:prstClr val="black"/>
                </a:solidFill>
                <a:latin typeface="ＭＳ Ｐゴシック" pitchFamily="50" charset="-128"/>
              </a:rPr>
              <a:t>25</a:t>
            </a:r>
            <a:r>
              <a:rPr lang="ja-JP" altLang="en-US" sz="1600">
                <a:solidFill>
                  <a:prstClr val="black"/>
                </a:solidFill>
                <a:latin typeface="ＭＳ Ｐゴシック" pitchFamily="50" charset="-128"/>
              </a:rPr>
              <a:t>万床の回答を得た</a:t>
            </a:r>
          </a:p>
          <a:p>
            <a:pPr algn="ctr" eaLnBrk="1" hangingPunct="1"/>
            <a:r>
              <a:rPr lang="ja-JP" altLang="en-US" sz="1600">
                <a:solidFill>
                  <a:prstClr val="black"/>
                </a:solidFill>
                <a:latin typeface="ＭＳ Ｐゴシック" pitchFamily="50" charset="-128"/>
              </a:rPr>
              <a:t>（行動制限数は対病床比率</a:t>
            </a:r>
            <a:r>
              <a:rPr lang="en-US" altLang="ja-JP" sz="1600">
                <a:solidFill>
                  <a:prstClr val="black"/>
                </a:solidFill>
                <a:latin typeface="ＭＳ Ｐゴシック" pitchFamily="50" charset="-128"/>
              </a:rPr>
              <a:t>4.1</a:t>
            </a:r>
            <a:r>
              <a:rPr lang="ja-JP" altLang="en-US" sz="1600">
                <a:solidFill>
                  <a:prstClr val="black"/>
                </a:solidFill>
                <a:latin typeface="ＭＳ Ｐゴシック" pitchFamily="50" charset="-128"/>
              </a:rPr>
              <a:t>％）</a:t>
            </a:r>
          </a:p>
          <a:p>
            <a:pPr algn="ctr" eaLnBrk="1" hangingPunct="1"/>
            <a:r>
              <a:rPr lang="ja-JP" altLang="en-US" sz="1600">
                <a:solidFill>
                  <a:prstClr val="black"/>
                </a:solidFill>
                <a:latin typeface="ＭＳ Ｐゴシック" pitchFamily="50" charset="-128"/>
              </a:rPr>
              <a:t>隔離・身体拘束の継続期間の割合を示したグラフ（認知症・中断あり群をのぞく）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938463" y="6237288"/>
            <a:ext cx="32654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ja-JP" altLang="en-US" sz="900">
                <a:solidFill>
                  <a:prstClr val="black"/>
                </a:solidFill>
                <a:latin typeface="ＭＳ Ｐゴシック" pitchFamily="50" charset="-128"/>
              </a:rPr>
              <a:t>浅井邦彦：精神科医療における行動制限の最小化に関する研究</a:t>
            </a:r>
          </a:p>
          <a:p>
            <a:pPr algn="ctr" eaLnBrk="1" hangingPunct="1"/>
            <a:r>
              <a:rPr lang="ja-JP" altLang="en-US" sz="900">
                <a:solidFill>
                  <a:prstClr val="black"/>
                </a:solidFill>
                <a:latin typeface="ＭＳ Ｐゴシック" pitchFamily="50" charset="-128"/>
              </a:rPr>
              <a:t>平成１２年度厚生科学研究費補助金　報告書</a:t>
            </a:r>
            <a:r>
              <a:rPr lang="en-US" altLang="ja-JP" sz="900">
                <a:solidFill>
                  <a:prstClr val="black"/>
                </a:solidFill>
                <a:latin typeface="ＭＳ Ｐゴシック" pitchFamily="50" charset="-128"/>
              </a:rPr>
              <a:t>2001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800600" y="2514600"/>
          <a:ext cx="3876675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3" name="グラフ" r:id="rId6" imgW="3695689" imgH="3400380" progId="MSGraph.Chart.8">
                  <p:embed followColorScheme="full"/>
                </p:oleObj>
              </mc:Choice>
              <mc:Fallback>
                <p:oleObj name="グラフ" r:id="rId6" imgW="3695689" imgH="34003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514600"/>
                        <a:ext cx="3876675" cy="3567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4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rgbClr val="0000FF"/>
                </a:solidFill>
              </a:rPr>
              <a:t>精神保健福祉法第</a:t>
            </a:r>
            <a:r>
              <a:rPr lang="en-US" altLang="ja-JP" dirty="0" smtClean="0">
                <a:solidFill>
                  <a:srgbClr val="0000FF"/>
                </a:solidFill>
              </a:rPr>
              <a:t>36</a:t>
            </a:r>
            <a:r>
              <a:rPr lang="ja-JP" altLang="en-US" dirty="0" smtClean="0">
                <a:solidFill>
                  <a:srgbClr val="0000FF"/>
                </a:solidFill>
              </a:rPr>
              <a:t>条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eaLnBrk="1" hangingPunct="1"/>
            <a:r>
              <a:rPr lang="ja-JP" altLang="en-US" sz="4000" dirty="0" smtClean="0"/>
              <a:t>精神科病院の管理者は、入院中の者につき、その</a:t>
            </a:r>
            <a:r>
              <a:rPr lang="ja-JP" altLang="en-US" sz="4000" dirty="0" smtClean="0">
                <a:solidFill>
                  <a:srgbClr val="FC0404"/>
                </a:solidFill>
              </a:rPr>
              <a:t>医療又は保護に欠くことのできない限度において</a:t>
            </a:r>
            <a:r>
              <a:rPr lang="ja-JP" altLang="en-US" sz="4000" dirty="0" smtClean="0"/>
              <a:t>、その行動について必要な制限を行うことができる</a:t>
            </a:r>
          </a:p>
          <a:p>
            <a:pPr eaLnBrk="1" hangingPunct="1"/>
            <a:r>
              <a:rPr lang="ja-JP" altLang="en-US" sz="4000" dirty="0" smtClean="0"/>
              <a:t>隔離その他の行動制限は、</a:t>
            </a:r>
            <a:r>
              <a:rPr lang="ja-JP" altLang="en-US" sz="4000" dirty="0" smtClean="0">
                <a:solidFill>
                  <a:srgbClr val="FC0404"/>
                </a:solidFill>
              </a:rPr>
              <a:t>指定医が必要と認める場合</a:t>
            </a:r>
            <a:r>
              <a:rPr lang="ja-JP" altLang="en-US" sz="4000" dirty="0" smtClean="0"/>
              <a:t>でなければ行うことができない</a:t>
            </a:r>
          </a:p>
        </p:txBody>
      </p:sp>
    </p:spTree>
    <p:extLst>
      <p:ext uri="{BB962C8B-B14F-4D97-AF65-F5344CB8AC3E}">
        <p14:creationId xmlns:p14="http://schemas.microsoft.com/office/powerpoint/2010/main" val="332571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sz="3600" dirty="0" smtClean="0">
                <a:solidFill>
                  <a:srgbClr val="0000FF"/>
                </a:solidFill>
              </a:rPr>
              <a:t>精神保健福祉法第</a:t>
            </a:r>
            <a:r>
              <a:rPr lang="en-US" altLang="ja-JP" sz="3600" dirty="0" smtClean="0">
                <a:solidFill>
                  <a:srgbClr val="0000FF"/>
                </a:solidFill>
              </a:rPr>
              <a:t>37</a:t>
            </a:r>
            <a:r>
              <a:rPr lang="ja-JP" altLang="en-US" sz="3600" dirty="0" smtClean="0">
                <a:solidFill>
                  <a:srgbClr val="0000FF"/>
                </a:solidFill>
              </a:rPr>
              <a:t>条第</a:t>
            </a:r>
            <a:r>
              <a:rPr lang="en-US" altLang="ja-JP" sz="3600" dirty="0" smtClean="0">
                <a:solidFill>
                  <a:srgbClr val="0000FF"/>
                </a:solidFill>
              </a:rPr>
              <a:t>1</a:t>
            </a:r>
            <a:r>
              <a:rPr lang="ja-JP" altLang="en-US" sz="3600" dirty="0" smtClean="0">
                <a:solidFill>
                  <a:srgbClr val="0000FF"/>
                </a:solidFill>
              </a:rPr>
              <a:t>項の規定に</a:t>
            </a:r>
            <a:br>
              <a:rPr lang="ja-JP" altLang="en-US" sz="3600" dirty="0" smtClean="0">
                <a:solidFill>
                  <a:srgbClr val="0000FF"/>
                </a:solidFill>
              </a:rPr>
            </a:br>
            <a:r>
              <a:rPr lang="ja-JP" altLang="en-US" sz="3600" dirty="0" smtClean="0">
                <a:solidFill>
                  <a:srgbClr val="0000FF"/>
                </a:solidFill>
              </a:rPr>
              <a:t>基づき厚生労働大臣が定める基準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07288" cy="4525963"/>
          </a:xfrm>
          <a:ln w="28575">
            <a:solidFill>
              <a:srgbClr val="00B0F0"/>
            </a:solidFill>
          </a:ln>
        </p:spPr>
        <p:txBody>
          <a:bodyPr/>
          <a:lstStyle/>
          <a:p>
            <a:pPr marL="0" indent="0" eaLnBrk="1" hangingPunct="1">
              <a:buNone/>
            </a:pPr>
            <a:r>
              <a:rPr lang="ja-JP" altLang="en-US" sz="5400" dirty="0" smtClean="0"/>
              <a:t>その制限は</a:t>
            </a:r>
          </a:p>
          <a:p>
            <a:pPr marL="0" indent="0" eaLnBrk="1" hangingPunct="1">
              <a:buNone/>
            </a:pPr>
            <a:r>
              <a:rPr lang="ja-JP" altLang="en-US" sz="5400" dirty="0" smtClean="0"/>
              <a:t>患者の症状に応じて</a:t>
            </a:r>
          </a:p>
          <a:p>
            <a:pPr marL="0" indent="0" eaLnBrk="1" hangingPunct="1">
              <a:buNone/>
            </a:pPr>
            <a:r>
              <a:rPr lang="ja-JP" altLang="en-US" sz="5400" b="1" dirty="0" smtClean="0">
                <a:solidFill>
                  <a:srgbClr val="FF0000"/>
                </a:solidFill>
              </a:rPr>
              <a:t>最も制限の少ない方法</a:t>
            </a:r>
            <a:r>
              <a:rPr lang="ja-JP" altLang="en-US" sz="5400" dirty="0" smtClean="0"/>
              <a:t>にて行われなければならない。</a:t>
            </a:r>
          </a:p>
          <a:p>
            <a:pPr eaLnBrk="1" hangingPunct="1"/>
            <a:endParaRPr lang="en-US" altLang="ja-JP" sz="5400" dirty="0" smtClean="0"/>
          </a:p>
        </p:txBody>
      </p:sp>
    </p:spTree>
    <p:extLst>
      <p:ext uri="{BB962C8B-B14F-4D97-AF65-F5344CB8AC3E}">
        <p14:creationId xmlns:p14="http://schemas.microsoft.com/office/powerpoint/2010/main" val="28808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080414"/>
              </p:ext>
            </p:extLst>
          </p:nvPr>
        </p:nvGraphicFramePr>
        <p:xfrm>
          <a:off x="900113" y="115888"/>
          <a:ext cx="7632699" cy="64992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18865"/>
                <a:gridCol w="2987870"/>
                <a:gridCol w="2725964"/>
              </a:tblGrid>
              <a:tr h="3561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11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隔離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身体拘束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患者の今後の経過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他の患者との</a:t>
                      </a:r>
                      <a:r>
                        <a:rPr lang="ja-JP" sz="1600" b="1" kern="100" dirty="0">
                          <a:solidFill>
                            <a:srgbClr val="FF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人間関係を著しく損なうおそれがある等</a:t>
                      </a: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、その言動が患者の病状の経過や予後に著しく悪く影響する場合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認められない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8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患者の現在の行動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他の患者に対する</a:t>
                      </a:r>
                      <a:r>
                        <a:rPr lang="ja-JP" sz="1600" b="1" kern="100" dirty="0">
                          <a:solidFill>
                            <a:srgbClr val="FF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暴力行為</a:t>
                      </a: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や著しい</a:t>
                      </a:r>
                      <a:r>
                        <a:rPr lang="ja-JP" sz="1600" b="1" kern="100" dirty="0">
                          <a:solidFill>
                            <a:srgbClr val="FF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迷惑行為</a:t>
                      </a: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、</a:t>
                      </a:r>
                      <a:r>
                        <a:rPr lang="ja-JP" sz="1600" b="1" kern="100" dirty="0">
                          <a:solidFill>
                            <a:srgbClr val="FF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器物破損行為</a:t>
                      </a: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が認められ、他の方法ではこれを防ぎきれない場合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4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認められない</a:t>
                      </a:r>
                      <a:endParaRPr lang="ja-JP" sz="24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検査などの必要性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身体的合併症を有する患者について、検査及び処置等のために必要な場合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認められない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自殺企図・自傷行為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自殺企図又は自傷行為が切迫している場合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自殺企図又は自傷行為が</a:t>
                      </a:r>
                      <a:r>
                        <a:rPr lang="ja-JP" sz="1800" b="1" kern="100" dirty="0">
                          <a:solidFill>
                            <a:srgbClr val="FF505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著しく</a:t>
                      </a: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切迫している場合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64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患者の現在の症状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急性精神運動興奮等のため、不穏、</a:t>
                      </a:r>
                      <a:r>
                        <a:rPr lang="ja-JP" sz="1800" b="1" kern="100" dirty="0">
                          <a:solidFill>
                            <a:srgbClr val="0000FF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多動</a:t>
                      </a: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、爆発性などが目立ち、一般の精神病室では医療又は保護を図ることが著しく困難な場合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b="1" kern="100" dirty="0">
                          <a:solidFill>
                            <a:srgbClr val="0000FF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多動</a:t>
                      </a:r>
                      <a:r>
                        <a:rPr lang="ja-JP" sz="16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又は不穏が顕著である場合</a:t>
                      </a:r>
                      <a:endParaRPr lang="ja-JP" sz="16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生命の危険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認められない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rgbClr val="000000"/>
                          </a:solidFill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精神障害のために、そのまま放置すれば患者の生命まで危険が及ぶおそれがある場合</a:t>
                      </a:r>
                      <a:endParaRPr lang="ja-JP" sz="1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61" name="Rectangle 1"/>
          <p:cNvSpPr>
            <a:spLocks noChangeArrowheads="1"/>
          </p:cNvSpPr>
          <p:nvPr/>
        </p:nvSpPr>
        <p:spPr bwMode="auto">
          <a:xfrm>
            <a:off x="1851025" y="2439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ja-JP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548680"/>
            <a:ext cx="7776864" cy="597666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/>
              <a:t>精神科医療では、</a:t>
            </a:r>
          </a:p>
          <a:p>
            <a:pPr marL="0" indent="0">
              <a:buNone/>
            </a:pPr>
            <a:r>
              <a:rPr kumimoji="1" lang="ja-JP" altLang="en-US" sz="4400" dirty="0" smtClean="0"/>
              <a:t>「多動」で身体拘束をすることが</a:t>
            </a:r>
          </a:p>
          <a:p>
            <a:pPr marL="0" indent="0">
              <a:buNone/>
            </a:pPr>
            <a:r>
              <a:rPr kumimoji="1" lang="ja-JP" altLang="en-US" sz="4400" dirty="0" smtClean="0"/>
              <a:t>可能になっている。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　⇒このような規定があり、</a:t>
            </a:r>
          </a:p>
          <a:p>
            <a:pPr marL="0" indent="0">
              <a:buNone/>
            </a:pPr>
            <a:r>
              <a:rPr lang="ja-JP" altLang="en-US" sz="4400" dirty="0" smtClean="0"/>
              <a:t>身体拘束が</a:t>
            </a:r>
            <a:r>
              <a:rPr lang="ja-JP" altLang="en-US" sz="4400" b="1" dirty="0" smtClean="0">
                <a:solidFill>
                  <a:srgbClr val="FF0066"/>
                </a:solidFill>
              </a:rPr>
              <a:t>「できる」</a:t>
            </a:r>
          </a:p>
          <a:p>
            <a:pPr marL="0" indent="0">
              <a:buNone/>
            </a:pPr>
            <a:r>
              <a:rPr lang="ja-JP" altLang="en-US" sz="4400" b="1" dirty="0" smtClean="0">
                <a:solidFill>
                  <a:srgbClr val="FF0066"/>
                </a:solidFill>
              </a:rPr>
              <a:t>ようになっていれば、</a:t>
            </a:r>
          </a:p>
          <a:p>
            <a:pPr marL="0" indent="0">
              <a:buNone/>
            </a:pPr>
            <a:r>
              <a:rPr lang="ja-JP" altLang="en-US" sz="4400" b="1" dirty="0" smtClean="0">
                <a:solidFill>
                  <a:srgbClr val="FF0066"/>
                </a:solidFill>
              </a:rPr>
              <a:t>身体拘束はなくならない</a:t>
            </a:r>
            <a:r>
              <a:rPr lang="ja-JP" altLang="en-US" sz="4400" dirty="0" smtClean="0">
                <a:solidFill>
                  <a:srgbClr val="FF0066"/>
                </a:solidFill>
              </a:rPr>
              <a:t>。</a:t>
            </a:r>
            <a:endParaRPr kumimoji="1" lang="ja-JP" altLang="en-US" sz="4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タイトル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1"/>
          </a:xfrm>
        </p:spPr>
        <p:txBody>
          <a:bodyPr/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ある看護教科書より</a:t>
            </a:r>
          </a:p>
        </p:txBody>
      </p:sp>
      <p:sp>
        <p:nvSpPr>
          <p:cNvPr id="3379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4205064"/>
          </a:xfrm>
          <a:ln w="19050">
            <a:solidFill>
              <a:srgbClr val="0070C0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ja-JP" altLang="en-US" dirty="0" smtClean="0"/>
              <a:t>１．転倒、転落防止のためのベッドや車椅子へ</a:t>
            </a:r>
            <a:endParaRPr lang="en-US" altLang="ja-JP" dirty="0" smtClean="0"/>
          </a:p>
          <a:p>
            <a:pPr marL="0" indent="0">
              <a:buFont typeface="Arial" charset="0"/>
              <a:buNone/>
            </a:pPr>
            <a:r>
              <a:rPr lang="ja-JP" altLang="en-US" dirty="0" smtClean="0"/>
              <a:t>　　の抑制</a:t>
            </a:r>
            <a:endParaRPr lang="en-US" altLang="ja-JP" dirty="0" smtClean="0"/>
          </a:p>
          <a:p>
            <a:pPr marL="0" indent="0">
              <a:buFont typeface="Arial" charset="0"/>
              <a:buNone/>
            </a:pPr>
            <a:r>
              <a:rPr lang="ja-JP" altLang="en-US" dirty="0" smtClean="0"/>
              <a:t>２．点滴または栄養カテーテルへ等のルート抜</a:t>
            </a:r>
            <a:endParaRPr lang="en-US" altLang="ja-JP" dirty="0" smtClean="0"/>
          </a:p>
          <a:p>
            <a:pPr marL="0" indent="0">
              <a:buFont typeface="Arial" charset="0"/>
              <a:buNone/>
            </a:pPr>
            <a:r>
              <a:rPr lang="ja-JP" altLang="en-US" dirty="0" smtClean="0"/>
              <a:t>　　去を防止するための抑制</a:t>
            </a:r>
            <a:endParaRPr lang="en-US" altLang="ja-JP" dirty="0" smtClean="0"/>
          </a:p>
          <a:p>
            <a:pPr marL="0" indent="0">
              <a:buFont typeface="Arial" charset="0"/>
              <a:buNone/>
            </a:pPr>
            <a:r>
              <a:rPr lang="ja-JP" altLang="en-US" dirty="0" smtClean="0"/>
              <a:t>これらは・・・・</a:t>
            </a:r>
            <a:endParaRPr lang="en-US" altLang="ja-JP" dirty="0" smtClean="0"/>
          </a:p>
          <a:p>
            <a:pPr marL="0" indent="0">
              <a:buFont typeface="Arial" charset="0"/>
              <a:buNone/>
            </a:pPr>
            <a:r>
              <a:rPr lang="ja-JP" altLang="en-US" dirty="0" smtClean="0"/>
              <a:t>短時間であれば</a:t>
            </a:r>
            <a:r>
              <a:rPr lang="ja-JP" altLang="en-US" b="1" dirty="0" smtClean="0">
                <a:solidFill>
                  <a:srgbClr val="FC0404"/>
                </a:solidFill>
              </a:rPr>
              <a:t>精神保健福祉法に規制される「身体拘束」にはあたらない</a:t>
            </a:r>
            <a:r>
              <a:rPr lang="ja-JP" altLang="en-US" dirty="0" smtClean="0"/>
              <a:t>ので</a:t>
            </a:r>
            <a:r>
              <a:rPr lang="ja-JP" altLang="en-US" b="1" dirty="0" smtClean="0">
                <a:solidFill>
                  <a:srgbClr val="FC0404"/>
                </a:solidFill>
              </a:rPr>
              <a:t>区別</a:t>
            </a:r>
            <a:r>
              <a:rPr lang="ja-JP" altLang="en-US" dirty="0" smtClean="0">
                <a:solidFill>
                  <a:srgbClr val="FC0404"/>
                </a:solidFill>
              </a:rPr>
              <a:t>が必要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3688" y="476672"/>
            <a:ext cx="4644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0070C0"/>
                </a:solidFill>
              </a:rPr>
              <a:t>勝手な概念の創出</a:t>
            </a:r>
          </a:p>
        </p:txBody>
      </p:sp>
    </p:spTree>
    <p:extLst>
      <p:ext uri="{BB962C8B-B14F-4D97-AF65-F5344CB8AC3E}">
        <p14:creationId xmlns:p14="http://schemas.microsoft.com/office/powerpoint/2010/main" val="15459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476672"/>
            <a:ext cx="8892480" cy="604867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5400" dirty="0" smtClean="0"/>
              <a:t>　</a:t>
            </a:r>
          </a:p>
          <a:p>
            <a:pPr marL="0" indent="0">
              <a:buNone/>
            </a:pPr>
            <a:endParaRPr lang="ja-JP" altLang="en-US" sz="5400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kumimoji="1" lang="ja-JP" altLang="en-US" sz="5400" dirty="0" smtClean="0">
                <a:solidFill>
                  <a:srgbClr val="FF0066"/>
                </a:solidFill>
              </a:rPr>
              <a:t>　　当事者の観点</a:t>
            </a:r>
            <a:r>
              <a:rPr kumimoji="1" lang="ja-JP" altLang="en-US" sz="5400" dirty="0" smtClean="0"/>
              <a:t>の</a:t>
            </a:r>
            <a:r>
              <a:rPr lang="ja-JP" altLang="en-US" sz="5400" dirty="0" smtClean="0"/>
              <a:t>欠如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3836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80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なぜ、廃止立法？</a:t>
            </a:r>
          </a:p>
          <a:p>
            <a:pPr marL="0" indent="0">
              <a:buNone/>
            </a:pPr>
            <a:endParaRPr lang="ja-JP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身体拘束は、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en-US" altLang="ja-JP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　　　　　　</a:t>
            </a:r>
            <a:r>
              <a:rPr lang="ja-JP" alt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</a:t>
            </a:r>
            <a:r>
              <a:rPr lang="ja-JP" altLang="en-US" sz="5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身体</a:t>
            </a:r>
            <a:r>
              <a:rPr lang="ja-JP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を傷ける</a:t>
            </a:r>
            <a:endParaRPr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kumimoji="1" lang="en-US" altLang="ja-JP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ja-JP" altLang="en-US" sz="5400" dirty="0" smtClean="0"/>
              <a:t>　　　　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10889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830816" cy="6513587"/>
          </a:xfrm>
          <a:ln>
            <a:solidFill>
              <a:srgbClr val="00B0F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dirty="0" smtClean="0"/>
              <a:t>　　　　　　では、身体拘束された人の気持ちは？</a:t>
            </a:r>
          </a:p>
          <a:p>
            <a:pPr marL="0" indent="0">
              <a:buNone/>
            </a:pPr>
            <a:r>
              <a:rPr lang="ja-JP" altLang="en-US" dirty="0" smtClean="0"/>
              <a:t>　　　　</a:t>
            </a:r>
            <a:r>
              <a:rPr lang="ja-JP" altLang="en-US" u="sng" dirty="0" smtClean="0">
                <a:solidFill>
                  <a:srgbClr val="FF0000"/>
                </a:solidFill>
              </a:rPr>
              <a:t>当事者Ａさんの精神科救急学会で</a:t>
            </a:r>
            <a:r>
              <a:rPr lang="ja-JP" altLang="en-US" u="sng" dirty="0">
                <a:solidFill>
                  <a:srgbClr val="FF0000"/>
                </a:solidFill>
              </a:rPr>
              <a:t>の発表から</a:t>
            </a:r>
            <a:br>
              <a:rPr lang="ja-JP" altLang="en-US" u="sng" dirty="0">
                <a:solidFill>
                  <a:srgbClr val="FF0000"/>
                </a:solidFill>
              </a:rPr>
            </a:br>
            <a:r>
              <a:rPr lang="ja-JP" altLang="en-US" u="sng" dirty="0"/>
              <a:t>　　　　　　　　　</a:t>
            </a:r>
          </a:p>
          <a:p>
            <a:pPr marL="0" indent="0">
              <a:buNone/>
            </a:pPr>
            <a:r>
              <a:rPr lang="ja-JP" altLang="en-US" dirty="0"/>
              <a:t>高校に入ってまもなく、頭の中に霧がかかったような不快感を感じ内科の病院に受診、「異常なし」</a:t>
            </a:r>
          </a:p>
          <a:p>
            <a:pPr marL="0" indent="0">
              <a:buNone/>
            </a:pPr>
            <a:r>
              <a:rPr lang="ja-JP" altLang="en-US" dirty="0" smtClean="0"/>
              <a:t>何</a:t>
            </a:r>
            <a:r>
              <a:rPr lang="ja-JP" altLang="en-US" dirty="0"/>
              <a:t>とか高校を卒業したものの、入学した短大に通うこと</a:t>
            </a:r>
          </a:p>
          <a:p>
            <a:pPr marL="0" indent="0">
              <a:buNone/>
            </a:pPr>
            <a:r>
              <a:rPr lang="ja-JP" altLang="en-US" dirty="0"/>
              <a:t>ができずに、転職と転居を繰り返していた</a:t>
            </a:r>
            <a:r>
              <a:rPr lang="ja-JP" altLang="en-US" dirty="0" smtClean="0"/>
              <a:t>。</a:t>
            </a:r>
          </a:p>
          <a:p>
            <a:pPr marL="0" indent="0">
              <a:buNone/>
            </a:pPr>
            <a:r>
              <a:rPr lang="ja-JP" altLang="en-US" dirty="0" smtClean="0"/>
              <a:t>そう</a:t>
            </a:r>
            <a:r>
              <a:rPr lang="ja-JP" altLang="en-US" dirty="0"/>
              <a:t>する中で、孤立感が深まり死ぬことばかり考えるよ</a:t>
            </a:r>
          </a:p>
          <a:p>
            <a:pPr marL="0" indent="0">
              <a:buNone/>
            </a:pPr>
            <a:r>
              <a:rPr lang="ja-JP" altLang="en-US" dirty="0"/>
              <a:t>うになり、数々の</a:t>
            </a:r>
            <a:r>
              <a:rPr lang="ja-JP" altLang="en-US" dirty="0" smtClean="0"/>
              <a:t>自殺図り、精神科</a:t>
            </a:r>
            <a:r>
              <a:rPr lang="ja-JP" altLang="en-US" dirty="0" smtClean="0"/>
              <a:t>病院の</a:t>
            </a:r>
          </a:p>
          <a:p>
            <a:pPr marL="0" indent="0">
              <a:buNone/>
            </a:pPr>
            <a:r>
              <a:rPr lang="ja-JP" altLang="en-US" dirty="0" smtClean="0"/>
              <a:t>医療</a:t>
            </a:r>
            <a:r>
              <a:rPr lang="ja-JP" altLang="en-US" dirty="0"/>
              <a:t>保護入院を経験</a:t>
            </a:r>
            <a:r>
              <a:rPr lang="ja-JP" altLang="en-US" dirty="0" smtClean="0"/>
              <a:t>、</a:t>
            </a: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全身</a:t>
            </a:r>
            <a:r>
              <a:rPr lang="ja-JP" altLang="en-US" dirty="0">
                <a:solidFill>
                  <a:srgbClr val="FF0000"/>
                </a:solidFill>
              </a:rPr>
              <a:t>を拘束され、多量の薬</a:t>
            </a:r>
            <a:r>
              <a:rPr lang="ja-JP" altLang="en-US" dirty="0" smtClean="0">
                <a:solidFill>
                  <a:srgbClr val="FF0000"/>
                </a:solidFill>
              </a:rPr>
              <a:t>を処方</a:t>
            </a:r>
            <a:r>
              <a:rPr lang="ja-JP" altLang="en-US" dirty="0">
                <a:solidFill>
                  <a:srgbClr val="FF0000"/>
                </a:solidFill>
              </a:rPr>
              <a:t>される。</a:t>
            </a:r>
          </a:p>
          <a:p>
            <a:pPr marL="0" indent="0">
              <a:buNone/>
            </a:pPr>
            <a:r>
              <a:rPr lang="ja-JP" altLang="en-US" dirty="0" smtClean="0"/>
              <a:t>　　　　　　　　　　</a:t>
            </a:r>
            <a:r>
              <a:rPr lang="ja-JP" altLang="en-US" dirty="0"/>
              <a:t>　</a:t>
            </a:r>
            <a:r>
              <a:rPr lang="ja-JP" altLang="en-US" dirty="0" smtClean="0"/>
              <a:t>⇒　その時どう思ったか？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9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  <a:ln w="28575"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ja-JP" sz="4000" b="1" dirty="0" smtClean="0"/>
          </a:p>
          <a:p>
            <a:pPr marL="0" indent="0">
              <a:buNone/>
            </a:pPr>
            <a:r>
              <a:rPr lang="ja-JP" altLang="en-US" sz="4000" b="1" dirty="0" smtClean="0"/>
              <a:t>拘束</a:t>
            </a:r>
            <a:r>
              <a:rPr lang="ja-JP" altLang="en-US" sz="4000" b="1" dirty="0"/>
              <a:t>ではなく、そばに常に誰かが居てくれる</a:t>
            </a:r>
            <a:r>
              <a:rPr lang="ja-JP" altLang="en-US" sz="4000" b="1" dirty="0" smtClean="0"/>
              <a:t>、心地よい</a:t>
            </a:r>
            <a:r>
              <a:rPr lang="ja-JP" altLang="en-US" sz="4000" b="1" dirty="0"/>
              <a:t>場所で</a:t>
            </a:r>
            <a:r>
              <a:rPr lang="ja-JP" altLang="en-US" sz="4000" b="1" dirty="0" smtClean="0"/>
              <a:t>、</a:t>
            </a:r>
          </a:p>
          <a:p>
            <a:pPr marL="0" indent="0">
              <a:buNone/>
            </a:pPr>
            <a:r>
              <a:rPr lang="ja-JP" altLang="en-US" sz="4000" b="1" dirty="0" smtClean="0"/>
              <a:t>安心</a:t>
            </a:r>
            <a:r>
              <a:rPr lang="ja-JP" altLang="en-US" sz="4000" b="1" dirty="0"/>
              <a:t>して眠れる</a:t>
            </a:r>
            <a:r>
              <a:rPr lang="ja-JP" altLang="en-US" sz="4000" b="1" dirty="0" smtClean="0"/>
              <a:t>部屋</a:t>
            </a:r>
            <a:r>
              <a:rPr lang="ja-JP" altLang="en-US" sz="4000" b="1" dirty="0"/>
              <a:t>で落ち着きたかった</a:t>
            </a:r>
            <a:r>
              <a:rPr lang="ja-JP" altLang="en-US" sz="4000" b="1" dirty="0" smtClean="0"/>
              <a:t>。</a:t>
            </a:r>
          </a:p>
          <a:p>
            <a:pPr marL="0" indent="0">
              <a:buNone/>
            </a:pPr>
            <a:r>
              <a:rPr lang="ja-JP" altLang="en-US" sz="4000" b="1" dirty="0" smtClean="0"/>
              <a:t>全て</a:t>
            </a:r>
            <a:r>
              <a:rPr lang="ja-JP" altLang="en-US" sz="4000" b="1" dirty="0"/>
              <a:t>の‘ 自由’ を奪われたとき</a:t>
            </a:r>
            <a:r>
              <a:rPr lang="ja-JP" altLang="en-US" sz="4000" b="1" dirty="0" smtClean="0"/>
              <a:t>、</a:t>
            </a:r>
          </a:p>
          <a:p>
            <a:pPr marL="0" indent="0">
              <a:buNone/>
            </a:pPr>
            <a:r>
              <a:rPr lang="ja-JP" altLang="en-US" sz="4000" b="1" dirty="0" smtClean="0"/>
              <a:t>「</a:t>
            </a:r>
            <a:r>
              <a:rPr lang="ja-JP" altLang="en-US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私の人生はこれで終わった</a:t>
            </a:r>
            <a:r>
              <a:rPr lang="ja-JP" altLang="en-US" sz="4000" b="1" dirty="0"/>
              <a:t>」と</a:t>
            </a:r>
            <a:r>
              <a:rPr lang="ja-JP" altLang="en-US" sz="4000" b="1" dirty="0" smtClean="0"/>
              <a:t>おもった。</a:t>
            </a:r>
          </a:p>
          <a:p>
            <a:pPr marL="0" indent="0">
              <a:buNone/>
            </a:pPr>
            <a:r>
              <a:rPr lang="ja-JP" altLang="en-US" sz="4000" b="1" dirty="0" smtClean="0"/>
              <a:t>鉄格子</a:t>
            </a:r>
            <a:r>
              <a:rPr lang="ja-JP" altLang="en-US" sz="4000" b="1" dirty="0"/>
              <a:t>のついた牢獄のような場所</a:t>
            </a:r>
            <a:r>
              <a:rPr lang="ja-JP" altLang="en-US" sz="4000" b="1" dirty="0" smtClean="0"/>
              <a:t>で</a:t>
            </a:r>
          </a:p>
          <a:p>
            <a:pPr marL="0" indent="0">
              <a:buNone/>
            </a:pPr>
            <a:r>
              <a:rPr lang="ja-JP" altLang="en-US" sz="4000" b="1" dirty="0" smtClean="0"/>
              <a:t>全身</a:t>
            </a:r>
            <a:r>
              <a:rPr lang="ja-JP" altLang="en-US" sz="4000" b="1" dirty="0"/>
              <a:t>拘束されたまま</a:t>
            </a:r>
            <a:r>
              <a:rPr lang="ja-JP" altLang="en-US" sz="4000" b="1" dirty="0" smtClean="0"/>
              <a:t>、</a:t>
            </a:r>
          </a:p>
          <a:p>
            <a:pPr marL="0" indent="0">
              <a:buNone/>
            </a:pPr>
            <a:r>
              <a:rPr lang="ja-JP" altLang="en-US" sz="4000" b="1" dirty="0" smtClean="0"/>
              <a:t>薬</a:t>
            </a:r>
            <a:r>
              <a:rPr lang="ja-JP" altLang="en-US" sz="4000" b="1" dirty="0"/>
              <a:t>漬けの状態で眺める景色は</a:t>
            </a:r>
            <a:r>
              <a:rPr lang="ja-JP" altLang="en-US" sz="4000" b="1" dirty="0" smtClean="0"/>
              <a:t>、</a:t>
            </a:r>
          </a:p>
          <a:p>
            <a:pPr marL="0" indent="0">
              <a:buNone/>
            </a:pPr>
            <a:r>
              <a:rPr lang="ja-JP" altLang="en-US" sz="4000" b="1" dirty="0" smtClean="0">
                <a:solidFill>
                  <a:srgbClr val="FF0000"/>
                </a:solidFill>
              </a:rPr>
              <a:t>ただただ虚しい</a:t>
            </a:r>
            <a:r>
              <a:rPr lang="ja-JP" altLang="en-US" sz="4000" b="1" dirty="0">
                <a:solidFill>
                  <a:srgbClr val="FF0000"/>
                </a:solidFill>
              </a:rPr>
              <a:t>気持ち</a:t>
            </a:r>
            <a:r>
              <a:rPr lang="ja-JP" altLang="en-US" sz="4000" b="1" dirty="0"/>
              <a:t>になった</a:t>
            </a:r>
            <a:r>
              <a:rPr lang="ja-JP" altLang="en-US" sz="4000" b="1" dirty="0" smtClean="0"/>
              <a:t>。</a:t>
            </a:r>
            <a:endParaRPr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4145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476672"/>
            <a:ext cx="7848872" cy="5649491"/>
          </a:xfrm>
          <a:ln w="1905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dirty="0" smtClean="0">
                <a:solidFill>
                  <a:srgbClr val="FF0000"/>
                </a:solidFill>
              </a:rPr>
              <a:t>取り返しのつかない深い傷</a:t>
            </a:r>
            <a:endParaRPr kumimoji="1" lang="en-US" altLang="ja-JP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4400" dirty="0" smtClean="0"/>
              <a:t>　　　　　　　　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↓</a:t>
            </a:r>
          </a:p>
          <a:p>
            <a:pPr marL="0" indent="0">
              <a:buNone/>
            </a:pPr>
            <a:r>
              <a:rPr lang="ja-JP" altLang="en-US" sz="4400" dirty="0" smtClean="0"/>
              <a:t>幸い</a:t>
            </a:r>
            <a:r>
              <a:rPr lang="ja-JP" altLang="en-US" sz="4400" dirty="0"/>
              <a:t>、</a:t>
            </a:r>
            <a:endParaRPr kumimoji="1" lang="en-US" altLang="ja-JP" sz="4400" dirty="0" smtClean="0"/>
          </a:p>
          <a:p>
            <a:pPr marL="0" indent="0">
              <a:buNone/>
            </a:pPr>
            <a:r>
              <a:rPr lang="ja-JP" altLang="en-US" sz="4400" dirty="0" smtClean="0"/>
              <a:t>Ａさんの場合は、</a:t>
            </a:r>
            <a:br>
              <a:rPr lang="ja-JP" altLang="en-US" sz="4400" dirty="0" smtClean="0"/>
            </a:br>
            <a:r>
              <a:rPr lang="ja-JP" altLang="en-US" sz="4400" dirty="0" smtClean="0"/>
              <a:t>北海道の「浦河</a:t>
            </a:r>
            <a:r>
              <a:rPr lang="ja-JP" altLang="en-US" sz="4400" dirty="0" err="1" smtClean="0"/>
              <a:t>べ</a:t>
            </a:r>
            <a:r>
              <a:rPr lang="ja-JP" altLang="en-US" sz="4400" dirty="0" smtClean="0"/>
              <a:t>てるの家」の</a:t>
            </a:r>
          </a:p>
          <a:p>
            <a:pPr marL="0" indent="0">
              <a:buNone/>
            </a:pPr>
            <a:r>
              <a:rPr lang="ja-JP" altLang="en-US" sz="4400" dirty="0" smtClean="0"/>
              <a:t>当事者研究を繰り返すなかで</a:t>
            </a:r>
          </a:p>
          <a:p>
            <a:pPr marL="0" indent="0">
              <a:buNone/>
            </a:pPr>
            <a:r>
              <a:rPr lang="ja-JP" altLang="en-US" sz="4400" dirty="0" smtClean="0"/>
              <a:t>ようやく傷が癒え、回復に向かう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5739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332656"/>
            <a:ext cx="7632848" cy="532859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　　</a:t>
            </a:r>
            <a:r>
              <a:rPr kumimoji="1" lang="ja-JP" altLang="en-US" dirty="0" smtClean="0"/>
              <a:t>政府の審議会委員だった</a:t>
            </a:r>
            <a:r>
              <a:rPr kumimoji="1" lang="ja-JP" altLang="en-US" sz="3600" u="sng" dirty="0" smtClean="0"/>
              <a:t>　　　　　　　　　</a:t>
            </a:r>
            <a:endParaRPr lang="en-US" altLang="ja-JP" sz="3600" u="sng" dirty="0" smtClean="0"/>
          </a:p>
          <a:p>
            <a:pPr marL="0" indent="0">
              <a:buNone/>
            </a:pPr>
            <a:r>
              <a:rPr kumimoji="1" lang="ja-JP" altLang="en-US" sz="3600" dirty="0" smtClean="0"/>
              <a:t>　　　　　　　Ｂ</a:t>
            </a:r>
            <a:r>
              <a:rPr lang="ja-JP" altLang="en-US" sz="3600" u="sng" dirty="0" smtClean="0"/>
              <a:t>さん</a:t>
            </a:r>
            <a:r>
              <a:rPr lang="ja-JP" altLang="en-US" sz="3600" u="sng" dirty="0"/>
              <a:t>の場合</a:t>
            </a:r>
            <a:endParaRPr lang="en-US" altLang="ja-JP" sz="3600" u="sng" dirty="0"/>
          </a:p>
          <a:p>
            <a:pPr marL="0" indent="0">
              <a:buNone/>
            </a:pPr>
            <a:endParaRPr kumimoji="1" lang="en-US" altLang="ja-JP" sz="3600" dirty="0"/>
          </a:p>
          <a:p>
            <a:pPr marL="0" indent="0">
              <a:buNone/>
            </a:pPr>
            <a:r>
              <a:rPr lang="ja-JP" altLang="en-US" sz="3600" dirty="0" smtClean="0"/>
              <a:t>　　病棟ホールで、立ったり、</a:t>
            </a:r>
            <a:r>
              <a:rPr lang="ja-JP" altLang="en-US" sz="3600" dirty="0" smtClean="0"/>
              <a:t>座ったりしていたところ、</a:t>
            </a:r>
            <a:endParaRPr lang="en-US" altLang="ja-JP" sz="3600" dirty="0" smtClean="0"/>
          </a:p>
          <a:p>
            <a:pPr marL="0" indent="0">
              <a:buNone/>
            </a:pPr>
            <a:endParaRPr lang="en-US" altLang="ja-JP" sz="3600" dirty="0" smtClean="0"/>
          </a:p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FF0000"/>
                </a:solidFill>
              </a:rPr>
              <a:t>　　突然、看護師に囲まれ、</a:t>
            </a:r>
          </a:p>
          <a:p>
            <a:pPr marL="0" indent="0">
              <a:buNone/>
            </a:pPr>
            <a:r>
              <a:rPr kumimoji="1" lang="ja-JP" altLang="en-US" sz="3600" dirty="0" smtClean="0">
                <a:solidFill>
                  <a:srgbClr val="FF0000"/>
                </a:solidFill>
              </a:rPr>
              <a:t>　　身体拘束</a:t>
            </a:r>
            <a:r>
              <a:rPr kumimoji="1" lang="ja-JP" altLang="en-US" sz="3600" dirty="0" smtClean="0"/>
              <a:t>を受ける。</a:t>
            </a:r>
            <a:endParaRPr kumimoji="1"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1773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336704"/>
          </a:xfrm>
          <a:ln w="28575">
            <a:solidFill>
              <a:srgbClr val="002060"/>
            </a:solidFill>
          </a:ln>
        </p:spPr>
        <p:txBody>
          <a:bodyPr/>
          <a:lstStyle/>
          <a:p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「多動」を治す「</a:t>
            </a:r>
            <a:r>
              <a:rPr lang="ja-JP" altLang="en-US" dirty="0">
                <a:solidFill>
                  <a:srgbClr val="FF0000"/>
                </a:solidFill>
              </a:rPr>
              <a:t>治療」</a:t>
            </a:r>
            <a:r>
              <a:rPr lang="ja-JP" altLang="en-US" dirty="0"/>
              <a:t>の名目で</a:t>
            </a:r>
            <a:r>
              <a:rPr lang="ja-JP" altLang="en-US" dirty="0" smtClean="0"/>
              <a:t>、身体</a:t>
            </a:r>
            <a:r>
              <a:rPr lang="ja-JP" altLang="en-US" dirty="0"/>
              <a:t>拘束を</a:t>
            </a:r>
            <a:r>
              <a:rPr lang="ja-JP" altLang="en-US" dirty="0" smtClean="0"/>
              <a:t>受けることがある。</a:t>
            </a:r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医師に</a:t>
            </a:r>
            <a:r>
              <a:rPr lang="ja-JP" altLang="en-US" dirty="0">
                <a:solidFill>
                  <a:srgbClr val="FF0000"/>
                </a:solidFill>
              </a:rPr>
              <a:t>「あなた</a:t>
            </a:r>
            <a:r>
              <a:rPr lang="ja-JP" altLang="en-US" dirty="0" smtClean="0">
                <a:solidFill>
                  <a:srgbClr val="FF0000"/>
                </a:solidFill>
              </a:rPr>
              <a:t>は</a:t>
            </a:r>
            <a:r>
              <a:rPr lang="en-US" altLang="ja-JP" dirty="0" smtClean="0">
                <a:solidFill>
                  <a:srgbClr val="FF0000"/>
                </a:solidFill>
              </a:rPr>
              <a:t>『</a:t>
            </a:r>
            <a:r>
              <a:rPr lang="ja-JP" altLang="en-US" dirty="0" smtClean="0">
                <a:solidFill>
                  <a:srgbClr val="FF0000"/>
                </a:solidFill>
              </a:rPr>
              <a:t>多動</a:t>
            </a:r>
            <a:r>
              <a:rPr lang="en-US" altLang="ja-JP" dirty="0" smtClean="0">
                <a:solidFill>
                  <a:srgbClr val="FF0000"/>
                </a:solidFill>
              </a:rPr>
              <a:t>』</a:t>
            </a:r>
            <a:r>
              <a:rPr lang="ja-JP" altLang="en-US" dirty="0" smtClean="0">
                <a:solidFill>
                  <a:srgbClr val="FF0000"/>
                </a:solidFill>
              </a:rPr>
              <a:t>な</a:t>
            </a:r>
            <a:r>
              <a:rPr lang="ja-JP" altLang="en-US" dirty="0">
                <a:solidFill>
                  <a:srgbClr val="FF0000"/>
                </a:solidFill>
              </a:rPr>
              <a:t>ので、身体拘束をします」と言われたら、</a:t>
            </a:r>
            <a:r>
              <a:rPr lang="ja-JP" altLang="en-US" dirty="0"/>
              <a:t>反論できない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＝強固な医療モデル</a:t>
            </a:r>
            <a:endParaRPr lang="ja-JP" altLang="en-US" dirty="0"/>
          </a:p>
          <a:p>
            <a:endParaRPr lang="ja-JP" altLang="en-US" dirty="0"/>
          </a:p>
          <a:p>
            <a:r>
              <a:rPr lang="ja-JP" altLang="en-US" dirty="0"/>
              <a:t>しかも、実際は</a:t>
            </a:r>
            <a:r>
              <a:rPr lang="ja-JP" altLang="en-US" dirty="0" smtClean="0"/>
              <a:t>、Ｂさんの例のように、</a:t>
            </a:r>
            <a:br>
              <a:rPr lang="ja-JP" altLang="en-US" dirty="0" smtClean="0"/>
            </a:br>
            <a:r>
              <a:rPr lang="ja-JP" altLang="en-US" dirty="0" smtClean="0">
                <a:solidFill>
                  <a:srgbClr val="FF0000"/>
                </a:solidFill>
              </a:rPr>
              <a:t>突然</a:t>
            </a:r>
            <a:r>
              <a:rPr lang="ja-JP" altLang="en-US" dirty="0">
                <a:solidFill>
                  <a:srgbClr val="FF0000"/>
                </a:solidFill>
              </a:rPr>
              <a:t>看護師に囲まれ</a:t>
            </a:r>
            <a:r>
              <a:rPr lang="ja-JP" altLang="en-US" dirty="0" smtClean="0">
                <a:solidFill>
                  <a:srgbClr val="FF0000"/>
                </a:solidFill>
              </a:rPr>
              <a:t>、</a:t>
            </a:r>
            <a:br>
              <a:rPr lang="ja-JP" altLang="en-US" dirty="0" smtClean="0">
                <a:solidFill>
                  <a:srgbClr val="FF0000"/>
                </a:solidFill>
              </a:rPr>
            </a:br>
            <a:r>
              <a:rPr lang="ja-JP" altLang="en-US" dirty="0" smtClean="0"/>
              <a:t>身体</a:t>
            </a:r>
            <a:r>
              <a:rPr lang="ja-JP" altLang="en-US" dirty="0"/>
              <a:t>拘束を受けることもある。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01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QEhUUEhQWFRQUFRUYFxYXGBoYGBsUFRsZGBYaFRwcHSggGxolHBcXITIiJSkrLjAuGCAzODMsNygtLisBCgoKDg0OGhAQGywkICQsLCwsLCwsLCwsLCwsLCwsLCwsLCwsNCwsLCwsLCwsLCwsLCwsLCwsLCwsLCwsLCwuN//AABEIAMIBBAMBIgACEQEDEQH/xAAcAAEAAQUBAQAAAAAAAAAAAAAABgECBAUHAwj/xABHEAACAQMBBAYHBAgFAgYDAAABAgMABBESBSExQQYHEyJRYTJCUmJxgZEUI5KhFVNygpOx0dIzQ2PB4XOUNGSDo7PwFyRE/8QAGAEBAQEBAQAAAAAAAAAAAAAAAAIBAwT/xAAlEQEBAAICAgIBBAMAAAAAAAAAAQIREjEhQQPwUSJhgZEyQnH/2gAMAwEAAhEDEQA/AO4NVtXNVtApQnG81Hdv9NrOx0dtKMO2nKDtNJ9/TkgUEipXPJOtWETSokLyxqF7GROErDIkyWwEUbsE8d+K1c/WVeMe5DBGPAl5D8z3R+VZuNktdXpXN9n9Z7DdcW370L6vmUcA/QmpnsPpHbXozBKGI4oe66/tIcEfSkpZY2tKUrWFKUoFKUoFKUoFKUoFKUoFKUoFKUoFKUoFKUoFKUoFXLVtXLQVpSlBRqwNtbVjs4XnmbSiDfzJJOFVRzYkgAeJrPauWdbe0C9xBbA9yNDO48XYlIs+Qw5+OPCsrZNo30h6Qz7RYmYlIc9y3U90Ly7bHpv4+qOQ51pxZRgYEaY8NI/pXvVkrHcFUs7MFRBxZ23Ko+f041z3t01pfSpXb9XNzpGu6iDY3gRMRnwzrrXbU6I3luCezE6DeWhyWx5xnvfhzWNaWrWj3hhlXX0XUlXX9lhvFI5A2cctxB3EHwIO8H41dGGZiqJJIyjUwjRnIU7gW0g4BwfoaCe9EesBg6QXxB1EKlwBgFjuVZhwDE8GG4nkN2ek186grIpHEHIIP0II5HyrsfVvtJ7iwjMhJeNpImY7yeyYqpPmV0k+ddMbtzymknpSlUkpSlApSlApSlApSlApSlApUf6TdMLewwrkyTEZWKPe+PFuSL5tiuebW6dXtwe44tk9mPDvj3nYbv3QPjWWyNktdjJxSvne4XtDqkZ5G8XdmPyyd3yrM2fte6tf/DXDpx7jkyRndjerZI/dIrOUVwrvlK4XYdNto2sMVvHolVG3zSd6TsyclSCQCRkgHJ3Y8Km9j1owEgTwzQg+v3XUebaCSB54xW7idVPaV521wsiq8bB0YZVlIIIPMEca9K1hVy1bVy0FaUpQUauP9aVuU2irnhLaoF+MLvq/+Va7A1QnrS2IZ7UTxjMtprkA9qIgdqvxwoYeaCsvTZ25Mt2p1YydL6MAZLPu3IBvJycV0joP0RMBFzcgduR3I+IhU8fIyHmeXAcycLoVsKOx2el72RmuDD27ZOWCyd91hHAHST5kjGale0NvogVYR280gBjiQ7yG4O59SPfksflk7q5f8dp+7bVWvC1EnZr2mjtNPe0g6NXlnfisPYV/LOpMsXZkHHkSNzgZ37mB38CCp51imr6ZdElvUZ4sR3QU6JOGrAOFl9pfPiOVOhPRZtn9sWk7Qy9lvI7y6FwVJG5hqLEHHOpNWv2/aSzW8iQStDKR3HXG5hvAOQdx4H4036Zr25r1hCOPaDlcDNvG82Nw7TVIMt72gLnyAroXVns9oNnxawQ0rSTEHcQJWLID5hNNc46vtiDaF1mRT2cJEtxr3s1xnCxyE8SCpLfsqOBrsr3wB0hTnxbuj5V2wxtcM85O2XSsKRpDwaMDyO/6kVZ2Z9Yq37Uhx9AMV04OfNsKVjLIwGAI8ftf8VcHfwT8R/pU8W8o96V46n8E+p/pTMngn1P9Kabye1K8cyeCfU/0r1XON/HnimiVWlKVjSoR1idLGtsW1sQLh1DM/HsoiSAQObthgPDBJ4YM3rhfSuQttC8LcRMFHkqxx6flg5+dZb4bjN1q1XBJySzHLMxJZm8WJ3k1dUg6PdDp7yETdokKSDMQKl2ZT6LNvAUHkN5xv8qitvfK2F/zc6TGvebWDpKqOZ1bq5urKpUr2R0AmmAa5k7AHf2ceGkx4MxBVT4gA/GpVbdCLFBg26SHm0uZGPzY/wAqxuq5VmlTXpn0JjjT7RYwqjxg9rFGMdpH4ge2u8jxyR4VCI5AwBByDwoxvOhXSFtnzqpY/ZZnCyJyjdzhZU9kasBhw355HPbK+dbiIOrKeDKQfmK7l0Ou2msLWRvSe3iJJ4k6RkmumNc8o3FXLVtXLVJVpSlBRqsZQRg7weIPhV7VbQRSwiNnN9kODC6u9seaopGuFh4LqGk+Bxy3+dv0Vihlhe3ZoEi1aoo8BJcjA7XO845b62229iNcTRSpMYTEsi91VYkSac41bge54c6wTHe2/pKt3GODJiOfHvKe4x8wV+Fc8sb6dMcp7balRnanSsouI7eftCcEyRSLHF5ykA5H7Oc+XGsq16RxlFAMlxLpGrsYZMFuZGRhRnxNRxrpyjeVrtp7ajgYIdTyEFhHGNTaRxZuSr5sQK8xHe3HBUtEPFnIlmx7qqdCnzJb4Vqtt7EihNraKHdbmaR7hydUswhQyBZG5qXKbju0gjGKrj7qMs9dNf0e6QrFNM9jA09vcETzY+7aO4Y6GCl9z6ggOkHdgnPeFTXZ234LhjHkpKOMMo0SD4A+kPNcivBdxyCoIGNQH3WPZA9qo70p2euBKyu0SD7yLJ7VEyfv4iN6MhOcjeVzzArJ8nlw5bqaybPjJzpwfEbv+KrHaYPFSPAqM/UVF7Xa09kF7ZjdWuBi4UZkQctf60Y9ZRq8QeNSy1uUlRZI2Do4yrKcgg8wa7z5LZ2THHtU26eyv0FW/ZU9lfpXtWJdKmrvFwccFLY/Ktm7TKSenr9jT2RT7Gns/wA6xdEfjL9Xp2af6v1eq1fzUbn4jJ+xp4fmf617KuBgcqwOzXl231b+tOxHhN+I/wBaa33WzLXU+/0zJJdPqkjxG/8ALjVEukO7UM+B3H86xOw8pvx/814zLGNziU+RbP5ZrZhim55Rtq5R1p7EaGf7WB9zOEjlPsTAaUY+TjC+RUeNdEih3fdiVfi2B8wav2hs37TbyQT4KyoVOBwyNx38wcEfCoyx06YZ38IZ0F6UwtDBayMI7hEWIIc4k7NcBozwOQM44jfW/t+j1tHKkqRKrxrIqY4DtW1yED2iefGob1YbGYSzzzjvwM1qu7cXQjtpEPgTpUHyYV0WvPfD0zzClK1OxtlPDJK8khkL4CnfuXLOxI5Es5G71UQcqlTbZqBdMOhbFmuLNRqY5lgGAHPN487g/iOB8jW86TKLU/bVlSJkVUkEpxFKme6HI9FwThW34yRgiqbP2lJd3EeElhjhQyOG3B5JAVjVWB0yIF1vu56KqJccW5cidCp7VH0KrDSxZwOzUg8DqOn5V9FbGsRb28MI4RRon4VA/wBqhCdHluduG44x28EZkG7T9qBbsgfEiNy3l3DXQ66YuWRVy1bVy1SVaUpQUarauaraBSlKCuaZqlKBUX6appkspskCO50MV46Z43jAH75jqUVoenVuZLGbT6UYWZf27d1mXHzTHzrL5g1PSqVo7cyA6TE8UhC/4ehZF158W05yK2xwR62k7s/5h8mHsVpOlp7TZ11pA71pM6oPRwUJDg+3w3Vt7eXKK+o4ZV+8x3yT6pHs+deX05ovabQk2fM9tJHqt0AkikU6ljgdjkaQMkRHC6hnAZc+NbCFjZn7TZ5ltZTqlhXvMdW8zRAcG3bwNzDz4+3SCJowlxGPvbQmTsx6JgO6dQfWLJk49pV8KtvYEsGW5gOLK4K9oFGRG0mNEi+zCxwGAG4sG3DVXSTxuNiYWV2k8ayRMHRwGVhvBBr2qHbIn+xXggxpguyzIo9CK5GWdVPsyLlwOTK3jUxrtLuLKUpWhSlKC10DDB4VSOJV9EAfAVWSQKCzEBQCSScAAcST4VD5dqy7Q1dizQWY3GcbppPOIcUjPDV6R5YGCcuWp5ZddtvtjpPDbkoMyygEmOPB0gDJaVidMS45sR860s0l5dxlzci1jZdwt1DuCfRJeRcsN4zpUfGsOO0SSb7JDGFt4dLzID/jzHDxq7cdy4kYE78qOZre3N6kZQs+Cz9mr4yVfBOgLzGFO+uOXyX0zaMWd3fWhht2S3jUIiQga3jlkGe7JLxhd8bsqd53kk1KdnbZjmOg5imHpQyYWQeYHrr7y5FarphutJBjSxaJkTjl+1TQ+eRzjdUr2nsqG5GmaNXxwJ9JT4ow3qfMGqxnKOmOdedUzy5+FYB2DNEMW904HJbhe3X65V/qxrXXvRu8mkSTt4IZUwO1jjkLMgOdDKX0su87jnGd1OFdOcby4t1kUpIqup4qwBB+INajpRt5LS3nKSRCaKF3SMsucqDp7uc43flWWmwZ5Bi5uyR7NunYAjzYsz/Qisy36NWiRmMW8ZVt7a1Dlj4uzZLHzJrZgy5z09tibNS2iCJk5yzO29ndt7O55kn+lZ9BSujkVctW1ctBWlKUFGq2rmq2gUpSgUpSgVj7SIEMpPARvn4aTmsitF04ujFYzkHDOgiU+/OwiX83FBFySuxsOMkbPLNHnwh3yZ/2rf7O3RRnV/lova444AGjH+9anpVCotBaqNInaK3WMnvkOQGIOfR7NX3eVb8HnqHh2nqEeyB7XnXlv379/hzUMYPcKbhv7L2R7Wefw86wuhsaSWk1m+JEt5JLYgjc0DKHiGPDspFHyrNC+rpOBv7PPfU+0x5r5Vi7AlK39yhIIkht5Qw3BipkibA8gqCr+K+fv376bijF8ssdnc27EvPswrNEeBMcX30EpPE6gpjbxKvXSrSbWiP7Sq34gD/vXKune2bX9ISJcmZUEQgdIc6pcgSkvjBEaiUKMHvF2HKp50EvjPYW7nJ7mkMw0llQlFYjkWCg4866yaXrTfUpSqClKj/TW+eOFYom0TXUggR/YDAtJJ+7Grn448aDV38/6SkZT/4KJyAoO+6ljPf3/qUYY95lPIb9ftXasskLzREx28Z0RyDAkmdsKkVvyCFiFMp37jp9qshrQSvHs6AFIVjVrlh6sA3JHGeI7Uqwzx0qx44rN2mRLexQooENlEJM4+7E8gaOJW5d2MOcf6iVy7/VU/ursDZQtLdIO85ILPqOXmkbe0gY+J/ICsXar6r6yGsfdi6l143LpRYQrDmfvzvrdEceODxHrsfGL3a01zk7RgOU7trc7/UGqSAYk97u/UiuXtK/bi6pLSADAmu42ZDvJWENOXzyUmJRjzqaVErNNe0kGDpgtpJMNx7SZwisD7OmOQD4mpbXf45rFePRSlKtpSlKBSlKBVy1bVy0FaUpQUarauaraBSlKBSlKCyeZUGp2VVHNiAPqahm1dsxX93DbwSxOlvi4lOoMrN3lhTdxw2XPgUXxrB6a7REF4zzwmdEhjMKlGZAT2xmIIUgOSsS5PJhVJtG2FMENuoCbmuHUgRqSQDbkL3pCAeBAXcT4Gbu+G68dsfpEpuUnuV1djs0M6MT32uYmV5iD4JGpQe87eFTBTnf3ckf+lj3ffrC6bW0Vtse7jjCpGtrKqjgO8pAHmST8yairdZVqFGIZ2O77vs1VB7w1OO9XPPHxJEWJsOHrY5frc+/7la61Yja0Q3d6xudWn0O7Nb6dPw1N9ah0/Wd+rtXz7Ukqqx8m0hu75VserPpEdo300rokZitlRI48sulpSXOogesi8BWYY2UmNjpL2kZbWUQvjGoqC2OOM4zivUDHCq0ruopSlAqC9MNpRQbRt2mbCRWly2SCUEkjxBe0IGFDKkgBOOBFTquf9LNhbUa4nks2tmhnSIGOUZYhFIZDlSNB38/8w+FZZuaG/6C2ZW3E8g++uz27+6r74o/gkelceR8a1nRwFxNMd7XNzPIATlCiHsoxJ4YSJcD+tbLYUc1ns4/aMa4UmYANq0xKXaJC2BqKppXPlz41g9G7UxWlvGR3uwjyud0jaAWZz6pzk1z+TrScmyPM5OBnLeup8IvdrTXmV2jb91fvLa6UD1GKtAw7T38aj8q3JPPJ7uRrx3o/dQesPOo302uVtxbSsmWjuNQQbw0ZRxPI55YiLMR7orlO0xttmMBtQ72PaWWBq8YZjkDyHbDFSyodtCTs7i0uAdSLKYJJDuIS4XSqjxXtBFv96pjXf47+lc6KUpVtKUpQKUpQKuWrauWgrSlKCjVbVzVbQKUpQKUpQKUqCdbXSQ2tsLeJsT3WpQRxSEY7R/jg6R5t5UEC6w+lZ2jOY42/wD1IGwgHCWRdxlPioO5R5auYxF6oigAAbgNwHlWVszZ0l3MlvAMySHcTwVR6Tt7qj6nA51Hbp01s8hclE3e03s55Dxb+Wa6J1IwgXdxggabaNQvMgu2/wCA04+dQM2Rt2khf04pHRz4urEFv3vS+BFSbq0v+w2nCTwnWSA/FgJFJ+cWP3q2dsvTvdKUqkFKUoFKUoNZ0oi12V0o4tbzAfEo1avZja4YyF3SRo2jO+XKg6gfV8cVvtpvphlbAOI3ODvG5Sd9fMWxtqTxqqLPMn3aFQsrgYwNQC5wMHkBjBFRnjs1t9Eauer0d2vG6P3CPW8M1q5oFfaFrG69wwXsmg7wz4hj1nyKSyDHvVyu26XX0ZBF0744CRUcfPugn5mtl0d6bSJfQzXrqYVWaMsqadHb9n3m3nKAxr8M5qMcbLtnCxLNoRvEH2dJDLOzIwtpFIGbVdOA7swCyRsQNWdW5W38t9s/bF7DEn2u1EjIg1yQShiSB3m7N1T44BPlW62rsuO7VdRIZe9FKjYdGIxqRh4g8OBHHNRCTo9tZnQtc25CMGzmUBsNEwBQDAH3bDif8RvhXTWulSRObG7SeNJY21JIqsreKsMg17Vr+juzja20MLMGaONVZgMAt6xA5DOa2FUwpSlApSlAq5atq5aCtKUoKNVtXNVtApSlApSlBR3CgknAAJJPIDiTXzj0l2yb+7muc5Rjoh8oEyEx+1vf97yrrvWztb7Ps+RFOJLkiBcHBw/+IR8Iw9cRUYGByrLVYxbI+kZP0G8kncABzJO7Fdu6s+iJsITLMB9qnwX9xB6EQ+HE+JJ8BUQ6qeif2mQXsw+5iY9gp9eVdxkPiqnIHicnkK7HSQtcR629mdjtDtAMLcxBuH+bF3H+ZUx/Soctw0TLKnpROki445jYNj54x867R1v7L7awaYDv2rCUH3PRlH4CT8VFcWrK3Hp9NWdys0aSIcrIqup8mGR/OvauddUHSNHgWykfE8Ovswd2uDOV0HnpB0kcRgV0WqQUpSgUpSgw9s3CxW8zyDKJFIzDxUKSR9K+YYrbVGgO4qq4I4qQOX8q7r1vX/ZbOdAcNcPHEPEoTqkH4FYfOuKVOSsXhaSk5VvTXj5+DDyNe5qW7A6Bm82bJdxg/aTIxgHDXFFlDFvOO+wcgnnp5VEUbPIggkEHcQw3EEciCCKyxUu3U+pvpHlWsZWy0YLwE84NwMY80J/Cw8K6dXzHa3ckEkc8JxLCwdPMjip8mBKn419HbD2rHeW8c8Rykqhh4g8GU+YIIPmKqIs0zqUpWsKUpQKUpQKuWrauWgrSlKCjVbVzVbQKViXt92RA7OV8/q01AfHfurG/TX/l7n+F/wA0G0pWr/TX+hc/wj/WrLjpAkas7xTqqKWYmI4CqMkk+GKDlfW9tXt75YQe7aR7/DtpsMfmEC/iNQyG1ed0hi/xJnWNfItxP7q5b92kl207vNJ6cztI3xc5A+QwPlUp6rrcG+M7JI620ZxoQv8AezAqM44EJq/FU91fUds2ZYpbQxwxjCRIqKPJRgVk1q/02P1Nx/BeqjbS/qbj+C/9KpDPuYFkRkcZV1KsPFWGD+Rr5w21sObZ0vYXA3jdHJ6kqjgUPtY4rxHw319Afptf1Vx/Ak/pWFtiW2vIjFcW80kZ5G3l3HkVIGVYeIIIrLGy6fP+8EEEqykMrKcMrDgVI4Gup9BusnWVt78hXOFS43Kj+Al5JIfH0T5HdUV6RdCZITqs1uJ48/4bwSLKg8mK6ZB9D+1UUYAlkYEEbmRgQw8nU7x8CKzpXivqKlcQ6G9Yj2GmK7ZpbXcqud8kXIecieW9h5jcOrWPSi3nRZIu1kRvRdIJWU8txCVW02NzStb+m4/Yn/7eb+ytB0p6wrezUqqu9wRlIWR4+PBnLKNKefE8gaMQrrj2p2t5FAp7ttGWb/qzYx8wi/8AuedQQxs+EjGZHIRB4u50r+ZFe95dPNLJNKQZJXLuQMDJwAAPAAADyFb7q4t1faEburMlujSnSjv3z3IshFPi53+zU91fUdw2Ls5bW3igT0YY0QfugDPzrmHW50V7Jjfwr3GIFyo5HgswH5MfgeRrpH6di9mf/t5/7KpNtaF1KskxVgQQbeYgg7iD3OFUmPnOuidTG2tEstmx7sgM0Xk4wJlHxyrfiqG9JtkrZXTQx6+xI1wl0dD2ZOCnfALaDuz4Faxtl7SNpcQ3I/yJFZvOI92UfgLfMCp6qr5j6XpWrTb8JAI7UgjIPYTbweGO5V36ch/1f4E39lUhsqVrf07D/q/wJv7Kfp2H/U/gzf2UGypWsO3ofGT+DN/ZQbfg8ZP4Mv8AZQbOrlq0GrloK0pSgo1W1c1W0ClKUHNulvW3DZzyW8ULSzRHSxZhGgbwGQWPxxjzqBdI+s69vYZIGWCOKVSrBVcvpPEai/MbuFd62lsmC5XTPDHKvg6Bv5io1ddV+zJP/wCbR/05JE+gDY/Kpsvpzzxzv+N0+fRfSDkn5j/eu/dUGzOx2dHIwGu5JnbHg+BGPkgWsH/8ObP1ZLXBXmnaDBHgTp1fnXQIIVRVRRhVAVQOAUDAA+VJL7bhz/3u19KUqllKUoFabpD0ds7tS11DG2hSe0I0uqgb8OMMB863Na3pJs5rq1ngR+zaaNkD4zjUMZx8KD5hnjFxc4tUkZZJNNvESXfSfR3nmRvJPDmcCvoXq16LPsy07OR9UkjmR1ByiMQBpj8t288zk159A+gUOy1LZEtwww0xGMKfUjG/Su4eZ51AOsbrMklkktbUFIUZo5ZBulcqdLrH7C5BGeJ5YqZNea5Yzj+rO+alXTrrHW3LW9kVknGQ8npRxHgR78nu8Bz8DyR2LMzuzO7nLuxyzN4sf/uOVXbJspLgBbWCWUchHGdI8mY4VfmRXROjnVS7kPfuFX9RETk+Ukm7A8l/FTzXo8RBNjbKmvZOytk7RhjU3BIwecjcvhxPIV3HoT0Sj2ZEVDGSWTBlkO7JHAIPVQZOB5nOa3WzdnxW0YigjWONeCIAAP8AnzrJrZE27VzTNUpWsQHrl2T2tmLgenauHPnE/dkHwGQ37lcdK53Gvpm/s1nieKQZSRGRh4qwIP8AOvmiS1eB3hk9OF2jbzKHAPzGD86mqxrtvVPtf7Rs9EY5ktj2DZOSQgHZk/FCv51Ms1xTqg2qIL2SFjhbmLIzw7SDJ+pRm/DXahWxlVzTNUpWsVzTNUpQKuWrauWgrSlKCjVbVzVbQKUpQKUpQKUpQKUpQKUpQKUpQK5r1m9XP2vVdWYAucZePcFmA/ISY58DwPiOlUrLNsyxmU1XGOozbDxzz2L5AYNKqtkMkqFVlUg8MgqceKnxrs9YC7FtxcfaRCguCukyhQHKnkTzrPpJpmOPGaKUpWqKUpQK4J117BMN99oCt2dyikkatIlj7rasbgSuj44Nd7oRmss2nLHlNPki22e8h+7hlkPuRu5/IGpVsDo/tkMDax3cXm0nZJ+8sjYI/dNfRo3UqZg54/DJ53f7abolHeLbqNoPG84J70fDT6urcAW8SABW5pSrdilKUCrlq2rloK0pSgo1W0pQKUpQKUpQKUpQKUpQKUpQKUpQKUpQKUpQKUpQKUpQKUpQKUpQKUpQKUpQKuWlKCtKUo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39147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17056"/>
            <a:ext cx="36672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059974" y="5517232"/>
            <a:ext cx="914400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>
                <a:solidFill>
                  <a:prstClr val="black"/>
                </a:solidFill>
                <a:latin typeface="Times New Roman" pitchFamily="18" charset="0"/>
              </a:rPr>
              <a:t>多動</a:t>
            </a:r>
            <a:endParaRPr lang="ja-JP" alt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" name="雲形吹き出し 8"/>
          <p:cNvSpPr/>
          <p:nvPr/>
        </p:nvSpPr>
        <p:spPr>
          <a:xfrm>
            <a:off x="1557958" y="1215368"/>
            <a:ext cx="3181802" cy="1872208"/>
          </a:xfrm>
          <a:prstGeom prst="cloudCallout">
            <a:avLst>
              <a:gd name="adj1" fmla="val -36400"/>
              <a:gd name="adj2" fmla="val 6860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97590" y="1395388"/>
            <a:ext cx="2935820" cy="15121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そわそわ・・・</a:t>
            </a:r>
            <a:endParaRPr lang="en-US" altLang="ja-JP" sz="24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ja-JP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でももうちょっとしたら</a:t>
            </a:r>
            <a:endParaRPr lang="en-US" altLang="ja-JP" sz="24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ja-JP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落ち着きそう。</a:t>
            </a:r>
          </a:p>
        </p:txBody>
      </p:sp>
      <p:sp>
        <p:nvSpPr>
          <p:cNvPr id="10" name="ストライプ矢印 9"/>
          <p:cNvSpPr/>
          <p:nvPr/>
        </p:nvSpPr>
        <p:spPr>
          <a:xfrm>
            <a:off x="4340740" y="3925168"/>
            <a:ext cx="977018" cy="720080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32" y="2564904"/>
            <a:ext cx="35378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365644" y="1650504"/>
            <a:ext cx="3534724" cy="9144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「多動」に対する身体拘束</a:t>
            </a:r>
          </a:p>
        </p:txBody>
      </p:sp>
    </p:spTree>
    <p:extLst>
      <p:ext uri="{BB962C8B-B14F-4D97-AF65-F5344CB8AC3E}">
        <p14:creationId xmlns:p14="http://schemas.microsoft.com/office/powerpoint/2010/main" val="3925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二等辺三角形 3"/>
          <p:cNvSpPr/>
          <p:nvPr/>
        </p:nvSpPr>
        <p:spPr>
          <a:xfrm>
            <a:off x="4211960" y="5445224"/>
            <a:ext cx="1224136" cy="129614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971600" y="2569840"/>
            <a:ext cx="7344816" cy="2880320"/>
            <a:chOff x="971600" y="2636912"/>
            <a:chExt cx="7344816" cy="2880320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74" y="283783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7" y="2636912"/>
              <a:ext cx="19050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グループ化 7"/>
            <p:cNvGrpSpPr/>
            <p:nvPr/>
          </p:nvGrpSpPr>
          <p:grpSpPr>
            <a:xfrm>
              <a:off x="971600" y="3645024"/>
              <a:ext cx="7344816" cy="1872208"/>
              <a:chOff x="827584" y="3212976"/>
              <a:chExt cx="7344816" cy="1872208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1691680" y="4941168"/>
                <a:ext cx="5688632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アーチ 5"/>
              <p:cNvSpPr/>
              <p:nvPr/>
            </p:nvSpPr>
            <p:spPr>
              <a:xfrm rot="10800000">
                <a:off x="827584" y="3212976"/>
                <a:ext cx="2232248" cy="1728192"/>
              </a:xfrm>
              <a:prstGeom prst="blockArc">
                <a:avLst>
                  <a:gd name="adj1" fmla="val 10800000"/>
                  <a:gd name="adj2" fmla="val 91818"/>
                  <a:gd name="adj3" fmla="val 95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アーチ 6"/>
              <p:cNvSpPr/>
              <p:nvPr/>
            </p:nvSpPr>
            <p:spPr>
              <a:xfrm rot="10800000">
                <a:off x="5940152" y="3212976"/>
                <a:ext cx="2232248" cy="1728192"/>
              </a:xfrm>
              <a:prstGeom prst="blockArc">
                <a:avLst>
                  <a:gd name="adj1" fmla="val 10800000"/>
                  <a:gd name="adj2" fmla="val 91818"/>
                  <a:gd name="adj3" fmla="val 95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0" name="雲形吹き出し 9"/>
          <p:cNvSpPr/>
          <p:nvPr/>
        </p:nvSpPr>
        <p:spPr>
          <a:xfrm>
            <a:off x="179512" y="615504"/>
            <a:ext cx="3181802" cy="1872208"/>
          </a:xfrm>
          <a:prstGeom prst="cloudCallout">
            <a:avLst>
              <a:gd name="adj1" fmla="val -5666"/>
              <a:gd name="adj2" fmla="val 692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1" name="雲形吹き出し 10"/>
          <p:cNvSpPr/>
          <p:nvPr/>
        </p:nvSpPr>
        <p:spPr>
          <a:xfrm>
            <a:off x="4791589" y="908720"/>
            <a:ext cx="3181802" cy="1578992"/>
          </a:xfrm>
          <a:prstGeom prst="cloudCallout">
            <a:avLst>
              <a:gd name="adj1" fmla="val 5511"/>
              <a:gd name="adj2" fmla="val 7810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947019" y="975544"/>
            <a:ext cx="2935820" cy="15121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今すれば短くてすむ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23751" y="795524"/>
            <a:ext cx="2935820" cy="151216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ja-JP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もう少し待ってくれれば</a:t>
            </a:r>
            <a:endParaRPr lang="en-US" altLang="ja-JP" sz="24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ja-JP" altLang="en-US" sz="2400" dirty="0">
                <a:solidFill>
                  <a:prstClr val="black"/>
                </a:solidFill>
                <a:latin typeface="Times New Roman" pitchFamily="18" charset="0"/>
              </a:rPr>
              <a:t>落ち着く</a:t>
            </a:r>
            <a:r>
              <a:rPr lang="ja-JP" altLang="en-US" sz="2400" dirty="0" smtClean="0">
                <a:solidFill>
                  <a:prstClr val="black"/>
                </a:solidFill>
                <a:latin typeface="Times New Roman" pitchFamily="18" charset="0"/>
              </a:rPr>
              <a:t>のに・・・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79512" y="2937768"/>
            <a:ext cx="615553" cy="18524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本人の意志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374881" y="2910847"/>
            <a:ext cx="615553" cy="1887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2800" dirty="0" smtClean="0">
                <a:solidFill>
                  <a:prstClr val="black"/>
                </a:solidFill>
              </a:rPr>
              <a:t>治療的判断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6" name="AutoShape 2" descr="data:image/jpeg;base64,/9j/4AAQSkZJRgABAQAAAQABAAD/2wCEAAkGBxITEhAPEhIUDxUQFBIUEhAPFRYUFRwYFRUWFhQWFRUYHCggGRoxGxQVITEiJSowMC4vFyIzRDMsNyk5NCsBCgoKDg0OGxAQGywlICUsNzc0MDQyNSw0NS8vLywsNCwvLCwsNzQsLCw0LS4vNSw0NjQsNiwtLCwsLCwsLCwsLP/AABEIAOEA4QMBIgACEQEDEQH/xAAcAAEAAQUBAQAAAAAAAAAAAAAABwMEBQYIAgH/xABDEAABAwIEAwUEBgcHBQEAAAABAAIDBBEFEiExBkFRBxMiYYEUMnGRI0JScoKhCBUzQ2KiwSRTkrGy0eFEVLPC8DX/xAAaAQEAAwEBAQAAAAAAAAAAAAAAAgQFAwEG/8QALBEBAAICAAQEBAcBAAAAAAAAAAECAxEEEiExE0FxoSJRgfEFIzJhscHwQv/aAAwDAQACEQMRAD8AnFERAREQEREBERAREQEREBEVCurI4Y3zSvbFHGC573mwAHMlBXRQfxD24SmXLQU7O6a79rVZszwDrlY0jID53OuwW+8C9o9JiP0YvTVDQC6mlIuepid9dt/gfIINzRanxR2i4dQuMUs3eSi96enHeSC2tnW8LDqNHEbqM8Y7cKtxIpaaKBt9HVBdI8j7rSA0+pQTwi5xd2wYsTfPAP4RDp+brrLYR24VbDaqpYqhv2qcuiePR2YH8kE8ItCwPtdwuocyN0j6V79AyqYWC/QyC7BtuSNxz0W+A80H1ERAREQEREBERAREQEREBERAREQEREBEWM4jxyGip5Kqd2VkY2+s531WMHNx5D+iDxxPxFT0FO+qqHZWt0a0ave4+6xjebj+WpNgLrmnjDjCrxKQvneWRBxMNIw/RsGwzWtnf/EeptYaKjxfxRUYjUGpnOVrbiCnabsjbfYdXnS7ufkAAMMgLy9l7HYjUOGhB8ivSIPjW28ydSTqSepK+oiAiIg+PaCLHVSP2Vdo76N7KGreX0ryGxSvOsJOwJ/uv9O+yjlU5hcEIOz0Ue9iPEpq8PEUjs0tE4QuJNyWWvE4+l2/gKkJAREQEREBERAREQEREBERAREQEREFviFbHDHJPK8RxxNL3vdsANSVzL2i8aPxOoDhmjpodKeFx36yvH2z05DTqTsHb5xXJJVfqtpLYqYMfK0fXke0Pbm/hDXCw6k9BaKxOgu0VBsyOmQVrryXq2dMqbpUF33i9NeqNDQzzHLDFJMb2+jaXfMjZZLFuHKqkZFJUMEYlcWtGZrnXAvqBeyjN6xPLvqlFLTG9dFsEXhhXtSRF4kXteJEG0dlHFow+va6Q2gqQIpzsG3PgkPwO/kSuplxFKuq+yTH/bMMpnuN5IR3EutzmjsAT5lmQ+qDckREBERAREQEREBERAREQEREBERBzP2/w5cWJtbvKeFxPW2Zt/5beijdS5+kjFato32AzU5bm0ucsjjb+b81oLuDK4U7qt1O5kTG5iZC1rsvN2QnNb05qNrRXvL2KzPZgg5C5eVJnAfZv3rWVVYCGu1jp9Wlw5OkO4HQBQy5q4q7snjx2yTqrUOHOE6qt1hZZgNjNJ4WfAHdx8gCpS4e7MaWHK+YGqkGp7zSO/lHzH3rreqSjaxrWMaGNYAGtaAAANgANldsYFk5eLyZOkdIaOPBjx/vKzgpA0BrQGgaBrRYegCi3tvP0lCzo2d3+IsH/qphAULduMp9tpm30FNmA83SyAn+VvyXvBU/NiUeJvM45hoAdZfRKrR716ML8glynIXFgfbwlwAJbfrYj5raZi8a5eJSqMUi+SyIKLypm/RtxW0tbRE++xk7B9w5JP8AXH8lC5W/dhkhGMUwBsHsqGuHUd051j6tB9EHUSIiAiIgIiICIiAiIgIiICIiAqVTUNjY+V7gxkbXOe47BrRck+gVVYHj5pOGYkACSaSpsBqf2TkGj4URiUwxioiysbdmHwSC5ZG1xvM8bd452otoABYndeO0WvLMOrHs8WaPJprpI5rHH5OKyHDsjPYqLJ7vs8GW3Tu2qOcRqMsdZgMZzzS1LGUrMpsIpiybxO5Bt3LEm1subfyn23/TUisY8XrHvpiuyrg8VkrqmZuaCncBlOz5LXyn+EAgkc7gc1KnEFNiLHiaikikaAA+jqGhoNr3LJRqCdNDpp6LL8P4Qykp4aWPURNALrWzO3c4+ZJJ9VZ8TcT0tEG+0S5C++RjQXPNueUbDzOi9y5bZMm4jfyhHHSKU1M6YI8eGK4q6GrpS0eNwZ3sQ0ubSNsCFf4RxtT1EkcccdR9J7r3QPDLWuCXbAefmryixCOoiZUQuzskF2kfmCORBuCPJXlOCq05K71y6n1WYxzrfN7Mi0qE+3ZhFZTOtoaYAHzEshI/mb81NbFEnbtSudJh72NL84ljblF7uzMLQLczm9bK3wc/mwq8RHwSj7hTh+StqGU7LhvvSycmsG5+PIDqVufa1SxU8GH0kLQxjDKQOegYCTpqSTcnqt+4K4abQUrYyB30lnzvGt3W90H7IvYep5qOO2iUmppm8mwkj4ueb/6QusZ/F4mIjtG/4RnF4eCZnvKPQV8JRFpqApY/R0w1z66oqbeCCAsv/HK9uUD8LHqJ10n+j9hJiw0zk61cr5ALWs1n0Y+OrHH1CCTUREBERAREQEREBERAREQEREBeJog5rmOFw4FpHkRYr2iCHOEC6n7zB5rtmonPyF+neQF5McrOrbEDy09HCWHsqa+qxbKMjP7PSvt72QZJZh+bQelwti7asJjfQPqheOenMTIp4yWuDZpmQyMJGpYWyHRX+F0DIIYqeMWZCxrG/hFrnz5+qyuIxRitNo/6/wBK/iyTkrFZ8l0oL7VsDrZsSc5sEszJGxNgdGwubYNF23AsDmznXrdTmvq4Ycs47c0Q6ZMfPGpa9whgRpKOnpnWLmNJeRqMznFzrHpd1vRZpkSrWX1crfFMzLrE6jUPJZcEHYgg+q0jgh7Y3S4RUAPlw6QvpXSgFxhdfu5GEj3gHEEjYOAW8FarxrgRnEdVAe7q6U5oJNswGpif1YdR5X6EqdbRETWfNCazM7hmql6gXtSrRJiEgH7lkcV/MAvP5vI9FLWAcRxVbC4fRyR6TwP0dG4e8De3huDr/VQHi9QZJ55ScxklkdcbauJ08l24DHPi2m3lH8o8ZePCiI81oiIthmKtLTvkeyKNud8rmsY0blziA0D1IXZfD2FtpaWnpGm4p4mR5upa0Au9Tc+qhP8AR94RL5X4rK3wQ5o6bMN5D78gvyANgepPNqnxAREQEREBERAREQEREBERAREQEREGH4vwUVlFVUZ/fRkNJ5PHijPo9rT6LUuC8Z9qpI5HeGWO8NQw7tlj8LwRyvo63RwUiqL8cjbh2LMePDT4zo8fVZVMIs4cgHhwvzJJPJVeLxc9Nx3h3wX5beraERanh/FxbWPw6tY2nlLiaaRpPdSscT3dr+6+wtbmQdtllVrM70vTMR3bYiL4SopId7a+JJ2zMoI3ujjEbXyZCQXlxNg631QGjTqVsXZpTzR4fGJr3e58kYcbkMdbLfpc5nfiWz4pg1LLI2eWnilkYLNe9gcdNr338r7JI5e5+IrOKMdYSw4Z8SbzLUOPsAilgqKoAxTRRPcJYyWlzWtuWPt7wIuNVB6njtCxJkNDUZjYzNMTANyXjX0y3K0bgjs2fWwuqJnupmO0gs0OLury028G1tdddudvgMvJhm156b6K/GY+bJEVjrpoKz/BPCs2I1TKWLwjR00pGjIwfE49TyA5k8txa45gE1NVvoSO8kD2sZk1z57GMtHUhw087Lp7sz4PZhtGyIgGeWz6l41u+3ug/Zbew9TzWpExMbhnzGp1LYcIw2OmhipoW5I4WBjB5DmTzPMnmSrxEXrwREQEREBERAREQEREBERAREQERUauqjiY6WV7YmMF3SSODWgdS46BBWUM9u/EtJLBHRQVDX1UNUx2SK5LS0PYbyDwscHEaXv5LPYlxycQn/VOESeN7XOqMQA8EUTTleYgbF77loBGniFjzbrfaRwU2ihwuSniz01HP3ldKRnmcS6O80pAzOFmvvbQXGi8ns9hsnCGNOngyzeGopnGGqYdxIzQu8wRZwI01PRUeMOH4a+ExSWa9tzDNbxMcf8ANpsLjnbqAsRxDTujmjxqh+na9jRVQxa99F9WRlt3gf5Dzvf4VxJTVIBhmaTzjccsgPMOYdVgZJtWeen2n5NfHWto5bfdR7O8bqpWTU1ZG5stGWsMzgQHg3ANzufDuNwQea218isGSL4+Vcr5otO4jTrXDMdN7ep5FaTSta1z3ENa0FznHYAC5JVQlaJxlxHA6VtC9zmwNc01s0bXOFt2wXbqLka+WnVc8eO2W2odL3jHXcsRUx1mIVUdYKH2mmbcU0czxEy1x9I8E3N7XI2IsNbaydw3W1T87amkbSBmQRmOZsrXbg2DR4QLDfr5LXoePqA2ZE98pA0jhglJsNAAMo8gruhkxDED7PFR1GHxSEtlrKod25sdjfumGxLzsCL2vdX4plyarFNRHr09/wClObY6btN9z9F5wHgEVXiNZjjxmbHJ3FGCPCTExsb5x11BDemvO1pSVrheHx08UVPC0RxwtDGNHID/ADPMnmrpbFa8tYiPJl2nc7ERFJ4IiICIiAiIgIiICIiAiIgIiiTta7QqiCZ2GUdon92101Vu5ue9mRjYOy2Ob+LSxF0G58Y8d0eHNtK/vJiLspYrOlN9iR9Rvmeh3XP/ABjxRV4k8PqXBkbSTFSx/s29C77b7fWPnaw0WLazVz3Fz3vN3yPJc9x5kuOpXohBecDY9+rq6CsIJjF45w3fu36OI62OV1v4V1S1zJGAjLIyRtxsWua4fmCCuQKkgWB+toFMPYrxmXQPw2Y3fSjNA47mG9svxaTb4EDkguuIcO/U8hnhDnYdM76aEXcaZ7jbvIxuYiTq3kduioV/D9BWATuijmzi4mjJaSORzsIv6rL8Z8UxxWpshqp6lpbFRtFy/NceP7LN7k8gemkX4l2a1NPDHI2Rszic09G1z2RkAghjHXu7mLm3ksnjvAplrvJyWt/vp6ruDNaKzWa80LvieKmpIpDT4lPHKy3d0zajvG300LACW6dTZZHGqbF6fD6fFYaz2uGWGKSVkkEbZI+8a030Bztu4gm+mnLUSBwLUYRLBnpKWGnfHZs0D429/G61rSFwzEaGzudjzVp2o8Wx01DLEAC6pY6CKLYeNuVxsPqhpv8AIaXV3Hw1Irq3xfvMQ5X4i0zuvw+jX+HcKxCtY0w4zRPNmmZsETZHx5hcaaXO41tsVJvCfC8FBB7PFd+ZxfLLLq+R53e88z/suTsLrJaaRk1PK+CVm0kZIO97EbFumx0KmbhHtwYQ2LEozG4ae1QNzRnzfGPE07e7e/QLtTFSn6YiHK2S1/1TtMjYwNgB8AvSo0dVHKxksT2yseLsfGQ5pHUEbqspoCIiAiIgIiICIiAiIgIiICIiAiIgLmjtLkD8YxF4OYB0DB5FkEYcP8V10s9wAJOgAuT8FyVV1vfzVVVyqKiaUfBzyQPkg8IiIMfK8OlsTbINAep/4XgSvje2WJ5jkjN2PabEH4q8qKZrveAPnz+axbI/E7KSWjQX680G+cL0raihxCvklc2upZXVDaou8YyRB0YPVpIeLbbdFksS49qRTRzT0MjS5rT3gOWI5tnDQloIsbFaNwvSiWspqZ73MiqJY2zNDi0OANw1wvrfb1U58U0THxujLQWvaWEbCxFrL5z8Zz4K58VMlOae++3T6LOCtpiZiWjx8LT08EuNOqjBVhhnMbAO5yZQRA8Xu69mjfe2hIutR4z4kdiMrZ2tdG2KJrGRusfGfFKR66A9ANl9xHjCWoo6XD3MLBS2Er8x+k7vSJpbbQAbg3uQDpZa/LWEOta/RfRViIjUdlZ8j1APz+KEL3RMPjJFgTcBVJmL0SH2CY7LFXmgzEw1THuEZJIbJG0vzN6XAcDbfToF0QuYuxf/APZpPuVH/heunUBERAREQEREBERAREQEREBERAREQax2mYqKbC66UkgmF0TC3fPL9Gwj4FwPouaYI8rWt6ABTP8ApBzu9looB7stTmf593G4gfDxX9FDiAiL4xr3vEUUb55HbRxNLnfE22Gu6TOh4kOhB5rEyxFmrTcc2lXtQ9wc9jmmN8ZLXxvFnAjQghWxuUFOKcgtkjOVzHNc0jcOabtPzCmnEuL45cN/WDSGnKWmMm9prW7vz1IPwN1C4h1vZfDFyzaXvkvpfa9ln8d+H4+KtS1uk1n284dKZJpt8z7ucdXElx8zqVSe65GUEkHfkrkxqtDEtBzVIGr5UK5YxW1Qg2Hsmly4xh5vlu6Vp/FC8AfOy6mXInB1X3WIYfL9mqgB32c8Ndt5ErrtAREQEREBERAREQEREBERAREQEREEC9umNCSugo2nSjiL32P7yexAI8mBp/Go+DlunbzhQgxFlU0n+3RAuB+3CGx6H7uTT/daBDKgvCVv3Zdi1HBQF75YYpS95nc9zWv94iMG+pFgLfErQGlW8VBG3XLf72q458Pi15d6dcWTw7b1tsvaZjFFVOimpCZZ2nLK5jHBrmW0zEgXIIFj0Py1BkUh2aG/eP8AQLJpdSxY4x15YlHJfntzLJlAT77yfJvhC9Pw6MiwFjyOquTIE7wLog2LgPgRlZB7RNUPYM7mCOENzeG1yXuv12ssrjvZc6KKSemqnPMTHP7mdjfEGgkgPaRY2HT1C1bhziyoonzxQsZKyQiTLJcBryAC641N7DTyCqY3xBV1nhnlyx/9vBdkZ+9rd/qqc04jxZ6/Cs82Hw+3ViqeUOaHDn/8Vb1Ku2sAAAFgOStKlXFZRpKnu5Ipv7qSN/X3Xh39F2auKphoV2dQS54on3vnYx1xsbtBuEFdERAREQEREBERAREQEREBERAREQaN2ycPmrw2YsbmlpSKiK2/g/aAW1N4y/TmQFzPDJsV2gQuYO1Xg84fWOdGy1NVEvgI91rvrxeVjqPIjoUGuRyqp3oWOD07xBfOnVF9QrYuX2nifI9sUbHSvebNjiaXvJ3sGt1JQe3TFfBMrjHMCrKQhtTTyUwds6Rpyn4PHhJ8gVjhGNz4vigu6ecGTTW7dfQ/8rItKxMNhsLK9jmQXLlZVKuO9VpO5BbS7H4FdecHZvYMPz3z+yU2e++bumZr+t1yXh+Hy1MsdLAwySzODWtbr8SegA1J5AErsTDqbuooob5u6jYy/XK0Nv8AkguEREBERAREQEREBERAREQEREBERAWF4v4dir6Sakl0zi8b7XLJB7jx8D8xcc1mkQcecRYDU0Epp6uMxu1yPGsbwPrRu+sNvMX1AOiyGA8D4lWNa+npHljtppbRMI+00vIzDzF11i+MG1wHWNxcX1GxHmvSCEOF+w12YPxGdpaP+npCdfvSuAsPIDnuFKeA8H0FGQ6mpYoXAECQDNJY6Ed467vzWcRBTnha9pY9rXtcLFrwHAjoQdCo04s7F6OozSUjjQSHXKwZoCfOP6v4SAOhUnog5N4j4HxGhzGop3GNt/7RB9JFYcyRq0feAWvskvsV2ktPxbsxwmoeZZKNgc65cYXPiBJ3JbG4C/nZBy932ttydgNT8lvPCXZXX11pJB7BCf3k7T3h+5DofUkb6XU78O8EYfRHNTUzI3/3jrySfAPeSQPILYUGvcH8GUmHMLKaPxOA7yeTxSvt9p3IeQsPJbCiICIiAiIgIiICIiAiIgIiICIiAiIgIiICIiAiIgIiICIiAiIgIiICIiAiIgIiICIiAiIg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7" name="AutoShape 4" descr="data:image/jpeg;base64,/9j/4AAQSkZJRgABAQAAAQABAAD/2wCEAAkGBxITEhAPEhIUDxUQFBIUEhAPFRYUFRwYFRUWFhQWFRUYHCggGRoxGxQVITEiJSowMC4vFyIzRDMsNyk5NCsBCgoKDg0OGxAQGywlICUsNzc0MDQyNSw0NS8vLywsNCwvLCwsNzQsLCw0LS4vNSw0NjQsNiwtLCwsLCwsLCwsLP/AABEIAOEA4QMBIgACEQEDEQH/xAAcAAEAAQUBAQAAAAAAAAAAAAAABwMEBQYIAgH/xABDEAABAwIEAwUEBgcHBQEAAAABAAIDBBEFEiExBkFRBxMiYYEUMnGRI0JScoKhCBUzQ2KiwSRTkrGy0eFEVLPC8DX/xAAaAQEAAwEBAQAAAAAAAAAAAAAAAgQFAwEG/8QALBEBAAICAAQEBAcBAAAAAAAAAAECAxEEEiExE0FxoSJRgfEFIzJhscHwQv/aAAwDAQACEQMRAD8AnFERAREQEREBERAREQEREBEVCurI4Y3zSvbFHGC573mwAHMlBXRQfxD24SmXLQU7O6a79rVZszwDrlY0jID53OuwW+8C9o9JiP0YvTVDQC6mlIuepid9dt/gfIINzRanxR2i4dQuMUs3eSi96enHeSC2tnW8LDqNHEbqM8Y7cKtxIpaaKBt9HVBdI8j7rSA0+pQTwi5xd2wYsTfPAP4RDp+brrLYR24VbDaqpYqhv2qcuiePR2YH8kE8ItCwPtdwuocyN0j6V79AyqYWC/QyC7BtuSNxz0W+A80H1ERAREQEREBERAREQEREBERAREQEREBEWM4jxyGip5Kqd2VkY2+s531WMHNx5D+iDxxPxFT0FO+qqHZWt0a0ave4+6xjebj+WpNgLrmnjDjCrxKQvneWRBxMNIw/RsGwzWtnf/EeptYaKjxfxRUYjUGpnOVrbiCnabsjbfYdXnS7ufkAAMMgLy9l7HYjUOGhB8ivSIPjW28ydSTqSepK+oiAiIg+PaCLHVSP2Vdo76N7KGreX0ryGxSvOsJOwJ/uv9O+yjlU5hcEIOz0Ue9iPEpq8PEUjs0tE4QuJNyWWvE4+l2/gKkJAREQEREBERAREQEREBERAREQEREFviFbHDHJPK8RxxNL3vdsANSVzL2i8aPxOoDhmjpodKeFx36yvH2z05DTqTsHb5xXJJVfqtpLYqYMfK0fXke0Pbm/hDXCw6k9BaKxOgu0VBsyOmQVrryXq2dMqbpUF33i9NeqNDQzzHLDFJMb2+jaXfMjZZLFuHKqkZFJUMEYlcWtGZrnXAvqBeyjN6xPLvqlFLTG9dFsEXhhXtSRF4kXteJEG0dlHFow+va6Q2gqQIpzsG3PgkPwO/kSuplxFKuq+yTH/bMMpnuN5IR3EutzmjsAT5lmQ+qDckREBERAREQEREBERAREQEREBERBzP2/w5cWJtbvKeFxPW2Zt/5beijdS5+kjFato32AzU5bm0ucsjjb+b81oLuDK4U7qt1O5kTG5iZC1rsvN2QnNb05qNrRXvL2KzPZgg5C5eVJnAfZv3rWVVYCGu1jp9Wlw5OkO4HQBQy5q4q7snjx2yTqrUOHOE6qt1hZZgNjNJ4WfAHdx8gCpS4e7MaWHK+YGqkGp7zSO/lHzH3rreqSjaxrWMaGNYAGtaAAANgANldsYFk5eLyZOkdIaOPBjx/vKzgpA0BrQGgaBrRYegCi3tvP0lCzo2d3+IsH/qphAULduMp9tpm30FNmA83SyAn+VvyXvBU/NiUeJvM45hoAdZfRKrR716ML8glynIXFgfbwlwAJbfrYj5raZi8a5eJSqMUi+SyIKLypm/RtxW0tbRE++xk7B9w5JP8AXH8lC5W/dhkhGMUwBsHsqGuHUd051j6tB9EHUSIiAiIgIiICIiAiIgIiICIiAqVTUNjY+V7gxkbXOe47BrRck+gVVYHj5pOGYkACSaSpsBqf2TkGj4URiUwxioiysbdmHwSC5ZG1xvM8bd452otoABYndeO0WvLMOrHs8WaPJprpI5rHH5OKyHDsjPYqLJ7vs8GW3Tu2qOcRqMsdZgMZzzS1LGUrMpsIpiybxO5Bt3LEm1subfyn23/TUisY8XrHvpiuyrg8VkrqmZuaCncBlOz5LXyn+EAgkc7gc1KnEFNiLHiaikikaAA+jqGhoNr3LJRqCdNDpp6LL8P4Qykp4aWPURNALrWzO3c4+ZJJ9VZ8TcT0tEG+0S5C++RjQXPNueUbDzOi9y5bZMm4jfyhHHSKU1M6YI8eGK4q6GrpS0eNwZ3sQ0ubSNsCFf4RxtT1EkcccdR9J7r3QPDLWuCXbAefmryixCOoiZUQuzskF2kfmCORBuCPJXlOCq05K71y6n1WYxzrfN7Mi0qE+3ZhFZTOtoaYAHzEshI/mb81NbFEnbtSudJh72NL84ljblF7uzMLQLczm9bK3wc/mwq8RHwSj7hTh+StqGU7LhvvSycmsG5+PIDqVufa1SxU8GH0kLQxjDKQOegYCTpqSTcnqt+4K4abQUrYyB30lnzvGt3W90H7IvYep5qOO2iUmppm8mwkj4ueb/6QusZ/F4mIjtG/4RnF4eCZnvKPQV8JRFpqApY/R0w1z66oqbeCCAsv/HK9uUD8LHqJ10n+j9hJiw0zk61cr5ALWs1n0Y+OrHH1CCTUREBERAREQEREBERAREQEREBeJog5rmOFw4FpHkRYr2iCHOEC6n7zB5rtmonPyF+neQF5McrOrbEDy09HCWHsqa+qxbKMjP7PSvt72QZJZh+bQelwti7asJjfQPqheOenMTIp4yWuDZpmQyMJGpYWyHRX+F0DIIYqeMWZCxrG/hFrnz5+qyuIxRitNo/6/wBK/iyTkrFZ8l0oL7VsDrZsSc5sEszJGxNgdGwubYNF23AsDmznXrdTmvq4Ycs47c0Q6ZMfPGpa9whgRpKOnpnWLmNJeRqMznFzrHpd1vRZpkSrWX1crfFMzLrE6jUPJZcEHYgg+q0jgh7Y3S4RUAPlw6QvpXSgFxhdfu5GEj3gHEEjYOAW8FarxrgRnEdVAe7q6U5oJNswGpif1YdR5X6EqdbRETWfNCazM7hmql6gXtSrRJiEgH7lkcV/MAvP5vI9FLWAcRxVbC4fRyR6TwP0dG4e8De3huDr/VQHi9QZJ55ScxklkdcbauJ08l24DHPi2m3lH8o8ZePCiI81oiIthmKtLTvkeyKNud8rmsY0blziA0D1IXZfD2FtpaWnpGm4p4mR5upa0Au9Tc+qhP8AR94RL5X4rK3wQ5o6bMN5D78gvyANgepPNqnxAREQEREBERAREQEREBERAREQEREGH4vwUVlFVUZ/fRkNJ5PHijPo9rT6LUuC8Z9qpI5HeGWO8NQw7tlj8LwRyvo63RwUiqL8cjbh2LMePDT4zo8fVZVMIs4cgHhwvzJJPJVeLxc9Nx3h3wX5beraERanh/FxbWPw6tY2nlLiaaRpPdSscT3dr+6+wtbmQdtllVrM70vTMR3bYiL4SopId7a+JJ2zMoI3ujjEbXyZCQXlxNg631QGjTqVsXZpTzR4fGJr3e58kYcbkMdbLfpc5nfiWz4pg1LLI2eWnilkYLNe9gcdNr338r7JI5e5+IrOKMdYSw4Z8SbzLUOPsAilgqKoAxTRRPcJYyWlzWtuWPt7wIuNVB6njtCxJkNDUZjYzNMTANyXjX0y3K0bgjs2fWwuqJnupmO0gs0OLury028G1tdddudvgMvJhm156b6K/GY+bJEVjrpoKz/BPCs2I1TKWLwjR00pGjIwfE49TyA5k8txa45gE1NVvoSO8kD2sZk1z57GMtHUhw087Lp7sz4PZhtGyIgGeWz6l41u+3ug/Zbew9TzWpExMbhnzGp1LYcIw2OmhipoW5I4WBjB5DmTzPMnmSrxEXrwREQEREBERAREQEREBERAREQERUauqjiY6WV7YmMF3SSODWgdS46BBWUM9u/EtJLBHRQVDX1UNUx2SK5LS0PYbyDwscHEaXv5LPYlxycQn/VOESeN7XOqMQA8EUTTleYgbF77loBGniFjzbrfaRwU2ihwuSniz01HP3ldKRnmcS6O80pAzOFmvvbQXGi8ns9hsnCGNOngyzeGopnGGqYdxIzQu8wRZwI01PRUeMOH4a+ExSWa9tzDNbxMcf8ANpsLjnbqAsRxDTujmjxqh+na9jRVQxa99F9WRlt3gf5Dzvf4VxJTVIBhmaTzjccsgPMOYdVgZJtWeen2n5NfHWto5bfdR7O8bqpWTU1ZG5stGWsMzgQHg3ANzufDuNwQea218isGSL4+Vcr5otO4jTrXDMdN7ep5FaTSta1z3ENa0FznHYAC5JVQlaJxlxHA6VtC9zmwNc01s0bXOFt2wXbqLka+WnVc8eO2W2odL3jHXcsRUx1mIVUdYKH2mmbcU0czxEy1x9I8E3N7XI2IsNbaydw3W1T87amkbSBmQRmOZsrXbg2DR4QLDfr5LXoePqA2ZE98pA0jhglJsNAAMo8gruhkxDED7PFR1GHxSEtlrKod25sdjfumGxLzsCL2vdX4plyarFNRHr09/wClObY6btN9z9F5wHgEVXiNZjjxmbHJ3FGCPCTExsb5x11BDemvO1pSVrheHx08UVPC0RxwtDGNHID/ADPMnmrpbFa8tYiPJl2nc7ERFJ4IiICIiAiIgIiICIiAiIgIiiTta7QqiCZ2GUdon92101Vu5ue9mRjYOy2Ob+LSxF0G58Y8d0eHNtK/vJiLspYrOlN9iR9Rvmeh3XP/ABjxRV4k8PqXBkbSTFSx/s29C77b7fWPnaw0WLazVz3Fz3vN3yPJc9x5kuOpXohBecDY9+rq6CsIJjF45w3fu36OI62OV1v4V1S1zJGAjLIyRtxsWua4fmCCuQKkgWB+toFMPYrxmXQPw2Y3fSjNA47mG9svxaTb4EDkguuIcO/U8hnhDnYdM76aEXcaZ7jbvIxuYiTq3kduioV/D9BWATuijmzi4mjJaSORzsIv6rL8Z8UxxWpshqp6lpbFRtFy/NceP7LN7k8gemkX4l2a1NPDHI2Rszic09G1z2RkAghjHXu7mLm3ksnjvAplrvJyWt/vp6ruDNaKzWa80LvieKmpIpDT4lPHKy3d0zajvG300LACW6dTZZHGqbF6fD6fFYaz2uGWGKSVkkEbZI+8a030Bztu4gm+mnLUSBwLUYRLBnpKWGnfHZs0D429/G61rSFwzEaGzudjzVp2o8Wx01DLEAC6pY6CKLYeNuVxsPqhpv8AIaXV3Hw1Irq3xfvMQ5X4i0zuvw+jX+HcKxCtY0w4zRPNmmZsETZHx5hcaaXO41tsVJvCfC8FBB7PFd+ZxfLLLq+R53e88z/suTsLrJaaRk1PK+CVm0kZIO97EbFumx0KmbhHtwYQ2LEozG4ae1QNzRnzfGPE07e7e/QLtTFSn6YiHK2S1/1TtMjYwNgB8AvSo0dVHKxksT2yseLsfGQ5pHUEbqspoCIiAiIgIiICIiAiIgIiICIiAiIgLmjtLkD8YxF4OYB0DB5FkEYcP8V10s9wAJOgAuT8FyVV1vfzVVVyqKiaUfBzyQPkg8IiIMfK8OlsTbINAep/4XgSvje2WJ5jkjN2PabEH4q8qKZrveAPnz+axbI/E7KSWjQX680G+cL0raihxCvklc2upZXVDaou8YyRB0YPVpIeLbbdFksS49qRTRzT0MjS5rT3gOWI5tnDQloIsbFaNwvSiWspqZ73MiqJY2zNDi0OANw1wvrfb1U58U0THxujLQWvaWEbCxFrL5z8Zz4K58VMlOae++3T6LOCtpiZiWjx8LT08EuNOqjBVhhnMbAO5yZQRA8Xu69mjfe2hIutR4z4kdiMrZ2tdG2KJrGRusfGfFKR66A9ANl9xHjCWoo6XD3MLBS2Er8x+k7vSJpbbQAbg3uQDpZa/LWEOta/RfRViIjUdlZ8j1APz+KEL3RMPjJFgTcBVJmL0SH2CY7LFXmgzEw1THuEZJIbJG0vzN6XAcDbfToF0QuYuxf/APZpPuVH/heunUBERAREQEREBERAREQEREBERAREQax2mYqKbC66UkgmF0TC3fPL9Gwj4FwPouaYI8rWt6ABTP8ApBzu9looB7stTmf593G4gfDxX9FDiAiL4xr3vEUUb55HbRxNLnfE22Gu6TOh4kOhB5rEyxFmrTcc2lXtQ9wc9jmmN8ZLXxvFnAjQghWxuUFOKcgtkjOVzHNc0jcOabtPzCmnEuL45cN/WDSGnKWmMm9prW7vz1IPwN1C4h1vZfDFyzaXvkvpfa9ln8d+H4+KtS1uk1n284dKZJpt8z7ucdXElx8zqVSe65GUEkHfkrkxqtDEtBzVIGr5UK5YxW1Qg2Hsmly4xh5vlu6Vp/FC8AfOy6mXInB1X3WIYfL9mqgB32c8Ndt5ErrtAREQEREBERAREQEREBERAREQEREEC9umNCSugo2nSjiL32P7yexAI8mBp/Go+DlunbzhQgxFlU0n+3RAuB+3CGx6H7uTT/daBDKgvCVv3Zdi1HBQF75YYpS95nc9zWv94iMG+pFgLfErQGlW8VBG3XLf72q458Pi15d6dcWTw7b1tsvaZjFFVOimpCZZ2nLK5jHBrmW0zEgXIIFj0Py1BkUh2aG/eP8AQLJpdSxY4x15YlHJfntzLJlAT77yfJvhC9Pw6MiwFjyOquTIE7wLog2LgPgRlZB7RNUPYM7mCOENzeG1yXuv12ssrjvZc6KKSemqnPMTHP7mdjfEGgkgPaRY2HT1C1bhziyoonzxQsZKyQiTLJcBryAC641N7DTyCqY3xBV1nhnlyx/9vBdkZ+9rd/qqc04jxZ6/Cs82Hw+3ViqeUOaHDn/8Vb1Ku2sAAAFgOStKlXFZRpKnu5Ipv7qSN/X3Xh39F2auKphoV2dQS54on3vnYx1xsbtBuEFdERAREQEREBERAREQEREBERAREQaN2ycPmrw2YsbmlpSKiK2/g/aAW1N4y/TmQFzPDJsV2gQuYO1Xg84fWOdGy1NVEvgI91rvrxeVjqPIjoUGuRyqp3oWOD07xBfOnVF9QrYuX2nifI9sUbHSvebNjiaXvJ3sGt1JQe3TFfBMrjHMCrKQhtTTyUwds6Rpyn4PHhJ8gVjhGNz4vigu6ecGTTW7dfQ/8rItKxMNhsLK9jmQXLlZVKuO9VpO5BbS7H4FdecHZvYMPz3z+yU2e++bumZr+t1yXh+Hy1MsdLAwySzODWtbr8SegA1J5AErsTDqbuooob5u6jYy/XK0Nv8AkguEREBERAREQEREBERAREQEREBERAWF4v4dir6Sakl0zi8b7XLJB7jx8D8xcc1mkQcecRYDU0Epp6uMxu1yPGsbwPrRu+sNvMX1AOiyGA8D4lWNa+npHljtppbRMI+00vIzDzF11i+MG1wHWNxcX1GxHmvSCEOF+w12YPxGdpaP+npCdfvSuAsPIDnuFKeA8H0FGQ6mpYoXAECQDNJY6Ed467vzWcRBTnha9pY9rXtcLFrwHAjoQdCo04s7F6OozSUjjQSHXKwZoCfOP6v4SAOhUnog5N4j4HxGhzGop3GNt/7RB9JFYcyRq0feAWvskvsV2ktPxbsxwmoeZZKNgc65cYXPiBJ3JbG4C/nZBy932ttydgNT8lvPCXZXX11pJB7BCf3k7T3h+5DofUkb6XU78O8EYfRHNTUzI3/3jrySfAPeSQPILYUGvcH8GUmHMLKaPxOA7yeTxSvt9p3IeQsPJbCiICIiAiIgIiICIiAiIgIiICIiAiIgIiICIiAiIgIiICIiAiIgIiICIiAiIgIiICIiAiIg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6375" y="-16383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 rot="845310">
            <a:off x="1225830" y="2596891"/>
            <a:ext cx="7344816" cy="2880320"/>
            <a:chOff x="971600" y="2636912"/>
            <a:chExt cx="7344816" cy="2880320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6474" y="2837830"/>
              <a:ext cx="2143125" cy="214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7" y="2636912"/>
              <a:ext cx="19050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グループ化 22"/>
            <p:cNvGrpSpPr/>
            <p:nvPr/>
          </p:nvGrpSpPr>
          <p:grpSpPr>
            <a:xfrm>
              <a:off x="971600" y="3645024"/>
              <a:ext cx="7344816" cy="1872208"/>
              <a:chOff x="827584" y="3212976"/>
              <a:chExt cx="7344816" cy="1872208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1691680" y="4941168"/>
                <a:ext cx="5688632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アーチ 24"/>
              <p:cNvSpPr/>
              <p:nvPr/>
            </p:nvSpPr>
            <p:spPr>
              <a:xfrm rot="10800000">
                <a:off x="827584" y="3212976"/>
                <a:ext cx="2232248" cy="1728192"/>
              </a:xfrm>
              <a:prstGeom prst="blockArc">
                <a:avLst>
                  <a:gd name="adj1" fmla="val 10800000"/>
                  <a:gd name="adj2" fmla="val 91818"/>
                  <a:gd name="adj3" fmla="val 95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アーチ 25"/>
              <p:cNvSpPr/>
              <p:nvPr/>
            </p:nvSpPr>
            <p:spPr>
              <a:xfrm rot="10800000">
                <a:off x="5940152" y="3212976"/>
                <a:ext cx="2232248" cy="1728192"/>
              </a:xfrm>
              <a:prstGeom prst="blockArc">
                <a:avLst>
                  <a:gd name="adj1" fmla="val 10800000"/>
                  <a:gd name="adj2" fmla="val 91818"/>
                  <a:gd name="adj3" fmla="val 954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329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b="1" dirty="0" smtClean="0"/>
              <a:t>大切</a:t>
            </a:r>
            <a:r>
              <a:rPr lang="ja-JP" altLang="en-US" b="1" dirty="0" smtClean="0"/>
              <a:t>な今後の連携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48472"/>
          </a:xfrm>
          <a:ln w="19050">
            <a:solidFill>
              <a:srgbClr val="FF66CC"/>
            </a:solidFill>
          </a:ln>
        </p:spPr>
        <p:txBody>
          <a:bodyPr>
            <a:normAutofit lnSpcReduction="10000"/>
          </a:bodyPr>
          <a:lstStyle/>
          <a:p>
            <a:endParaRPr kumimoji="1" lang="en-US" altLang="ja-JP" b="1" dirty="0" smtClean="0"/>
          </a:p>
          <a:p>
            <a:r>
              <a:rPr kumimoji="1" lang="ja-JP" altLang="en-US" b="1" dirty="0" smtClean="0"/>
              <a:t>身体拘束をなくすことに向けて、あらゆる力を糾合させていく必要が</a:t>
            </a:r>
            <a:r>
              <a:rPr kumimoji="1" lang="ja-JP" altLang="en-US" b="1" dirty="0" smtClean="0"/>
              <a:t>あります。</a:t>
            </a:r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r>
              <a:rPr lang="ja-JP" altLang="en-US" b="1" dirty="0" smtClean="0"/>
              <a:t>「認知症」「介護」「精神科医療」「精神科医療のなかの救急」等、議論</a:t>
            </a:r>
            <a:r>
              <a:rPr lang="ja-JP" altLang="en-US" b="1" dirty="0" smtClean="0"/>
              <a:t>を縦割りにせず、</a:t>
            </a:r>
            <a:br>
              <a:rPr lang="ja-JP" altLang="en-US" b="1" dirty="0" smtClean="0"/>
            </a:br>
            <a:r>
              <a:rPr lang="ja-JP" altLang="en-US" b="1" dirty="0" smtClean="0"/>
              <a:t>広く</a:t>
            </a:r>
            <a:r>
              <a:rPr lang="ja-JP" altLang="en-US" b="1" dirty="0" smtClean="0">
                <a:solidFill>
                  <a:srgbClr val="FF0000"/>
                </a:solidFill>
              </a:rPr>
              <a:t>人権問題</a:t>
            </a:r>
            <a:r>
              <a:rPr lang="ja-JP" altLang="en-US" b="1" dirty="0" smtClean="0"/>
              <a:t>と</a:t>
            </a:r>
            <a:r>
              <a:rPr lang="ja-JP" altLang="en-US" b="1" dirty="0" smtClean="0"/>
              <a:t>して、ともに問題にしていくことで</a:t>
            </a:r>
            <a:r>
              <a:rPr lang="ja-JP" altLang="en-US" b="1" dirty="0" smtClean="0"/>
              <a:t>力が</a:t>
            </a:r>
            <a:r>
              <a:rPr lang="ja-JP" altLang="en-US" b="1" dirty="0" smtClean="0"/>
              <a:t>強まるとおもわれます。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848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88913"/>
            <a:ext cx="8640763" cy="6669087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　一緒に「共通の土台」を作っていきましょう！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807" y="836712"/>
            <a:ext cx="440815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6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18435" name="Picture 2" descr="C:\Users\hasegawa\AppData\Local\Microsoft\Windows\Temporary Internet Files\Content.Outlook\CKFF6BIU\IMG_69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t="1500" r="9687"/>
          <a:stretch/>
        </p:blipFill>
        <p:spPr bwMode="auto">
          <a:xfrm>
            <a:off x="2239347" y="83976"/>
            <a:ext cx="3881536" cy="675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487690" y="332656"/>
            <a:ext cx="2123658" cy="5531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defRPr/>
            </a:pPr>
            <a:r>
              <a:rPr lang="ja-JP" altLang="ja-JP" b="1" dirty="0"/>
              <a:t>寝たきり予防や食事のために車椅子に移乗させたり</a:t>
            </a:r>
            <a:r>
              <a:rPr lang="ja-JP" altLang="ja-JP" b="1" dirty="0" smtClean="0"/>
              <a:t>、</a:t>
            </a:r>
            <a:endParaRPr lang="ja-JP" altLang="en-US" b="1" dirty="0" smtClean="0"/>
          </a:p>
          <a:p>
            <a:pPr>
              <a:defRPr/>
            </a:pPr>
            <a:r>
              <a:rPr lang="ja-JP" altLang="ja-JP" b="1" dirty="0" smtClean="0"/>
              <a:t>車椅子</a:t>
            </a:r>
            <a:r>
              <a:rPr lang="ja-JP" altLang="ja-JP" b="1" dirty="0"/>
              <a:t>での</a:t>
            </a:r>
            <a:r>
              <a:rPr lang="ja-JP" altLang="ja-JP" b="1" dirty="0" smtClean="0"/>
              <a:t>移動</a:t>
            </a:r>
            <a:r>
              <a:rPr lang="ja-JP" altLang="ja-JP" b="1" dirty="0"/>
              <a:t>の際</a:t>
            </a:r>
            <a:r>
              <a:rPr lang="ja-JP" altLang="ja-JP" b="1" dirty="0" smtClean="0"/>
              <a:t>の車椅子</a:t>
            </a:r>
            <a:r>
              <a:rPr lang="ja-JP" altLang="ja-JP" b="1" dirty="0"/>
              <a:t>からの転落・ずり落ち</a:t>
            </a:r>
            <a:r>
              <a:rPr lang="ja-JP" altLang="ja-JP" b="1" dirty="0" smtClean="0"/>
              <a:t>防止</a:t>
            </a:r>
            <a:endParaRPr lang="ja-JP" altLang="en-US" b="1" dirty="0" smtClean="0"/>
          </a:p>
          <a:p>
            <a:pPr>
              <a:defRPr/>
            </a:pPr>
            <a:r>
              <a:rPr lang="ja-JP" altLang="ja-JP" b="1" dirty="0" smtClean="0"/>
              <a:t>の</a:t>
            </a:r>
            <a:r>
              <a:rPr lang="ja-JP" altLang="ja-JP" b="1" dirty="0"/>
              <a:t>ためのベルト等を使用することは</a:t>
            </a:r>
            <a:r>
              <a:rPr lang="ja-JP" altLang="ja-JP" b="1" dirty="0" smtClean="0"/>
              <a:t>、</a:t>
            </a:r>
            <a:endParaRPr lang="ja-JP" altLang="en-US" b="1" dirty="0" smtClean="0"/>
          </a:p>
          <a:p>
            <a:pPr>
              <a:defRPr/>
            </a:pPr>
            <a:r>
              <a:rPr lang="ja-JP" altLang="ja-JP" b="1" dirty="0" smtClean="0">
                <a:solidFill>
                  <a:srgbClr val="FF0000"/>
                </a:solidFill>
              </a:rPr>
              <a:t>身体</a:t>
            </a:r>
            <a:r>
              <a:rPr lang="ja-JP" altLang="ja-JP" b="1" dirty="0">
                <a:solidFill>
                  <a:srgbClr val="FF0000"/>
                </a:solidFill>
              </a:rPr>
              <a:t>拘束には当たりません</a:t>
            </a:r>
            <a:r>
              <a:rPr lang="ja-JP" altLang="ja-JP" b="1" dirty="0" smtClean="0">
                <a:solidFill>
                  <a:srgbClr val="FF0000"/>
                </a:solidFill>
              </a:rPr>
              <a:t>。</a:t>
            </a:r>
            <a:endParaRPr lang="ja-JP" alt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ja-JP" b="1" dirty="0" smtClean="0"/>
              <a:t>ただし</a:t>
            </a:r>
            <a:r>
              <a:rPr lang="ja-JP" altLang="ja-JP" b="1" dirty="0"/>
              <a:t>、恒常的にベルトで固定する場合に</a:t>
            </a:r>
            <a:r>
              <a:rPr lang="ja-JP" altLang="ja-JP" b="1" dirty="0" smtClean="0"/>
              <a:t>は</a:t>
            </a:r>
            <a:endParaRPr lang="ja-JP" altLang="en-US" b="1" dirty="0" smtClean="0"/>
          </a:p>
          <a:p>
            <a:pPr>
              <a:defRPr/>
            </a:pPr>
            <a:r>
              <a:rPr lang="ja-JP" altLang="ja-JP" b="1" dirty="0" smtClean="0"/>
              <a:t>身体</a:t>
            </a:r>
            <a:r>
              <a:rPr lang="ja-JP" altLang="ja-JP" b="1" dirty="0"/>
              <a:t>拘束に</a:t>
            </a:r>
            <a:r>
              <a:rPr lang="ja-JP" altLang="ja-JP" b="1" dirty="0" smtClean="0"/>
              <a:t>当たります</a:t>
            </a:r>
            <a:endParaRPr lang="ja-JP" altLang="en-US" b="1" dirty="0" smtClean="0"/>
          </a:p>
          <a:p>
            <a:pPr>
              <a:defRPr/>
            </a:pPr>
            <a:r>
              <a:rPr lang="ja-JP" altLang="en-US" b="1" dirty="0"/>
              <a:t>　</a:t>
            </a:r>
            <a:r>
              <a:rPr lang="ja-JP" altLang="en-US" b="1" dirty="0">
                <a:solidFill>
                  <a:srgbClr val="FF0000"/>
                </a:solidFill>
              </a:rPr>
              <a:t>（日本精神科病院協会</a:t>
            </a:r>
            <a:r>
              <a:rPr lang="en-US" altLang="ja-JP" b="1" dirty="0">
                <a:solidFill>
                  <a:srgbClr val="FF0000"/>
                </a:solidFill>
              </a:rPr>
              <a:t>『</a:t>
            </a:r>
            <a:r>
              <a:rPr lang="ja-JP" altLang="en-US" b="1" dirty="0">
                <a:solidFill>
                  <a:srgbClr val="FF0000"/>
                </a:solidFill>
              </a:rPr>
              <a:t>精神保健実務マニュアル</a:t>
            </a:r>
            <a:r>
              <a:rPr lang="en-US" altLang="ja-JP" b="1" dirty="0">
                <a:solidFill>
                  <a:srgbClr val="FF0000"/>
                </a:solidFill>
              </a:rPr>
              <a:t>』</a:t>
            </a:r>
            <a:r>
              <a:rPr lang="ja-JP" altLang="en-US" b="1" dirty="0">
                <a:solidFill>
                  <a:srgbClr val="FF0000"/>
                </a:solidFill>
              </a:rPr>
              <a:t>より）</a:t>
            </a:r>
            <a:endParaRPr lang="en-US" altLang="ja-JP" b="1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304337"/>
            <a:ext cx="1292662" cy="569963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defRPr/>
            </a:pPr>
            <a:r>
              <a:rPr lang="ja-JP" altLang="ja-JP" b="1" dirty="0"/>
              <a:t>点滴中の固定、車椅子へのベルト固定について</a:t>
            </a:r>
            <a:r>
              <a:rPr lang="ja-JP" altLang="ja-JP" b="1" dirty="0" smtClean="0"/>
              <a:t>、</a:t>
            </a:r>
            <a:endParaRPr lang="ja-JP" altLang="en-US" b="1" dirty="0" smtClean="0"/>
          </a:p>
          <a:p>
            <a:pPr>
              <a:defRPr/>
            </a:pPr>
            <a:r>
              <a:rPr lang="ja-JP" altLang="ja-JP" b="1" dirty="0" smtClean="0"/>
              <a:t>「</a:t>
            </a:r>
            <a:r>
              <a:rPr lang="ja-JP" altLang="ja-JP" b="1" dirty="0">
                <a:solidFill>
                  <a:srgbClr val="FF0000"/>
                </a:solidFill>
              </a:rPr>
              <a:t>本人によって解除できない固定は、</a:t>
            </a:r>
            <a:r>
              <a:rPr lang="en-US" altLang="ja-JP" b="1" dirty="0">
                <a:solidFill>
                  <a:srgbClr val="FF0000"/>
                </a:solidFill>
              </a:rPr>
              <a:t>[</a:t>
            </a:r>
            <a:r>
              <a:rPr lang="ja-JP" altLang="ja-JP" b="1" dirty="0">
                <a:solidFill>
                  <a:srgbClr val="FF0000"/>
                </a:solidFill>
              </a:rPr>
              <a:t>恒常的でない場合も</a:t>
            </a:r>
            <a:r>
              <a:rPr lang="en-US" altLang="ja-JP" b="1" dirty="0" smtClean="0">
                <a:solidFill>
                  <a:srgbClr val="FF0000"/>
                </a:solidFill>
              </a:rPr>
              <a:t>]</a:t>
            </a:r>
            <a:endParaRPr lang="ja-JP" altLang="en-US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ja-JP" b="1" dirty="0" smtClean="0">
                <a:solidFill>
                  <a:srgbClr val="FF0000"/>
                </a:solidFill>
              </a:rPr>
              <a:t>身体的</a:t>
            </a:r>
            <a:r>
              <a:rPr lang="ja-JP" altLang="ja-JP" b="1" dirty="0">
                <a:solidFill>
                  <a:srgbClr val="FF0000"/>
                </a:solidFill>
              </a:rPr>
              <a:t>拘束というべきである」</a:t>
            </a:r>
            <a:endParaRPr lang="en-US" altLang="ja-JP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ja-JP" altLang="en-US" b="1" dirty="0"/>
              <a:t>　　　　</a:t>
            </a:r>
            <a:r>
              <a:rPr lang="ja-JP" altLang="en-US" b="1" dirty="0">
                <a:solidFill>
                  <a:srgbClr val="FF0000"/>
                </a:solidFill>
              </a:rPr>
              <a:t>　</a:t>
            </a:r>
            <a:r>
              <a:rPr lang="ja-JP" altLang="en-US" b="1" dirty="0" smtClean="0">
                <a:solidFill>
                  <a:srgbClr val="FF0000"/>
                </a:solidFill>
              </a:rPr>
              <a:t>　　　　　</a:t>
            </a:r>
            <a:r>
              <a:rPr lang="en-US" altLang="ja-JP" b="1" dirty="0" smtClean="0">
                <a:solidFill>
                  <a:srgbClr val="FF0000"/>
                </a:solidFill>
              </a:rPr>
              <a:t>『</a:t>
            </a:r>
            <a:r>
              <a:rPr lang="ja-JP" altLang="en-US" b="1" dirty="0">
                <a:solidFill>
                  <a:srgbClr val="FF0000"/>
                </a:solidFill>
              </a:rPr>
              <a:t>精神保健福祉法その理念と実務</a:t>
            </a:r>
            <a:r>
              <a:rPr lang="en-US" altLang="ja-JP" b="1" dirty="0" smtClean="0">
                <a:solidFill>
                  <a:srgbClr val="FF0000"/>
                </a:solidFill>
              </a:rPr>
              <a:t>』</a:t>
            </a:r>
            <a:r>
              <a:rPr lang="ja-JP" altLang="en-US" b="1" dirty="0" smtClean="0">
                <a:solidFill>
                  <a:srgbClr val="FF0000"/>
                </a:solidFill>
              </a:rPr>
              <a:t>より</a:t>
            </a:r>
            <a:r>
              <a:rPr lang="ja-JP" altLang="en-US" b="1" dirty="0">
                <a:solidFill>
                  <a:srgbClr val="FF0000"/>
                </a:solidFill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971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C:\Users\hasegawa\AppData\Local\Microsoft\Windows\Temporary Internet Files\Content.Outlook\CKFF6BIU\IMG_6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524328" y="476672"/>
            <a:ext cx="615553" cy="434990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dirty="0" smtClean="0"/>
              <a:t>安易な車いすへのベルト使用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1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r>
              <a:rPr lang="ja-JP" altLang="en-US" sz="4800" smtClean="0"/>
              <a:t>安全ベルトなどに</a:t>
            </a:r>
            <a:r>
              <a:rPr lang="ja-JP" altLang="en-US" sz="4800" u="sng" dirty="0" smtClean="0">
                <a:solidFill>
                  <a:srgbClr val="C00000"/>
                </a:solidFill>
              </a:rPr>
              <a:t>安易に頼っ</a:t>
            </a:r>
            <a:r>
              <a:rPr lang="ja-JP" altLang="en-US" sz="4800" dirty="0" smtClean="0">
                <a:solidFill>
                  <a:srgbClr val="C00000"/>
                </a:solidFill>
              </a:rPr>
              <a:t>て</a:t>
            </a:r>
            <a:r>
              <a:rPr lang="ja-JP" altLang="en-US" sz="4800" dirty="0" smtClean="0"/>
              <a:t>しまうのでは？</a:t>
            </a:r>
            <a:endParaRPr lang="en-US" altLang="ja-JP" sz="4800" dirty="0" smtClean="0"/>
          </a:p>
          <a:p>
            <a:r>
              <a:rPr lang="ja-JP" altLang="en-US" sz="4800" u="sng" dirty="0" smtClean="0">
                <a:solidFill>
                  <a:srgbClr val="C00000"/>
                </a:solidFill>
              </a:rPr>
              <a:t>歩行能力</a:t>
            </a:r>
            <a:r>
              <a:rPr lang="ja-JP" altLang="en-US" sz="4800" dirty="0" smtClean="0"/>
              <a:t>どんどん</a:t>
            </a:r>
            <a:r>
              <a:rPr lang="ja-JP" altLang="en-US" sz="4800" u="sng" dirty="0" smtClean="0">
                <a:solidFill>
                  <a:srgbClr val="C00000"/>
                </a:solidFill>
              </a:rPr>
              <a:t>低下</a:t>
            </a:r>
            <a:r>
              <a:rPr lang="ja-JP" altLang="en-US" sz="4800" dirty="0" smtClean="0"/>
              <a:t>していく</a:t>
            </a:r>
            <a:endParaRPr lang="en-US" altLang="ja-JP" sz="4800" dirty="0" smtClean="0"/>
          </a:p>
          <a:p>
            <a:r>
              <a:rPr lang="ja-JP" altLang="en-US" sz="4800" dirty="0" smtClean="0"/>
              <a:t>歩行能力を維持、向上するための</a:t>
            </a:r>
            <a:r>
              <a:rPr lang="ja-JP" altLang="en-US" sz="4800" b="1" u="sng" dirty="0" smtClean="0">
                <a:solidFill>
                  <a:srgbClr val="FFC000"/>
                </a:solidFill>
              </a:rPr>
              <a:t>リハビリテーション</a:t>
            </a:r>
            <a:r>
              <a:rPr lang="ja-JP" altLang="en-US" sz="4800" dirty="0" smtClean="0"/>
              <a:t>をする契機が失われるのでは？</a:t>
            </a:r>
          </a:p>
        </p:txBody>
      </p:sp>
    </p:spTree>
    <p:extLst>
      <p:ext uri="{BB962C8B-B14F-4D97-AF65-F5344CB8AC3E}">
        <p14:creationId xmlns:p14="http://schemas.microsoft.com/office/powerpoint/2010/main" val="201631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333375"/>
            <a:ext cx="8713787" cy="6191250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15363" name="Picture 2" descr="C:\Users\hasegawa\AppData\Local\Microsoft\Windows\Temporary Internet Files\Content.Outlook\CKFF6BIU\IMG_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7836363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039417" y="836712"/>
            <a:ext cx="738664" cy="482920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五点拘束　　両手足と胴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8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76250"/>
            <a:ext cx="8435975" cy="6192838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16387" name="Picture 2" descr="C:\Users\hasegawa\AppData\Local\Microsoft\Windows\Temporary Internet Files\Content.Outlook\CKFF6BIU\IMG_6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47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620713"/>
            <a:ext cx="8569325" cy="5976937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17411" name="Picture 2" descr="C:\Users\hasegawa\AppData\Local\Microsoft\Windows\Temporary Internet Files\Content.Outlook\CKFF6BIU\IMG_6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244408" cy="618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450560" y="980728"/>
            <a:ext cx="615553" cy="481958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七点拘束　両手・両足・両肩・胴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404813"/>
            <a:ext cx="8496300" cy="6048375"/>
          </a:xfrm>
        </p:spPr>
        <p:txBody>
          <a:bodyPr/>
          <a:lstStyle/>
          <a:p>
            <a:endParaRPr lang="ja-JP" altLang="en-US" smtClean="0"/>
          </a:p>
        </p:txBody>
      </p:sp>
      <p:pic>
        <p:nvPicPr>
          <p:cNvPr id="13315" name="Picture 2" descr="C:\Users\hasegawa\AppData\Local\Microsoft\Windows\Temporary Internet Files\Content.Outlook\CKFF6BIU\IMG_6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769</Words>
  <Application>Microsoft Office PowerPoint</Application>
  <PresentationFormat>画面に合わせる (4:3)</PresentationFormat>
  <Paragraphs>163</Paragraphs>
  <Slides>28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0" baseType="lpstr">
      <vt:lpstr>Office ​​テーマ</vt:lpstr>
      <vt:lpstr>グラフ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日本の隔離・身体拘束　施行期間 ―１９９９年大規模調査―</vt:lpstr>
      <vt:lpstr>精神保健福祉法第36条</vt:lpstr>
      <vt:lpstr>精神保健福祉法第37条第1項の規定に 基づき厚生労働大臣が定める基準</vt:lpstr>
      <vt:lpstr>PowerPoint プレゼンテーション</vt:lpstr>
      <vt:lpstr>PowerPoint プレゼンテーション</vt:lpstr>
      <vt:lpstr>ある看護教科書より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大切な今後の連携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fmvuser</dc:creator>
  <cp:lastModifiedBy>fmvuser</cp:lastModifiedBy>
  <cp:revision>51</cp:revision>
  <cp:lastPrinted>2014-09-13T10:08:35Z</cp:lastPrinted>
  <dcterms:created xsi:type="dcterms:W3CDTF">2014-04-11T06:22:01Z</dcterms:created>
  <dcterms:modified xsi:type="dcterms:W3CDTF">2014-09-21T12:47:53Z</dcterms:modified>
</cp:coreProperties>
</file>