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sldIdLst>
    <p:sldId id="327" r:id="rId2"/>
    <p:sldId id="329" r:id="rId3"/>
    <p:sldId id="260" r:id="rId4"/>
    <p:sldId id="258" r:id="rId5"/>
    <p:sldId id="259" r:id="rId6"/>
    <p:sldId id="262" r:id="rId7"/>
    <p:sldId id="263" r:id="rId8"/>
    <p:sldId id="264" r:id="rId9"/>
    <p:sldId id="265" r:id="rId10"/>
    <p:sldId id="266" r:id="rId11"/>
    <p:sldId id="267" r:id="rId12"/>
    <p:sldId id="269" r:id="rId13"/>
    <p:sldId id="270" r:id="rId14"/>
    <p:sldId id="271" r:id="rId15"/>
    <p:sldId id="272" r:id="rId16"/>
    <p:sldId id="273" r:id="rId17"/>
    <p:sldId id="274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30" r:id="rId43"/>
    <p:sldId id="301" r:id="rId44"/>
    <p:sldId id="303" r:id="rId45"/>
    <p:sldId id="306" r:id="rId46"/>
    <p:sldId id="307" r:id="rId47"/>
    <p:sldId id="308" r:id="rId48"/>
    <p:sldId id="310" r:id="rId49"/>
    <p:sldId id="311" r:id="rId50"/>
    <p:sldId id="312" r:id="rId51"/>
    <p:sldId id="326" r:id="rId52"/>
    <p:sldId id="313" r:id="rId53"/>
    <p:sldId id="316" r:id="rId54"/>
    <p:sldId id="314" r:id="rId55"/>
    <p:sldId id="317" r:id="rId56"/>
    <p:sldId id="320" r:id="rId57"/>
    <p:sldId id="322" r:id="rId58"/>
    <p:sldId id="323" r:id="rId59"/>
    <p:sldId id="328" r:id="rId60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8" d="100"/>
          <a:sy n="68" d="100"/>
        </p:scale>
        <p:origin x="-282" y="23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692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153B45-5E76-4E2F-AE13-99687CE175F4}" type="datetimeFigureOut">
              <a:rPr kumimoji="1" lang="ja-JP" altLang="en-US" smtClean="0"/>
              <a:t>2015/1/18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709499-52D9-48B9-B3EC-DEDCA780BB4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77358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1146175" y="687388"/>
            <a:ext cx="4565650" cy="3425825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 smtClean="0"/>
              <a:t>・敷地に柵をつくらない、すぐ隣家。</a:t>
            </a:r>
            <a:endParaRPr kumimoji="1" lang="en-US" altLang="ja-JP" dirty="0" smtClean="0"/>
          </a:p>
          <a:p>
            <a:r>
              <a:rPr kumimoji="1" lang="ja-JP" altLang="en-US" dirty="0" smtClean="0"/>
              <a:t>・通学路になっている。</a:t>
            </a:r>
            <a:endParaRPr kumimoji="1" lang="en-US" altLang="ja-JP" dirty="0" smtClean="0"/>
          </a:p>
          <a:p>
            <a:r>
              <a:rPr kumimoji="1" lang="ja-JP" altLang="en-US" dirty="0" smtClean="0"/>
              <a:t>・外から見るとよく言えばモダンです。　和の要素が欲しいので、庭木は紅葉・桜・竹・カキ・花桃など日本古来の木を多く植えてあります。</a:t>
            </a:r>
            <a:endParaRPr kumimoji="1" lang="en-US" altLang="ja-JP" dirty="0" smtClean="0"/>
          </a:p>
          <a:p>
            <a:r>
              <a:rPr kumimoji="1" lang="ja-JP" altLang="en-US" dirty="0" smtClean="0"/>
              <a:t>しかしながら先日、若いお姉さんが</a:t>
            </a:r>
            <a:r>
              <a:rPr kumimoji="1" lang="en-US" altLang="ja-JP" dirty="0" smtClean="0"/>
              <a:t>2</a:t>
            </a:r>
            <a:r>
              <a:rPr kumimoji="1" lang="ja-JP" altLang="en-US" dirty="0" smtClean="0"/>
              <a:t>人きて「ここは喫茶店ですか</a:t>
            </a:r>
            <a:r>
              <a:rPr kumimoji="1" lang="ja-JP" altLang="en-US" i="0" dirty="0" smtClean="0"/>
              <a:t>？」</a:t>
            </a:r>
            <a:endParaRPr kumimoji="1" lang="en-US" altLang="ja-JP" i="0" dirty="0" smtClean="0"/>
          </a:p>
          <a:p>
            <a:endParaRPr kumimoji="1" lang="en-US" altLang="ja-JP" i="0" dirty="0" smtClean="0"/>
          </a:p>
          <a:p>
            <a:r>
              <a:rPr kumimoji="1" lang="ja-JP" altLang="en-US" i="0" dirty="0" smtClean="0"/>
              <a:t>・古井戸を再利用してポンプをつけてみました。</a:t>
            </a:r>
            <a:endParaRPr kumimoji="1" lang="en-US" altLang="ja-JP" i="0" dirty="0" smtClean="0"/>
          </a:p>
          <a:p>
            <a:r>
              <a:rPr kumimoji="1" lang="ja-JP" altLang="en-US" i="0" dirty="0" smtClean="0"/>
              <a:t>・池にはメダカ・金魚・どじょう・ぬまえび・やご・かわにし・・・</a:t>
            </a:r>
            <a:endParaRPr kumimoji="1" lang="en-US" altLang="ja-JP" i="0" dirty="0" smtClean="0"/>
          </a:p>
          <a:p>
            <a:r>
              <a:rPr kumimoji="1" lang="ja-JP" altLang="en-US" i="0" dirty="0" smtClean="0"/>
              <a:t>・屋根に登れます、富士山きれい。</a:t>
            </a:r>
            <a:endParaRPr kumimoji="1" lang="en-US" altLang="ja-JP" i="0" dirty="0" smtClean="0"/>
          </a:p>
          <a:p>
            <a:r>
              <a:rPr kumimoji="1" lang="ja-JP" altLang="en-US" i="0" dirty="0" smtClean="0"/>
              <a:t>・</a:t>
            </a:r>
            <a:r>
              <a:rPr kumimoji="1" lang="en-US" altLang="ja-JP" i="0" dirty="0" smtClean="0"/>
              <a:t>2</a:t>
            </a:r>
            <a:r>
              <a:rPr kumimoji="1" lang="ja-JP" altLang="en-US" i="0" dirty="0" smtClean="0"/>
              <a:t>Ｆは事務室や多目的室→おもに書道教室</a:t>
            </a:r>
            <a:endParaRPr kumimoji="1" lang="en-US" altLang="ja-JP" i="0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95680-0F1D-4E1F-8099-14F9F97DC3FB}" type="slidenum">
              <a:rPr kumimoji="1" lang="ja-JP" altLang="en-US" smtClean="0"/>
              <a:pPr/>
              <a:t>4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1146175" y="687388"/>
            <a:ext cx="4565650" cy="3425825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 smtClean="0"/>
              <a:t>日本の福祉は何でも縦割りにしてしまう。</a:t>
            </a:r>
            <a:endParaRPr kumimoji="1" lang="en-US" altLang="ja-JP" dirty="0" smtClean="0"/>
          </a:p>
          <a:p>
            <a:r>
              <a:rPr kumimoji="1" lang="ja-JP" altLang="en-US" dirty="0" smtClean="0"/>
              <a:t>「子供だけ」</a:t>
            </a:r>
            <a:endParaRPr kumimoji="1" lang="en-US" altLang="ja-JP" dirty="0" smtClean="0"/>
          </a:p>
          <a:p>
            <a:r>
              <a:rPr kumimoji="1" lang="ja-JP" altLang="en-US" dirty="0" smtClean="0"/>
              <a:t>「年寄りだけ」</a:t>
            </a:r>
            <a:endParaRPr kumimoji="1" lang="en-US" altLang="ja-JP" dirty="0" smtClean="0"/>
          </a:p>
          <a:p>
            <a:r>
              <a:rPr kumimoji="1" lang="ja-JP" altLang="en-US" dirty="0" smtClean="0"/>
              <a:t>「障害者だけ」</a:t>
            </a:r>
            <a:endParaRPr kumimoji="1" lang="en-US" altLang="ja-JP" dirty="0" smtClean="0"/>
          </a:p>
          <a:p>
            <a:r>
              <a:rPr kumimoji="1" lang="ja-JP" altLang="en-US" dirty="0" smtClean="0"/>
              <a:t>そんな社会は異様にみえる。</a:t>
            </a:r>
            <a:endParaRPr kumimoji="1" lang="en-US" altLang="ja-JP" dirty="0" smtClean="0"/>
          </a:p>
          <a:p>
            <a:endParaRPr kumimoji="1" lang="en-US" altLang="ja-JP" dirty="0" smtClean="0"/>
          </a:p>
          <a:p>
            <a:r>
              <a:rPr kumimoji="1" lang="ja-JP" altLang="en-US" dirty="0" smtClean="0"/>
              <a:t>ことし小学生になった、うちの娘も学童にはいかせていません。</a:t>
            </a:r>
            <a:endParaRPr kumimoji="1" lang="en-US" altLang="ja-JP" dirty="0" smtClean="0"/>
          </a:p>
          <a:p>
            <a:r>
              <a:rPr kumimoji="1" lang="ja-JP" altLang="en-US" dirty="0" smtClean="0"/>
              <a:t>友達連れてきてあそんだり、</a:t>
            </a:r>
            <a:r>
              <a:rPr kumimoji="1" lang="ja-JP" altLang="en-US" dirty="0" err="1" smtClean="0"/>
              <a:t>ぞうきんが</a:t>
            </a:r>
            <a:r>
              <a:rPr kumimoji="1" lang="ja-JP" altLang="en-US" dirty="0" smtClean="0"/>
              <a:t>けしたりしています。</a:t>
            </a:r>
            <a:endParaRPr kumimoji="1" lang="en-US" altLang="ja-JP" dirty="0" smtClean="0"/>
          </a:p>
          <a:p>
            <a:endParaRPr kumimoji="1" lang="en-US" altLang="ja-JP" dirty="0" smtClean="0"/>
          </a:p>
          <a:p>
            <a:r>
              <a:rPr kumimoji="1" lang="ja-JP" altLang="en-US" dirty="0" smtClean="0"/>
              <a:t>特に推奨していませんが、ほとんどの職員の子どもがなにかにつけ来ています。</a:t>
            </a:r>
            <a:endParaRPr kumimoji="1" lang="en-US" altLang="ja-JP" dirty="0" smtClean="0"/>
          </a:p>
          <a:p>
            <a:r>
              <a:rPr kumimoji="1" lang="ja-JP" altLang="en-US" dirty="0" smtClean="0"/>
              <a:t>いっしょに夕飯食べたり、日帰りに温泉いったり、夜勤を母親としていく高校生もいます。</a:t>
            </a:r>
            <a:endParaRPr kumimoji="1" lang="en-US" altLang="ja-JP" dirty="0" smtClean="0"/>
          </a:p>
          <a:p>
            <a:endParaRPr kumimoji="1" lang="en-US" altLang="ja-JP" dirty="0" smtClean="0"/>
          </a:p>
          <a:p>
            <a:r>
              <a:rPr kumimoji="1" lang="ja-JP" altLang="en-US" dirty="0" smtClean="0"/>
              <a:t>夜勤に小型犬連れてくる職員もいます。</a:t>
            </a:r>
            <a:endParaRPr kumimoji="1" lang="en-US" altLang="ja-JP" dirty="0" smtClean="0"/>
          </a:p>
          <a:p>
            <a:endParaRPr kumimoji="1" lang="en-US" altLang="ja-JP" dirty="0" smtClean="0"/>
          </a:p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95680-0F1D-4E1F-8099-14F9F97DC3FB}" type="slidenum">
              <a:rPr kumimoji="1" lang="ja-JP" altLang="en-US" smtClean="0"/>
              <a:pPr/>
              <a:t>45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1146175" y="687388"/>
            <a:ext cx="4565650" cy="3425825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 smtClean="0"/>
              <a:t>簡単なところではこども</a:t>
            </a:r>
            <a:r>
              <a:rPr kumimoji="1" lang="en-US" altLang="ja-JP" dirty="0" smtClean="0"/>
              <a:t>110</a:t>
            </a:r>
            <a:r>
              <a:rPr kumimoji="1" lang="ja-JP" altLang="en-US" dirty="0" smtClean="0"/>
              <a:t>番とかもできますし。</a:t>
            </a:r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95680-0F1D-4E1F-8099-14F9F97DC3FB}" type="slidenum">
              <a:rPr kumimoji="1" lang="ja-JP" altLang="en-US" smtClean="0"/>
              <a:pPr/>
              <a:t>46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1146175" y="687388"/>
            <a:ext cx="4565650" cy="3425825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en-US" altLang="ja-JP" dirty="0" smtClean="0"/>
          </a:p>
          <a:p>
            <a:r>
              <a:rPr kumimoji="1" lang="ja-JP" altLang="en-US" dirty="0" smtClean="0"/>
              <a:t>ポイント！</a:t>
            </a:r>
            <a:endParaRPr kumimoji="1" lang="en-US" altLang="ja-JP" dirty="0" smtClean="0"/>
          </a:p>
          <a:p>
            <a:r>
              <a:rPr kumimoji="1" lang="ja-JP" altLang="en-US" dirty="0" smtClean="0"/>
              <a:t>紙皿ではなく陶器のお皿でおす</a:t>
            </a:r>
            <a:r>
              <a:rPr kumimoji="1" lang="ja-JP" altLang="en-US" dirty="0" err="1" smtClean="0"/>
              <a:t>そ</a:t>
            </a:r>
            <a:r>
              <a:rPr kumimoji="1" lang="ja-JP" altLang="en-US" dirty="0" smtClean="0"/>
              <a:t>分け</a:t>
            </a:r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95680-0F1D-4E1F-8099-14F9F97DC3FB}" type="slidenum">
              <a:rPr kumimoji="1" lang="ja-JP" altLang="en-US" smtClean="0"/>
              <a:pPr/>
              <a:t>48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1146175" y="687388"/>
            <a:ext cx="4565650" cy="3425825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 smtClean="0"/>
              <a:t>みんな混じってそれが普通。</a:t>
            </a:r>
            <a:endParaRPr kumimoji="1" lang="en-US" altLang="ja-JP" dirty="0" smtClean="0"/>
          </a:p>
          <a:p>
            <a:endParaRPr kumimoji="1" lang="en-US" altLang="ja-JP" dirty="0" smtClean="0"/>
          </a:p>
          <a:p>
            <a:r>
              <a:rPr kumimoji="1" lang="ja-JP" altLang="en-US" dirty="0" smtClean="0"/>
              <a:t>さらに翌年は大盛況となっている。</a:t>
            </a:r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95680-0F1D-4E1F-8099-14F9F97DC3FB}" type="slidenum">
              <a:rPr kumimoji="1" lang="ja-JP" altLang="en-US" smtClean="0"/>
              <a:pPr/>
              <a:t>49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1146175" y="687388"/>
            <a:ext cx="4565650" cy="3425825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 smtClean="0"/>
              <a:t>・トイレ→借りやすい</a:t>
            </a:r>
            <a:endParaRPr kumimoji="1" lang="en-US" altLang="ja-JP" dirty="0" smtClean="0"/>
          </a:p>
          <a:p>
            <a:r>
              <a:rPr kumimoji="1" lang="ja-JP" altLang="en-US" dirty="0" smtClean="0"/>
              <a:t>・和室あり、スリッパ使用しない</a:t>
            </a:r>
            <a:endParaRPr kumimoji="1" lang="en-US" altLang="ja-JP" dirty="0" smtClean="0"/>
          </a:p>
          <a:p>
            <a:r>
              <a:rPr kumimoji="1" lang="ja-JP" altLang="en-US" dirty="0" smtClean="0"/>
              <a:t>・日本古来の田の字プラン、ふすまで区切って「通っている場所」に布団を敷いてとまる。せまい。</a:t>
            </a:r>
            <a:endParaRPr kumimoji="1" lang="en-US" altLang="ja-JP" dirty="0" smtClean="0"/>
          </a:p>
          <a:p>
            <a:endParaRPr kumimoji="1" lang="en-US" altLang="ja-JP" dirty="0" smtClean="0"/>
          </a:p>
          <a:p>
            <a:r>
              <a:rPr kumimoji="1" lang="ja-JP" altLang="en-US" dirty="0" smtClean="0"/>
              <a:t>・アパート</a:t>
            </a:r>
            <a:r>
              <a:rPr kumimoji="1" lang="en-US" altLang="ja-JP" dirty="0" smtClean="0"/>
              <a:t>2</a:t>
            </a:r>
            <a:r>
              <a:rPr kumimoji="1" lang="ja-JP" altLang="en-US" dirty="0" smtClean="0"/>
              <a:t>部屋　アナウンスせず。　　　モデルであったタクロウジョではあたりまえ。</a:t>
            </a:r>
            <a:endParaRPr kumimoji="1" lang="en-US" altLang="ja-JP" dirty="0" smtClean="0"/>
          </a:p>
          <a:p>
            <a:endParaRPr kumimoji="1" lang="en-US" altLang="ja-JP" dirty="0" smtClean="0"/>
          </a:p>
          <a:p>
            <a:endParaRPr kumimoji="1" lang="en-US" altLang="ja-JP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95680-0F1D-4E1F-8099-14F9F97DC3FB}" type="slidenum">
              <a:rPr kumimoji="1" lang="ja-JP" altLang="en-US" smtClean="0"/>
              <a:pPr/>
              <a:t>6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 eaLnBrk="0" hangingPunct="0">
              <a:defRPr kumimoji="1" sz="1000">
                <a:solidFill>
                  <a:schemeClr val="tx1"/>
                </a:solidFill>
                <a:latin typeface="Times New Roman" pitchFamily="18" charset="0"/>
                <a:ea typeface="ＭＳ Ｐ明朝" charset="-128"/>
              </a:defRPr>
            </a:lvl1pPr>
            <a:lvl2pPr marL="742950" indent="-285750" defTabSz="908050" eaLnBrk="0" hangingPunct="0">
              <a:defRPr kumimoji="1" sz="1000">
                <a:solidFill>
                  <a:schemeClr val="tx1"/>
                </a:solidFill>
                <a:latin typeface="Times New Roman" pitchFamily="18" charset="0"/>
                <a:ea typeface="ＭＳ Ｐ明朝" charset="-128"/>
              </a:defRPr>
            </a:lvl2pPr>
            <a:lvl3pPr marL="1143000" indent="-228600" defTabSz="908050" eaLnBrk="0" hangingPunct="0">
              <a:defRPr kumimoji="1" sz="1000">
                <a:solidFill>
                  <a:schemeClr val="tx1"/>
                </a:solidFill>
                <a:latin typeface="Times New Roman" pitchFamily="18" charset="0"/>
                <a:ea typeface="ＭＳ Ｐ明朝" charset="-128"/>
              </a:defRPr>
            </a:lvl3pPr>
            <a:lvl4pPr marL="1600200" indent="-228600" defTabSz="908050" eaLnBrk="0" hangingPunct="0">
              <a:defRPr kumimoji="1" sz="1000">
                <a:solidFill>
                  <a:schemeClr val="tx1"/>
                </a:solidFill>
                <a:latin typeface="Times New Roman" pitchFamily="18" charset="0"/>
                <a:ea typeface="ＭＳ Ｐ明朝" charset="-128"/>
              </a:defRPr>
            </a:lvl4pPr>
            <a:lvl5pPr marL="2057400" indent="-228600" defTabSz="908050" eaLnBrk="0" hangingPunct="0">
              <a:defRPr kumimoji="1" sz="1000">
                <a:solidFill>
                  <a:schemeClr val="tx1"/>
                </a:solidFill>
                <a:latin typeface="Times New Roman" pitchFamily="18" charset="0"/>
                <a:ea typeface="ＭＳ Ｐ明朝" charset="-128"/>
              </a:defRPr>
            </a:lvl5pPr>
            <a:lvl6pPr marL="25146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Times New Roman" pitchFamily="18" charset="0"/>
                <a:ea typeface="ＭＳ Ｐ明朝" charset="-128"/>
              </a:defRPr>
            </a:lvl6pPr>
            <a:lvl7pPr marL="29718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Times New Roman" pitchFamily="18" charset="0"/>
                <a:ea typeface="ＭＳ Ｐ明朝" charset="-128"/>
              </a:defRPr>
            </a:lvl7pPr>
            <a:lvl8pPr marL="34290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Times New Roman" pitchFamily="18" charset="0"/>
                <a:ea typeface="ＭＳ Ｐ明朝" charset="-128"/>
              </a:defRPr>
            </a:lvl8pPr>
            <a:lvl9pPr marL="38862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Times New Roman" pitchFamily="18" charset="0"/>
                <a:ea typeface="ＭＳ Ｐ明朝" charset="-128"/>
              </a:defRPr>
            </a:lvl9pPr>
          </a:lstStyle>
          <a:p>
            <a:pPr eaLnBrk="1" hangingPunct="1"/>
            <a:fld id="{2193E422-AD55-4F7E-A642-99AAAB88B5CF}" type="slidenum">
              <a:rPr lang="en-US" altLang="ja-JP" sz="1200" smtClean="0">
                <a:ea typeface="ＭＳ Ｐゴシック" charset="-128"/>
              </a:rPr>
              <a:pPr eaLnBrk="1" hangingPunct="1"/>
              <a:t>11</a:t>
            </a:fld>
            <a:endParaRPr lang="en-US" altLang="ja-JP" sz="1200" smtClean="0">
              <a:ea typeface="ＭＳ Ｐゴシック" charset="-128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68825" cy="3427412"/>
          </a:xfrm>
          <a:solidFill>
            <a:srgbClr val="FFFFFF"/>
          </a:solidFill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627" tIns="45313" rIns="90627" bIns="45313"/>
          <a:lstStyle/>
          <a:p>
            <a:pPr eaLnBrk="1" hangingPunct="1"/>
            <a:r>
              <a:rPr lang="ja-JP" altLang="en-US" smtClean="0">
                <a:latin typeface="HGS明朝B" pitchFamily="18" charset="-128"/>
                <a:ea typeface="HGS明朝B" pitchFamily="18" charset="-128"/>
              </a:rPr>
              <a:t>次に認知症の症状について、確認します。</a:t>
            </a:r>
          </a:p>
          <a:p>
            <a:pPr eaLnBrk="1" hangingPunct="1"/>
            <a:r>
              <a:rPr lang="ja-JP" altLang="en-US" smtClean="0">
                <a:latin typeface="HGS明朝B" pitchFamily="18" charset="-128"/>
                <a:ea typeface="HGS明朝B" pitchFamily="18" charset="-128"/>
              </a:rPr>
              <a:t>認知症の症状には「中核症状」と呼ばれる症状と、「周辺症状」と呼ばれる症状があります。</a:t>
            </a:r>
          </a:p>
          <a:p>
            <a:pPr eaLnBrk="1" hangingPunct="1"/>
            <a:r>
              <a:rPr lang="ja-JP" altLang="en-US" smtClean="0">
                <a:latin typeface="HGS明朝B" pitchFamily="18" charset="-128"/>
                <a:ea typeface="HGS明朝B" pitchFamily="18" charset="-128"/>
              </a:rPr>
              <a:t>「中核症状」とは、脳の細胞が壊れることによって直接起こる症状です。</a:t>
            </a:r>
          </a:p>
          <a:p>
            <a:pPr eaLnBrk="1" hangingPunct="1"/>
            <a:r>
              <a:rPr lang="ja-JP" altLang="en-US" smtClean="0">
                <a:latin typeface="HGS明朝B" pitchFamily="18" charset="-128"/>
                <a:ea typeface="HGS明朝B" pitchFamily="18" charset="-128"/>
              </a:rPr>
              <a:t>この後で説明する、記憶障害、見当識障害、理解・判断力の低下、実行機能の低下などが中核症状にあたります。</a:t>
            </a:r>
          </a:p>
          <a:p>
            <a:pPr eaLnBrk="1" hangingPunct="1"/>
            <a:endParaRPr lang="ja-JP" altLang="en-US" smtClean="0">
              <a:latin typeface="HGS明朝B" pitchFamily="18" charset="-128"/>
              <a:ea typeface="HGS明朝B" pitchFamily="18" charset="-128"/>
            </a:endParaRPr>
          </a:p>
          <a:p>
            <a:pPr eaLnBrk="1" hangingPunct="1"/>
            <a:r>
              <a:rPr lang="ja-JP" altLang="en-US" smtClean="0">
                <a:latin typeface="HGS明朝B" pitchFamily="18" charset="-128"/>
                <a:ea typeface="HGS明朝B" pitchFamily="18" charset="-128"/>
              </a:rPr>
              <a:t>「周辺症状」とは、本人がもともと持っている性格、置かれている環境、人間関係など様々な要因がからみ合って起こる症状です。</a:t>
            </a:r>
          </a:p>
          <a:p>
            <a:pPr eaLnBrk="1" hangingPunct="1"/>
            <a:r>
              <a:rPr lang="ja-JP" altLang="en-US" smtClean="0">
                <a:latin typeface="HGS明朝B" pitchFamily="18" charset="-128"/>
                <a:ea typeface="HGS明朝B" pitchFamily="18" charset="-128"/>
              </a:rPr>
              <a:t>不安・焦燥、うつ状態、幻覚・妄想などの精神症状や、徘徊、興奮・暴力、不潔行為、せん妄など行動上の問題が起こる場合があります。</a:t>
            </a:r>
          </a:p>
          <a:p>
            <a:pPr eaLnBrk="1" hangingPunct="1"/>
            <a:endParaRPr lang="ja-JP" altLang="en-US" smtClean="0">
              <a:latin typeface="HGS明朝B" pitchFamily="18" charset="-128"/>
              <a:ea typeface="HGS明朝B" pitchFamily="18" charset="-128"/>
            </a:endParaRPr>
          </a:p>
          <a:p>
            <a:pPr eaLnBrk="1" hangingPunct="1"/>
            <a:r>
              <a:rPr lang="ja-JP" altLang="en-US" smtClean="0">
                <a:latin typeface="HGS明朝B" pitchFamily="18" charset="-128"/>
                <a:ea typeface="HGS明朝B" pitchFamily="18" charset="-128"/>
              </a:rPr>
              <a:t>脳の細胞が死ぬために起こる「中核症状」は、認知症の人は誰でも出る症状で、残念ながら治りません。</a:t>
            </a:r>
          </a:p>
          <a:p>
            <a:pPr eaLnBrk="1" hangingPunct="1"/>
            <a:r>
              <a:rPr lang="ja-JP" altLang="en-US" smtClean="0">
                <a:latin typeface="HGS明朝B" pitchFamily="18" charset="-128"/>
                <a:ea typeface="HGS明朝B" pitchFamily="18" charset="-128"/>
              </a:rPr>
              <a:t>但し、「周辺症状」は人によって、出る人もいれば、出ない人もいます。出る場合も、人によって症状も違います。認知症の人＝徘徊というようなイメージがありますが、全ての認知症の人が徘徊すると言う訳ではありません。</a:t>
            </a:r>
          </a:p>
          <a:p>
            <a:pPr eaLnBrk="1" hangingPunct="1"/>
            <a:r>
              <a:rPr lang="ja-JP" altLang="en-US" smtClean="0">
                <a:latin typeface="HGS明朝B" pitchFamily="18" charset="-128"/>
                <a:ea typeface="HGS明朝B" pitchFamily="18" charset="-128"/>
              </a:rPr>
              <a:t>「中核症状」は治らないけれど、「周辺症状」は改善することができる症状で、そのためには周囲の支援が必要です。認知症サポーターの存在意義もここにあります。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1146175" y="687388"/>
            <a:ext cx="4565650" cy="3425825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 smtClean="0"/>
              <a:t>介護保険利用のほとんどの方は、家族から「世話」をうけている。</a:t>
            </a:r>
            <a:endParaRPr kumimoji="1" lang="en-US" altLang="ja-JP" dirty="0" smtClean="0"/>
          </a:p>
          <a:p>
            <a:r>
              <a:rPr kumimoji="1" lang="ja-JP" altLang="en-US" dirty="0" smtClean="0"/>
              <a:t>家族関係のこじれがあったりもする。</a:t>
            </a:r>
            <a:endParaRPr kumimoji="1" lang="en-US" altLang="ja-JP" dirty="0" smtClean="0"/>
          </a:p>
          <a:p>
            <a:r>
              <a:rPr kumimoji="1" lang="ja-JP" altLang="en-US" dirty="0" smtClean="0"/>
              <a:t>いろんな「できる」をさがしたり、「家族自慢」をつたえていく</a:t>
            </a:r>
            <a:endParaRPr kumimoji="1" lang="en-US" altLang="ja-JP" dirty="0" smtClean="0"/>
          </a:p>
          <a:p>
            <a:endParaRPr kumimoji="1" lang="en-US" altLang="ja-JP" dirty="0" smtClean="0"/>
          </a:p>
          <a:p>
            <a:r>
              <a:rPr kumimoji="1" lang="ja-JP" altLang="en-US" dirty="0" smtClean="0"/>
              <a:t>おたがいさんにくると「笑顔」になるはベター</a:t>
            </a:r>
            <a:endParaRPr kumimoji="1" lang="en-US" altLang="ja-JP" dirty="0" smtClean="0"/>
          </a:p>
          <a:p>
            <a:endParaRPr kumimoji="1" lang="en-US" altLang="ja-JP" dirty="0" smtClean="0"/>
          </a:p>
          <a:p>
            <a:r>
              <a:rPr kumimoji="1" lang="ja-JP" altLang="en-US" dirty="0" smtClean="0"/>
              <a:t>「おたがいさんにはもう</a:t>
            </a:r>
            <a:r>
              <a:rPr kumimoji="1" lang="ja-JP" altLang="en-US" dirty="0" err="1" smtClean="0"/>
              <a:t>いかなくっても</a:t>
            </a:r>
            <a:r>
              <a:rPr kumimoji="1" lang="ja-JP" altLang="en-US" dirty="0" smtClean="0"/>
              <a:t>大丈夫」がベスト</a:t>
            </a:r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95680-0F1D-4E1F-8099-14F9F97DC3FB}" type="slidenum">
              <a:rPr kumimoji="1" lang="ja-JP" altLang="en-US" smtClean="0"/>
              <a:pPr/>
              <a:t>13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1146175" y="687388"/>
            <a:ext cx="4565650" cy="3425825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 smtClean="0"/>
              <a:t>車関係のおしごとしてました</a:t>
            </a:r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95680-0F1D-4E1F-8099-14F9F97DC3FB}" type="slidenum">
              <a:rPr kumimoji="1" lang="ja-JP" altLang="en-US" smtClean="0"/>
              <a:pPr/>
              <a:t>14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1146175" y="687388"/>
            <a:ext cx="4565650" cy="3425825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 smtClean="0"/>
              <a:t>作ったものはつかう</a:t>
            </a:r>
            <a:endParaRPr kumimoji="1" lang="en-US" altLang="ja-JP" dirty="0" smtClean="0"/>
          </a:p>
          <a:p>
            <a:endParaRPr kumimoji="1" lang="en-US" altLang="ja-JP" dirty="0" smtClean="0"/>
          </a:p>
          <a:p>
            <a:r>
              <a:rPr kumimoji="1" lang="ja-JP" altLang="en-US" dirty="0" smtClean="0"/>
              <a:t>他の施設にも持っていってるのが自慢になる</a:t>
            </a:r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95680-0F1D-4E1F-8099-14F9F97DC3FB}" type="slidenum">
              <a:rPr kumimoji="1" lang="ja-JP" altLang="en-US" smtClean="0"/>
              <a:pPr/>
              <a:t>23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1146175" y="687388"/>
            <a:ext cx="4565650" cy="3425825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 smtClean="0"/>
              <a:t>僕の分もかってきてよ・・・</a:t>
            </a:r>
            <a:endParaRPr kumimoji="1" lang="en-US" altLang="ja-JP" dirty="0" smtClean="0"/>
          </a:p>
          <a:p>
            <a:endParaRPr kumimoji="1" lang="en-US" altLang="ja-JP" dirty="0" smtClean="0"/>
          </a:p>
          <a:p>
            <a:r>
              <a:rPr kumimoji="1" lang="ja-JP" altLang="en-US" dirty="0" smtClean="0"/>
              <a:t>あそんだ</a:t>
            </a:r>
            <a:endParaRPr kumimoji="1" lang="en-US" altLang="ja-JP" dirty="0" smtClean="0"/>
          </a:p>
          <a:p>
            <a:endParaRPr kumimoji="1" lang="en-US" altLang="ja-JP" dirty="0" smtClean="0"/>
          </a:p>
          <a:p>
            <a:r>
              <a:rPr kumimoji="1" lang="ja-JP" altLang="en-US" dirty="0" smtClean="0"/>
              <a:t>わすれた</a:t>
            </a:r>
            <a:endParaRPr kumimoji="1" lang="en-US" altLang="ja-JP" dirty="0" smtClean="0"/>
          </a:p>
          <a:p>
            <a:endParaRPr kumimoji="1" lang="en-US" altLang="ja-JP" dirty="0" smtClean="0"/>
          </a:p>
          <a:p>
            <a:r>
              <a:rPr kumimoji="1" lang="ja-JP" altLang="en-US" dirty="0" smtClean="0"/>
              <a:t>あの子供たちお金だけ持ってかえってこない・・・</a:t>
            </a:r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95680-0F1D-4E1F-8099-14F9F97DC3FB}" type="slidenum">
              <a:rPr kumimoji="1" lang="ja-JP" altLang="en-US" smtClean="0"/>
              <a:pPr/>
              <a:t>30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1146175" y="687388"/>
            <a:ext cx="4565650" cy="3425825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 smtClean="0"/>
              <a:t>「Ｓさんいる？」と遊びに来る」こどもたち。</a:t>
            </a:r>
            <a:endParaRPr kumimoji="1" lang="en-US" altLang="ja-JP" dirty="0" smtClean="0"/>
          </a:p>
          <a:p>
            <a:endParaRPr kumimoji="1" lang="en-US" altLang="ja-JP" dirty="0" smtClean="0"/>
          </a:p>
          <a:p>
            <a:r>
              <a:rPr kumimoji="1" lang="ja-JP" altLang="en-US" dirty="0" smtClean="0"/>
              <a:t>ひとついわせていただくと</a:t>
            </a:r>
            <a:endParaRPr kumimoji="1" lang="en-US" altLang="ja-JP" dirty="0" smtClean="0"/>
          </a:p>
          <a:p>
            <a:r>
              <a:rPr kumimoji="1" lang="ja-JP" altLang="en-US" dirty="0" smtClean="0"/>
              <a:t>こういう写真を見ていると「楽なお年寄り」ばかり選別しているとおもわれる方もいるかもしれませんが、</a:t>
            </a:r>
            <a:r>
              <a:rPr kumimoji="1" lang="ja-JP" altLang="en-US" dirty="0" err="1" smtClean="0"/>
              <a:t>ほんっとに</a:t>
            </a:r>
            <a:r>
              <a:rPr kumimoji="1" lang="ja-JP" altLang="en-US" dirty="0" smtClean="0"/>
              <a:t>じょうだんじ</a:t>
            </a:r>
            <a:r>
              <a:rPr kumimoji="1" lang="ja-JP" altLang="en-US" dirty="0" err="1" smtClean="0"/>
              <a:t>ゃあ</a:t>
            </a:r>
            <a:r>
              <a:rPr kumimoji="1" lang="ja-JP" altLang="en-US" dirty="0" smtClean="0"/>
              <a:t>ありません。</a:t>
            </a:r>
            <a:endParaRPr kumimoji="1" lang="en-US" altLang="ja-JP" dirty="0" smtClean="0"/>
          </a:p>
          <a:p>
            <a:r>
              <a:rPr kumimoji="1" lang="ja-JP" altLang="en-US" dirty="0" smtClean="0"/>
              <a:t>末期がんでしょくじつくり、通院介助</a:t>
            </a:r>
            <a:endParaRPr kumimoji="1" lang="en-US" altLang="ja-JP" dirty="0" smtClean="0"/>
          </a:p>
          <a:p>
            <a:r>
              <a:rPr kumimoji="1" lang="ja-JP" altLang="en-US" dirty="0" smtClean="0"/>
              <a:t>おじいちゃんには若い人でも、部屋で放尿。　おおきなこえで「おうちかえり</a:t>
            </a:r>
            <a:r>
              <a:rPr kumimoji="1" lang="ja-JP" altLang="en-US" dirty="0" err="1" smtClean="0"/>
              <a:t>た</a:t>
            </a:r>
            <a:r>
              <a:rPr kumimoji="1" lang="ja-JP" altLang="en-US" dirty="0" smtClean="0"/>
              <a:t>～</a:t>
            </a:r>
            <a:r>
              <a:rPr kumimoji="1" lang="ja-JP" altLang="en-US" dirty="0" err="1" smtClean="0"/>
              <a:t>い</a:t>
            </a:r>
            <a:r>
              <a:rPr kumimoji="1" lang="ja-JP" altLang="en-US" dirty="0" smtClean="0"/>
              <a:t>」。独居で部屋がスラムのようにちらかっていたおじいちゃん。</a:t>
            </a:r>
            <a:endParaRPr kumimoji="1" lang="en-US" altLang="ja-JP" dirty="0" smtClean="0"/>
          </a:p>
          <a:p>
            <a:r>
              <a:rPr kumimoji="1" lang="ja-JP" altLang="en-US" dirty="0" smtClean="0"/>
              <a:t>警察にほごされると家族ではなくおたがいさんに電話が来る。</a:t>
            </a:r>
            <a:endParaRPr kumimoji="1" lang="en-US" altLang="ja-JP" dirty="0" smtClean="0"/>
          </a:p>
          <a:p>
            <a:endParaRPr kumimoji="1" lang="en-US" altLang="ja-JP" dirty="0" smtClean="0"/>
          </a:p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95680-0F1D-4E1F-8099-14F9F97DC3FB}" type="slidenum">
              <a:rPr kumimoji="1" lang="ja-JP" altLang="en-US" smtClean="0"/>
              <a:pPr/>
              <a:t>32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AA4D94-AA37-48A8-810C-8DB390415808}" type="slidenum">
              <a:rPr kumimoji="1" lang="ja-JP" altLang="en-US" smtClean="0"/>
              <a:pPr/>
              <a:t>41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855010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2BCA-705A-42CC-8183-613EF62FA053}" type="datetimeFigureOut">
              <a:rPr kumimoji="1" lang="ja-JP" altLang="en-US" smtClean="0"/>
              <a:t>2015/1/18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C73BF-2D81-4215-AB8B-EDBE0E86C4D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138125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2BCA-705A-42CC-8183-613EF62FA053}" type="datetimeFigureOut">
              <a:rPr kumimoji="1" lang="ja-JP" altLang="en-US" smtClean="0"/>
              <a:t>2015/1/18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C73BF-2D81-4215-AB8B-EDBE0E86C4D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688305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2BCA-705A-42CC-8183-613EF62FA053}" type="datetimeFigureOut">
              <a:rPr kumimoji="1" lang="ja-JP" altLang="en-US" smtClean="0"/>
              <a:t>2015/1/18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C73BF-2D81-4215-AB8B-EDBE0E86C4D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328692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タイトル、テキスト、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694D52-532E-4B27-A9B5-848EF519F830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580953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2BCA-705A-42CC-8183-613EF62FA053}" type="datetimeFigureOut">
              <a:rPr kumimoji="1" lang="ja-JP" altLang="en-US" smtClean="0"/>
              <a:t>2015/1/18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C73BF-2D81-4215-AB8B-EDBE0E86C4D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91609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2BCA-705A-42CC-8183-613EF62FA053}" type="datetimeFigureOut">
              <a:rPr kumimoji="1" lang="ja-JP" altLang="en-US" smtClean="0"/>
              <a:t>2015/1/18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C73BF-2D81-4215-AB8B-EDBE0E86C4D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51606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2BCA-705A-42CC-8183-613EF62FA053}" type="datetimeFigureOut">
              <a:rPr kumimoji="1" lang="ja-JP" altLang="en-US" smtClean="0"/>
              <a:t>2015/1/18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C73BF-2D81-4215-AB8B-EDBE0E86C4D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24047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2BCA-705A-42CC-8183-613EF62FA053}" type="datetimeFigureOut">
              <a:rPr kumimoji="1" lang="ja-JP" altLang="en-US" smtClean="0"/>
              <a:t>2015/1/18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C73BF-2D81-4215-AB8B-EDBE0E86C4D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8233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2BCA-705A-42CC-8183-613EF62FA053}" type="datetimeFigureOut">
              <a:rPr kumimoji="1" lang="ja-JP" altLang="en-US" smtClean="0"/>
              <a:t>2015/1/18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C73BF-2D81-4215-AB8B-EDBE0E86C4D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17833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2BCA-705A-42CC-8183-613EF62FA053}" type="datetimeFigureOut">
              <a:rPr kumimoji="1" lang="ja-JP" altLang="en-US" smtClean="0"/>
              <a:t>2015/1/18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C73BF-2D81-4215-AB8B-EDBE0E86C4D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41352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2BCA-705A-42CC-8183-613EF62FA053}" type="datetimeFigureOut">
              <a:rPr kumimoji="1" lang="ja-JP" altLang="en-US" smtClean="0"/>
              <a:t>2015/1/18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C73BF-2D81-4215-AB8B-EDBE0E86C4D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05103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2BCA-705A-42CC-8183-613EF62FA053}" type="datetimeFigureOut">
              <a:rPr kumimoji="1" lang="ja-JP" altLang="en-US" smtClean="0"/>
              <a:t>2015/1/18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C73BF-2D81-4215-AB8B-EDBE0E86C4D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747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B72BCA-705A-42CC-8183-613EF62FA053}" type="datetimeFigureOut">
              <a:rPr kumimoji="1" lang="ja-JP" altLang="en-US" smtClean="0"/>
              <a:t>2015/1/18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C73BF-2D81-4215-AB8B-EDBE0E86C4D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36475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9.jpeg"/><Relationship Id="rId7" Type="http://schemas.openxmlformats.org/officeDocument/2006/relationships/image" Target="../media/image15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6.jpeg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.jpeg"/><Relationship Id="rId5" Type="http://schemas.openxmlformats.org/officeDocument/2006/relationships/image" Target="../media/image17.emf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oicare\Desktop\ブログ画像\ヘルプマン\あおいけあ01\あおいけあ01\_DSC445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9" b="6466"/>
          <a:stretch/>
        </p:blipFill>
        <p:spPr bwMode="auto">
          <a:xfrm>
            <a:off x="-1" y="836712"/>
            <a:ext cx="9128533" cy="5273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正方形/長方形 2"/>
          <p:cNvSpPr/>
          <p:nvPr/>
        </p:nvSpPr>
        <p:spPr>
          <a:xfrm>
            <a:off x="-5183" y="0"/>
            <a:ext cx="3570209" cy="461665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2400" cap="none" spc="0" dirty="0" smtClean="0">
                <a:ln w="3155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小規模多機能型居宅介護</a:t>
            </a:r>
            <a:endParaRPr lang="ja-JP" altLang="en-US" sz="2400" cap="none" spc="0" dirty="0">
              <a:ln w="31550" cmpd="sng">
                <a:noFill/>
                <a:prstDash val="solid"/>
              </a:ln>
              <a:solidFill>
                <a:schemeClr val="bg1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-1" y="260798"/>
            <a:ext cx="70823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40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bg1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おたがいさん</a:t>
            </a:r>
            <a:r>
              <a:rPr lang="ja-JP" altLang="en-US" sz="40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bg1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＆</a:t>
            </a:r>
            <a:r>
              <a:rPr lang="ja-JP" altLang="en-US" sz="40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bg1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サテライト</a:t>
            </a:r>
            <a:r>
              <a:rPr lang="ja-JP" altLang="en-US" sz="4000" b="1" cap="none" spc="0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bg1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いどばた</a:t>
            </a:r>
            <a:endParaRPr lang="ja-JP" altLang="en-US" sz="40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bg1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5763332"/>
            <a:ext cx="1331640" cy="346838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4073523" y="6462747"/>
            <a:ext cx="5049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2000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http://</a:t>
            </a:r>
            <a:r>
              <a:rPr lang="en-US" altLang="ja-JP" sz="20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www.</a:t>
            </a:r>
            <a:r>
              <a:rPr lang="en-US" altLang="ja-JP" sz="2000" dirty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facebook</a:t>
            </a:r>
            <a:r>
              <a:rPr lang="en-US" altLang="ja-JP" sz="20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.com/aoicare</a:t>
            </a:r>
            <a:endParaRPr kumimoji="1" lang="ja-JP" altLang="en-US" sz="20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7" name="タイトル 1"/>
          <p:cNvSpPr>
            <a:spLocks noGrp="1"/>
          </p:cNvSpPr>
          <p:nvPr>
            <p:ph type="title"/>
          </p:nvPr>
        </p:nvSpPr>
        <p:spPr>
          <a:xfrm rot="16200000">
            <a:off x="6764976" y="4244191"/>
            <a:ext cx="279358" cy="4437112"/>
          </a:xfrm>
          <a:solidFill>
            <a:schemeClr val="tx1"/>
          </a:solidFill>
        </p:spPr>
        <p:txBody>
          <a:bodyPr vert="eaVert">
            <a:noAutofit/>
          </a:bodyPr>
          <a:lstStyle/>
          <a:p>
            <a:pPr algn="r"/>
            <a:r>
              <a:rPr lang="en-US" altLang="ja-JP" sz="2000" dirty="0"/>
              <a:t> </a:t>
            </a:r>
            <a:r>
              <a:rPr lang="en-US" altLang="ja-JP" sz="20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http://</a:t>
            </a:r>
            <a:r>
              <a:rPr lang="en-US" altLang="ja-JP" sz="2000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www.</a:t>
            </a:r>
            <a:r>
              <a:rPr lang="en-US" altLang="ja-JP" sz="2000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aoicare</a:t>
            </a:r>
            <a:r>
              <a:rPr lang="en-US" altLang="ja-JP" sz="2000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.com</a:t>
            </a:r>
            <a:endParaRPr kumimoji="1" lang="ja-JP" altLang="en-US" sz="20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63095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7" b="10612"/>
          <a:stretch/>
        </p:blipFill>
        <p:spPr>
          <a:xfrm>
            <a:off x="52901" y="1"/>
            <a:ext cx="9091100" cy="5877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正方形/長方形 2"/>
          <p:cNvSpPr/>
          <p:nvPr/>
        </p:nvSpPr>
        <p:spPr>
          <a:xfrm>
            <a:off x="260223" y="5411450"/>
            <a:ext cx="867645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ja-JP" altLang="en-US" sz="4400" b="1" cap="all" spc="0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「業務」</a:t>
            </a:r>
            <a:r>
              <a:rPr lang="ja-JP" altLang="en-US" sz="4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には</a:t>
            </a:r>
            <a:r>
              <a:rPr lang="ja-JP" altLang="en-US" sz="4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おわれません。</a:t>
            </a:r>
            <a:endParaRPr lang="en-US" altLang="ja-JP" sz="4400" b="1" cap="all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/>
            <a:r>
              <a:rPr lang="ja-JP" altLang="en-US" sz="4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記録以外の業務は</a:t>
            </a:r>
            <a:r>
              <a:rPr lang="ja-JP" altLang="en-US" sz="4400" b="1" cap="all" spc="0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ない</a:t>
            </a:r>
            <a:r>
              <a:rPr lang="ja-JP" altLang="en-US" sz="4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から。</a:t>
            </a:r>
            <a:endParaRPr lang="ja-JP" altLang="en-US" sz="4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2" y="1"/>
            <a:ext cx="1547664" cy="403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05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4" descr="中核症状と周辺症状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505" y="260649"/>
            <a:ext cx="6335713" cy="6142856"/>
          </a:xfrm>
          <a:noFill/>
        </p:spPr>
      </p:pic>
      <p:sp>
        <p:nvSpPr>
          <p:cNvPr id="2" name="正方形/長方形 1"/>
          <p:cNvSpPr/>
          <p:nvPr/>
        </p:nvSpPr>
        <p:spPr>
          <a:xfrm>
            <a:off x="1095833" y="53374"/>
            <a:ext cx="435407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2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アルツハイマー・脳血管性・レビー小体病</a:t>
            </a:r>
            <a:endParaRPr lang="ja-JP" alt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205" y="2747000"/>
            <a:ext cx="1592796" cy="2895993"/>
          </a:xfrm>
          <a:prstGeom prst="rect">
            <a:avLst/>
          </a:prstGeom>
        </p:spPr>
      </p:pic>
      <p:cxnSp>
        <p:nvCxnSpPr>
          <p:cNvPr id="5" name="直線矢印コネクタ 4"/>
          <p:cNvCxnSpPr/>
          <p:nvPr/>
        </p:nvCxnSpPr>
        <p:spPr>
          <a:xfrm flipH="1">
            <a:off x="5076056" y="4941168"/>
            <a:ext cx="2592288" cy="557808"/>
          </a:xfrm>
          <a:prstGeom prst="straightConnector1">
            <a:avLst/>
          </a:prstGeom>
          <a:ln w="44450">
            <a:solidFill>
              <a:schemeClr val="accent6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矢印コネクタ 7"/>
          <p:cNvCxnSpPr/>
          <p:nvPr/>
        </p:nvCxnSpPr>
        <p:spPr>
          <a:xfrm flipH="1" flipV="1">
            <a:off x="5076056" y="3212977"/>
            <a:ext cx="2592288" cy="720080"/>
          </a:xfrm>
          <a:prstGeom prst="straightConnector1">
            <a:avLst/>
          </a:prstGeom>
          <a:ln w="50800">
            <a:solidFill>
              <a:schemeClr val="accent6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正方形/長方形 14"/>
          <p:cNvSpPr/>
          <p:nvPr/>
        </p:nvSpPr>
        <p:spPr>
          <a:xfrm>
            <a:off x="7514682" y="1773848"/>
            <a:ext cx="166584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ja-JP" altLang="en-US" sz="115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？</a:t>
            </a:r>
            <a:endParaRPr lang="ja-JP" altLang="en-US" sz="115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6" name="角丸四角形 15"/>
          <p:cNvSpPr/>
          <p:nvPr/>
        </p:nvSpPr>
        <p:spPr>
          <a:xfrm>
            <a:off x="7694359" y="5234717"/>
            <a:ext cx="1306488" cy="9543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介護の</a:t>
            </a:r>
            <a:endParaRPr kumimoji="1" lang="en-US" altLang="ja-JP" b="1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/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専門職</a:t>
            </a:r>
            <a:endParaRPr kumimoji="1" lang="ja-JP" altLang="en-US" b="1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076056" y="5450413"/>
            <a:ext cx="29991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管理的　</a:t>
            </a:r>
            <a:endParaRPr lang="en-US" altLang="ja-JP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kumimoji="1"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業務　マニュアル</a:t>
            </a:r>
            <a:endParaRPr kumimoji="1" lang="en-US" altLang="ja-JP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定時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の食事やトイレ</a:t>
            </a:r>
            <a:endParaRPr lang="en-US" altLang="ja-JP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鍵を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かける　向精神薬処方</a:t>
            </a:r>
            <a: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…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など</a:t>
            </a:r>
            <a:endParaRPr kumimoji="1" lang="ja-JP" altLang="en-US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364088" y="2433662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260032" y="2276872"/>
            <a:ext cx="2408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寄り添う　その人らしさ</a:t>
            </a:r>
            <a:endParaRPr kumimoji="1" lang="en-US" altLang="ja-JP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自立支援　存在意味</a:t>
            </a:r>
            <a:endParaRPr lang="en-US" altLang="ja-JP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あんしん</a:t>
            </a:r>
            <a: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…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など</a:t>
            </a:r>
            <a:endParaRPr kumimoji="1" lang="ja-JP" altLang="en-US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0" name="乗算記号 19"/>
          <p:cNvSpPr/>
          <p:nvPr/>
        </p:nvSpPr>
        <p:spPr>
          <a:xfrm>
            <a:off x="6929399" y="5042483"/>
            <a:ext cx="810344" cy="815861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21" name="ドーナツ 20"/>
          <p:cNvSpPr/>
          <p:nvPr/>
        </p:nvSpPr>
        <p:spPr>
          <a:xfrm>
            <a:off x="6975140" y="1700809"/>
            <a:ext cx="576064" cy="612068"/>
          </a:xfrm>
          <a:prstGeom prst="donut">
            <a:avLst>
              <a:gd name="adj" fmla="val 1366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cxnSp>
        <p:nvCxnSpPr>
          <p:cNvPr id="23" name="曲線コネクタ 22"/>
          <p:cNvCxnSpPr/>
          <p:nvPr/>
        </p:nvCxnSpPr>
        <p:spPr>
          <a:xfrm rot="10800000">
            <a:off x="2611961" y="2633510"/>
            <a:ext cx="5040560" cy="2307659"/>
          </a:xfrm>
          <a:prstGeom prst="curvedConnector3">
            <a:avLst>
              <a:gd name="adj1" fmla="val 132714"/>
            </a:avLst>
          </a:prstGeom>
          <a:ln w="50800">
            <a:solidFill>
              <a:schemeClr val="accent6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円/楕円 21"/>
          <p:cNvSpPr/>
          <p:nvPr/>
        </p:nvSpPr>
        <p:spPr>
          <a:xfrm>
            <a:off x="-277627" y="3635896"/>
            <a:ext cx="7551204" cy="1584176"/>
          </a:xfrm>
          <a:prstGeom prst="ellipse">
            <a:avLst/>
          </a:prstGeom>
          <a:solidFill>
            <a:srgbClr val="92D05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6000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コミュニケーション</a:t>
            </a:r>
            <a:endParaRPr kumimoji="1" lang="ja-JP" altLang="en-US" sz="6000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260032" y="31666"/>
            <a:ext cx="388396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000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P</a:t>
            </a:r>
            <a:r>
              <a:rPr lang="en-US" altLang="ja-JP" sz="40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rofessional</a:t>
            </a:r>
          </a:p>
          <a:p>
            <a:pPr algn="ctr"/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がおこなうべきは</a:t>
            </a:r>
            <a:endParaRPr lang="en-US" altLang="ja-JP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/>
            <a:r>
              <a:rPr lang="en-US" altLang="ja-JP" sz="4000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P</a:t>
            </a:r>
            <a:r>
              <a:rPr lang="en-US" altLang="ja-JP" sz="40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roactive </a:t>
            </a:r>
            <a:r>
              <a:rPr lang="en-US" altLang="ja-JP" sz="4000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Care</a:t>
            </a:r>
          </a:p>
          <a:p>
            <a:endParaRPr kumimoji="1" lang="ja-JP" altLang="en-US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24" name="図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4897"/>
            <a:ext cx="1547664" cy="403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8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0" grpId="0" animBg="1"/>
      <p:bldP spid="21" grpId="0" animBg="1"/>
      <p:bldP spid="22" grpId="0" animBg="1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F-62.jpg"/>
          <p:cNvPicPr>
            <a:picLocks noChangeAspect="1"/>
          </p:cNvPicPr>
          <p:nvPr/>
        </p:nvPicPr>
        <p:blipFill rotWithShape="1">
          <a:blip r:embed="rId2" cstate="print"/>
          <a:srcRect l="7404" t="8001" r="12775" b="239"/>
          <a:stretch/>
        </p:blipFill>
        <p:spPr>
          <a:xfrm>
            <a:off x="-11955" y="-1"/>
            <a:ext cx="9155955" cy="7012535"/>
          </a:xfrm>
          <a:prstGeom prst="rect">
            <a:avLst/>
          </a:prstGeom>
        </p:spPr>
      </p:pic>
      <p:sp>
        <p:nvSpPr>
          <p:cNvPr id="4" name="正方形/長方形 3"/>
          <p:cNvSpPr/>
          <p:nvPr/>
        </p:nvSpPr>
        <p:spPr>
          <a:xfrm>
            <a:off x="3648586" y="-15036"/>
            <a:ext cx="527900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3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男が台所に立つもんじゃない</a:t>
            </a:r>
            <a:r>
              <a:rPr lang="ja-JP" altLang="en-US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よ</a:t>
            </a:r>
            <a:endParaRPr lang="ja-JP" altLang="en-US" sz="3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09431"/>
            <a:ext cx="1547664" cy="403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199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tadasuke\Desktop\写真\IMG_26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18"/>
            <a:ext cx="9144000" cy="68582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正方形/長方形 2"/>
          <p:cNvSpPr/>
          <p:nvPr/>
        </p:nvSpPr>
        <p:spPr>
          <a:xfrm>
            <a:off x="1691" y="-7844"/>
            <a:ext cx="91440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ja-JP" altLang="en-US" sz="3200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だれも「世話になってる」なんて顔してません</a:t>
            </a:r>
            <a:endParaRPr lang="ja-JP" altLang="en-US" sz="3200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2" y="6454897"/>
            <a:ext cx="1547664" cy="403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565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08年02月15日_Ｈ２０．２　特技を生かして 003.jpg"/>
          <p:cNvPicPr>
            <a:picLocks noChangeAspect="1"/>
          </p:cNvPicPr>
          <p:nvPr/>
        </p:nvPicPr>
        <p:blipFill rotWithShape="1">
          <a:blip r:embed="rId3" cstate="print"/>
          <a:srcRect l="13307" t="9468" r="217" b="-263"/>
          <a:stretch/>
        </p:blipFill>
        <p:spPr>
          <a:xfrm>
            <a:off x="0" y="-16997"/>
            <a:ext cx="9144000" cy="72003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正方形/長方形 2"/>
          <p:cNvSpPr/>
          <p:nvPr/>
        </p:nvSpPr>
        <p:spPr>
          <a:xfrm>
            <a:off x="3227393" y="188641"/>
            <a:ext cx="579036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ja-JP" altLang="en-US" sz="4000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C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アセスメントでわかっていれば</a:t>
            </a:r>
            <a:endParaRPr lang="en-US" altLang="ja-JP" sz="4000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C00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r"/>
            <a:r>
              <a:rPr lang="ja-JP" altLang="en-US" sz="4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C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こんなことだって余裕！</a:t>
            </a:r>
            <a:endParaRPr lang="ja-JP" altLang="en-US" sz="4000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C00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096" y="6656448"/>
            <a:ext cx="1547664" cy="403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889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3" t="12886" r="17383" b="14271"/>
          <a:stretch/>
        </p:blipFill>
        <p:spPr>
          <a:xfrm>
            <a:off x="0" y="1"/>
            <a:ext cx="9144000" cy="6992245"/>
          </a:xfrm>
          <a:prstGeom prst="rect">
            <a:avLst/>
          </a:prstGeom>
        </p:spPr>
      </p:pic>
      <p:sp>
        <p:nvSpPr>
          <p:cNvPr id="3" name="ドーナツ 2"/>
          <p:cNvSpPr/>
          <p:nvPr/>
        </p:nvSpPr>
        <p:spPr>
          <a:xfrm>
            <a:off x="3390109" y="4005064"/>
            <a:ext cx="720080" cy="720080"/>
          </a:xfrm>
          <a:prstGeom prst="donut">
            <a:avLst>
              <a:gd name="adj" fmla="val 6438"/>
            </a:avLst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0000"/>
              </a:solidFill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8975"/>
            <a:ext cx="1547664" cy="403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577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oicare\Desktop\原稿\第二かながわ福祉サービス大賞\CIMG32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3" y="-23917"/>
            <a:ext cx="9175889" cy="6881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" y="-23917"/>
            <a:ext cx="1547664" cy="403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102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8526" y="1"/>
            <a:ext cx="728794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i="1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記憶</a:t>
            </a:r>
            <a:r>
              <a:rPr kumimoji="1" lang="ja-JP" altLang="en-US" sz="3200" b="1" i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の種類から考えるケアのありかた</a:t>
            </a:r>
            <a:endParaRPr kumimoji="1" lang="en-US" altLang="ja-JP" sz="3200" b="1" i="1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endParaRPr lang="en-US" altLang="ja-JP" sz="28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kumimoji="1" lang="ja-JP" altLang="en-US" sz="28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①意味記憶</a:t>
            </a:r>
            <a:endParaRPr kumimoji="1" lang="en-US" altLang="ja-JP" sz="2800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endParaRPr lang="en-US" altLang="ja-JP" sz="28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28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②エピソード記憶</a:t>
            </a:r>
            <a:endParaRPr lang="en-US" altLang="ja-JP" sz="2800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endParaRPr lang="en-US" altLang="ja-JP" sz="2800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28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③手続き記憶</a:t>
            </a:r>
            <a:endParaRPr lang="en-US" altLang="ja-JP" sz="2800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endParaRPr lang="en-US" altLang="ja-JP" sz="2800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28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④プライミング（呼び水）記憶</a:t>
            </a:r>
            <a:endParaRPr kumimoji="1" lang="ja-JP" altLang="en-US" sz="28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" name="角丸四角形 2"/>
          <p:cNvSpPr/>
          <p:nvPr/>
        </p:nvSpPr>
        <p:spPr>
          <a:xfrm>
            <a:off x="2" y="2420889"/>
            <a:ext cx="5274231" cy="72008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0000"/>
              </a:solidFill>
            </a:endParaRPr>
          </a:p>
        </p:txBody>
      </p:sp>
      <p:pic>
        <p:nvPicPr>
          <p:cNvPr id="5122" name="Picture 2" descr="C:\Users\aoicare\Desktop\imag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877" y="836712"/>
            <a:ext cx="878475" cy="658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右矢印 3"/>
          <p:cNvSpPr/>
          <p:nvPr/>
        </p:nvSpPr>
        <p:spPr>
          <a:xfrm>
            <a:off x="2927379" y="1078191"/>
            <a:ext cx="360040" cy="17505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508104" y="1726358"/>
            <a:ext cx="352839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 smtClean="0">
                <a:solidFill>
                  <a:srgbClr val="FF0000"/>
                </a:solidFill>
              </a:rPr>
              <a:t>障害されやすい</a:t>
            </a:r>
            <a:r>
              <a:rPr kumimoji="1" lang="en-US" altLang="ja-JP" sz="3200" dirty="0" smtClean="0">
                <a:solidFill>
                  <a:srgbClr val="FF0000"/>
                </a:solidFill>
              </a:rPr>
              <a:t>×</a:t>
            </a:r>
          </a:p>
          <a:p>
            <a:endParaRPr lang="en-US" altLang="ja-JP" sz="3200" dirty="0"/>
          </a:p>
          <a:p>
            <a:r>
              <a:rPr kumimoji="1" lang="ja-JP" altLang="en-US" sz="3200" dirty="0" smtClean="0">
                <a:solidFill>
                  <a:srgbClr val="00B050"/>
                </a:solidFill>
              </a:rPr>
              <a:t>障害されにくい</a:t>
            </a:r>
            <a:r>
              <a:rPr kumimoji="1" lang="ja-JP" altLang="en-US" sz="3200" dirty="0" err="1" smtClean="0">
                <a:solidFill>
                  <a:srgbClr val="00B050"/>
                </a:solidFill>
              </a:rPr>
              <a:t>〇</a:t>
            </a:r>
            <a:endParaRPr kumimoji="1" lang="en-US" altLang="ja-JP" sz="3200" dirty="0" smtClean="0">
              <a:solidFill>
                <a:srgbClr val="00B050"/>
              </a:solidFill>
            </a:endParaRPr>
          </a:p>
          <a:p>
            <a:endParaRPr kumimoji="1" lang="ja-JP" altLang="en-US" dirty="0"/>
          </a:p>
        </p:txBody>
      </p:sp>
      <p:sp>
        <p:nvSpPr>
          <p:cNvPr id="7" name="円弧 6"/>
          <p:cNvSpPr/>
          <p:nvPr/>
        </p:nvSpPr>
        <p:spPr>
          <a:xfrm>
            <a:off x="323529" y="2495330"/>
            <a:ext cx="4015479" cy="1728192"/>
          </a:xfrm>
          <a:prstGeom prst="arc">
            <a:avLst>
              <a:gd name="adj1" fmla="val 644400"/>
              <a:gd name="adj2" fmla="val 0"/>
            </a:avLst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-42567" y="4600288"/>
            <a:ext cx="8964488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 smtClean="0">
                <a:solidFill>
                  <a:srgbClr val="00B05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「私らしさ」</a:t>
            </a:r>
            <a:r>
              <a:rPr kumimoji="1"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とは何によるものなの？</a:t>
            </a:r>
            <a:endParaRPr kumimoji="1" lang="en-US" altLang="ja-JP" sz="2400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　　　</a:t>
            </a:r>
            <a:r>
              <a:rPr lang="en-US" altLang="ja-JP" sz="24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=</a:t>
            </a:r>
            <a:r>
              <a:rPr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どうあったら自分らしいのか</a:t>
            </a:r>
            <a:endParaRPr lang="en-US" altLang="ja-JP" sz="2400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r>
              <a:rPr lang="ja-JP" altLang="en-US" sz="16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　　　　　　　　　　　　　　　　　　　　　名前</a:t>
            </a:r>
            <a:r>
              <a:rPr lang="en-US" altLang="ja-JP" sz="16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×</a:t>
            </a:r>
            <a:r>
              <a:rPr lang="ja-JP" altLang="en-US" sz="16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エピソード</a:t>
            </a:r>
            <a:r>
              <a:rPr lang="en-US" altLang="ja-JP" sz="16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×</a:t>
            </a:r>
          </a:p>
          <a:p>
            <a:r>
              <a:rPr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充実した時間を過ごしている</a:t>
            </a:r>
            <a:endParaRPr lang="en-US" altLang="ja-JP" sz="2400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en-US" altLang="ja-JP" sz="24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=</a:t>
            </a:r>
            <a:r>
              <a:rPr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手続き記憶</a:t>
            </a:r>
            <a:endParaRPr lang="en-US" altLang="ja-JP" sz="2400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en-US" altLang="ja-JP" sz="24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=</a:t>
            </a:r>
            <a:r>
              <a:rPr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自分らしさの源泉</a:t>
            </a:r>
            <a:endParaRPr lang="en-US" altLang="ja-JP" sz="2400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endParaRPr kumimoji="1" lang="en-US" altLang="ja-JP" sz="3200" dirty="0"/>
          </a:p>
          <a:p>
            <a:endParaRPr kumimoji="1" lang="en-US" altLang="ja-JP" sz="3200" dirty="0" smtClean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580112" y="1068812"/>
            <a:ext cx="3528392" cy="31547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9900" dirty="0" smtClean="0">
                <a:solidFill>
                  <a:schemeClr val="accent2">
                    <a:lumMod val="75000"/>
                  </a:schemeClr>
                </a:solidFill>
              </a:rPr>
              <a:t>肉</a:t>
            </a:r>
            <a:endParaRPr kumimoji="1" lang="ja-JP" altLang="en-US" sz="199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594" y="3775398"/>
            <a:ext cx="3676204" cy="27571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9" y="6526590"/>
            <a:ext cx="1272407" cy="331410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084" y="1"/>
            <a:ext cx="1547664" cy="403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459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7" grpId="0" animBg="1"/>
      <p:bldP spid="8" grpId="0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9" t="1391" r="17355"/>
          <a:stretch/>
        </p:blipFill>
        <p:spPr>
          <a:xfrm>
            <a:off x="1" y="0"/>
            <a:ext cx="6113348" cy="6858000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97" r="12177"/>
          <a:stretch/>
        </p:blipFill>
        <p:spPr>
          <a:xfrm>
            <a:off x="4453434" y="3429000"/>
            <a:ext cx="4690567" cy="342900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6156176" y="836712"/>
            <a:ext cx="29878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NHK</a:t>
            </a:r>
          </a:p>
          <a:p>
            <a:r>
              <a:rPr kumimoji="1" lang="ja-JP" altLang="en-US" sz="36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「おはよう日本」</a:t>
            </a:r>
            <a:endParaRPr kumimoji="1" lang="en-US" altLang="ja-JP" sz="3600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kumimoji="1" lang="ja-JP" altLang="en-US" sz="3600" dirty="0" err="1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での</a:t>
            </a:r>
            <a:r>
              <a:rPr kumimoji="1" lang="ja-JP" altLang="en-US" sz="36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ヒトコマ</a:t>
            </a:r>
            <a:endParaRPr kumimoji="1" lang="ja-JP" altLang="en-US" sz="36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39225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右矢印 1"/>
          <p:cNvSpPr/>
          <p:nvPr/>
        </p:nvSpPr>
        <p:spPr>
          <a:xfrm rot="19890656">
            <a:off x="-1039653" y="10172"/>
            <a:ext cx="9308015" cy="7501284"/>
          </a:xfrm>
          <a:prstGeom prst="rightArrow">
            <a:avLst/>
          </a:prstGeom>
          <a:solidFill>
            <a:srgbClr val="FF0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マニュアル</a:t>
            </a:r>
            <a:r>
              <a:rPr lang="en-US" altLang="ja-JP" sz="32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×</a:t>
            </a:r>
          </a:p>
          <a:p>
            <a:pPr algn="ctr"/>
            <a:endParaRPr kumimoji="1" lang="en-US" altLang="ja-JP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/>
            <a:r>
              <a:rPr lang="ja-JP" altLang="en-US" sz="9600" dirty="0" smtClean="0">
                <a:solidFill>
                  <a:srgbClr val="00B05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ミッション〇</a:t>
            </a:r>
            <a:endParaRPr kumimoji="1" lang="en-US" altLang="ja-JP" sz="9600" dirty="0" smtClean="0">
              <a:solidFill>
                <a:srgbClr val="00B05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" name="円/楕円 2"/>
          <p:cNvSpPr/>
          <p:nvPr/>
        </p:nvSpPr>
        <p:spPr>
          <a:xfrm>
            <a:off x="3203848" y="-1743424"/>
            <a:ext cx="8208912" cy="7920880"/>
          </a:xfrm>
          <a:prstGeom prst="ellipse">
            <a:avLst/>
          </a:prstGeom>
          <a:solidFill>
            <a:srgbClr val="00B050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800" b="1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自立支援</a:t>
            </a:r>
            <a:endParaRPr kumimoji="1" lang="en-US" altLang="ja-JP" sz="4800" b="1" dirty="0" smtClean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/>
            <a:endParaRPr lang="en-US" altLang="ja-JP" sz="48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/>
            <a:r>
              <a:rPr kumimoji="1" lang="ja-JP" altLang="en-US" sz="4800" b="1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地域</a:t>
            </a:r>
            <a:endParaRPr kumimoji="1" lang="ja-JP" altLang="en-US" sz="48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4" name="下矢印 3"/>
          <p:cNvSpPr/>
          <p:nvPr/>
        </p:nvSpPr>
        <p:spPr>
          <a:xfrm rot="6255607">
            <a:off x="883776" y="1223017"/>
            <a:ext cx="211221" cy="198799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円形吹き出し 4"/>
          <p:cNvSpPr/>
          <p:nvPr/>
        </p:nvSpPr>
        <p:spPr>
          <a:xfrm>
            <a:off x="0" y="188641"/>
            <a:ext cx="3203848" cy="180020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窓掃除</a:t>
            </a:r>
            <a:endParaRPr kumimoji="1" lang="en-US" altLang="ja-JP" sz="3200" b="1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/>
            <a:r>
              <a:rPr lang="ja-JP" altLang="en-US" sz="32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頑張っているのに！！</a:t>
            </a:r>
            <a:endParaRPr kumimoji="1" lang="ja-JP" altLang="en-US" sz="3200" b="1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331" y="6454898"/>
            <a:ext cx="1547664" cy="403103"/>
          </a:xfrm>
          <a:prstGeom prst="rect">
            <a:avLst/>
          </a:prstGeom>
        </p:spPr>
      </p:pic>
      <p:sp>
        <p:nvSpPr>
          <p:cNvPr id="7" name="角丸四角形 6"/>
          <p:cNvSpPr/>
          <p:nvPr/>
        </p:nvSpPr>
        <p:spPr>
          <a:xfrm>
            <a:off x="3095329" y="5256285"/>
            <a:ext cx="6041667" cy="1211224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「マニュアルがない」</a:t>
            </a:r>
            <a:endParaRPr kumimoji="1" lang="en-US" altLang="ja-JP" sz="2400" dirty="0" smtClean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/>
            <a:r>
              <a:rPr kumimoji="1" lang="ja-JP" altLang="en-US" sz="24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のではなく</a:t>
            </a:r>
            <a:endParaRPr kumimoji="1" lang="en-US" altLang="ja-JP" sz="2400" dirty="0" smtClean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/>
            <a:r>
              <a:rPr lang="ja-JP" altLang="en-US" sz="2400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「マニュアルではＣＡＲＥはできない」</a:t>
            </a:r>
            <a:endParaRPr kumimoji="1" lang="ja-JP" altLang="en-US" sz="2400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46800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4104456" cy="3528392"/>
          </a:xfrm>
          <a:solidFill>
            <a:schemeClr val="bg1"/>
          </a:solidFill>
        </p:spPr>
        <p:txBody>
          <a:bodyPr/>
          <a:lstStyle/>
          <a:p>
            <a:pPr algn="l"/>
            <a:r>
              <a:rPr kumimoji="1" lang="ja-JP" altLang="en-US" dirty="0" smtClean="0"/>
              <a:t>自己紹介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07504" y="3429000"/>
            <a:ext cx="8929664" cy="3312368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pPr marL="0" indent="0">
              <a:buNone/>
            </a:pPr>
            <a:endParaRPr kumimoji="1" lang="en-US" altLang="ja-JP" dirty="0" smtClean="0"/>
          </a:p>
          <a:p>
            <a:r>
              <a:rPr kumimoji="1" lang="ja-JP" altLang="en-US" dirty="0" smtClean="0"/>
              <a:t>小・中学校→いじめられっこ</a:t>
            </a:r>
            <a:endParaRPr kumimoji="1" lang="en-US" altLang="ja-JP" dirty="0" smtClean="0"/>
          </a:p>
          <a:p>
            <a:r>
              <a:rPr lang="ja-JP" altLang="en-US" dirty="0" smtClean="0"/>
              <a:t>大学卒業後→ニート</a:t>
            </a:r>
            <a:endParaRPr lang="en-US" altLang="ja-JP" dirty="0" smtClean="0"/>
          </a:p>
          <a:p>
            <a:r>
              <a:rPr lang="en-US" altLang="ja-JP" dirty="0" smtClean="0"/>
              <a:t>1</a:t>
            </a:r>
            <a:r>
              <a:rPr lang="ja-JP" altLang="en-US" dirty="0" smtClean="0"/>
              <a:t>年後　特養に就職するも</a:t>
            </a:r>
            <a:r>
              <a:rPr lang="en-US" altLang="ja-JP" dirty="0" smtClean="0"/>
              <a:t>3</a:t>
            </a:r>
            <a:r>
              <a:rPr lang="ja-JP" altLang="en-US" dirty="0" smtClean="0"/>
              <a:t>年で挫折</a:t>
            </a:r>
            <a:endParaRPr lang="en-US" altLang="ja-JP" dirty="0" smtClean="0"/>
          </a:p>
          <a:p>
            <a:r>
              <a:rPr lang="en-US" altLang="ja-JP" dirty="0" smtClean="0"/>
              <a:t>25</a:t>
            </a:r>
            <a:r>
              <a:rPr lang="ja-JP" altLang="en-US" dirty="0" smtClean="0"/>
              <a:t>歳で起業</a:t>
            </a:r>
            <a:r>
              <a:rPr lang="ja-JP" altLang="en-US" sz="2000" dirty="0" smtClean="0"/>
              <a:t>（我慢をしらない若気のいたり）</a:t>
            </a:r>
            <a:endParaRPr lang="en-US" altLang="ja-JP" sz="2000" dirty="0" smtClean="0"/>
          </a:p>
          <a:p>
            <a:pPr marL="0" indent="0">
              <a:buNone/>
            </a:pPr>
            <a:endParaRPr lang="en-US" altLang="ja-JP" sz="2000" dirty="0" smtClean="0"/>
          </a:p>
          <a:p>
            <a:pPr marL="0" indent="0">
              <a:buNone/>
            </a:pPr>
            <a:endParaRPr kumimoji="1" lang="ja-JP" altLang="en-US" dirty="0"/>
          </a:p>
        </p:txBody>
      </p:sp>
      <p:pic>
        <p:nvPicPr>
          <p:cNvPr id="12290" name="Picture 2" descr="C:\Users\aoicare\Desktop\ブログ画像\ヘルプマン\加藤様\sub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5" y="116632"/>
            <a:ext cx="5689304" cy="3796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437112"/>
            <a:ext cx="1800200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51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IMG_109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31576" cy="6858000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2" y="6454897"/>
            <a:ext cx="1547664" cy="403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433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IMG_0666.JPG"/>
          <p:cNvPicPr>
            <a:picLocks noChangeAspect="1"/>
          </p:cNvPicPr>
          <p:nvPr/>
        </p:nvPicPr>
        <p:blipFill rotWithShape="1">
          <a:blip r:embed="rId2" cstate="print"/>
          <a:srcRect r="11905" b="13143"/>
          <a:stretch/>
        </p:blipFill>
        <p:spPr>
          <a:xfrm>
            <a:off x="1" y="0"/>
            <a:ext cx="9274343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正方形/長方形 6"/>
          <p:cNvSpPr/>
          <p:nvPr/>
        </p:nvSpPr>
        <p:spPr>
          <a:xfrm>
            <a:off x="0" y="260649"/>
            <a:ext cx="9144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4000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一人ひとりの趣味嗜好は当然尊重！</a:t>
            </a:r>
            <a:endParaRPr lang="ja-JP" altLang="en-US" sz="4000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8" name="正方形/長方形 7"/>
          <p:cNvSpPr/>
          <p:nvPr/>
        </p:nvSpPr>
        <p:spPr>
          <a:xfrm rot="20729340">
            <a:off x="3762859" y="1286010"/>
            <a:ext cx="421196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2000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しゃちょう！ツマミまだ！？</a:t>
            </a:r>
            <a:endParaRPr lang="ja-JP" altLang="en-US" sz="2000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00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4897"/>
            <a:ext cx="1547664" cy="403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79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IMG_00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612576" y="-315416"/>
            <a:ext cx="9923383" cy="74119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円/楕円 3"/>
          <p:cNvSpPr/>
          <p:nvPr/>
        </p:nvSpPr>
        <p:spPr>
          <a:xfrm>
            <a:off x="-222885" y="4005065"/>
            <a:ext cx="9366885" cy="292494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0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第一回</a:t>
            </a:r>
            <a:endParaRPr kumimoji="1" lang="en-US" altLang="ja-JP" sz="4000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/>
            <a:r>
              <a:rPr lang="ja-JP" altLang="en-US" sz="40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かながわ福祉サービス大賞</a:t>
            </a:r>
            <a:endParaRPr lang="en-US" altLang="ja-JP" sz="4000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/>
            <a:r>
              <a:rPr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～神奈川の未来を拓く</a:t>
            </a:r>
            <a:r>
              <a:rPr lang="ja-JP" altLang="en-US" sz="2400" dirty="0" smtClean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先進事例</a:t>
            </a:r>
            <a:r>
              <a:rPr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発表会～</a:t>
            </a:r>
            <a:endParaRPr lang="en-US" altLang="ja-JP" sz="2400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/>
            <a:r>
              <a:rPr lang="ja-JP" altLang="en-US" sz="40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受賞</a:t>
            </a:r>
            <a:r>
              <a:rPr lang="en-US" altLang="ja-JP" sz="16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…</a:t>
            </a:r>
            <a:r>
              <a:rPr lang="ja-JP" altLang="en-US" sz="16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とかで（笑）</a:t>
            </a:r>
            <a:endParaRPr kumimoji="1" lang="ja-JP" altLang="en-US" sz="16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665525" y="195947"/>
            <a:ext cx="47525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・・</a:t>
            </a:r>
            <a:r>
              <a:rPr lang="ja-JP" altLang="en-US" sz="2000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・その代わりに「世論」を味方につける。</a:t>
            </a:r>
            <a:endParaRPr lang="en-US" altLang="ja-JP" sz="2000" dirty="0" smtClean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kumimoji="1" lang="ja-JP" altLang="en-US" sz="2000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　　　　　　　　　　　　　　仲間を増やす！</a:t>
            </a:r>
            <a:endParaRPr kumimoji="1" lang="en-US" altLang="ja-JP" sz="2000" dirty="0" smtClean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kumimoji="1" lang="ja-JP" altLang="en-US" sz="2000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　　　自治体担当者にきくのは藪蛇です。</a:t>
            </a:r>
            <a:endParaRPr kumimoji="1" lang="ja-JP" altLang="en-US" sz="20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83103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IMG_0059.JPG"/>
          <p:cNvPicPr>
            <a:picLocks noChangeAspect="1"/>
          </p:cNvPicPr>
          <p:nvPr/>
        </p:nvPicPr>
        <p:blipFill rotWithShape="1">
          <a:blip r:embed="rId3" cstate="print"/>
          <a:srcRect l="12262" t="5177" r="4047" b="17961"/>
          <a:stretch/>
        </p:blipFill>
        <p:spPr>
          <a:xfrm>
            <a:off x="0" y="0"/>
            <a:ext cx="9186776" cy="6858000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395535" y="2967335"/>
            <a:ext cx="817563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ja-JP" altLang="en-US" sz="3600" dirty="0"/>
              <a:t>地域密着型が高齢者だけ見てるなら</a:t>
            </a:r>
            <a:r>
              <a:rPr lang="ja-JP" altLang="en-US" sz="3600" dirty="0">
                <a:solidFill>
                  <a:srgbClr val="FF0000"/>
                </a:solidFill>
              </a:rPr>
              <a:t>サギ</a:t>
            </a:r>
            <a:endParaRPr lang="en-US" altLang="ja-JP" sz="3600" dirty="0">
              <a:solidFill>
                <a:srgbClr val="FF0000"/>
              </a:solidFill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4932042" y="4869160"/>
            <a:ext cx="592703" cy="7200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39924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IMG_107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1"/>
            <a:ext cx="9146915" cy="6855815"/>
          </a:xfrm>
          <a:prstGeom prst="rect">
            <a:avLst/>
          </a:prstGeom>
        </p:spPr>
      </p:pic>
      <p:sp>
        <p:nvSpPr>
          <p:cNvPr id="4" name="正方形/長方形 3"/>
          <p:cNvSpPr/>
          <p:nvPr/>
        </p:nvSpPr>
        <p:spPr>
          <a:xfrm>
            <a:off x="0" y="6273226"/>
            <a:ext cx="91440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28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注：「田植えしようぜ～」とかそういう企画ではありません</a:t>
            </a:r>
            <a:endParaRPr lang="ja-JP" altLang="en-US" sz="28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00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19264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IMG_107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67331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0" y="6088560"/>
            <a:ext cx="694826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4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放課後の遊びは田植え！？</a:t>
            </a:r>
            <a:endParaRPr lang="ja-JP" altLang="en-US" sz="4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48816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G:\写真\ｊｙｏｓｅｉ7\F-29-2.jpg"/>
          <p:cNvPicPr>
            <a:picLocks noChangeAspect="1" noChangeArrowheads="1"/>
          </p:cNvPicPr>
          <p:nvPr/>
        </p:nvPicPr>
        <p:blipFill rotWithShape="1">
          <a:blip r:embed="rId2" cstate="print"/>
          <a:srcRect l="15102" r="5919" b="21778"/>
          <a:stretch/>
        </p:blipFill>
        <p:spPr bwMode="auto">
          <a:xfrm>
            <a:off x="3762" y="-27384"/>
            <a:ext cx="9129679" cy="6021287"/>
          </a:xfrm>
          <a:prstGeom prst="rect">
            <a:avLst/>
          </a:prstGeom>
          <a:noFill/>
        </p:spPr>
      </p:pic>
      <p:sp>
        <p:nvSpPr>
          <p:cNvPr id="3" name="左矢印 2"/>
          <p:cNvSpPr/>
          <p:nvPr/>
        </p:nvSpPr>
        <p:spPr>
          <a:xfrm>
            <a:off x="7055768" y="4581129"/>
            <a:ext cx="2088232" cy="1224136"/>
          </a:xfrm>
          <a:prstGeom prst="lef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dirty="0" smtClean="0">
                <a:solidFill>
                  <a:schemeClr val="tx1"/>
                </a:solidFill>
                <a:latin typeface="富士ポップ" pitchFamily="49" charset="-128"/>
                <a:ea typeface="富士ポップ" pitchFamily="49" charset="-128"/>
              </a:rPr>
              <a:t>こども</a:t>
            </a:r>
            <a:endParaRPr kumimoji="1" lang="ja-JP" altLang="en-US" sz="3200" b="1" dirty="0">
              <a:solidFill>
                <a:schemeClr val="tx1"/>
              </a:solidFill>
              <a:latin typeface="富士ポップ" pitchFamily="49" charset="-128"/>
              <a:ea typeface="富士ポップ" pitchFamily="49" charset="-128"/>
            </a:endParaRPr>
          </a:p>
        </p:txBody>
      </p:sp>
      <p:sp>
        <p:nvSpPr>
          <p:cNvPr id="4" name="左矢印 3"/>
          <p:cNvSpPr/>
          <p:nvPr/>
        </p:nvSpPr>
        <p:spPr>
          <a:xfrm rot="20028309">
            <a:off x="6876256" y="2132856"/>
            <a:ext cx="2088232" cy="1224136"/>
          </a:xfrm>
          <a:prstGeom prst="lef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b="1" dirty="0" smtClean="0">
                <a:solidFill>
                  <a:schemeClr val="tx1"/>
                </a:solidFill>
                <a:latin typeface="富士ポップ" pitchFamily="49" charset="-128"/>
                <a:ea typeface="富士ポップ" pitchFamily="49" charset="-128"/>
              </a:rPr>
              <a:t>じじばば</a:t>
            </a:r>
            <a:endParaRPr kumimoji="1" lang="ja-JP" altLang="en-US" sz="2800" b="1" dirty="0">
              <a:solidFill>
                <a:schemeClr val="tx1"/>
              </a:solidFill>
              <a:latin typeface="富士ポップ" pitchFamily="49" charset="-128"/>
              <a:ea typeface="富士ポップ" pitchFamily="49" charset="-128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-12803" y="6021289"/>
            <a:ext cx="914024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ja-JP" altLang="en-US" sz="40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亀の甲より年の功　「じいちゃんすげ～」</a:t>
            </a:r>
            <a:endParaRPr lang="ja-JP" altLang="en-US" sz="40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62693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oicare\Desktop\ブログ画像\6\IMG_02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56"/>
            <a:ext cx="9252520" cy="693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04664"/>
            <a:ext cx="8112224" cy="60841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0499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IMG_047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4067944" y="117694"/>
            <a:ext cx="5076056" cy="6370975"/>
          </a:xfrm>
          <a:prstGeom prst="rect">
            <a:avLst/>
          </a:prstGeom>
          <a:solidFill>
            <a:schemeClr val="accent3">
              <a:lumMod val="60000"/>
              <a:lumOff val="40000"/>
              <a:alpha val="44000"/>
            </a:schemeClr>
          </a:solidFill>
        </p:spPr>
        <p:txBody>
          <a:bodyPr wrap="square" rtlCol="0">
            <a:spAutoFit/>
          </a:bodyPr>
          <a:lstStyle/>
          <a:p>
            <a:r>
              <a:rPr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葛原の畑</a:t>
            </a:r>
            <a:endParaRPr lang="en-US" altLang="ja-JP" sz="2400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kumimoji="1" lang="ja-JP" altLang="en-US" sz="24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「ＮＰＯ市民農園を拡げる会」</a:t>
            </a:r>
            <a:endParaRPr kumimoji="1" lang="en-US" altLang="ja-JP" sz="2400" b="1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と共同して畑をつくっています。</a:t>
            </a:r>
            <a:endParaRPr lang="en-US" altLang="ja-JP" sz="2400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endParaRPr kumimoji="1" lang="en-US" altLang="ja-JP" sz="2400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来年より</a:t>
            </a:r>
            <a:endParaRPr lang="en-US" altLang="ja-JP" sz="2400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「ぷれいす」「森の子自由学校」と</a:t>
            </a:r>
            <a:endParaRPr lang="en-US" altLang="ja-JP" sz="2400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共同して、</a:t>
            </a:r>
            <a:endParaRPr lang="en-US" altLang="ja-JP" sz="2400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kumimoji="1"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藤沢ご当地Ｂ級グルメ</a:t>
            </a:r>
            <a:endParaRPr kumimoji="1" lang="en-US" altLang="ja-JP" sz="2400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24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「ふじさわ炒麺」</a:t>
            </a:r>
            <a:r>
              <a:rPr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に卸します。</a:t>
            </a:r>
            <a:endParaRPr lang="en-US" altLang="ja-JP" sz="2400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地産地消の一翼を担い</a:t>
            </a:r>
            <a:endParaRPr lang="en-US" altLang="ja-JP" sz="2400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endParaRPr kumimoji="1" lang="en-US" altLang="ja-JP" sz="2400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いつの日か</a:t>
            </a:r>
            <a:endParaRPr lang="en-US" altLang="ja-JP" sz="2400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障害者が納税者になれたら素敵！</a:t>
            </a:r>
            <a:endParaRPr lang="en-US" altLang="ja-JP" sz="2400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endParaRPr kumimoji="1" lang="en-US" altLang="ja-JP" sz="2400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kumimoji="1"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今年は小豆をたくさん作り</a:t>
            </a:r>
            <a:endParaRPr kumimoji="1" lang="en-US" altLang="ja-JP" sz="2400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年末のもちつきでアンコをつくるのが第一目標！</a:t>
            </a:r>
            <a:r>
              <a:rPr lang="ja-JP" altLang="en-US" sz="2400" dirty="0" smtClean="0"/>
              <a:t>　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939246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1" b="10603"/>
          <a:stretch/>
        </p:blipFill>
        <p:spPr>
          <a:xfrm>
            <a:off x="6777" y="0"/>
            <a:ext cx="9151155" cy="7051680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6776" y="5934671"/>
            <a:ext cx="888570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48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放課後は子どものたまり場に</a:t>
            </a:r>
            <a:r>
              <a:rPr lang="en-US" altLang="ja-JP" sz="48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…</a:t>
            </a:r>
            <a:endParaRPr lang="ja-JP" altLang="en-US" sz="4800" b="1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6680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角丸四角形 24"/>
          <p:cNvSpPr/>
          <p:nvPr/>
        </p:nvSpPr>
        <p:spPr>
          <a:xfrm>
            <a:off x="928663" y="714356"/>
            <a:ext cx="4857784" cy="385765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/>
          <p:cNvSpPr/>
          <p:nvPr/>
        </p:nvSpPr>
        <p:spPr>
          <a:xfrm rot="16200000">
            <a:off x="-2750371" y="3250406"/>
            <a:ext cx="6858000" cy="35719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>
                <a:latin typeface="AR PＰＯＰ５H" pitchFamily="50" charset="-128"/>
                <a:ea typeface="AR PＰＯＰ５H" pitchFamily="50" charset="-128"/>
              </a:rPr>
              <a:t>旧町田街道</a:t>
            </a:r>
            <a:endParaRPr kumimoji="1" lang="ja-JP" altLang="en-US" dirty="0">
              <a:latin typeface="AR PＰＯＰ５H" pitchFamily="50" charset="-128"/>
              <a:ea typeface="AR PＰＯＰ５H" pitchFamily="50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1357289" y="857232"/>
            <a:ext cx="1643075" cy="1071570"/>
          </a:xfrm>
          <a:prstGeom prst="rect">
            <a:avLst/>
          </a:prstGeom>
          <a:solidFill>
            <a:srgbClr val="FFC000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グループホーム</a:t>
            </a:r>
            <a:endParaRPr kumimoji="1" lang="en-US" altLang="ja-JP" sz="1600" dirty="0" smtClean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/>
            <a:r>
              <a:rPr lang="ja-JP" altLang="en-US" sz="2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結</a:t>
            </a:r>
            <a:endParaRPr kumimoji="1" lang="ja-JP" altLang="en-US" sz="28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3786181" y="928671"/>
            <a:ext cx="1643075" cy="10001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 err="1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いどばた</a:t>
            </a:r>
            <a:endParaRPr lang="en-US" altLang="ja-JP" sz="2400" dirty="0" smtClean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928663" y="571482"/>
            <a:ext cx="4857784" cy="4571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 rot="4895381">
            <a:off x="5201090" y="1222585"/>
            <a:ext cx="1355815" cy="4571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/>
        </p:nvSpPr>
        <p:spPr>
          <a:xfrm>
            <a:off x="3500429" y="3429001"/>
            <a:ext cx="2214579" cy="114300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おたがいさん</a:t>
            </a:r>
            <a:endParaRPr kumimoji="1" lang="ja-JP" altLang="en-US" sz="2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9" name="正方形/長方形 8"/>
          <p:cNvSpPr/>
          <p:nvPr/>
        </p:nvSpPr>
        <p:spPr>
          <a:xfrm rot="16200000">
            <a:off x="4893483" y="2821788"/>
            <a:ext cx="5857892" cy="214315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 PＰＯＰ５H" pitchFamily="50" charset="-128"/>
              <a:ea typeface="AR PＰＯＰ５H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 rot="10800000">
            <a:off x="7715274" y="5724540"/>
            <a:ext cx="1152532" cy="204790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 PＰＯＰ５H" pitchFamily="50" charset="-128"/>
              <a:ea typeface="AR PＰＯＰ５H" pitchFamily="50" charset="-128"/>
            </a:endParaRPr>
          </a:p>
        </p:txBody>
      </p:sp>
      <p:sp>
        <p:nvSpPr>
          <p:cNvPr id="11" name="正方形/長方形 10"/>
          <p:cNvSpPr/>
          <p:nvPr/>
        </p:nvSpPr>
        <p:spPr>
          <a:xfrm rot="10800000">
            <a:off x="5857884" y="2214555"/>
            <a:ext cx="1866912" cy="204790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 PＰＯＰ５H" pitchFamily="50" charset="-128"/>
              <a:ea typeface="AR PＰＯＰ５H" pitchFamily="50" charset="-128"/>
            </a:endParaRPr>
          </a:p>
        </p:txBody>
      </p:sp>
      <p:sp>
        <p:nvSpPr>
          <p:cNvPr id="12" name="円/楕円 11"/>
          <p:cNvSpPr/>
          <p:nvPr/>
        </p:nvSpPr>
        <p:spPr>
          <a:xfrm>
            <a:off x="5429258" y="2643182"/>
            <a:ext cx="428628" cy="428628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>
                <a:solidFill>
                  <a:schemeClr val="tx1"/>
                </a:solidFill>
                <a:latin typeface="AR PＰＯＰ５H" pitchFamily="50" charset="-128"/>
                <a:ea typeface="AR PＰＯＰ５H" pitchFamily="50" charset="-128"/>
              </a:rPr>
              <a:t>池</a:t>
            </a:r>
            <a:endParaRPr kumimoji="1" lang="ja-JP" altLang="en-US" dirty="0">
              <a:solidFill>
                <a:schemeClr val="tx1"/>
              </a:solidFill>
              <a:latin typeface="AR PＰＯＰ５H" pitchFamily="50" charset="-128"/>
              <a:ea typeface="AR PＰＯＰ５H" pitchFamily="50" charset="-128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1000101" y="4643448"/>
            <a:ext cx="5072099" cy="4571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弦 14"/>
          <p:cNvSpPr/>
          <p:nvPr/>
        </p:nvSpPr>
        <p:spPr>
          <a:xfrm rot="17576192">
            <a:off x="3968917" y="2320251"/>
            <a:ext cx="1134776" cy="993599"/>
          </a:xfrm>
          <a:prstGeom prst="chord">
            <a:avLst/>
          </a:prstGeom>
          <a:solidFill>
            <a:srgbClr val="92D050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>
                <a:solidFill>
                  <a:schemeClr val="tx1"/>
                </a:solidFill>
                <a:latin typeface="AR PＰＯＰ５H" pitchFamily="50" charset="-128"/>
                <a:ea typeface="AR PＰＯＰ５H" pitchFamily="50" charset="-128"/>
              </a:rPr>
              <a:t>芝生</a:t>
            </a:r>
            <a:endParaRPr kumimoji="1" lang="ja-JP" altLang="en-US" dirty="0">
              <a:solidFill>
                <a:schemeClr val="tx1"/>
              </a:solidFill>
              <a:latin typeface="AR PＰＯＰ５H" pitchFamily="50" charset="-128"/>
              <a:ea typeface="AR PＰＯＰ５H" pitchFamily="50" charset="-128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928663" y="2000241"/>
            <a:ext cx="4929223" cy="57150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/>
          <p:cNvSpPr/>
          <p:nvPr/>
        </p:nvSpPr>
        <p:spPr>
          <a:xfrm>
            <a:off x="928661" y="3000373"/>
            <a:ext cx="1204923" cy="15716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 smtClean="0">
                <a:solidFill>
                  <a:schemeClr val="tx1"/>
                </a:solidFill>
                <a:latin typeface="AR PＰＯＰ５H" pitchFamily="50" charset="-128"/>
                <a:ea typeface="AR PＰＯＰ５H" pitchFamily="50" charset="-128"/>
              </a:rPr>
              <a:t>Ｐ</a:t>
            </a:r>
            <a:endParaRPr kumimoji="1" lang="en-US" altLang="ja-JP" sz="3200" dirty="0" smtClean="0">
              <a:solidFill>
                <a:schemeClr val="tx1"/>
              </a:solidFill>
              <a:latin typeface="AR PＰＯＰ５H" pitchFamily="50" charset="-128"/>
              <a:ea typeface="AR PＰＯＰ５H" pitchFamily="50" charset="-128"/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928663" y="2428869"/>
            <a:ext cx="642943" cy="57150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角丸四角形 19"/>
          <p:cNvSpPr/>
          <p:nvPr/>
        </p:nvSpPr>
        <p:spPr>
          <a:xfrm>
            <a:off x="3286118" y="785796"/>
            <a:ext cx="428628" cy="785818"/>
          </a:xfrm>
          <a:prstGeom prst="roundRect">
            <a:avLst/>
          </a:prstGeom>
          <a:solidFill>
            <a:srgbClr val="00B050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chemeClr val="tx1"/>
                </a:solidFill>
                <a:latin typeface="AR PＰＯＰ５H" pitchFamily="50" charset="-128"/>
                <a:ea typeface="AR PＰＯＰ５H" pitchFamily="50" charset="-128"/>
              </a:rPr>
              <a:t>畑</a:t>
            </a:r>
          </a:p>
        </p:txBody>
      </p:sp>
      <p:sp>
        <p:nvSpPr>
          <p:cNvPr id="21" name="角丸四角形 20"/>
          <p:cNvSpPr/>
          <p:nvPr/>
        </p:nvSpPr>
        <p:spPr>
          <a:xfrm>
            <a:off x="2214547" y="3357562"/>
            <a:ext cx="928695" cy="1071570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>
                <a:solidFill>
                  <a:schemeClr val="tx1"/>
                </a:solidFill>
                <a:latin typeface="AR PＰＯＰ５H" pitchFamily="50" charset="-128"/>
                <a:ea typeface="AR PＰＯＰ５H" pitchFamily="50" charset="-128"/>
              </a:rPr>
              <a:t>自宅</a:t>
            </a:r>
            <a:endParaRPr kumimoji="1" lang="ja-JP" altLang="en-US" dirty="0">
              <a:solidFill>
                <a:schemeClr val="tx1"/>
              </a:solidFill>
              <a:latin typeface="AR PＰＯＰ５H" pitchFamily="50" charset="-128"/>
              <a:ea typeface="AR PＰＯＰ５H" pitchFamily="50" charset="-128"/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1643043" y="2571745"/>
            <a:ext cx="285752" cy="28575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角丸四角形 22"/>
          <p:cNvSpPr/>
          <p:nvPr/>
        </p:nvSpPr>
        <p:spPr>
          <a:xfrm>
            <a:off x="3143240" y="2643183"/>
            <a:ext cx="285752" cy="3571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>
                <a:solidFill>
                  <a:schemeClr val="tx1"/>
                </a:solidFill>
                <a:latin typeface="AR PＰＯＰ５H" pitchFamily="50" charset="-128"/>
                <a:ea typeface="AR PＰＯＰ５H" pitchFamily="50" charset="-128"/>
              </a:rPr>
              <a:t>犬</a:t>
            </a:r>
            <a:endParaRPr kumimoji="1" lang="ja-JP" altLang="en-US" dirty="0">
              <a:solidFill>
                <a:schemeClr val="tx1"/>
              </a:solidFill>
              <a:latin typeface="AR PＰＯＰ５H" pitchFamily="50" charset="-128"/>
              <a:ea typeface="AR PＰＯＰ５H" pitchFamily="50" charset="-128"/>
            </a:endParaRPr>
          </a:p>
        </p:txBody>
      </p:sp>
      <p:sp>
        <p:nvSpPr>
          <p:cNvPr id="24" name="正方形/長方形 23"/>
          <p:cNvSpPr/>
          <p:nvPr/>
        </p:nvSpPr>
        <p:spPr>
          <a:xfrm>
            <a:off x="8001026" y="1"/>
            <a:ext cx="714380" cy="564357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kumimoji="1" lang="ja-JP" altLang="en-US" dirty="0" smtClean="0">
                <a:latin typeface="AR PＰＯＰ５H" pitchFamily="50" charset="-128"/>
                <a:ea typeface="AR PＰＯＰ５H" pitchFamily="50" charset="-128"/>
              </a:rPr>
              <a:t>犬久保公園</a:t>
            </a:r>
            <a:endParaRPr kumimoji="1" lang="ja-JP" altLang="en-US" dirty="0">
              <a:latin typeface="AR PＰＯＰ５H" pitchFamily="50" charset="-128"/>
              <a:ea typeface="AR PＰＯＰ５H" pitchFamily="50" charset="-128"/>
            </a:endParaRPr>
          </a:p>
        </p:txBody>
      </p:sp>
      <p:sp>
        <p:nvSpPr>
          <p:cNvPr id="26" name="正方形/長方形 25"/>
          <p:cNvSpPr/>
          <p:nvPr/>
        </p:nvSpPr>
        <p:spPr>
          <a:xfrm>
            <a:off x="3500429" y="2571744"/>
            <a:ext cx="500067" cy="7858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正方形/長方形 26"/>
          <p:cNvSpPr/>
          <p:nvPr/>
        </p:nvSpPr>
        <p:spPr>
          <a:xfrm>
            <a:off x="5072067" y="2571744"/>
            <a:ext cx="285752" cy="85725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/>
          <p:cNvSpPr/>
          <p:nvPr/>
        </p:nvSpPr>
        <p:spPr>
          <a:xfrm>
            <a:off x="928661" y="714356"/>
            <a:ext cx="347667" cy="128588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 smtClean="0">
                <a:solidFill>
                  <a:schemeClr val="tx1"/>
                </a:solidFill>
                <a:latin typeface="AR PＰＯＰ５H" pitchFamily="50" charset="-128"/>
                <a:ea typeface="AR PＰＯＰ５H" pitchFamily="50" charset="-128"/>
              </a:rPr>
              <a:t>Ｐ</a:t>
            </a:r>
            <a:endParaRPr kumimoji="1" lang="en-US" altLang="ja-JP" sz="3200" dirty="0" smtClean="0">
              <a:solidFill>
                <a:schemeClr val="tx1"/>
              </a:solidFill>
              <a:latin typeface="AR PＰＯＰ５H" pitchFamily="50" charset="-128"/>
              <a:ea typeface="AR PＰＯＰ５H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01874" y="-105670"/>
            <a:ext cx="2754040" cy="614441"/>
          </a:xfrm>
        </p:spPr>
        <p:txBody>
          <a:bodyPr>
            <a:noAutofit/>
          </a:bodyPr>
          <a:lstStyle/>
          <a:p>
            <a:pPr algn="r"/>
            <a:r>
              <a:rPr kumimoji="1" lang="ja-JP" altLang="en-US" sz="2800" b="1" dirty="0" smtClean="0">
                <a:latin typeface="AR PＰＯＰ５H" pitchFamily="50" charset="-128"/>
                <a:ea typeface="AR PＰＯＰ５H" pitchFamily="50" charset="-128"/>
              </a:rPr>
              <a:t>　</a:t>
            </a:r>
            <a:r>
              <a:rPr kumimoji="1" lang="ja-JP" altLang="en-US" sz="28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事業所配置図</a:t>
            </a:r>
            <a:endParaRPr kumimoji="1" lang="ja-JP" altLang="en-US" sz="2800" b="1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30" name="図 29" descr="IMG_10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3" y="3284985"/>
            <a:ext cx="4344483" cy="32583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" name="角丸四角形 30"/>
          <p:cNvSpPr/>
          <p:nvPr/>
        </p:nvSpPr>
        <p:spPr>
          <a:xfrm>
            <a:off x="6156176" y="2492896"/>
            <a:ext cx="1296144" cy="2016224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>
                <a:latin typeface="AR P丸ゴシック体M" pitchFamily="50" charset="-128"/>
                <a:ea typeface="AR P丸ゴシック体M" pitchFamily="50" charset="-128"/>
              </a:rPr>
              <a:t>畑</a:t>
            </a:r>
            <a:endParaRPr kumimoji="1" lang="en-US" altLang="ja-JP" dirty="0" smtClean="0">
              <a:latin typeface="AR P丸ゴシック体M" pitchFamily="50" charset="-128"/>
              <a:ea typeface="AR P丸ゴシック体M" pitchFamily="50" charset="-128"/>
            </a:endParaRPr>
          </a:p>
          <a:p>
            <a:pPr algn="ctr"/>
            <a:r>
              <a:rPr lang="ja-JP" altLang="en-US" dirty="0" smtClean="0">
                <a:latin typeface="AR P丸ゴシック体M" pitchFamily="50" charset="-128"/>
                <a:ea typeface="AR P丸ゴシック体M" pitchFamily="50" charset="-128"/>
              </a:rPr>
              <a:t>秘密基地</a:t>
            </a:r>
            <a:endParaRPr kumimoji="1" lang="ja-JP" altLang="en-US" dirty="0">
              <a:latin typeface="AR P丸ゴシック体M" pitchFamily="50" charset="-128"/>
              <a:ea typeface="AR P丸ゴシック体M" pitchFamily="50" charset="-128"/>
            </a:endParaRPr>
          </a:p>
        </p:txBody>
      </p:sp>
      <p:sp>
        <p:nvSpPr>
          <p:cNvPr id="34" name="左右矢印 33"/>
          <p:cNvSpPr/>
          <p:nvPr/>
        </p:nvSpPr>
        <p:spPr>
          <a:xfrm>
            <a:off x="899592" y="2060848"/>
            <a:ext cx="5760640" cy="432048"/>
          </a:xfrm>
          <a:prstGeom prst="left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正方形/長方形 35"/>
          <p:cNvSpPr/>
          <p:nvPr/>
        </p:nvSpPr>
        <p:spPr>
          <a:xfrm>
            <a:off x="432385" y="6334780"/>
            <a:ext cx="436369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塀や垣根はつくっておりません</a:t>
            </a:r>
            <a:endParaRPr lang="ja-JP" altLang="en-US" sz="2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7" name="円/楕円 36"/>
          <p:cNvSpPr/>
          <p:nvPr/>
        </p:nvSpPr>
        <p:spPr>
          <a:xfrm>
            <a:off x="6084168" y="1196752"/>
            <a:ext cx="1656184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/>
              <a:t>住宅地</a:t>
            </a:r>
            <a:endParaRPr kumimoji="1" lang="ja-JP" altLang="en-US" dirty="0"/>
          </a:p>
        </p:txBody>
      </p:sp>
      <p:pic>
        <p:nvPicPr>
          <p:cNvPr id="33" name="図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47664" cy="403103"/>
          </a:xfrm>
          <a:prstGeom prst="rect">
            <a:avLst/>
          </a:prstGeom>
        </p:spPr>
      </p:pic>
      <p:pic>
        <p:nvPicPr>
          <p:cNvPr id="2050" name="Picture 2" descr="C:\Users\aoicare\Desktop\ブログ画像\ヘルプマン\140524_4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7" y="1429475"/>
            <a:ext cx="4071933" cy="5428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39585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0000年00月00日_P10100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" y="-1"/>
            <a:ext cx="9001156" cy="675086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628601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0000年00月00日_P1010004.jpg"/>
          <p:cNvPicPr>
            <a:picLocks noChangeAspect="1"/>
          </p:cNvPicPr>
          <p:nvPr/>
        </p:nvPicPr>
        <p:blipFill rotWithShape="1">
          <a:blip r:embed="rId2" cstate="print"/>
          <a:srcRect t="12953"/>
          <a:stretch/>
        </p:blipFill>
        <p:spPr>
          <a:xfrm>
            <a:off x="0" y="404664"/>
            <a:ext cx="9144000" cy="59697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正方形/長方形 3"/>
          <p:cNvSpPr/>
          <p:nvPr/>
        </p:nvSpPr>
        <p:spPr>
          <a:xfrm>
            <a:off x="1479150" y="5747373"/>
            <a:ext cx="615424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6600" b="1" cap="none" spc="200" dirty="0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rgbClr val="FF0000"/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  <a:latin typeface="AR PＰＯＰ４B04" panose="040B0800000000000000" pitchFamily="50" charset="-128"/>
                <a:ea typeface="AR PＰＯＰ４B04" panose="040B0800000000000000" pitchFamily="50" charset="-128"/>
              </a:rPr>
              <a:t>ギャングごっこ中</a:t>
            </a:r>
            <a:endParaRPr lang="ja-JP" altLang="en-US" sz="6600" b="1" cap="none" spc="200" dirty="0">
              <a:ln w="29210">
                <a:solidFill>
                  <a:schemeClr val="accent3">
                    <a:tint val="10000"/>
                  </a:schemeClr>
                </a:solidFill>
              </a:ln>
              <a:solidFill>
                <a:srgbClr val="FF0000"/>
              </a:solidFill>
              <a:effectLst>
                <a:innerShdw blurRad="50800" dist="50800" dir="8100000">
                  <a:srgbClr val="7D7D7D">
                    <a:alpha val="73000"/>
                  </a:srgbClr>
                </a:innerShdw>
              </a:effectLst>
              <a:latin typeface="AR PＰＯＰ４B04" panose="040B0800000000000000" pitchFamily="50" charset="-128"/>
              <a:ea typeface="AR PＰＯＰ４B04" panose="040B08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50818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08年02月15日_Ｈ２０．２　特技を生かして 0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図 2" descr="0000年00月00日_P10102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7687" y="0"/>
            <a:ext cx="4572032" cy="342902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図 3" descr="0000年00月00日_P101021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14943" y="3643316"/>
            <a:ext cx="3571868" cy="300787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図 4" descr="0000年00月00日_P101021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4284" y="3357562"/>
            <a:ext cx="4381499" cy="32861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65580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oicare\Desktop\ブログ画像\ヘルプマン\あおいけあ01\あおいけあ01\_DSC427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7"/>
          <a:stretch/>
        </p:blipFill>
        <p:spPr bwMode="auto">
          <a:xfrm>
            <a:off x="11155" y="627321"/>
            <a:ext cx="9144001" cy="5631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正方形/長方形 2"/>
          <p:cNvSpPr/>
          <p:nvPr/>
        </p:nvSpPr>
        <p:spPr>
          <a:xfrm>
            <a:off x="0" y="6245717"/>
            <a:ext cx="91440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36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そもそも世代間交流イベントって必要なのか？</a:t>
            </a:r>
            <a:endParaRPr lang="en-US" altLang="ja-JP" sz="3600" b="1" cap="none" spc="0" dirty="0" smtClean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00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11267" name="Picture 3" descr="C:\Users\aoicare\Desktop\ブログ画像\ヘルプマン\あおいけあ01\あおいけあ01\_DSC387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2" t="10985" r="13539" b="8504"/>
          <a:stretch/>
        </p:blipFill>
        <p:spPr bwMode="auto">
          <a:xfrm>
            <a:off x="21637" y="12876"/>
            <a:ext cx="5624187" cy="43590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269" name="Picture 5" descr="C:\Users\aoicare\Desktop\ブログ画像\ちがりは2\DSC_70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763820"/>
            <a:ext cx="5277485" cy="3495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aoicare\Desktop\ブログ画像\ヘルプマン\あおいけあ01\あおいけあ01\_DSC4007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3" r="23554"/>
          <a:stretch/>
        </p:blipFill>
        <p:spPr bwMode="auto">
          <a:xfrm>
            <a:off x="2032361" y="548680"/>
            <a:ext cx="4680520" cy="5317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5895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G:\写真\IMG_78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0291" cy="6858000"/>
          </a:xfrm>
          <a:prstGeom prst="rect">
            <a:avLst/>
          </a:prstGeom>
          <a:noFill/>
        </p:spPr>
      </p:pic>
      <p:sp>
        <p:nvSpPr>
          <p:cNvPr id="3" name="正方形/長方形 2"/>
          <p:cNvSpPr/>
          <p:nvPr/>
        </p:nvSpPr>
        <p:spPr>
          <a:xfrm>
            <a:off x="3242613" y="0"/>
            <a:ext cx="590138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4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柿の葉茶をつくって</a:t>
            </a:r>
            <a:endParaRPr lang="en-US" altLang="ja-JP" sz="4400" b="1" dirty="0" smtClean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  <a:p>
            <a:pPr algn="ctr"/>
            <a:r>
              <a:rPr lang="ja-JP" altLang="en-US" sz="4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子どもは教わり</a:t>
            </a:r>
            <a:r>
              <a:rPr lang="en-US" altLang="ja-JP" sz="4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…</a:t>
            </a:r>
            <a:endParaRPr lang="ja-JP" altLang="en-US" sz="4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76110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G:\写真\IMG_82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819472"/>
            <a:ext cx="6012160" cy="8457679"/>
          </a:xfrm>
          <a:prstGeom prst="rect">
            <a:avLst/>
          </a:prstGeom>
          <a:noFill/>
        </p:spPr>
      </p:pic>
      <p:sp>
        <p:nvSpPr>
          <p:cNvPr id="3" name="正方形/長方形 2"/>
          <p:cNvSpPr/>
          <p:nvPr/>
        </p:nvSpPr>
        <p:spPr>
          <a:xfrm>
            <a:off x="4644008" y="4509120"/>
            <a:ext cx="4499992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66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地域行事で</a:t>
            </a:r>
            <a:endParaRPr lang="en-US" altLang="ja-JP" sz="6600" b="1" cap="none" spc="0" dirty="0" smtClean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/>
            <a:r>
              <a:rPr lang="ja-JP" altLang="en-US" sz="6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売ります！</a:t>
            </a:r>
            <a:endParaRPr lang="en-US" altLang="ja-JP" sz="6600" b="1" dirty="0" smtClean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/>
            <a:endParaRPr lang="en-US" altLang="ja-JP" sz="4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77849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IMG_099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23929" y="0"/>
            <a:ext cx="5220072" cy="6950638"/>
          </a:xfrm>
          <a:prstGeom prst="rect">
            <a:avLst/>
          </a:prstGeom>
        </p:spPr>
      </p:pic>
      <p:sp>
        <p:nvSpPr>
          <p:cNvPr id="5" name="正方形/長方形 4"/>
          <p:cNvSpPr/>
          <p:nvPr/>
        </p:nvSpPr>
        <p:spPr>
          <a:xfrm>
            <a:off x="4806280" y="2174896"/>
            <a:ext cx="421196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3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 PＰＯＰ４B04" panose="040B0800000000000000" pitchFamily="50" charset="-128"/>
                <a:ea typeface="AR PＰＯＰ４B04" panose="040B0800000000000000" pitchFamily="50" charset="-128"/>
              </a:rPr>
              <a:t>しっかりうりな～</a:t>
            </a:r>
            <a:endParaRPr lang="ja-JP" altLang="en-US" sz="32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00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AR PＰＯＰ４B04" panose="040B0800000000000000" pitchFamily="50" charset="-128"/>
              <a:ea typeface="AR PＰＯＰ４B04" panose="040B0800000000000000" pitchFamily="50" charset="-128"/>
            </a:endParaRPr>
          </a:p>
        </p:txBody>
      </p:sp>
      <p:sp>
        <p:nvSpPr>
          <p:cNvPr id="6" name="角丸四角形吹き出し 5"/>
          <p:cNvSpPr/>
          <p:nvPr/>
        </p:nvSpPr>
        <p:spPr>
          <a:xfrm>
            <a:off x="5508104" y="2009064"/>
            <a:ext cx="2808312" cy="936104"/>
          </a:xfrm>
          <a:prstGeom prst="wedgeRoundRectCallout">
            <a:avLst>
              <a:gd name="adj1" fmla="val 17028"/>
              <a:gd name="adj2" fmla="val 78402"/>
              <a:gd name="adj3" fmla="val 16667"/>
            </a:avLst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/>
        </p:nvSpPr>
        <p:spPr>
          <a:xfrm>
            <a:off x="0" y="4293096"/>
            <a:ext cx="6884749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ja-JP" altLang="en-US" sz="72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金儲けは</a:t>
            </a:r>
            <a:endParaRPr lang="en-US" altLang="ja-JP" sz="7200" b="1" cap="none" spc="0" dirty="0" smtClean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72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最強の自立支援</a:t>
            </a:r>
            <a:endParaRPr lang="en-US" altLang="ja-JP" sz="72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48124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G:\写真\IMG_86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206"/>
            <a:ext cx="5148064" cy="6853795"/>
          </a:xfrm>
          <a:prstGeom prst="rect">
            <a:avLst/>
          </a:prstGeom>
          <a:noFill/>
        </p:spPr>
      </p:pic>
      <p:sp>
        <p:nvSpPr>
          <p:cNvPr id="3" name="正方形/長方形 2"/>
          <p:cNvSpPr/>
          <p:nvPr/>
        </p:nvSpPr>
        <p:spPr>
          <a:xfrm>
            <a:off x="5076056" y="2060848"/>
            <a:ext cx="4067944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36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ピンバイスで</a:t>
            </a:r>
            <a:endParaRPr lang="en-US" altLang="ja-JP" sz="3600" b="1" cap="none" spc="0" dirty="0" smtClean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/>
            <a:r>
              <a:rPr lang="ja-JP" altLang="en-US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貯金箱を</a:t>
            </a:r>
            <a:endParaRPr lang="en-US" altLang="ja-JP" sz="3600" b="1" dirty="0" smtClean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/>
            <a:r>
              <a:rPr lang="ja-JP" altLang="en-US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作っています</a:t>
            </a:r>
            <a:endParaRPr lang="en-US" altLang="ja-JP" sz="3600" b="1" dirty="0" smtClean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/>
            <a:r>
              <a:rPr lang="ja-JP" altLang="en-US" sz="2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←（Ａさんのアイデア）</a:t>
            </a:r>
            <a:endParaRPr lang="ja-JP" altLang="en-US" sz="36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5" y="384623"/>
            <a:ext cx="4569719" cy="60929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80884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IMG_8748.JPG"/>
          <p:cNvPicPr>
            <a:picLocks noChangeAspect="1"/>
          </p:cNvPicPr>
          <p:nvPr/>
        </p:nvPicPr>
        <p:blipFill rotWithShape="1">
          <a:blip r:embed="rId2" cstate="print"/>
          <a:srcRect l="6436" t="5550" r="6669" b="6513"/>
          <a:stretch/>
        </p:blipFill>
        <p:spPr>
          <a:xfrm>
            <a:off x="0" y="-82009"/>
            <a:ext cx="9144000" cy="6940009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-5720" y="-82008"/>
            <a:ext cx="9144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40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A恋心" panose="02000609000000000000" pitchFamily="1" charset="-128"/>
                <a:ea typeface="TA恋心" panose="02000609000000000000" pitchFamily="1" charset="-128"/>
              </a:rPr>
              <a:t>当然これも売ります！Ｂｙこどもたち</a:t>
            </a:r>
            <a:endParaRPr lang="ja-JP" altLang="en-US" sz="40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00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A恋心" panose="02000609000000000000" pitchFamily="1" charset="-128"/>
              <a:ea typeface="TA恋心" panose="02000609000000000000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1321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C:\Documents and Settings\aoicare\デスクトップ\ブログ画像\3\DSC_08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" y="-34281"/>
            <a:ext cx="9144003" cy="6858000"/>
          </a:xfrm>
          <a:prstGeom prst="rect">
            <a:avLst/>
          </a:prstGeom>
          <a:noFill/>
        </p:spPr>
      </p:pic>
      <p:pic>
        <p:nvPicPr>
          <p:cNvPr id="6146" name="Picture 2" descr="C:\Users\aoicare\Desktop\ブログ画像\ヘルプマン\IMG_09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282"/>
            <a:ext cx="9144000" cy="6858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62" y="174953"/>
            <a:ext cx="8586876" cy="6440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118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2007年04月30日_IMGP1954.jpg"/>
          <p:cNvPicPr>
            <a:picLocks noChangeAspect="1"/>
          </p:cNvPicPr>
          <p:nvPr/>
        </p:nvPicPr>
        <p:blipFill rotWithShape="1">
          <a:blip r:embed="rId3" cstate="print"/>
          <a:srcRect t="1" b="-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2174830" y="-99392"/>
            <a:ext cx="7000892" cy="2143116"/>
          </a:xfrm>
        </p:spPr>
        <p:txBody>
          <a:bodyPr>
            <a:normAutofit/>
          </a:bodyPr>
          <a:lstStyle/>
          <a:p>
            <a:pPr algn="ctr"/>
            <a:r>
              <a:rPr lang="ja-JP" altLang="en-US" sz="4000" b="1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小規模多機能型居宅介護</a:t>
            </a:r>
            <a:r>
              <a:rPr altLang="ja-JP" sz="4000" b="1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/>
            </a:r>
            <a:br>
              <a:rPr altLang="ja-JP" sz="4000" b="1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</a:br>
            <a:r>
              <a:rPr lang="ja-JP" altLang="en-US" sz="8000" b="1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おたがいさん</a:t>
            </a:r>
            <a:endParaRPr kumimoji="1" lang="ja-JP" altLang="en-US" sz="80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8" name="図 7" descr="2007年04月30日_IMGP195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6066635" y="3303581"/>
            <a:ext cx="3516991" cy="2637741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" y="13316"/>
            <a:ext cx="1259632" cy="328082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2663280" y="6334780"/>
            <a:ext cx="6480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2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https://www.</a:t>
            </a:r>
            <a:r>
              <a:rPr lang="en-US" altLang="ja-JP" sz="2800" dirty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facebook</a:t>
            </a:r>
            <a:r>
              <a:rPr lang="en-US" altLang="ja-JP" sz="2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.com/aoicare</a:t>
            </a:r>
            <a:endParaRPr kumimoji="1" lang="ja-JP" altLang="en-US" sz="28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3075" name="Picture 3" descr="C:\Users\aoicare\Desktop\ブログ画像\ヘルプマン\140524_40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13" y="1204277"/>
            <a:ext cx="3888432" cy="5183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540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07年12月24日_クリスマス 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146" name="Picture 2" descr="C:\Users\aoicare\Desktop\ブログ画像\ヘルプマン\小池萌さん小間エイ子さん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951" y="0"/>
            <a:ext cx="5338099" cy="6887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正方形/長方形 4"/>
          <p:cNvSpPr/>
          <p:nvPr/>
        </p:nvSpPr>
        <p:spPr>
          <a:xfrm>
            <a:off x="0" y="528834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32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「働く母親を尊敬している」と</a:t>
            </a:r>
            <a:endParaRPr lang="en-US" altLang="ja-JP" sz="3200" b="1" cap="none" spc="0" dirty="0" smtClean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/>
            <a:r>
              <a:rPr lang="ja-JP" altLang="en-US" sz="3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メールをくれていたＭちゃんは</a:t>
            </a:r>
            <a:endParaRPr lang="en-US" altLang="ja-JP" sz="3200" b="1" dirty="0" smtClean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/>
            <a:r>
              <a:rPr lang="ja-JP" altLang="en-US" sz="3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高</a:t>
            </a:r>
            <a:r>
              <a:rPr lang="en-US" altLang="ja-JP" sz="3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3</a:t>
            </a:r>
            <a:r>
              <a:rPr lang="ja-JP" altLang="en-US" sz="3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の進路希望に「あおいけあ」と</a:t>
            </a:r>
            <a:r>
              <a:rPr lang="ja-JP" altLang="en-US" sz="32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書いていました</a:t>
            </a:r>
            <a:endParaRPr lang="ja-JP" altLang="en-US" sz="32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41947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G:\写真\ｊｙｏｓｅｉ7\F-36.jpg"/>
          <p:cNvPicPr>
            <a:picLocks noChangeAspect="1" noChangeArrowheads="1"/>
          </p:cNvPicPr>
          <p:nvPr/>
        </p:nvPicPr>
        <p:blipFill rotWithShape="1">
          <a:blip r:embed="rId3" cstate="print"/>
          <a:srcRect l="7008" t="12651" r="5185" b="71"/>
          <a:stretch/>
        </p:blipFill>
        <p:spPr bwMode="auto">
          <a:xfrm>
            <a:off x="-8709" y="0"/>
            <a:ext cx="9144000" cy="6052456"/>
          </a:xfrm>
          <a:prstGeom prst="rect">
            <a:avLst/>
          </a:prstGeom>
          <a:noFill/>
        </p:spPr>
      </p:pic>
      <p:sp>
        <p:nvSpPr>
          <p:cNvPr id="3" name="正方形/長方形 2"/>
          <p:cNvSpPr/>
          <p:nvPr/>
        </p:nvSpPr>
        <p:spPr>
          <a:xfrm>
            <a:off x="0" y="6093297"/>
            <a:ext cx="91440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4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玄関脇にはマンガがあります。</a:t>
            </a:r>
            <a:endParaRPr lang="ja-JP" altLang="en-US" sz="4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2173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G:\写真\ｊｙｏｓｅｉ7\F-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68559" y="0"/>
            <a:ext cx="10298732" cy="6858000"/>
          </a:xfrm>
          <a:prstGeom prst="rect">
            <a:avLst/>
          </a:prstGeom>
          <a:noFill/>
        </p:spPr>
      </p:pic>
      <p:sp>
        <p:nvSpPr>
          <p:cNvPr id="3" name="角丸四角形 2"/>
          <p:cNvSpPr/>
          <p:nvPr/>
        </p:nvSpPr>
        <p:spPr>
          <a:xfrm>
            <a:off x="2" y="5214927"/>
            <a:ext cx="3286148" cy="164307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 smtClean="0">
                <a:solidFill>
                  <a:schemeClr val="tx1"/>
                </a:solidFill>
                <a:latin typeface="TA恋心" panose="02000609000000000000" pitchFamily="1" charset="-128"/>
                <a:ea typeface="TA恋心" panose="02000609000000000000" pitchFamily="1" charset="-128"/>
              </a:rPr>
              <a:t>道楽駄菓子屋</a:t>
            </a:r>
            <a:endParaRPr kumimoji="1" lang="en-US" altLang="ja-JP" sz="3200" dirty="0" smtClean="0">
              <a:solidFill>
                <a:schemeClr val="tx1"/>
              </a:solidFill>
              <a:latin typeface="TA恋心" panose="02000609000000000000" pitchFamily="1" charset="-128"/>
              <a:ea typeface="TA恋心" panose="02000609000000000000" pitchFamily="1" charset="-128"/>
            </a:endParaRPr>
          </a:p>
          <a:p>
            <a:pPr algn="ctr"/>
            <a:r>
              <a:rPr lang="ja-JP" altLang="en-US" sz="3200" dirty="0" smtClean="0">
                <a:solidFill>
                  <a:schemeClr val="tx1"/>
                </a:solidFill>
                <a:latin typeface="TA恋心" panose="02000609000000000000" pitchFamily="1" charset="-128"/>
                <a:ea typeface="TA恋心" panose="02000609000000000000" pitchFamily="1" charset="-128"/>
              </a:rPr>
              <a:t>おたがいさん</a:t>
            </a:r>
            <a:endParaRPr lang="en-US" altLang="ja-JP" sz="3200" dirty="0" smtClean="0">
              <a:solidFill>
                <a:schemeClr val="tx1"/>
              </a:solidFill>
              <a:latin typeface="TA恋心" panose="02000609000000000000" pitchFamily="1" charset="-128"/>
              <a:ea typeface="TA恋心" panose="02000609000000000000" pitchFamily="1" charset="-128"/>
            </a:endParaRPr>
          </a:p>
          <a:p>
            <a:pPr algn="ctr"/>
            <a:r>
              <a:rPr kumimoji="1" lang="ja-JP" altLang="en-US" sz="3200" dirty="0" smtClean="0">
                <a:solidFill>
                  <a:schemeClr val="tx1"/>
                </a:solidFill>
                <a:latin typeface="TA恋心" panose="02000609000000000000" pitchFamily="1" charset="-128"/>
                <a:ea typeface="TA恋心" panose="02000609000000000000" pitchFamily="1" charset="-128"/>
              </a:rPr>
              <a:t>開　　業</a:t>
            </a:r>
            <a:endParaRPr kumimoji="1" lang="ja-JP" altLang="en-US" sz="3200" dirty="0">
              <a:solidFill>
                <a:schemeClr val="tx1"/>
              </a:solidFill>
              <a:latin typeface="TA恋心" panose="02000609000000000000" pitchFamily="1" charset="-128"/>
              <a:ea typeface="TA恋心" panose="02000609000000000000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41134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245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IMG_27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016522">
            <a:off x="205904" y="-549544"/>
            <a:ext cx="8163398" cy="61225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テキスト ボックス 4"/>
          <p:cNvSpPr txBox="1"/>
          <p:nvPr/>
        </p:nvSpPr>
        <p:spPr>
          <a:xfrm rot="20643495">
            <a:off x="5436096" y="836713"/>
            <a:ext cx="3240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はい　おかえり～</a:t>
            </a:r>
            <a:endParaRPr kumimoji="1" lang="ja-JP" altLang="en-US" sz="2800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 rot="20420273">
            <a:off x="1998461" y="786296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こんにちは～</a:t>
            </a:r>
            <a:endParaRPr kumimoji="1" lang="ja-JP" altLang="en-US" sz="2800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3" name="図 2" descr="IMG_27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405296">
            <a:off x="4333551" y="3192721"/>
            <a:ext cx="4764021" cy="35730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テキスト ボックス 7"/>
          <p:cNvSpPr txBox="1"/>
          <p:nvPr/>
        </p:nvSpPr>
        <p:spPr>
          <a:xfrm>
            <a:off x="6372200" y="3861048"/>
            <a:ext cx="864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うん</a:t>
            </a:r>
            <a:endParaRPr kumimoji="1" lang="ja-JP" altLang="en-US" sz="3200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 rot="776526">
            <a:off x="2349869" y="6089567"/>
            <a:ext cx="381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おつりこれでいいか？</a:t>
            </a:r>
            <a:endParaRPr kumimoji="1" lang="ja-JP" altLang="en-US" sz="2800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11051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1" y="404666"/>
            <a:ext cx="3929091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en-US" altLang="ja-JP" dirty="0" smtClean="0">
              <a:latin typeface="AR PＰＯＰ５H" pitchFamily="50" charset="-128"/>
              <a:ea typeface="AR PＰＯＰ５H" pitchFamily="50" charset="-128"/>
            </a:endParaRPr>
          </a:p>
          <a:p>
            <a:r>
              <a:rPr kumimoji="1" lang="ja-JP" altLang="en-US" sz="28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地域の子供たちだけでなく、職員の子どももよく来ます。</a:t>
            </a:r>
            <a:endParaRPr kumimoji="1" lang="en-US" altLang="ja-JP" sz="2800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下</a:t>
            </a:r>
            <a:r>
              <a:rPr lang="ja-JP" altLang="en-US" sz="28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は</a:t>
            </a:r>
            <a:r>
              <a:rPr lang="en-US" altLang="ja-JP" sz="28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0</a:t>
            </a:r>
            <a:r>
              <a:rPr lang="ja-JP" altLang="en-US" sz="28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歳から</a:t>
            </a:r>
            <a:r>
              <a:rPr lang="en-US" altLang="ja-JP" sz="28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20</a:t>
            </a:r>
            <a:r>
              <a:rPr lang="ja-JP" altLang="en-US" sz="28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以上まで。</a:t>
            </a:r>
            <a:endParaRPr lang="en-US" altLang="ja-JP" sz="2800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endParaRPr kumimoji="1" lang="en-US" altLang="ja-JP" sz="2800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endParaRPr kumimoji="1" lang="en-US" altLang="ja-JP" sz="28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28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お年寄りが育ててくれて</a:t>
            </a:r>
            <a:r>
              <a:rPr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いるようなもの</a:t>
            </a:r>
            <a:r>
              <a:rPr lang="ja-JP" altLang="en-US" sz="28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です。</a:t>
            </a:r>
            <a:endParaRPr lang="en-US" altLang="ja-JP" sz="2800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endParaRPr kumimoji="1" lang="en-US" altLang="ja-JP" sz="2800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endParaRPr kumimoji="1" lang="en-US" altLang="ja-JP" sz="28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kumimoji="1" lang="ja-JP" altLang="en-US" sz="28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わざとらしく名乗ら</a:t>
            </a:r>
            <a:r>
              <a:rPr lang="ja-JP" altLang="en-US" sz="28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ずとも「児童館」であったり、「育児相談所」になっていることが大事だと思っています。</a:t>
            </a:r>
            <a:endParaRPr kumimoji="1" lang="ja-JP" altLang="en-US" sz="28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7170" name="Picture 2" descr="C:\Users\aoicare\Desktop\ブログ画像\森田先生\1604490_367009876770757_1012985161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643" y="1"/>
            <a:ext cx="514669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7689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2008年03月05日_犬久保公園花壇に花植え 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071846" y="857250"/>
            <a:ext cx="6858001" cy="514350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正方形/長方形 3"/>
          <p:cNvSpPr/>
          <p:nvPr/>
        </p:nvSpPr>
        <p:spPr>
          <a:xfrm>
            <a:off x="-14105" y="0"/>
            <a:ext cx="345652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ja-JP" altLang="en-US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地域を</a:t>
            </a:r>
            <a:endParaRPr lang="en-US" altLang="ja-JP" sz="5400" b="1" cap="none" spc="0" dirty="0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/>
            <a:r>
              <a:rPr lang="ja-JP" altLang="en-US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r>
              <a:rPr lang="ja-JP" altLang="en-US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支える</a:t>
            </a:r>
            <a:endParaRPr lang="ja-JP" altLang="en-US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" y="1772816"/>
            <a:ext cx="3643339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…</a:t>
            </a:r>
            <a:r>
              <a:rPr kumimoji="1"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という気概が大事だと思うのです。</a:t>
            </a:r>
            <a:endParaRPr kumimoji="1" lang="en-US" altLang="ja-JP" sz="2400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kumimoji="1"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助けてもらうばかりじゃなく</a:t>
            </a:r>
            <a:r>
              <a:rPr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て</a:t>
            </a:r>
            <a:r>
              <a:rPr lang="en-US" altLang="ja-JP" sz="24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…</a:t>
            </a:r>
          </a:p>
          <a:p>
            <a:endParaRPr lang="en-US" altLang="ja-JP" sz="2400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お年寄＝</a:t>
            </a:r>
            <a:r>
              <a:rPr lang="ja-JP" altLang="en-US" sz="2400" dirty="0" smtClean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被介護者</a:t>
            </a:r>
            <a:r>
              <a:rPr lang="en-US" altLang="ja-JP" sz="24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×</a:t>
            </a:r>
          </a:p>
          <a:p>
            <a:r>
              <a:rPr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お年寄＝</a:t>
            </a:r>
            <a:r>
              <a:rPr lang="ja-JP" altLang="en-US" sz="2400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社会資源</a:t>
            </a:r>
            <a:r>
              <a:rPr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○</a:t>
            </a:r>
            <a:endParaRPr lang="en-US" altLang="ja-JP" sz="2400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endParaRPr lang="en-US" altLang="ja-JP" sz="2400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だから外には積極的に出かけます。</a:t>
            </a:r>
            <a:endParaRPr kumimoji="1" lang="en-US" altLang="ja-JP" sz="2400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endParaRPr kumimoji="1" lang="ja-JP" altLang="en-US" dirty="0">
              <a:latin typeface="AR PＰＯＰ５H" pitchFamily="50" charset="-128"/>
              <a:ea typeface="AR PＰＯＰ５H" pitchFamily="50" charset="-128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0" y="5657672"/>
            <a:ext cx="91440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36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子どもを連れた</a:t>
            </a:r>
            <a:r>
              <a:rPr lang="ja-JP" altLang="en-US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お母さんに</a:t>
            </a:r>
            <a:endParaRPr lang="en-US" altLang="ja-JP" sz="3600" b="1" dirty="0" smtClean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/>
            <a:r>
              <a:rPr lang="ja-JP" altLang="en-US" sz="36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ご苦労様です</a:t>
            </a:r>
            <a:r>
              <a:rPr lang="ja-JP" altLang="en-US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といわれる存在に！</a:t>
            </a:r>
            <a:endParaRPr lang="ja-JP" altLang="en-US" sz="36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47925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08年03月05日_犬久保公園花壇に花植え 0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702501" y="940582"/>
            <a:ext cx="6762765" cy="50720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テキスト ボックス 2"/>
          <p:cNvSpPr txBox="1"/>
          <p:nvPr/>
        </p:nvSpPr>
        <p:spPr>
          <a:xfrm>
            <a:off x="5279856" y="229576"/>
            <a:ext cx="3851920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手始めに</a:t>
            </a:r>
            <a:endParaRPr kumimoji="1" lang="en-US" altLang="ja-JP" sz="2400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目の前</a:t>
            </a:r>
            <a:r>
              <a:rPr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の犬久保公園</a:t>
            </a:r>
            <a:endParaRPr lang="en-US" altLang="ja-JP" sz="2400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endParaRPr kumimoji="1" lang="en-US" altLang="ja-JP" sz="24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散歩だけじゃなく</a:t>
            </a:r>
            <a:endParaRPr lang="en-US" altLang="ja-JP" sz="24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3200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「</a:t>
            </a:r>
            <a:r>
              <a:rPr kumimoji="1" lang="ja-JP" altLang="en-US" sz="3200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公園愛護会活動」</a:t>
            </a:r>
            <a:endParaRPr kumimoji="1" lang="en-US" altLang="ja-JP" sz="3200" dirty="0" smtClean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kumimoji="1"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に参加！</a:t>
            </a:r>
            <a:endParaRPr kumimoji="1" lang="en-US" altLang="ja-JP" sz="2400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endParaRPr lang="en-US" altLang="ja-JP" sz="24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kumimoji="1"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地域の方と一緒に、清掃活動や</a:t>
            </a:r>
            <a:r>
              <a:rPr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花壇を作ります。</a:t>
            </a:r>
            <a:endParaRPr lang="en-US" altLang="ja-JP" sz="2400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kumimoji="1"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手入れ</a:t>
            </a:r>
            <a:r>
              <a:rPr kumimoji="1"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の講習会も参加。</a:t>
            </a:r>
            <a:endParaRPr kumimoji="1" lang="en-US" altLang="ja-JP" sz="2400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endParaRPr lang="en-US" altLang="ja-JP" sz="2400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kumimoji="1"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忘年会にもお声がかかるし、介護教室の依頼もあります。ラウンドゴルフでつながりも。</a:t>
            </a:r>
            <a:endParaRPr kumimoji="1" lang="en-US" altLang="ja-JP" sz="2400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endParaRPr lang="en-US" altLang="ja-JP" sz="24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kumimoji="1"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近所のおばちゃんも</a:t>
            </a:r>
            <a:endParaRPr kumimoji="1" lang="en-US" altLang="ja-JP" sz="2400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kumimoji="1"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遊びに来てくれます。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42045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0000年00月00日_P101015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正方形/長方形 2"/>
          <p:cNvSpPr/>
          <p:nvPr/>
        </p:nvSpPr>
        <p:spPr>
          <a:xfrm>
            <a:off x="-36512" y="116633"/>
            <a:ext cx="91440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440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地域つくりに紙皿じゃあダメ！</a:t>
            </a:r>
            <a:endParaRPr lang="ja-JP" altLang="en-US" sz="4400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00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577099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 descr="C:\Documents and Settings\aoicare\デスクトップ\ブログ画像\2\IMG_88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2888814"/>
            <a:ext cx="5292080" cy="3969186"/>
          </a:xfrm>
          <a:prstGeom prst="rect">
            <a:avLst/>
          </a:prstGeom>
          <a:noFill/>
        </p:spPr>
      </p:pic>
      <p:pic>
        <p:nvPicPr>
          <p:cNvPr id="33798" name="Picture 6" descr="C:\Documents and Settings\aoicare\デスクトップ\ブログ画像\2\IMG_12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0"/>
            <a:ext cx="3707904" cy="2781016"/>
          </a:xfrm>
          <a:prstGeom prst="rect">
            <a:avLst/>
          </a:prstGeom>
          <a:noFill/>
        </p:spPr>
      </p:pic>
      <p:pic>
        <p:nvPicPr>
          <p:cNvPr id="33801" name="Picture 9" descr="C:\Documents and Settings\aoicare\デスクトップ\ブログ画像\2\IMG_13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1954" y="3789040"/>
            <a:ext cx="4091818" cy="3068961"/>
          </a:xfrm>
          <a:prstGeom prst="rect">
            <a:avLst/>
          </a:prstGeom>
          <a:noFill/>
        </p:spPr>
      </p:pic>
      <p:pic>
        <p:nvPicPr>
          <p:cNvPr id="33802" name="Picture 10" descr="C:\Documents and Settings\aoicare\My Documents\My Pictures\仕事\ota\103CANON\IMG_086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24435" y="-7897"/>
            <a:ext cx="5460531" cy="40955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44391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 3" descr="2F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828600" y="476672"/>
            <a:ext cx="9514011" cy="6120680"/>
          </a:xfrm>
        </p:spPr>
      </p:pic>
      <p:pic>
        <p:nvPicPr>
          <p:cNvPr id="5" name="図 4" descr="2007年04月30日_IMGP195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5826562" y="5054760"/>
            <a:ext cx="2060847" cy="15456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正方形/長方形 5"/>
          <p:cNvSpPr/>
          <p:nvPr/>
        </p:nvSpPr>
        <p:spPr>
          <a:xfrm>
            <a:off x="6012160" y="1124745"/>
            <a:ext cx="1296144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6012160" y="1340769"/>
            <a:ext cx="1296144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角丸四角形 7"/>
          <p:cNvSpPr/>
          <p:nvPr/>
        </p:nvSpPr>
        <p:spPr>
          <a:xfrm>
            <a:off x="6228184" y="1052736"/>
            <a:ext cx="72008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角丸四角形 8"/>
          <p:cNvSpPr/>
          <p:nvPr/>
        </p:nvSpPr>
        <p:spPr>
          <a:xfrm>
            <a:off x="6444208" y="1052736"/>
            <a:ext cx="72008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角丸四角形 9"/>
          <p:cNvSpPr/>
          <p:nvPr/>
        </p:nvSpPr>
        <p:spPr>
          <a:xfrm>
            <a:off x="6660233" y="1052736"/>
            <a:ext cx="72007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角丸四角形 10"/>
          <p:cNvSpPr/>
          <p:nvPr/>
        </p:nvSpPr>
        <p:spPr>
          <a:xfrm>
            <a:off x="6876256" y="1052736"/>
            <a:ext cx="72008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角丸四角形 11"/>
          <p:cNvSpPr/>
          <p:nvPr/>
        </p:nvSpPr>
        <p:spPr>
          <a:xfrm>
            <a:off x="7092282" y="1052736"/>
            <a:ext cx="45719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屈折矢印 17"/>
          <p:cNvSpPr/>
          <p:nvPr/>
        </p:nvSpPr>
        <p:spPr>
          <a:xfrm flipH="1">
            <a:off x="971600" y="3861048"/>
            <a:ext cx="467544" cy="648072"/>
          </a:xfrm>
          <a:prstGeom prst="bent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屈折矢印 18"/>
          <p:cNvSpPr/>
          <p:nvPr/>
        </p:nvSpPr>
        <p:spPr>
          <a:xfrm rot="5400000" flipH="1">
            <a:off x="1259633" y="908720"/>
            <a:ext cx="504056" cy="792088"/>
          </a:xfrm>
          <a:prstGeom prst="bent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屈折矢印 19"/>
          <p:cNvSpPr/>
          <p:nvPr/>
        </p:nvSpPr>
        <p:spPr>
          <a:xfrm rot="10800000" flipH="1">
            <a:off x="7452320" y="1196752"/>
            <a:ext cx="576064" cy="648072"/>
          </a:xfrm>
          <a:prstGeom prst="bent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屈折矢印 20"/>
          <p:cNvSpPr/>
          <p:nvPr/>
        </p:nvSpPr>
        <p:spPr>
          <a:xfrm rot="16200000">
            <a:off x="7128285" y="4473116"/>
            <a:ext cx="720080" cy="504056"/>
          </a:xfrm>
          <a:prstGeom prst="bentUpArrow">
            <a:avLst>
              <a:gd name="adj1" fmla="val 25000"/>
              <a:gd name="adj2" fmla="val 26245"/>
              <a:gd name="adj3" fmla="val 25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右矢印 21"/>
          <p:cNvSpPr/>
          <p:nvPr/>
        </p:nvSpPr>
        <p:spPr>
          <a:xfrm rot="10800000">
            <a:off x="6372200" y="2708921"/>
            <a:ext cx="683568" cy="3600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右矢印 22"/>
          <p:cNvSpPr/>
          <p:nvPr/>
        </p:nvSpPr>
        <p:spPr>
          <a:xfrm rot="10800000">
            <a:off x="3995936" y="4221089"/>
            <a:ext cx="683568" cy="3600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右矢印 23"/>
          <p:cNvSpPr/>
          <p:nvPr/>
        </p:nvSpPr>
        <p:spPr>
          <a:xfrm>
            <a:off x="5220072" y="1124745"/>
            <a:ext cx="683568" cy="2880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5" name="図 24" descr="200722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5517" y="4681313"/>
            <a:ext cx="2592288" cy="19422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図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24046"/>
            <a:ext cx="1547664" cy="403103"/>
          </a:xfrm>
          <a:prstGeom prst="rect">
            <a:avLst/>
          </a:prstGeom>
        </p:spPr>
      </p:pic>
      <p:pic>
        <p:nvPicPr>
          <p:cNvPr id="26" name="図 25" descr="200022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9248" y="2671452"/>
            <a:ext cx="2682552" cy="20098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Picture 2" descr="C:\Users\aoicare\Desktop\ブログ画像\ヘルプマン\140524_45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8" y="24046"/>
            <a:ext cx="4323248" cy="3242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:\DSCN576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48074" y="332656"/>
            <a:ext cx="4584422" cy="34387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53734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179512" y="5664795"/>
            <a:ext cx="8712968" cy="1077218"/>
          </a:xfrm>
          <a:prstGeom prst="rect">
            <a:avLst/>
          </a:prstGeom>
          <a:solidFill>
            <a:srgbClr val="92D050">
              <a:alpha val="54000"/>
            </a:srgb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32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【</a:t>
            </a:r>
            <a:r>
              <a:rPr kumimoji="1" lang="ja-JP" altLang="en-US" sz="32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よくきく感想</a:t>
            </a:r>
            <a:r>
              <a:rPr kumimoji="1" lang="en-US" altLang="ja-JP" sz="32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】</a:t>
            </a:r>
          </a:p>
          <a:p>
            <a:r>
              <a:rPr kumimoji="1" lang="ja-JP" altLang="en-US" sz="32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・・・認知症が分からない・・・</a:t>
            </a:r>
            <a:endParaRPr kumimoji="1" lang="ja-JP" altLang="en-US" sz="32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84598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oicare\Desktop\ブログ画像\ヘルプマン\140524_2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2964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/>
          <p:cNvSpPr/>
          <p:nvPr/>
        </p:nvSpPr>
        <p:spPr>
          <a:xfrm>
            <a:off x="6300192" y="1196753"/>
            <a:ext cx="2520280" cy="5328592"/>
          </a:xfrm>
          <a:prstGeom prst="roundRect">
            <a:avLst/>
          </a:prstGeom>
          <a:solidFill>
            <a:schemeClr val="accent3">
              <a:lumMod val="40000"/>
              <a:lumOff val="60000"/>
              <a:alpha val="8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000" dirty="0" smtClean="0">
                <a:solidFill>
                  <a:schemeClr val="tx1"/>
                </a:solidFill>
                <a:latin typeface="HG丸ｺﾞｼｯｸM-PRO" pitchFamily="50" charset="-128"/>
                <a:ea typeface="HG丸ｺﾞｼｯｸM-PRO" pitchFamily="50" charset="-128"/>
              </a:rPr>
              <a:t>〈</a:t>
            </a:r>
            <a:r>
              <a:rPr lang="ja-JP" altLang="en-US" sz="2000" dirty="0" smtClean="0">
                <a:solidFill>
                  <a:schemeClr val="tx1"/>
                </a:solidFill>
                <a:latin typeface="HG丸ｺﾞｼｯｸM-PRO" pitchFamily="50" charset="-128"/>
                <a:ea typeface="HG丸ｺﾞｼｯｸM-PRO" pitchFamily="50" charset="-128"/>
              </a:rPr>
              <a:t>おたがいさん</a:t>
            </a:r>
            <a:r>
              <a:rPr lang="en-US" altLang="ja-JP" sz="2000" dirty="0" smtClean="0">
                <a:solidFill>
                  <a:schemeClr val="tx1"/>
                </a:solidFill>
                <a:latin typeface="HG丸ｺﾞｼｯｸM-PRO" pitchFamily="50" charset="-128"/>
                <a:ea typeface="HG丸ｺﾞｼｯｸM-PRO" pitchFamily="50" charset="-128"/>
              </a:rPr>
              <a:t>〉</a:t>
            </a:r>
          </a:p>
          <a:p>
            <a:pPr algn="ctr"/>
            <a:endParaRPr lang="en-US" altLang="ja-JP" sz="2000" dirty="0">
              <a:solidFill>
                <a:schemeClr val="tx1"/>
              </a:solidFill>
              <a:latin typeface="HG丸ｺﾞｼｯｸM-PRO" pitchFamily="50" charset="-128"/>
              <a:ea typeface="HG丸ｺﾞｼｯｸM-PRO" pitchFamily="50" charset="-128"/>
            </a:endParaRPr>
          </a:p>
          <a:p>
            <a:pPr algn="ctr"/>
            <a:r>
              <a:rPr lang="ja-JP" altLang="en-US" sz="2800" dirty="0">
                <a:solidFill>
                  <a:schemeClr val="tx1"/>
                </a:solidFill>
                <a:latin typeface="HG丸ｺﾞｼｯｸM-PRO" pitchFamily="50" charset="-128"/>
                <a:ea typeface="HG丸ｺﾞｼｯｸM-PRO" pitchFamily="50" charset="-128"/>
              </a:rPr>
              <a:t>Ｉ</a:t>
            </a:r>
            <a:endParaRPr kumimoji="1" lang="en-US" altLang="ja-JP" sz="2800" dirty="0" smtClean="0">
              <a:solidFill>
                <a:schemeClr val="tx1"/>
              </a:solidFill>
              <a:latin typeface="HG丸ｺﾞｼｯｸM-PRO" pitchFamily="50" charset="-128"/>
              <a:ea typeface="HG丸ｺﾞｼｯｸM-PRO" pitchFamily="50" charset="-128"/>
            </a:endParaRPr>
          </a:p>
          <a:p>
            <a:pPr algn="ctr"/>
            <a:endParaRPr lang="en-US" altLang="ja-JP" sz="2800" dirty="0">
              <a:solidFill>
                <a:schemeClr val="tx1"/>
              </a:solidFill>
              <a:latin typeface="HG丸ｺﾞｼｯｸM-PRO" pitchFamily="50" charset="-128"/>
              <a:ea typeface="HG丸ｺﾞｼｯｸM-PRO" pitchFamily="50" charset="-128"/>
            </a:endParaRPr>
          </a:p>
          <a:p>
            <a:pPr algn="ctr"/>
            <a:r>
              <a:rPr kumimoji="1" lang="ja-JP" altLang="en-US" sz="4800" dirty="0" smtClean="0">
                <a:solidFill>
                  <a:schemeClr val="tx1"/>
                </a:solidFill>
                <a:latin typeface="HG丸ｺﾞｼｯｸM-PRO" pitchFamily="50" charset="-128"/>
                <a:ea typeface="HG丸ｺﾞｼｯｸM-PRO" pitchFamily="50" charset="-128"/>
              </a:rPr>
              <a:t>地域</a:t>
            </a:r>
            <a:endParaRPr kumimoji="1" lang="ja-JP" altLang="en-US" sz="4800" dirty="0">
              <a:solidFill>
                <a:schemeClr val="tx1"/>
              </a:solidFill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5" name="角丸四角形 4"/>
          <p:cNvSpPr/>
          <p:nvPr/>
        </p:nvSpPr>
        <p:spPr>
          <a:xfrm>
            <a:off x="6444208" y="1844824"/>
            <a:ext cx="2232248" cy="1512168"/>
          </a:xfrm>
          <a:prstGeom prst="roundRect">
            <a:avLst/>
          </a:prstGeom>
          <a:solidFill>
            <a:schemeClr val="accent6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 smtClean="0">
                <a:latin typeface="HG丸ｺﾞｼｯｸM-PRO" pitchFamily="50" charset="-128"/>
                <a:ea typeface="HG丸ｺﾞｼｯｸM-PRO" pitchFamily="50" charset="-128"/>
              </a:rPr>
              <a:t>じじばば</a:t>
            </a:r>
            <a:endParaRPr kumimoji="1" lang="en-US" altLang="ja-JP" sz="3600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pPr algn="ctr"/>
            <a:r>
              <a:rPr lang="ja-JP" altLang="en-US" sz="3600" dirty="0" smtClean="0">
                <a:latin typeface="HG丸ｺﾞｼｯｸM-PRO" pitchFamily="50" charset="-128"/>
                <a:ea typeface="HG丸ｺﾞｼｯｸM-PRO" pitchFamily="50" charset="-128"/>
              </a:rPr>
              <a:t>＆</a:t>
            </a:r>
            <a:endParaRPr lang="en-US" altLang="ja-JP" sz="3600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pPr algn="ctr"/>
            <a:r>
              <a:rPr kumimoji="1" lang="ja-JP" altLang="en-US" sz="3600" dirty="0">
                <a:latin typeface="HG丸ｺﾞｼｯｸM-PRO" pitchFamily="50" charset="-128"/>
                <a:ea typeface="HG丸ｺﾞｼｯｸM-PRO" pitchFamily="50" charset="-128"/>
              </a:rPr>
              <a:t>スタッフ</a:t>
            </a:r>
          </a:p>
        </p:txBody>
      </p:sp>
      <p:sp>
        <p:nvSpPr>
          <p:cNvPr id="2" name="角丸四角形 1"/>
          <p:cNvSpPr/>
          <p:nvPr/>
        </p:nvSpPr>
        <p:spPr>
          <a:xfrm>
            <a:off x="323528" y="1196753"/>
            <a:ext cx="2520280" cy="5328592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tx1"/>
                </a:solidFill>
                <a:latin typeface="HG丸ｺﾞｼｯｸM-PRO" pitchFamily="50" charset="-128"/>
                <a:ea typeface="HG丸ｺﾞｼｯｸM-PRO" pitchFamily="50" charset="-128"/>
              </a:rPr>
              <a:t>〈</a:t>
            </a:r>
            <a:r>
              <a:rPr kumimoji="1" lang="ja-JP" altLang="en-US" sz="1600" dirty="0" smtClean="0">
                <a:solidFill>
                  <a:schemeClr val="tx1"/>
                </a:solidFill>
                <a:latin typeface="HG丸ｺﾞｼｯｸM-PRO" pitchFamily="50" charset="-128"/>
                <a:ea typeface="HG丸ｺﾞｼｯｸM-PRO" pitchFamily="50" charset="-128"/>
              </a:rPr>
              <a:t>ディズニーランド</a:t>
            </a:r>
            <a:r>
              <a:rPr kumimoji="1" lang="en-US" altLang="ja-JP" sz="1600" dirty="0" smtClean="0">
                <a:solidFill>
                  <a:schemeClr val="tx1"/>
                </a:solidFill>
                <a:latin typeface="HG丸ｺﾞｼｯｸM-PRO" pitchFamily="50" charset="-128"/>
                <a:ea typeface="HG丸ｺﾞｼｯｸM-PRO" pitchFamily="50" charset="-128"/>
              </a:rPr>
              <a:t>〉</a:t>
            </a:r>
          </a:p>
          <a:p>
            <a:pPr algn="ctr"/>
            <a:endParaRPr lang="en-US" altLang="ja-JP" sz="2800" dirty="0">
              <a:solidFill>
                <a:schemeClr val="tx1"/>
              </a:solidFill>
              <a:latin typeface="HG丸ｺﾞｼｯｸM-PRO" pitchFamily="50" charset="-128"/>
              <a:ea typeface="HG丸ｺﾞｼｯｸM-PRO" pitchFamily="50" charset="-128"/>
            </a:endParaRPr>
          </a:p>
          <a:p>
            <a:pPr algn="ctr"/>
            <a:r>
              <a:rPr kumimoji="1" lang="ja-JP" altLang="en-US" sz="2800" dirty="0" smtClean="0">
                <a:solidFill>
                  <a:schemeClr val="tx1"/>
                </a:solidFill>
                <a:latin typeface="HG丸ｺﾞｼｯｸM-PRO" pitchFamily="50" charset="-128"/>
                <a:ea typeface="HG丸ｺﾞｼｯｸM-PRO" pitchFamily="50" charset="-128"/>
              </a:rPr>
              <a:t>管理者</a:t>
            </a:r>
            <a:endParaRPr kumimoji="1" lang="en-US" altLang="ja-JP" sz="2800" dirty="0" smtClean="0">
              <a:solidFill>
                <a:schemeClr val="tx1"/>
              </a:solidFill>
              <a:latin typeface="HG丸ｺﾞｼｯｸM-PRO" pitchFamily="50" charset="-128"/>
              <a:ea typeface="HG丸ｺﾞｼｯｸM-PRO" pitchFamily="50" charset="-128"/>
            </a:endParaRPr>
          </a:p>
          <a:p>
            <a:pPr algn="ctr"/>
            <a:endParaRPr kumimoji="1" lang="en-US" altLang="ja-JP" sz="2800" dirty="0" smtClean="0">
              <a:solidFill>
                <a:schemeClr val="tx1"/>
              </a:solidFill>
              <a:latin typeface="HG丸ｺﾞｼｯｸM-PRO" pitchFamily="50" charset="-128"/>
              <a:ea typeface="HG丸ｺﾞｼｯｸM-PRO" pitchFamily="50" charset="-128"/>
            </a:endParaRPr>
          </a:p>
          <a:p>
            <a:pPr algn="ctr"/>
            <a:r>
              <a:rPr lang="ja-JP" altLang="en-US" sz="2800" dirty="0" smtClean="0">
                <a:solidFill>
                  <a:schemeClr val="tx1"/>
                </a:solidFill>
                <a:latin typeface="HG丸ｺﾞｼｯｸM-PRO" pitchFamily="50" charset="-128"/>
                <a:ea typeface="HG丸ｺﾞｼｯｸM-PRO" pitchFamily="50" charset="-128"/>
              </a:rPr>
              <a:t>Ｉ</a:t>
            </a:r>
            <a:endParaRPr lang="en-US" altLang="ja-JP" sz="2800" dirty="0" smtClean="0">
              <a:solidFill>
                <a:schemeClr val="tx1"/>
              </a:solidFill>
              <a:latin typeface="HG丸ｺﾞｼｯｸM-PRO" pitchFamily="50" charset="-128"/>
              <a:ea typeface="HG丸ｺﾞｼｯｸM-PRO" pitchFamily="50" charset="-128"/>
            </a:endParaRPr>
          </a:p>
          <a:p>
            <a:pPr algn="ctr"/>
            <a:endParaRPr lang="en-US" altLang="ja-JP" sz="2800" dirty="0">
              <a:solidFill>
                <a:schemeClr val="tx1"/>
              </a:solidFill>
              <a:latin typeface="HG丸ｺﾞｼｯｸM-PRO" pitchFamily="50" charset="-128"/>
              <a:ea typeface="HG丸ｺﾞｼｯｸM-PRO" pitchFamily="50" charset="-128"/>
            </a:endParaRPr>
          </a:p>
          <a:p>
            <a:pPr algn="ctr"/>
            <a:r>
              <a:rPr kumimoji="1" lang="ja-JP" altLang="en-US" sz="2800" dirty="0" smtClean="0">
                <a:solidFill>
                  <a:schemeClr val="tx1"/>
                </a:solidFill>
                <a:latin typeface="HG丸ｺﾞｼｯｸM-PRO" pitchFamily="50" charset="-128"/>
                <a:ea typeface="HG丸ｺﾞｼｯｸM-PRO" pitchFamily="50" charset="-128"/>
              </a:rPr>
              <a:t>キャスト　</a:t>
            </a:r>
            <a:endParaRPr kumimoji="1" lang="en-US" altLang="ja-JP" sz="2800" dirty="0" smtClean="0">
              <a:solidFill>
                <a:schemeClr val="tx1"/>
              </a:solidFill>
              <a:latin typeface="HG丸ｺﾞｼｯｸM-PRO" pitchFamily="50" charset="-128"/>
              <a:ea typeface="HG丸ｺﾞｼｯｸM-PRO" pitchFamily="50" charset="-128"/>
            </a:endParaRPr>
          </a:p>
          <a:p>
            <a:pPr algn="ctr"/>
            <a:endParaRPr kumimoji="1" lang="en-US" altLang="ja-JP" sz="2800" dirty="0" smtClean="0">
              <a:solidFill>
                <a:schemeClr val="tx1"/>
              </a:solidFill>
              <a:latin typeface="HG丸ｺﾞｼｯｸM-PRO" pitchFamily="50" charset="-128"/>
              <a:ea typeface="HG丸ｺﾞｼｯｸM-PRO" pitchFamily="50" charset="-128"/>
            </a:endParaRPr>
          </a:p>
          <a:p>
            <a:pPr algn="ctr"/>
            <a:r>
              <a:rPr lang="ja-JP" altLang="en-US" sz="2800" dirty="0" smtClean="0">
                <a:solidFill>
                  <a:schemeClr val="tx1"/>
                </a:solidFill>
                <a:latin typeface="HG丸ｺﾞｼｯｸM-PRO" pitchFamily="50" charset="-128"/>
                <a:ea typeface="HG丸ｺﾞｼｯｸM-PRO" pitchFamily="50" charset="-128"/>
              </a:rPr>
              <a:t>Ｉ</a:t>
            </a:r>
            <a:endParaRPr lang="en-US" altLang="ja-JP" sz="2800" dirty="0" smtClean="0">
              <a:solidFill>
                <a:schemeClr val="tx1"/>
              </a:solidFill>
              <a:latin typeface="HG丸ｺﾞｼｯｸM-PRO" pitchFamily="50" charset="-128"/>
              <a:ea typeface="HG丸ｺﾞｼｯｸM-PRO" pitchFamily="50" charset="-128"/>
            </a:endParaRPr>
          </a:p>
          <a:p>
            <a:pPr algn="ctr"/>
            <a:endParaRPr lang="en-US" altLang="ja-JP" sz="2800" dirty="0">
              <a:solidFill>
                <a:schemeClr val="tx1"/>
              </a:solidFill>
              <a:latin typeface="HG丸ｺﾞｼｯｸM-PRO" pitchFamily="50" charset="-128"/>
              <a:ea typeface="HG丸ｺﾞｼｯｸM-PRO" pitchFamily="50" charset="-128"/>
            </a:endParaRPr>
          </a:p>
          <a:p>
            <a:pPr algn="ctr"/>
            <a:r>
              <a:rPr kumimoji="1" lang="ja-JP" altLang="en-US" sz="2800" dirty="0" smtClean="0">
                <a:solidFill>
                  <a:schemeClr val="tx1"/>
                </a:solidFill>
                <a:latin typeface="HG丸ｺﾞｼｯｸM-PRO" pitchFamily="50" charset="-128"/>
                <a:ea typeface="HG丸ｺﾞｼｯｸM-PRO" pitchFamily="50" charset="-128"/>
              </a:rPr>
              <a:t>ゲスト</a:t>
            </a:r>
            <a:endParaRPr kumimoji="1" lang="ja-JP" altLang="en-US" sz="2800" dirty="0">
              <a:solidFill>
                <a:schemeClr val="tx1"/>
              </a:solidFill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3" name="角丸四角形 2"/>
          <p:cNvSpPr/>
          <p:nvPr/>
        </p:nvSpPr>
        <p:spPr>
          <a:xfrm>
            <a:off x="3347864" y="1196753"/>
            <a:ext cx="2520280" cy="5328592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400" dirty="0" smtClean="0">
                <a:solidFill>
                  <a:schemeClr val="tx1"/>
                </a:solidFill>
                <a:latin typeface="HG丸ｺﾞｼｯｸM-PRO" pitchFamily="50" charset="-128"/>
                <a:ea typeface="HG丸ｺﾞｼｯｸM-PRO" pitchFamily="50" charset="-128"/>
              </a:rPr>
              <a:t>〈</a:t>
            </a:r>
            <a:r>
              <a:rPr lang="ja-JP" altLang="en-US" sz="2400" dirty="0" smtClean="0">
                <a:solidFill>
                  <a:schemeClr val="tx1"/>
                </a:solidFill>
                <a:latin typeface="HG丸ｺﾞｼｯｸM-PRO" pitchFamily="50" charset="-128"/>
                <a:ea typeface="HG丸ｺﾞｼｯｸM-PRO" pitchFamily="50" charset="-128"/>
              </a:rPr>
              <a:t>施設</a:t>
            </a:r>
            <a:r>
              <a:rPr lang="en-US" altLang="ja-JP" sz="2400" dirty="0" smtClean="0">
                <a:solidFill>
                  <a:schemeClr val="tx1"/>
                </a:solidFill>
                <a:latin typeface="HG丸ｺﾞｼｯｸM-PRO" pitchFamily="50" charset="-128"/>
                <a:ea typeface="HG丸ｺﾞｼｯｸM-PRO" pitchFamily="50" charset="-128"/>
              </a:rPr>
              <a:t>〉</a:t>
            </a:r>
          </a:p>
          <a:p>
            <a:pPr algn="ctr"/>
            <a:endParaRPr lang="en-US" altLang="ja-JP" sz="2800" dirty="0">
              <a:solidFill>
                <a:schemeClr val="tx1"/>
              </a:solidFill>
              <a:latin typeface="HG丸ｺﾞｼｯｸM-PRO" pitchFamily="50" charset="-128"/>
              <a:ea typeface="HG丸ｺﾞｼｯｸM-PRO" pitchFamily="50" charset="-128"/>
            </a:endParaRPr>
          </a:p>
          <a:p>
            <a:pPr algn="ctr"/>
            <a:r>
              <a:rPr kumimoji="1" lang="ja-JP" altLang="en-US" sz="2800" dirty="0" smtClean="0">
                <a:solidFill>
                  <a:schemeClr val="tx1"/>
                </a:solidFill>
                <a:latin typeface="HG丸ｺﾞｼｯｸM-PRO" pitchFamily="50" charset="-128"/>
                <a:ea typeface="HG丸ｺﾞｼｯｸM-PRO" pitchFamily="50" charset="-128"/>
              </a:rPr>
              <a:t>施設長</a:t>
            </a:r>
            <a:endParaRPr kumimoji="1" lang="en-US" altLang="ja-JP" sz="2800" dirty="0" smtClean="0">
              <a:solidFill>
                <a:schemeClr val="tx1"/>
              </a:solidFill>
              <a:latin typeface="HG丸ｺﾞｼｯｸM-PRO" pitchFamily="50" charset="-128"/>
              <a:ea typeface="HG丸ｺﾞｼｯｸM-PRO" pitchFamily="50" charset="-128"/>
            </a:endParaRPr>
          </a:p>
          <a:p>
            <a:pPr algn="ctr"/>
            <a:endParaRPr kumimoji="1" lang="en-US" altLang="ja-JP" sz="2800" dirty="0" smtClean="0">
              <a:solidFill>
                <a:schemeClr val="tx1"/>
              </a:solidFill>
              <a:latin typeface="HG丸ｺﾞｼｯｸM-PRO" pitchFamily="50" charset="-128"/>
              <a:ea typeface="HG丸ｺﾞｼｯｸM-PRO" pitchFamily="50" charset="-128"/>
            </a:endParaRPr>
          </a:p>
          <a:p>
            <a:pPr algn="ctr"/>
            <a:r>
              <a:rPr lang="ja-JP" altLang="en-US" sz="2800" dirty="0" smtClean="0">
                <a:solidFill>
                  <a:schemeClr val="tx1"/>
                </a:solidFill>
                <a:latin typeface="HG丸ｺﾞｼｯｸM-PRO" pitchFamily="50" charset="-128"/>
                <a:ea typeface="HG丸ｺﾞｼｯｸM-PRO" pitchFamily="50" charset="-128"/>
              </a:rPr>
              <a:t>Ｉ</a:t>
            </a:r>
            <a:endParaRPr lang="en-US" altLang="ja-JP" sz="2800" dirty="0" smtClean="0">
              <a:solidFill>
                <a:schemeClr val="tx1"/>
              </a:solidFill>
              <a:latin typeface="HG丸ｺﾞｼｯｸM-PRO" pitchFamily="50" charset="-128"/>
              <a:ea typeface="HG丸ｺﾞｼｯｸM-PRO" pitchFamily="50" charset="-128"/>
            </a:endParaRPr>
          </a:p>
          <a:p>
            <a:pPr algn="ctr"/>
            <a:endParaRPr lang="en-US" altLang="ja-JP" sz="2800" dirty="0">
              <a:solidFill>
                <a:schemeClr val="tx1"/>
              </a:solidFill>
              <a:latin typeface="HG丸ｺﾞｼｯｸM-PRO" pitchFamily="50" charset="-128"/>
              <a:ea typeface="HG丸ｺﾞｼｯｸM-PRO" pitchFamily="50" charset="-128"/>
            </a:endParaRPr>
          </a:p>
          <a:p>
            <a:pPr algn="ctr"/>
            <a:r>
              <a:rPr kumimoji="1" lang="ja-JP" altLang="en-US" sz="2800" dirty="0" smtClean="0">
                <a:solidFill>
                  <a:schemeClr val="tx1"/>
                </a:solidFill>
                <a:latin typeface="HG丸ｺﾞｼｯｸM-PRO" pitchFamily="50" charset="-128"/>
                <a:ea typeface="HG丸ｺﾞｼｯｸM-PRO" pitchFamily="50" charset="-128"/>
              </a:rPr>
              <a:t>スタッフ　</a:t>
            </a:r>
            <a:endParaRPr kumimoji="1" lang="en-US" altLang="ja-JP" sz="2800" dirty="0" smtClean="0">
              <a:solidFill>
                <a:schemeClr val="tx1"/>
              </a:solidFill>
              <a:latin typeface="HG丸ｺﾞｼｯｸM-PRO" pitchFamily="50" charset="-128"/>
              <a:ea typeface="HG丸ｺﾞｼｯｸM-PRO" pitchFamily="50" charset="-128"/>
            </a:endParaRPr>
          </a:p>
          <a:p>
            <a:pPr algn="ctr"/>
            <a:endParaRPr kumimoji="1" lang="en-US" altLang="ja-JP" sz="2800" dirty="0" smtClean="0">
              <a:solidFill>
                <a:schemeClr val="tx1"/>
              </a:solidFill>
              <a:latin typeface="HG丸ｺﾞｼｯｸM-PRO" pitchFamily="50" charset="-128"/>
              <a:ea typeface="HG丸ｺﾞｼｯｸM-PRO" pitchFamily="50" charset="-128"/>
            </a:endParaRPr>
          </a:p>
          <a:p>
            <a:pPr algn="ctr"/>
            <a:r>
              <a:rPr lang="ja-JP" altLang="en-US" sz="2800" dirty="0" smtClean="0">
                <a:solidFill>
                  <a:schemeClr val="tx1"/>
                </a:solidFill>
                <a:latin typeface="HG丸ｺﾞｼｯｸM-PRO" pitchFamily="50" charset="-128"/>
                <a:ea typeface="HG丸ｺﾞｼｯｸM-PRO" pitchFamily="50" charset="-128"/>
              </a:rPr>
              <a:t>Ｉ</a:t>
            </a:r>
            <a:endParaRPr lang="en-US" altLang="ja-JP" sz="2800" dirty="0" smtClean="0">
              <a:solidFill>
                <a:schemeClr val="tx1"/>
              </a:solidFill>
              <a:latin typeface="HG丸ｺﾞｼｯｸM-PRO" pitchFamily="50" charset="-128"/>
              <a:ea typeface="HG丸ｺﾞｼｯｸM-PRO" pitchFamily="50" charset="-128"/>
            </a:endParaRPr>
          </a:p>
          <a:p>
            <a:pPr algn="ctr"/>
            <a:endParaRPr lang="en-US" altLang="ja-JP" sz="2800" dirty="0">
              <a:solidFill>
                <a:schemeClr val="tx1"/>
              </a:solidFill>
              <a:latin typeface="HG丸ｺﾞｼｯｸM-PRO" pitchFamily="50" charset="-128"/>
              <a:ea typeface="HG丸ｺﾞｼｯｸM-PRO" pitchFamily="50" charset="-128"/>
            </a:endParaRPr>
          </a:p>
          <a:p>
            <a:pPr algn="ctr"/>
            <a:r>
              <a:rPr kumimoji="1" lang="ja-JP" altLang="en-US" sz="2800" dirty="0" smtClean="0">
                <a:solidFill>
                  <a:schemeClr val="tx1"/>
                </a:solidFill>
                <a:latin typeface="HG丸ｺﾞｼｯｸM-PRO" pitchFamily="50" charset="-128"/>
                <a:ea typeface="HG丸ｺﾞｼｯｸM-PRO" pitchFamily="50" charset="-128"/>
              </a:rPr>
              <a:t>高齢者</a:t>
            </a:r>
            <a:endParaRPr kumimoji="1" lang="ja-JP" altLang="en-US" sz="2800" dirty="0">
              <a:solidFill>
                <a:schemeClr val="tx1"/>
              </a:solidFill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5992316" y="2392849"/>
            <a:ext cx="1114408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ja-JP" altLang="en-US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G丸ｺﾞｼｯｸM-PRO" pitchFamily="50" charset="-128"/>
                <a:ea typeface="HG丸ｺﾞｼｯｸM-PRO" pitchFamily="50" charset="-128"/>
              </a:rPr>
              <a:t>キャスト</a:t>
            </a:r>
            <a:endParaRPr lang="ja-JP" altLang="en-US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-125023" y="116633"/>
            <a:ext cx="946605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48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HG丸ｺﾞｼｯｸM-PRO" pitchFamily="50" charset="-128"/>
                <a:ea typeface="HG丸ｺﾞｼｯｸM-PRO" pitchFamily="50" charset="-128"/>
              </a:rPr>
              <a:t>誰が対象でどこに働きかけるの</a:t>
            </a:r>
            <a:r>
              <a:rPr lang="ja-JP" altLang="en-US" sz="4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HG丸ｺﾞｼｯｸM-PRO" pitchFamily="50" charset="-128"/>
                <a:ea typeface="HG丸ｺﾞｼｯｸM-PRO" pitchFamily="50" charset="-128"/>
              </a:rPr>
              <a:t>？</a:t>
            </a:r>
            <a:endParaRPr lang="ja-JP" altLang="en-US" sz="48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HG丸ｺﾞｼｯｸM-PRO" pitchFamily="50" charset="-128"/>
              <a:ea typeface="HG丸ｺﾞｼｯｸM-PRO" pitchFamily="50" charset="-128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702" y="1246561"/>
            <a:ext cx="1935263" cy="50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51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0" y="6027004"/>
            <a:ext cx="91440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ja-JP" altLang="en-US" sz="48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ごあいさつもお年寄りの仕事</a:t>
            </a:r>
            <a:endParaRPr lang="ja-JP" altLang="en-US" sz="4800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8194" name="Picture 2" descr="C:\Users\aoicare\Desktop\ブログ画像\ヘルプマン\あおいけあ02\あおいけあ02\140524_08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0" t="1890" r="4976" b="6590"/>
          <a:stretch/>
        </p:blipFill>
        <p:spPr bwMode="auto">
          <a:xfrm>
            <a:off x="1343366" y="0"/>
            <a:ext cx="7837146" cy="617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aoicare\Desktop\ブログ画像\ヘルプマン\140524_52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0" t="7115" r="17578"/>
          <a:stretch/>
        </p:blipFill>
        <p:spPr bwMode="auto">
          <a:xfrm>
            <a:off x="0" y="0"/>
            <a:ext cx="5508371" cy="5457663"/>
          </a:xfrm>
          <a:prstGeom prst="rect">
            <a:avLst/>
          </a:prstGeom>
          <a:noFill/>
          <a:effectLst>
            <a:glow rad="1397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7050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170" name="Picture 2" descr="C:\Users\aoicare\Desktop\ブログ画像\ヘルプマン\140524_2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201" y="188640"/>
            <a:ext cx="4729191" cy="6304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91" y="174245"/>
            <a:ext cx="8424937" cy="6318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11150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aoicare\Desktop\醍醐家挙式\03\_DSC40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433" y="9001"/>
            <a:ext cx="4614819" cy="694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aoicare\Desktop\醍醐家挙式\結婚式-01\_DSC393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7" r="7966" b="29176"/>
          <a:stretch/>
        </p:blipFill>
        <p:spPr bwMode="auto">
          <a:xfrm>
            <a:off x="-8470" y="1268761"/>
            <a:ext cx="9137175" cy="558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aoicare\Desktop\醍醐家挙式\03\_DSC409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04"/>
          <a:stretch/>
        </p:blipFill>
        <p:spPr bwMode="auto">
          <a:xfrm>
            <a:off x="3851920" y="4024"/>
            <a:ext cx="5309344" cy="6890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3472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666"/>
            <a:ext cx="9144000" cy="61015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テキスト ボックス 1"/>
          <p:cNvSpPr txBox="1"/>
          <p:nvPr/>
        </p:nvSpPr>
        <p:spPr>
          <a:xfrm>
            <a:off x="188363" y="1109314"/>
            <a:ext cx="8712968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■　</a:t>
            </a:r>
            <a:r>
              <a:rPr lang="en-US" altLang="ja-JP" sz="28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3</a:t>
            </a:r>
            <a:r>
              <a:rPr lang="ja-JP" altLang="en-US" sz="28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年以上　介護職の離職者　→　ゼロ</a:t>
            </a:r>
            <a:endParaRPr lang="en-US" altLang="ja-JP" sz="2800" b="1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endParaRPr kumimoji="1" lang="en-US" altLang="ja-JP" sz="2800" b="1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28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■　外部評価の家族アンケート</a:t>
            </a:r>
            <a:endParaRPr lang="en-US" altLang="ja-JP" sz="2800" b="1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28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「スタッフは活き活き働いているように見えるか？」</a:t>
            </a:r>
            <a:endParaRPr lang="en-US" altLang="ja-JP" sz="2800" b="1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28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　　　　　　　→　</a:t>
            </a:r>
            <a:r>
              <a:rPr lang="en-US" altLang="ja-JP" sz="28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100</a:t>
            </a:r>
            <a:r>
              <a:rPr lang="ja-JP" altLang="en-US" sz="28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％で「全員いきいき働いている」</a:t>
            </a:r>
            <a:endParaRPr lang="en-US" altLang="ja-JP" sz="2800" b="1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endParaRPr lang="en-US" altLang="ja-JP" sz="2800" b="1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28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■給与→普通</a:t>
            </a:r>
            <a:endParaRPr lang="en-US" altLang="ja-JP" sz="2800" b="1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endParaRPr lang="en-US" altLang="ja-JP" dirty="0" smtClean="0"/>
          </a:p>
          <a:p>
            <a:r>
              <a:rPr lang="ja-JP" altLang="en-US" dirty="0" smtClean="0"/>
              <a:t>　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0" y="5218171"/>
            <a:ext cx="9144000" cy="1569660"/>
          </a:xfrm>
          <a:prstGeom prst="rect">
            <a:avLst/>
          </a:prstGeom>
          <a:solidFill>
            <a:schemeClr val="accent3">
              <a:lumMod val="40000"/>
              <a:lumOff val="60000"/>
              <a:alpha val="5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銭金だけの問題じゃないのではないでしょうか？</a:t>
            </a:r>
            <a:endParaRPr kumimoji="1" lang="en-US" altLang="ja-JP" sz="3200" dirty="0" smtClean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/>
            <a:r>
              <a:rPr lang="ja-JP" altLang="en-US" sz="3200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人のために役に立ちたい介護職は必ずいる！</a:t>
            </a:r>
            <a:endParaRPr lang="en-US" altLang="ja-JP" sz="3200" dirty="0" smtClean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/>
            <a:r>
              <a:rPr lang="ja-JP" altLang="en-US" sz="3200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ないのは「誇りを持ってお年寄のために働ける職場」</a:t>
            </a:r>
            <a:endParaRPr kumimoji="1" lang="ja-JP" altLang="en-US" sz="3200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ja-JP" altLang="en-US" sz="5400" b="1" cap="none" spc="50" dirty="0" smtClean="0">
                <a:ln w="11430"/>
                <a:solidFill>
                  <a:schemeClr val="accent3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おたがいさん</a:t>
            </a:r>
            <a:endParaRPr lang="ja-JP" altLang="en-US" sz="5400" b="1" cap="none" spc="50" dirty="0">
              <a:ln w="11430"/>
              <a:solidFill>
                <a:schemeClr val="accent3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24046"/>
            <a:ext cx="1547664" cy="403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032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角丸四角形 1"/>
          <p:cNvSpPr/>
          <p:nvPr/>
        </p:nvSpPr>
        <p:spPr>
          <a:xfrm>
            <a:off x="2051720" y="836712"/>
            <a:ext cx="1368152" cy="18002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Rtl" rtlCol="0" anchor="ctr"/>
          <a:lstStyle/>
          <a:p>
            <a:pPr algn="ctr"/>
            <a:r>
              <a:rPr kumimoji="1" lang="ja-JP" altLang="en-US" sz="20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社会参加社会資源</a:t>
            </a:r>
            <a:endParaRPr kumimoji="1" lang="ja-JP" altLang="en-US" sz="2000" b="1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" name="角丸四角形 2"/>
          <p:cNvSpPr/>
          <p:nvPr/>
        </p:nvSpPr>
        <p:spPr>
          <a:xfrm>
            <a:off x="2051720" y="2636912"/>
            <a:ext cx="1368152" cy="18002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Rtl" rtlCol="0" anchor="ctr"/>
          <a:lstStyle/>
          <a:p>
            <a:pPr algn="ctr"/>
            <a:r>
              <a:rPr kumimoji="1" lang="ja-JP" altLang="en-US" sz="20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ＣＡＲＥ</a:t>
            </a:r>
            <a:endParaRPr kumimoji="1" lang="en-US" altLang="ja-JP" sz="2000" b="1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/>
            <a:r>
              <a:rPr lang="ja-JP" altLang="en-US" sz="20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自立支援</a:t>
            </a:r>
            <a:endParaRPr kumimoji="1" lang="ja-JP" altLang="en-US" sz="2000" b="1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4" name="角丸四角形 3"/>
          <p:cNvSpPr/>
          <p:nvPr/>
        </p:nvSpPr>
        <p:spPr>
          <a:xfrm>
            <a:off x="2051720" y="4437112"/>
            <a:ext cx="1368152" cy="18002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Rtl" rtlCol="0" anchor="ctr"/>
          <a:lstStyle/>
          <a:p>
            <a:pPr algn="ctr"/>
            <a:r>
              <a:rPr kumimoji="1" lang="ja-JP" altLang="en-US" sz="24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業　務</a:t>
            </a:r>
            <a:endParaRPr kumimoji="1" lang="ja-JP" altLang="en-US" sz="2400" b="1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5" name="角丸四角形 4"/>
          <p:cNvSpPr/>
          <p:nvPr/>
        </p:nvSpPr>
        <p:spPr>
          <a:xfrm>
            <a:off x="3419872" y="836712"/>
            <a:ext cx="2664296" cy="18002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・神社の掃除</a:t>
            </a:r>
            <a:endParaRPr kumimoji="1" lang="en-US" altLang="ja-JP" dirty="0" smtClean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endParaRPr kumimoji="1" lang="en-US" altLang="ja-JP" dirty="0" smtClean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・公園の花壇</a:t>
            </a:r>
            <a:endParaRPr lang="en-US" altLang="ja-JP" dirty="0" smtClean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endParaRPr lang="en-US" altLang="ja-JP" dirty="0" smtClean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・お客さんにお茶を出す</a:t>
            </a:r>
            <a:endParaRPr lang="en-US" altLang="ja-JP" dirty="0" smtClean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6" name="角丸四角形 5"/>
          <p:cNvSpPr/>
          <p:nvPr/>
        </p:nvSpPr>
        <p:spPr>
          <a:xfrm>
            <a:off x="3419872" y="2636912"/>
            <a:ext cx="2664296" cy="18002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・いっしょに掃除</a:t>
            </a:r>
            <a:endParaRPr kumimoji="1" lang="en-US" altLang="ja-JP" dirty="0" smtClean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endParaRPr kumimoji="1" lang="en-US" altLang="ja-JP" dirty="0" smtClean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・庭で花を植えて頂く</a:t>
            </a:r>
            <a:endParaRPr lang="en-US" altLang="ja-JP" dirty="0" smtClean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endParaRPr lang="en-US" altLang="ja-JP" dirty="0" smtClean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・</a:t>
            </a:r>
            <a:r>
              <a:rPr lang="ja-JP" altLang="en-US" sz="14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お茶入れを手伝ってもらう</a:t>
            </a:r>
            <a:endParaRPr lang="en-US" altLang="ja-JP" dirty="0" smtClean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7" name="角丸四角形 6"/>
          <p:cNvSpPr/>
          <p:nvPr/>
        </p:nvSpPr>
        <p:spPr>
          <a:xfrm>
            <a:off x="3419872" y="4437112"/>
            <a:ext cx="2664296" cy="18002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・スタッフが掃除する</a:t>
            </a:r>
            <a:endParaRPr kumimoji="1" lang="en-US" altLang="ja-JP" dirty="0" smtClean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endParaRPr kumimoji="1" lang="en-US" altLang="ja-JP" dirty="0" smtClean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・花を見せる</a:t>
            </a:r>
            <a:endParaRPr lang="en-US" altLang="ja-JP" dirty="0" smtClean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endParaRPr lang="en-US" altLang="ja-JP" dirty="0" smtClean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・スタッフがお茶を出す</a:t>
            </a:r>
            <a:endParaRPr lang="en-US" altLang="ja-JP" dirty="0" smtClean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1475656" y="4077072"/>
            <a:ext cx="576064" cy="21602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Rtl" rtlCol="0" anchor="ctr"/>
          <a:lstStyle/>
          <a:p>
            <a:pPr algn="ctr"/>
            <a:r>
              <a:rPr lang="ja-JP" altLang="en-US" sz="14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世話になる</a:t>
            </a:r>
          </a:p>
        </p:txBody>
      </p:sp>
      <p:sp>
        <p:nvSpPr>
          <p:cNvPr id="9" name="正方形/長方形 8"/>
          <p:cNvSpPr/>
          <p:nvPr/>
        </p:nvSpPr>
        <p:spPr>
          <a:xfrm>
            <a:off x="1475656" y="836712"/>
            <a:ext cx="576064" cy="324036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Rtl" rtlCol="0" anchor="ctr"/>
          <a:lstStyle/>
          <a:p>
            <a:pPr algn="ctr"/>
            <a:r>
              <a:rPr lang="ja-JP" altLang="en-US" sz="14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御苦労さま　←　役に立つ</a:t>
            </a:r>
          </a:p>
        </p:txBody>
      </p:sp>
      <p:sp>
        <p:nvSpPr>
          <p:cNvPr id="10" name="角丸四角形 9"/>
          <p:cNvSpPr/>
          <p:nvPr/>
        </p:nvSpPr>
        <p:spPr>
          <a:xfrm>
            <a:off x="6084168" y="836712"/>
            <a:ext cx="648072" cy="18002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kumimoji="1" lang="ja-JP" altLang="en-US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～さん</a:t>
            </a:r>
            <a:r>
              <a:rPr kumimoji="1" lang="ja-JP" altLang="en-US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が</a:t>
            </a:r>
            <a:endParaRPr kumimoji="1" lang="ja-JP" altLang="en-US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1" name="角丸四角形 10"/>
          <p:cNvSpPr/>
          <p:nvPr/>
        </p:nvSpPr>
        <p:spPr>
          <a:xfrm>
            <a:off x="6084168" y="4437112"/>
            <a:ext cx="648072" cy="18002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kumimoji="1" lang="ja-JP" altLang="en-US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～さん</a:t>
            </a:r>
            <a:r>
              <a:rPr kumimoji="1" lang="ja-JP" altLang="en-US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に</a:t>
            </a:r>
            <a:endParaRPr kumimoji="1" lang="ja-JP" altLang="en-US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2" name="角丸四角形 11"/>
          <p:cNvSpPr/>
          <p:nvPr/>
        </p:nvSpPr>
        <p:spPr>
          <a:xfrm>
            <a:off x="6084168" y="2636912"/>
            <a:ext cx="648072" cy="18002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kumimoji="1" lang="ja-JP" altLang="en-US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～さん</a:t>
            </a:r>
            <a:r>
              <a:rPr kumimoji="1" lang="ja-JP" altLang="en-US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と</a:t>
            </a:r>
            <a:endParaRPr kumimoji="1" lang="ja-JP" altLang="en-US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4" name="上矢印 13"/>
          <p:cNvSpPr/>
          <p:nvPr/>
        </p:nvSpPr>
        <p:spPr>
          <a:xfrm>
            <a:off x="-36512" y="1628800"/>
            <a:ext cx="1080120" cy="4608512"/>
          </a:xfrm>
          <a:prstGeom prst="up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Rtl" rtlCol="0" anchor="ctr"/>
          <a:lstStyle/>
          <a:p>
            <a:pPr algn="ctr"/>
            <a:r>
              <a:rPr kumimoji="1" lang="ja-JP" altLang="en-US" sz="16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幸　福　度　・　自　立　度</a:t>
            </a:r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254077" y="0"/>
            <a:ext cx="833753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ja-JP" altLang="en-US" sz="2800" b="1" cap="none" spc="0" dirty="0" smtClean="0">
                <a:ln w="11430"/>
                <a:solidFill>
                  <a:srgbClr val="92D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おたがいさんケア　</a:t>
            </a:r>
            <a:r>
              <a:rPr lang="en-US" altLang="ja-JP" sz="2800" b="1" cap="none" spc="0" dirty="0" smtClean="0">
                <a:ln w="11430"/>
                <a:solidFill>
                  <a:srgbClr val="92D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=</a:t>
            </a:r>
            <a:r>
              <a:rPr lang="ja-JP" altLang="en-US" sz="2800" b="1" cap="none" spc="0" dirty="0" smtClean="0">
                <a:ln w="11430"/>
                <a:solidFill>
                  <a:srgbClr val="92D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自立支援を促す</a:t>
            </a:r>
            <a:r>
              <a:rPr lang="ja-JP" altLang="en-US" sz="1600" b="1" cap="none" spc="0" dirty="0" smtClean="0">
                <a:ln w="11430"/>
                <a:solidFill>
                  <a:srgbClr val="92D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（欠損部分の補填ではない）</a:t>
            </a:r>
            <a:endParaRPr lang="ja-JP" altLang="en-US" sz="1600" b="1" cap="none" spc="0" dirty="0">
              <a:ln w="11430"/>
              <a:solidFill>
                <a:srgbClr val="92D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6" name="上矢印 15"/>
          <p:cNvSpPr/>
          <p:nvPr/>
        </p:nvSpPr>
        <p:spPr>
          <a:xfrm>
            <a:off x="6804248" y="1628800"/>
            <a:ext cx="1008112" cy="4608512"/>
          </a:xfrm>
          <a:prstGeom prst="up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Rtl" rtlCol="0" anchor="ctr"/>
          <a:lstStyle/>
          <a:p>
            <a:pPr algn="ctr"/>
            <a:r>
              <a:rPr kumimoji="1" lang="ja-JP" altLang="en-US" sz="16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幸　福　度　・　専　門　性</a:t>
            </a:r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7" name="円/楕円 16"/>
          <p:cNvSpPr/>
          <p:nvPr/>
        </p:nvSpPr>
        <p:spPr>
          <a:xfrm>
            <a:off x="4932040" y="5877273"/>
            <a:ext cx="180020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支配・管理</a:t>
            </a:r>
            <a:endParaRPr kumimoji="1" lang="ja-JP" altLang="en-US" b="1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8" name="円/楕円 17"/>
          <p:cNvSpPr/>
          <p:nvPr/>
        </p:nvSpPr>
        <p:spPr>
          <a:xfrm>
            <a:off x="4932040" y="836712"/>
            <a:ext cx="1800200" cy="36004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支援・自立</a:t>
            </a:r>
            <a:endParaRPr kumimoji="1" lang="ja-JP" altLang="en-US" b="1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4410565" y="6300610"/>
            <a:ext cx="140775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ja-JP" altLang="en-US" sz="32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スタッフ</a:t>
            </a:r>
            <a:endParaRPr lang="ja-JP" altLang="en-US" sz="32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472482" y="6273226"/>
            <a:ext cx="141577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ja-JP" altLang="en-US" sz="32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利用者</a:t>
            </a:r>
            <a:endParaRPr lang="ja-JP" altLang="en-US" sz="32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4" name="左右矢印 23"/>
          <p:cNvSpPr/>
          <p:nvPr/>
        </p:nvSpPr>
        <p:spPr>
          <a:xfrm>
            <a:off x="2411760" y="6453336"/>
            <a:ext cx="1512168" cy="332656"/>
          </a:xfrm>
          <a:prstGeom prst="left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6804248" y="536483"/>
            <a:ext cx="2267744" cy="92333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あなたとお年寄りの</a:t>
            </a:r>
            <a:endParaRPr kumimoji="1" lang="en-US" altLang="ja-JP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/>
            <a:r>
              <a:rPr kumimoji="1"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関係は</a:t>
            </a:r>
            <a:endParaRPr kumimoji="1" lang="en-US" altLang="ja-JP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/>
            <a:r>
              <a:rPr kumimoji="1"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今どの段階ですか？</a:t>
            </a:r>
            <a:endParaRPr kumimoji="1" lang="ja-JP" altLang="en-US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6" name="円/楕円 25"/>
          <p:cNvSpPr/>
          <p:nvPr/>
        </p:nvSpPr>
        <p:spPr>
          <a:xfrm>
            <a:off x="1763688" y="4437112"/>
            <a:ext cx="5544616" cy="38884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円/楕円 26"/>
          <p:cNvSpPr/>
          <p:nvPr/>
        </p:nvSpPr>
        <p:spPr>
          <a:xfrm>
            <a:off x="683568" y="836712"/>
            <a:ext cx="7416824" cy="7488832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円/楕円 27"/>
          <p:cNvSpPr/>
          <p:nvPr/>
        </p:nvSpPr>
        <p:spPr>
          <a:xfrm>
            <a:off x="1331640" y="2708921"/>
            <a:ext cx="6192688" cy="6192688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/>
          <p:cNvSpPr/>
          <p:nvPr/>
        </p:nvSpPr>
        <p:spPr>
          <a:xfrm>
            <a:off x="6525963" y="5373216"/>
            <a:ext cx="18261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ja-JP" alt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フロア</a:t>
            </a:r>
            <a:endParaRPr lang="ja-JP" alt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0" name="正方形/長方形 29"/>
          <p:cNvSpPr/>
          <p:nvPr/>
        </p:nvSpPr>
        <p:spPr>
          <a:xfrm>
            <a:off x="5427014" y="1755304"/>
            <a:ext cx="33473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ja-JP" altLang="en-US" sz="5400" b="1" cap="none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地域・社会</a:t>
            </a:r>
            <a:endParaRPr lang="ja-JP" altLang="en-US" sz="5400" b="1" cap="none" spc="50" dirty="0">
              <a:ln w="11430"/>
              <a:solidFill>
                <a:srgbClr val="00B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6575778" y="3501008"/>
            <a:ext cx="15824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ja-JP" altLang="en-US" sz="5400" b="1" cap="none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施設</a:t>
            </a:r>
            <a:endParaRPr lang="ja-JP" altLang="en-US" sz="5400" b="1" cap="none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32" name="図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454898"/>
            <a:ext cx="1547664" cy="403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698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/>
      <p:bldP spid="30" grpId="0"/>
      <p:bldP spid="31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1" name="直線コネクタ 140"/>
          <p:cNvCxnSpPr/>
          <p:nvPr/>
        </p:nvCxnSpPr>
        <p:spPr>
          <a:xfrm>
            <a:off x="5269501" y="263509"/>
            <a:ext cx="0" cy="658800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グループ化 104"/>
          <p:cNvGrpSpPr/>
          <p:nvPr/>
        </p:nvGrpSpPr>
        <p:grpSpPr>
          <a:xfrm>
            <a:off x="878636" y="2277079"/>
            <a:ext cx="2268769" cy="2268770"/>
            <a:chOff x="4702871" y="764704"/>
            <a:chExt cx="2641718" cy="2641718"/>
          </a:xfrm>
        </p:grpSpPr>
        <p:grpSp>
          <p:nvGrpSpPr>
            <p:cNvPr id="3" name="グループ化 105"/>
            <p:cNvGrpSpPr/>
            <p:nvPr/>
          </p:nvGrpSpPr>
          <p:grpSpPr>
            <a:xfrm>
              <a:off x="4702871" y="764704"/>
              <a:ext cx="2641718" cy="2641718"/>
              <a:chOff x="5182869" y="1163494"/>
              <a:chExt cx="3424701" cy="3424701"/>
            </a:xfrm>
          </p:grpSpPr>
          <p:sp>
            <p:nvSpPr>
              <p:cNvPr id="109" name="円/楕円 108"/>
              <p:cNvSpPr/>
              <p:nvPr/>
            </p:nvSpPr>
            <p:spPr>
              <a:xfrm>
                <a:off x="5182869" y="1163494"/>
                <a:ext cx="3424701" cy="3424701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tIns="468000" bIns="0" rtlCol="0" anchor="b"/>
              <a:lstStyle/>
              <a:p>
                <a:pPr algn="ctr"/>
                <a:endParaRPr kumimoji="1" lang="ja-JP" altLang="en-US" sz="900" dirty="0">
                  <a:solidFill>
                    <a:schemeClr val="tx1"/>
                  </a:solidFill>
                  <a:latin typeface="Meiryo UI" pitchFamily="50" charset="-128"/>
                  <a:ea typeface="Meiryo UI" pitchFamily="50" charset="-128"/>
                  <a:cs typeface="Meiryo UI" pitchFamily="50" charset="-128"/>
                </a:endParaRPr>
              </a:p>
            </p:txBody>
          </p:sp>
          <p:sp>
            <p:nvSpPr>
              <p:cNvPr id="110" name="円/楕円 109"/>
              <p:cNvSpPr/>
              <p:nvPr/>
            </p:nvSpPr>
            <p:spPr>
              <a:xfrm>
                <a:off x="5868144" y="1844824"/>
                <a:ext cx="2088232" cy="2088232"/>
              </a:xfrm>
              <a:prstGeom prst="ellipse">
                <a:avLst/>
              </a:prstGeom>
              <a:solidFill>
                <a:schemeClr val="accent5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tIns="468000" bIns="0" rtlCol="0" anchor="b"/>
              <a:lstStyle/>
              <a:p>
                <a:pPr algn="ctr"/>
                <a:endParaRPr kumimoji="1" lang="ja-JP" altLang="en-US" sz="900" dirty="0">
                  <a:solidFill>
                    <a:schemeClr val="tx1"/>
                  </a:solidFill>
                  <a:latin typeface="Meiryo UI" pitchFamily="50" charset="-128"/>
                  <a:ea typeface="Meiryo UI" pitchFamily="50" charset="-128"/>
                  <a:cs typeface="Meiryo UI" pitchFamily="50" charset="-128"/>
                </a:endParaRPr>
              </a:p>
            </p:txBody>
          </p:sp>
          <p:sp>
            <p:nvSpPr>
              <p:cNvPr id="111" name="円/楕円 110"/>
              <p:cNvSpPr/>
              <p:nvPr/>
            </p:nvSpPr>
            <p:spPr>
              <a:xfrm>
                <a:off x="6084168" y="2060848"/>
                <a:ext cx="1656184" cy="1656184"/>
              </a:xfrm>
              <a:prstGeom prst="ellipse">
                <a:avLst/>
              </a:pr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tIns="468000" bIns="0" rtlCol="0" anchor="b"/>
              <a:lstStyle/>
              <a:p>
                <a:pPr algn="ctr"/>
                <a:endParaRPr lang="ja-JP" altLang="en-US" sz="900" dirty="0" smtClean="0">
                  <a:solidFill>
                    <a:schemeClr val="tx1"/>
                  </a:solidFill>
                  <a:latin typeface="Meiryo UI" pitchFamily="50" charset="-128"/>
                  <a:ea typeface="Meiryo UI" pitchFamily="50" charset="-128"/>
                  <a:cs typeface="Meiryo UI" pitchFamily="50" charset="-128"/>
                </a:endParaRPr>
              </a:p>
            </p:txBody>
          </p:sp>
          <p:sp>
            <p:nvSpPr>
              <p:cNvPr id="112" name="円/楕円 111"/>
              <p:cNvSpPr/>
              <p:nvPr/>
            </p:nvSpPr>
            <p:spPr>
              <a:xfrm>
                <a:off x="6363816" y="2340496"/>
                <a:ext cx="1096888" cy="1096888"/>
              </a:xfrm>
              <a:prstGeom prst="ellipse">
                <a:avLst/>
              </a:prstGeom>
              <a:solidFill>
                <a:srgbClr val="FF99CC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kumimoji="1" lang="ja-JP" altLang="en-US" sz="900" dirty="0">
                  <a:solidFill>
                    <a:schemeClr val="tx1"/>
                  </a:solidFill>
                  <a:latin typeface="Meiryo UI" pitchFamily="50" charset="-128"/>
                  <a:ea typeface="Meiryo UI" pitchFamily="50" charset="-128"/>
                  <a:cs typeface="Meiryo UI" pitchFamily="50" charset="-128"/>
                </a:endParaRPr>
              </a:p>
            </p:txBody>
          </p:sp>
          <p:sp>
            <p:nvSpPr>
              <p:cNvPr id="113" name="円/楕円 112"/>
              <p:cNvSpPr/>
              <p:nvPr/>
            </p:nvSpPr>
            <p:spPr>
              <a:xfrm>
                <a:off x="6624228" y="2600908"/>
                <a:ext cx="576064" cy="576064"/>
              </a:xfrm>
              <a:prstGeom prst="ellipse">
                <a:avLst/>
              </a:prstGeom>
              <a:solidFill>
                <a:schemeClr val="tx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kumimoji="1" lang="ja-JP" altLang="en-US" sz="1050" b="1" dirty="0" smtClean="0">
                    <a:solidFill>
                      <a:schemeClr val="bg1"/>
                    </a:solidFill>
                    <a:latin typeface="Meiryo UI" pitchFamily="50" charset="-128"/>
                    <a:ea typeface="Meiryo UI" pitchFamily="50" charset="-128"/>
                    <a:cs typeface="Meiryo UI" pitchFamily="50" charset="-128"/>
                  </a:rPr>
                  <a:t>経済</a:t>
                </a:r>
                <a:endParaRPr kumimoji="1" lang="en-US" altLang="ja-JP" sz="1050" b="1" dirty="0" smtClean="0">
                  <a:solidFill>
                    <a:schemeClr val="bg1"/>
                  </a:solidFill>
                  <a:latin typeface="Meiryo UI" pitchFamily="50" charset="-128"/>
                  <a:ea typeface="Meiryo UI" pitchFamily="50" charset="-128"/>
                  <a:cs typeface="Meiryo UI" pitchFamily="50" charset="-128"/>
                </a:endParaRPr>
              </a:p>
              <a:p>
                <a:pPr algn="ctr"/>
                <a:r>
                  <a:rPr kumimoji="1" lang="ja-JP" altLang="en-US" sz="1050" b="1" dirty="0" smtClean="0">
                    <a:solidFill>
                      <a:schemeClr val="bg1"/>
                    </a:solidFill>
                    <a:latin typeface="Meiryo UI" pitchFamily="50" charset="-128"/>
                    <a:ea typeface="Meiryo UI" pitchFamily="50" charset="-128"/>
                    <a:cs typeface="Meiryo UI" pitchFamily="50" charset="-128"/>
                  </a:rPr>
                  <a:t>活動</a:t>
                </a:r>
                <a:endParaRPr kumimoji="1" lang="ja-JP" altLang="en-US" sz="1050" b="1" dirty="0">
                  <a:solidFill>
                    <a:schemeClr val="bg1"/>
                  </a:solidFill>
                  <a:latin typeface="Meiryo UI" pitchFamily="50" charset="-128"/>
                  <a:ea typeface="Meiryo UI" pitchFamily="50" charset="-128"/>
                  <a:cs typeface="Meiryo UI" pitchFamily="50" charset="-128"/>
                </a:endParaRPr>
              </a:p>
            </p:txBody>
          </p:sp>
        </p:grpSp>
        <p:cxnSp>
          <p:nvCxnSpPr>
            <p:cNvPr id="108" name="直線矢印コネクタ 107"/>
            <p:cNvCxnSpPr/>
            <p:nvPr/>
          </p:nvCxnSpPr>
          <p:spPr>
            <a:xfrm flipH="1">
              <a:off x="6034738" y="2184142"/>
              <a:ext cx="0" cy="335342"/>
            </a:xfrm>
            <a:prstGeom prst="straightConnector1">
              <a:avLst/>
            </a:prstGeom>
            <a:ln w="12700">
              <a:noFill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グループ化 91"/>
          <p:cNvGrpSpPr/>
          <p:nvPr/>
        </p:nvGrpSpPr>
        <p:grpSpPr>
          <a:xfrm>
            <a:off x="1963209" y="3561011"/>
            <a:ext cx="2923675" cy="2923672"/>
            <a:chOff x="4507006" y="555694"/>
            <a:chExt cx="3059740" cy="3059738"/>
          </a:xfrm>
        </p:grpSpPr>
        <p:grpSp>
          <p:nvGrpSpPr>
            <p:cNvPr id="7" name="グループ化 92"/>
            <p:cNvGrpSpPr/>
            <p:nvPr/>
          </p:nvGrpSpPr>
          <p:grpSpPr>
            <a:xfrm>
              <a:off x="4507006" y="555694"/>
              <a:ext cx="3059740" cy="3059738"/>
              <a:chOff x="4928951" y="892535"/>
              <a:chExt cx="3966621" cy="3966619"/>
            </a:xfrm>
          </p:grpSpPr>
          <p:sp>
            <p:nvSpPr>
              <p:cNvPr id="96" name="円/楕円 95"/>
              <p:cNvSpPr/>
              <p:nvPr/>
            </p:nvSpPr>
            <p:spPr>
              <a:xfrm>
                <a:off x="4928951" y="892535"/>
                <a:ext cx="3966621" cy="3966619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  <a:alpha val="5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tIns="468000" bIns="0" rtlCol="0" anchor="b"/>
              <a:lstStyle/>
              <a:p>
                <a:pPr algn="ctr"/>
                <a:endParaRPr kumimoji="1" lang="ja-JP" altLang="en-US" sz="900" dirty="0">
                  <a:solidFill>
                    <a:schemeClr val="tx1"/>
                  </a:solidFill>
                  <a:latin typeface="Meiryo UI" pitchFamily="50" charset="-128"/>
                  <a:ea typeface="Meiryo UI" pitchFamily="50" charset="-128"/>
                  <a:cs typeface="Meiryo UI" pitchFamily="50" charset="-128"/>
                </a:endParaRPr>
              </a:p>
            </p:txBody>
          </p:sp>
          <p:sp>
            <p:nvSpPr>
              <p:cNvPr id="97" name="円/楕円 96"/>
              <p:cNvSpPr/>
              <p:nvPr/>
            </p:nvSpPr>
            <p:spPr>
              <a:xfrm>
                <a:off x="5868144" y="1844824"/>
                <a:ext cx="2088232" cy="2088232"/>
              </a:xfrm>
              <a:prstGeom prst="ellipse">
                <a:avLst/>
              </a:prstGeom>
              <a:solidFill>
                <a:schemeClr val="accent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tIns="468000" bIns="0" rtlCol="0" anchor="b"/>
              <a:lstStyle/>
              <a:p>
                <a:pPr algn="ctr"/>
                <a:endParaRPr kumimoji="1" lang="ja-JP" altLang="en-US" sz="900" dirty="0">
                  <a:solidFill>
                    <a:schemeClr val="tx1"/>
                  </a:solidFill>
                  <a:latin typeface="Meiryo UI" pitchFamily="50" charset="-128"/>
                  <a:ea typeface="Meiryo UI" pitchFamily="50" charset="-128"/>
                  <a:cs typeface="Meiryo UI" pitchFamily="50" charset="-128"/>
                </a:endParaRPr>
              </a:p>
            </p:txBody>
          </p:sp>
          <p:sp>
            <p:nvSpPr>
              <p:cNvPr id="98" name="円/楕円 97"/>
              <p:cNvSpPr/>
              <p:nvPr/>
            </p:nvSpPr>
            <p:spPr>
              <a:xfrm>
                <a:off x="6084168" y="2060848"/>
                <a:ext cx="1656184" cy="1656184"/>
              </a:xfrm>
              <a:prstGeom prst="ellipse">
                <a:avLst/>
              </a:pr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tIns="468000" bIns="0" rtlCol="0" anchor="b"/>
              <a:lstStyle/>
              <a:p>
                <a:pPr algn="ctr"/>
                <a:endParaRPr lang="ja-JP" altLang="en-US" sz="900" dirty="0" smtClean="0">
                  <a:solidFill>
                    <a:schemeClr val="tx1"/>
                  </a:solidFill>
                  <a:latin typeface="Meiryo UI" pitchFamily="50" charset="-128"/>
                  <a:ea typeface="Meiryo UI" pitchFamily="50" charset="-128"/>
                  <a:cs typeface="Meiryo UI" pitchFamily="50" charset="-128"/>
                </a:endParaRPr>
              </a:p>
            </p:txBody>
          </p:sp>
          <p:sp>
            <p:nvSpPr>
              <p:cNvPr id="99" name="円/楕円 98"/>
              <p:cNvSpPr/>
              <p:nvPr/>
            </p:nvSpPr>
            <p:spPr>
              <a:xfrm>
                <a:off x="6363816" y="2340496"/>
                <a:ext cx="1096888" cy="1096888"/>
              </a:xfrm>
              <a:prstGeom prst="ellipse">
                <a:avLst/>
              </a:prstGeom>
              <a:solidFill>
                <a:srgbClr val="FF99CC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kumimoji="1" lang="ja-JP" altLang="en-US" sz="900" dirty="0">
                  <a:solidFill>
                    <a:schemeClr val="tx1"/>
                  </a:solidFill>
                  <a:latin typeface="Meiryo UI" pitchFamily="50" charset="-128"/>
                  <a:ea typeface="Meiryo UI" pitchFamily="50" charset="-128"/>
                  <a:cs typeface="Meiryo UI" pitchFamily="50" charset="-128"/>
                </a:endParaRPr>
              </a:p>
            </p:txBody>
          </p:sp>
          <p:sp>
            <p:nvSpPr>
              <p:cNvPr id="100" name="円/楕円 99"/>
              <p:cNvSpPr/>
              <p:nvPr/>
            </p:nvSpPr>
            <p:spPr>
              <a:xfrm>
                <a:off x="6624228" y="2600908"/>
                <a:ext cx="576064" cy="576064"/>
              </a:xfrm>
              <a:prstGeom prst="ellipse">
                <a:avLst/>
              </a:prstGeom>
              <a:solidFill>
                <a:schemeClr val="tx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kumimoji="1" lang="ja-JP" altLang="en-US" sz="1050" b="1" dirty="0" smtClean="0">
                    <a:solidFill>
                      <a:schemeClr val="bg1"/>
                    </a:solidFill>
                    <a:latin typeface="Meiryo UI" pitchFamily="50" charset="-128"/>
                    <a:ea typeface="Meiryo UI" pitchFamily="50" charset="-128"/>
                    <a:cs typeface="Meiryo UI" pitchFamily="50" charset="-128"/>
                  </a:rPr>
                  <a:t>社会</a:t>
                </a:r>
                <a:endParaRPr kumimoji="1" lang="en-US" altLang="ja-JP" sz="1050" b="1" dirty="0" smtClean="0">
                  <a:solidFill>
                    <a:schemeClr val="bg1"/>
                  </a:solidFill>
                  <a:latin typeface="Meiryo UI" pitchFamily="50" charset="-128"/>
                  <a:ea typeface="Meiryo UI" pitchFamily="50" charset="-128"/>
                  <a:cs typeface="Meiryo UI" pitchFamily="50" charset="-128"/>
                </a:endParaRPr>
              </a:p>
              <a:p>
                <a:pPr algn="ctr"/>
                <a:r>
                  <a:rPr kumimoji="1" lang="ja-JP" altLang="en-US" sz="1050" b="1" dirty="0" smtClean="0">
                    <a:solidFill>
                      <a:schemeClr val="bg1"/>
                    </a:solidFill>
                    <a:latin typeface="Meiryo UI" pitchFamily="50" charset="-128"/>
                    <a:ea typeface="Meiryo UI" pitchFamily="50" charset="-128"/>
                    <a:cs typeface="Meiryo UI" pitchFamily="50" charset="-128"/>
                  </a:rPr>
                  <a:t>活動</a:t>
                </a:r>
                <a:endParaRPr kumimoji="1" lang="ja-JP" altLang="en-US" sz="1050" b="1" dirty="0">
                  <a:solidFill>
                    <a:schemeClr val="bg1"/>
                  </a:solidFill>
                  <a:latin typeface="Meiryo UI" pitchFamily="50" charset="-128"/>
                  <a:ea typeface="Meiryo UI" pitchFamily="50" charset="-128"/>
                  <a:cs typeface="Meiryo UI" pitchFamily="50" charset="-128"/>
                </a:endParaRPr>
              </a:p>
            </p:txBody>
          </p:sp>
        </p:grpSp>
        <p:sp>
          <p:nvSpPr>
            <p:cNvPr id="94" name="正方形/長方形 93"/>
            <p:cNvSpPr/>
            <p:nvPr/>
          </p:nvSpPr>
          <p:spPr>
            <a:xfrm>
              <a:off x="5705824" y="2504184"/>
              <a:ext cx="678390" cy="225471"/>
            </a:xfrm>
            <a:prstGeom prst="rect">
              <a:avLst/>
            </a:prstGeom>
            <a:ln w="12700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800" dirty="0" smtClean="0">
                  <a:latin typeface="Meiryo UI" pitchFamily="50" charset="-128"/>
                  <a:ea typeface="Meiryo UI" pitchFamily="50" charset="-128"/>
                  <a:cs typeface="Meiryo UI" pitchFamily="50" charset="-128"/>
                </a:rPr>
                <a:t>創作仲間</a:t>
              </a:r>
              <a:endParaRPr lang="ja-JP" altLang="en-US" sz="800" dirty="0" smtClean="0">
                <a:solidFill>
                  <a:schemeClr val="tx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endParaRPr>
            </a:p>
          </p:txBody>
        </p:sp>
        <p:cxnSp>
          <p:nvCxnSpPr>
            <p:cNvPr id="95" name="直線矢印コネクタ 94"/>
            <p:cNvCxnSpPr/>
            <p:nvPr/>
          </p:nvCxnSpPr>
          <p:spPr>
            <a:xfrm flipH="1">
              <a:off x="6034738" y="2184142"/>
              <a:ext cx="0" cy="335342"/>
            </a:xfrm>
            <a:prstGeom prst="straightConnector1">
              <a:avLst/>
            </a:prstGeom>
            <a:ln w="12700">
              <a:noFill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正方形/長方形 144"/>
            <p:cNvSpPr/>
            <p:nvPr/>
          </p:nvSpPr>
          <p:spPr>
            <a:xfrm>
              <a:off x="5091707" y="1976004"/>
              <a:ext cx="678390" cy="354310"/>
            </a:xfrm>
            <a:prstGeom prst="rect">
              <a:avLst/>
            </a:prstGeom>
            <a:ln w="12700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800" dirty="0" smtClean="0">
                  <a:solidFill>
                    <a:schemeClr val="tx1"/>
                  </a:solidFill>
                  <a:latin typeface="Meiryo UI" pitchFamily="50" charset="-128"/>
                  <a:ea typeface="Meiryo UI" pitchFamily="50" charset="-128"/>
                  <a:cs typeface="Meiryo UI" pitchFamily="50" charset="-128"/>
                </a:rPr>
                <a:t>収穫</a:t>
              </a:r>
              <a:endParaRPr lang="en-US" altLang="ja-JP" sz="800" dirty="0" smtClean="0">
                <a:solidFill>
                  <a:schemeClr val="tx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endParaRPr>
            </a:p>
            <a:p>
              <a:pPr algn="ctr"/>
              <a:r>
                <a:rPr lang="en-US" altLang="ja-JP" sz="800" dirty="0" smtClean="0">
                  <a:latin typeface="Meiryo UI" pitchFamily="50" charset="-128"/>
                  <a:ea typeface="Meiryo UI" pitchFamily="50" charset="-128"/>
                  <a:cs typeface="Meiryo UI" pitchFamily="50" charset="-128"/>
                </a:rPr>
                <a:t>(</a:t>
              </a:r>
              <a:r>
                <a:rPr lang="ja-JP" altLang="en-US" sz="800" dirty="0">
                  <a:latin typeface="Meiryo UI" pitchFamily="50" charset="-128"/>
                  <a:ea typeface="Meiryo UI" pitchFamily="50" charset="-128"/>
                  <a:cs typeface="Meiryo UI" pitchFamily="50" charset="-128"/>
                </a:rPr>
                <a:t>田畑</a:t>
              </a:r>
              <a:r>
                <a:rPr lang="en-US" altLang="ja-JP" sz="800" dirty="0" smtClean="0">
                  <a:latin typeface="Meiryo UI" pitchFamily="50" charset="-128"/>
                  <a:ea typeface="Meiryo UI" pitchFamily="50" charset="-128"/>
                  <a:cs typeface="Meiryo UI" pitchFamily="50" charset="-128"/>
                </a:rPr>
                <a:t>)</a:t>
              </a:r>
              <a:endParaRPr lang="ja-JP" altLang="en-US" sz="800" dirty="0" smtClean="0">
                <a:solidFill>
                  <a:schemeClr val="tx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endParaRPr>
            </a:p>
          </p:txBody>
        </p:sp>
        <p:sp>
          <p:nvSpPr>
            <p:cNvPr id="146" name="正方形/長方形 145"/>
            <p:cNvSpPr/>
            <p:nvPr/>
          </p:nvSpPr>
          <p:spPr>
            <a:xfrm>
              <a:off x="5679490" y="1420879"/>
              <a:ext cx="678390" cy="225471"/>
            </a:xfrm>
            <a:prstGeom prst="rect">
              <a:avLst/>
            </a:prstGeom>
            <a:ln w="12700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800" dirty="0" smtClean="0">
                  <a:solidFill>
                    <a:schemeClr val="tx1"/>
                  </a:solidFill>
                  <a:latin typeface="Meiryo UI" pitchFamily="50" charset="-128"/>
                  <a:ea typeface="Meiryo UI" pitchFamily="50" charset="-128"/>
                  <a:cs typeface="Meiryo UI" pitchFamily="50" charset="-128"/>
                </a:rPr>
                <a:t>子守り</a:t>
              </a:r>
            </a:p>
          </p:txBody>
        </p:sp>
      </p:grpSp>
      <p:grpSp>
        <p:nvGrpSpPr>
          <p:cNvPr id="14" name="グループ化 71"/>
          <p:cNvGrpSpPr/>
          <p:nvPr/>
        </p:nvGrpSpPr>
        <p:grpSpPr>
          <a:xfrm>
            <a:off x="6373345" y="3383985"/>
            <a:ext cx="1989023" cy="1989022"/>
            <a:chOff x="5685987" y="2924944"/>
            <a:chExt cx="2641718" cy="2641718"/>
          </a:xfrm>
        </p:grpSpPr>
        <p:grpSp>
          <p:nvGrpSpPr>
            <p:cNvPr id="15" name="グループ化 60"/>
            <p:cNvGrpSpPr/>
            <p:nvPr/>
          </p:nvGrpSpPr>
          <p:grpSpPr>
            <a:xfrm>
              <a:off x="5685987" y="2924944"/>
              <a:ext cx="2641718" cy="2641718"/>
              <a:chOff x="5199910" y="1163494"/>
              <a:chExt cx="3424701" cy="3424701"/>
            </a:xfrm>
          </p:grpSpPr>
          <p:sp>
            <p:nvSpPr>
              <p:cNvPr id="62" name="円/楕円 61"/>
              <p:cNvSpPr/>
              <p:nvPr/>
            </p:nvSpPr>
            <p:spPr>
              <a:xfrm>
                <a:off x="5199910" y="1163494"/>
                <a:ext cx="3424701" cy="3424701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  <a:alpha val="5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tIns="468000" bIns="0" rtlCol="0" anchor="b"/>
              <a:lstStyle/>
              <a:p>
                <a:pPr algn="ctr"/>
                <a:endParaRPr kumimoji="1" lang="ja-JP" altLang="en-US" sz="900" dirty="0">
                  <a:solidFill>
                    <a:schemeClr val="tx1"/>
                  </a:solidFill>
                  <a:latin typeface="Meiryo UI" pitchFamily="50" charset="-128"/>
                  <a:ea typeface="Meiryo UI" pitchFamily="50" charset="-128"/>
                  <a:cs typeface="Meiryo UI" pitchFamily="50" charset="-128"/>
                </a:endParaRPr>
              </a:p>
            </p:txBody>
          </p:sp>
          <p:sp>
            <p:nvSpPr>
              <p:cNvPr id="63" name="円/楕円 62"/>
              <p:cNvSpPr/>
              <p:nvPr/>
            </p:nvSpPr>
            <p:spPr>
              <a:xfrm>
                <a:off x="5868144" y="1844824"/>
                <a:ext cx="2088232" cy="2088232"/>
              </a:xfrm>
              <a:prstGeom prst="ellipse">
                <a:avLst/>
              </a:prstGeom>
              <a:solidFill>
                <a:schemeClr val="accent6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tIns="468000" bIns="0" rtlCol="0" anchor="b"/>
              <a:lstStyle/>
              <a:p>
                <a:pPr algn="ctr"/>
                <a:endParaRPr kumimoji="1" lang="ja-JP" altLang="en-US" sz="900" dirty="0">
                  <a:solidFill>
                    <a:schemeClr val="tx1"/>
                  </a:solidFill>
                  <a:latin typeface="Meiryo UI" pitchFamily="50" charset="-128"/>
                  <a:ea typeface="Meiryo UI" pitchFamily="50" charset="-128"/>
                  <a:cs typeface="Meiryo UI" pitchFamily="50" charset="-128"/>
                </a:endParaRPr>
              </a:p>
            </p:txBody>
          </p:sp>
          <p:sp>
            <p:nvSpPr>
              <p:cNvPr id="64" name="円/楕円 63"/>
              <p:cNvSpPr/>
              <p:nvPr/>
            </p:nvSpPr>
            <p:spPr>
              <a:xfrm>
                <a:off x="6084168" y="2060848"/>
                <a:ext cx="1656184" cy="1656184"/>
              </a:xfrm>
              <a:prstGeom prst="ellipse">
                <a:avLst/>
              </a:pr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tIns="468000" bIns="0" rtlCol="0" anchor="b"/>
              <a:lstStyle/>
              <a:p>
                <a:pPr algn="ctr"/>
                <a:endParaRPr lang="ja-JP" altLang="en-US" sz="900" dirty="0" smtClean="0">
                  <a:solidFill>
                    <a:schemeClr val="tx1"/>
                  </a:solidFill>
                  <a:latin typeface="Meiryo UI" pitchFamily="50" charset="-128"/>
                  <a:ea typeface="Meiryo UI" pitchFamily="50" charset="-128"/>
                  <a:cs typeface="Meiryo UI" pitchFamily="50" charset="-128"/>
                </a:endParaRPr>
              </a:p>
            </p:txBody>
          </p:sp>
          <p:sp>
            <p:nvSpPr>
              <p:cNvPr id="65" name="円/楕円 64"/>
              <p:cNvSpPr/>
              <p:nvPr/>
            </p:nvSpPr>
            <p:spPr>
              <a:xfrm>
                <a:off x="6363816" y="2340496"/>
                <a:ext cx="1096888" cy="1096888"/>
              </a:xfrm>
              <a:prstGeom prst="ellipse">
                <a:avLst/>
              </a:prstGeom>
              <a:solidFill>
                <a:srgbClr val="FF99CC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kumimoji="1" lang="ja-JP" altLang="en-US" sz="900" dirty="0">
                  <a:solidFill>
                    <a:schemeClr val="tx1"/>
                  </a:solidFill>
                  <a:latin typeface="Meiryo UI" pitchFamily="50" charset="-128"/>
                  <a:ea typeface="Meiryo UI" pitchFamily="50" charset="-128"/>
                  <a:cs typeface="Meiryo UI" pitchFamily="50" charset="-128"/>
                </a:endParaRPr>
              </a:p>
            </p:txBody>
          </p:sp>
          <p:sp>
            <p:nvSpPr>
              <p:cNvPr id="66" name="円/楕円 65"/>
              <p:cNvSpPr/>
              <p:nvPr/>
            </p:nvSpPr>
            <p:spPr>
              <a:xfrm>
                <a:off x="6624228" y="2600908"/>
                <a:ext cx="576064" cy="576064"/>
              </a:xfrm>
              <a:prstGeom prst="ellipse">
                <a:avLst/>
              </a:prstGeom>
              <a:solidFill>
                <a:schemeClr val="tx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lang="ja-JP" altLang="en-US" sz="1050" b="1" dirty="0">
                    <a:solidFill>
                      <a:schemeClr val="bg1"/>
                    </a:solidFill>
                    <a:latin typeface="Meiryo UI" pitchFamily="50" charset="-128"/>
                    <a:ea typeface="Meiryo UI" pitchFamily="50" charset="-128"/>
                    <a:cs typeface="Meiryo UI" pitchFamily="50" charset="-128"/>
                  </a:rPr>
                  <a:t>病院</a:t>
                </a:r>
                <a:endParaRPr kumimoji="1" lang="en-US" altLang="ja-JP" sz="1050" b="1" dirty="0" smtClean="0">
                  <a:solidFill>
                    <a:schemeClr val="bg1"/>
                  </a:solidFill>
                  <a:latin typeface="Meiryo UI" pitchFamily="50" charset="-128"/>
                  <a:ea typeface="Meiryo UI" pitchFamily="50" charset="-128"/>
                  <a:cs typeface="Meiryo UI" pitchFamily="50" charset="-128"/>
                </a:endParaRPr>
              </a:p>
            </p:txBody>
          </p:sp>
        </p:grpSp>
        <p:sp>
          <p:nvSpPr>
            <p:cNvPr id="70" name="正方形/長方形 69"/>
            <p:cNvSpPr/>
            <p:nvPr/>
          </p:nvSpPr>
          <p:spPr>
            <a:xfrm>
              <a:off x="6028834" y="4690473"/>
              <a:ext cx="936102" cy="45987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800" dirty="0" smtClean="0">
                  <a:solidFill>
                    <a:schemeClr val="tx1"/>
                  </a:solidFill>
                  <a:latin typeface="Meiryo UI" pitchFamily="50" charset="-128"/>
                  <a:ea typeface="Meiryo UI" pitchFamily="50" charset="-128"/>
                  <a:cs typeface="Meiryo UI" pitchFamily="50" charset="-128"/>
                </a:rPr>
                <a:t>掛かり付け町医者</a:t>
              </a:r>
            </a:p>
          </p:txBody>
        </p:sp>
        <p:cxnSp>
          <p:nvCxnSpPr>
            <p:cNvPr id="71" name="直線矢印コネクタ 70"/>
            <p:cNvCxnSpPr/>
            <p:nvPr/>
          </p:nvCxnSpPr>
          <p:spPr>
            <a:xfrm flipH="1">
              <a:off x="7004709" y="4372943"/>
              <a:ext cx="0" cy="396000"/>
            </a:xfrm>
            <a:prstGeom prst="straightConnector1">
              <a:avLst/>
            </a:prstGeom>
            <a:ln w="19050">
              <a:noFill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グループ化 37"/>
          <p:cNvGrpSpPr/>
          <p:nvPr/>
        </p:nvGrpSpPr>
        <p:grpSpPr>
          <a:xfrm>
            <a:off x="2423764" y="692696"/>
            <a:ext cx="2674011" cy="2674008"/>
            <a:chOff x="5326344" y="1289931"/>
            <a:chExt cx="3171832" cy="3171830"/>
          </a:xfrm>
        </p:grpSpPr>
        <p:sp>
          <p:nvSpPr>
            <p:cNvPr id="39" name="円/楕円 38"/>
            <p:cNvSpPr/>
            <p:nvPr/>
          </p:nvSpPr>
          <p:spPr>
            <a:xfrm>
              <a:off x="5326344" y="1289931"/>
              <a:ext cx="3171832" cy="317183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5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tIns="468000" bIns="0" rtlCol="0" anchor="b"/>
            <a:lstStyle/>
            <a:p>
              <a:pPr algn="ctr"/>
              <a:endParaRPr kumimoji="1" lang="ja-JP" altLang="en-US" sz="900" dirty="0">
                <a:solidFill>
                  <a:schemeClr val="tx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endParaRPr>
            </a:p>
          </p:txBody>
        </p:sp>
        <p:sp>
          <p:nvSpPr>
            <p:cNvPr id="40" name="円/楕円 39"/>
            <p:cNvSpPr/>
            <p:nvPr/>
          </p:nvSpPr>
          <p:spPr>
            <a:xfrm>
              <a:off x="5868144" y="1844824"/>
              <a:ext cx="2088232" cy="2088232"/>
            </a:xfrm>
            <a:prstGeom prst="ellipse">
              <a:avLst/>
            </a:prstGeom>
            <a:solidFill>
              <a:schemeClr val="accent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tIns="468000" bIns="0" rtlCol="0" anchor="b"/>
            <a:lstStyle/>
            <a:p>
              <a:pPr algn="ctr"/>
              <a:endParaRPr kumimoji="1" lang="ja-JP" altLang="en-US" sz="900" dirty="0">
                <a:solidFill>
                  <a:schemeClr val="tx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endParaRPr>
            </a:p>
          </p:txBody>
        </p:sp>
        <p:sp>
          <p:nvSpPr>
            <p:cNvPr id="41" name="円/楕円 40"/>
            <p:cNvSpPr/>
            <p:nvPr/>
          </p:nvSpPr>
          <p:spPr>
            <a:xfrm>
              <a:off x="6084168" y="2060848"/>
              <a:ext cx="1656184" cy="1656184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tIns="468000" bIns="0" rtlCol="0" anchor="b"/>
            <a:lstStyle/>
            <a:p>
              <a:pPr algn="ctr"/>
              <a:endParaRPr lang="ja-JP" altLang="en-US" sz="900" dirty="0" smtClean="0">
                <a:solidFill>
                  <a:schemeClr val="tx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endParaRPr>
            </a:p>
          </p:txBody>
        </p:sp>
        <p:sp>
          <p:nvSpPr>
            <p:cNvPr id="42" name="円/楕円 41"/>
            <p:cNvSpPr/>
            <p:nvPr/>
          </p:nvSpPr>
          <p:spPr>
            <a:xfrm>
              <a:off x="6363816" y="2340496"/>
              <a:ext cx="1096888" cy="1096888"/>
            </a:xfrm>
            <a:prstGeom prst="ellipse">
              <a:avLst/>
            </a:prstGeom>
            <a:solidFill>
              <a:srgbClr val="FF99CC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kumimoji="1" lang="ja-JP" altLang="en-US" sz="900" dirty="0">
                <a:solidFill>
                  <a:schemeClr val="tx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endParaRPr>
            </a:p>
          </p:txBody>
        </p:sp>
        <p:sp>
          <p:nvSpPr>
            <p:cNvPr id="43" name="円/楕円 42"/>
            <p:cNvSpPr/>
            <p:nvPr/>
          </p:nvSpPr>
          <p:spPr>
            <a:xfrm>
              <a:off x="6624228" y="2600908"/>
              <a:ext cx="576064" cy="576064"/>
            </a:xfrm>
            <a:prstGeom prst="ellipse">
              <a:avLst/>
            </a:prstGeom>
            <a:solidFill>
              <a:schemeClr val="tx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kumimoji="1" lang="ja-JP" altLang="en-US" sz="1050" b="1" dirty="0" smtClean="0">
                  <a:solidFill>
                    <a:schemeClr val="bg1"/>
                  </a:solidFill>
                  <a:latin typeface="Meiryo UI" pitchFamily="50" charset="-128"/>
                  <a:ea typeface="Meiryo UI" pitchFamily="50" charset="-128"/>
                  <a:cs typeface="Meiryo UI" pitchFamily="50" charset="-128"/>
                </a:rPr>
                <a:t>近所の</a:t>
              </a:r>
              <a:endParaRPr kumimoji="1" lang="en-US" altLang="ja-JP" sz="1050" b="1" dirty="0" smtClean="0">
                <a:solidFill>
                  <a:schemeClr val="bg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endParaRPr>
            </a:p>
            <a:p>
              <a:pPr algn="ctr"/>
              <a:r>
                <a:rPr kumimoji="1" lang="ja-JP" altLang="en-US" sz="1050" b="1" dirty="0" smtClean="0">
                  <a:solidFill>
                    <a:schemeClr val="bg1"/>
                  </a:solidFill>
                  <a:latin typeface="Meiryo UI" pitchFamily="50" charset="-128"/>
                  <a:ea typeface="Meiryo UI" pitchFamily="50" charset="-128"/>
                  <a:cs typeface="Meiryo UI" pitchFamily="50" charset="-128"/>
                </a:rPr>
                <a:t>子供たち</a:t>
              </a:r>
              <a:endParaRPr kumimoji="1" lang="ja-JP" altLang="en-US" sz="1050" b="1" dirty="0">
                <a:solidFill>
                  <a:schemeClr val="bg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endParaRPr>
            </a:p>
          </p:txBody>
        </p:sp>
      </p:grpSp>
      <p:grpSp>
        <p:nvGrpSpPr>
          <p:cNvPr id="21" name="グループ化 76"/>
          <p:cNvGrpSpPr/>
          <p:nvPr/>
        </p:nvGrpSpPr>
        <p:grpSpPr>
          <a:xfrm>
            <a:off x="5212486" y="1593520"/>
            <a:ext cx="2268769" cy="2268770"/>
            <a:chOff x="4716016" y="764704"/>
            <a:chExt cx="2641718" cy="2641718"/>
          </a:xfrm>
        </p:grpSpPr>
        <p:grpSp>
          <p:nvGrpSpPr>
            <p:cNvPr id="22" name="グループ化 51"/>
            <p:cNvGrpSpPr/>
            <p:nvPr/>
          </p:nvGrpSpPr>
          <p:grpSpPr>
            <a:xfrm>
              <a:off x="4716016" y="764704"/>
              <a:ext cx="2641718" cy="2641718"/>
              <a:chOff x="5199910" y="1163494"/>
              <a:chExt cx="3424701" cy="3424701"/>
            </a:xfrm>
          </p:grpSpPr>
          <p:sp>
            <p:nvSpPr>
              <p:cNvPr id="53" name="円/楕円 52"/>
              <p:cNvSpPr/>
              <p:nvPr/>
            </p:nvSpPr>
            <p:spPr>
              <a:xfrm>
                <a:off x="5199910" y="1163494"/>
                <a:ext cx="3424701" cy="3424701"/>
              </a:xfrm>
              <a:prstGeom prst="ellipse">
                <a:avLst/>
              </a:prstGeom>
              <a:solidFill>
                <a:schemeClr val="accent3">
                  <a:lumMod val="20000"/>
                  <a:lumOff val="80000"/>
                  <a:alpha val="5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tIns="468000" bIns="0" rtlCol="0" anchor="b"/>
              <a:lstStyle/>
              <a:p>
                <a:pPr algn="ctr"/>
                <a:endParaRPr kumimoji="1" lang="ja-JP" altLang="en-US" sz="900" dirty="0">
                  <a:solidFill>
                    <a:schemeClr val="tx1"/>
                  </a:solidFill>
                  <a:latin typeface="Meiryo UI" pitchFamily="50" charset="-128"/>
                  <a:ea typeface="Meiryo UI" pitchFamily="50" charset="-128"/>
                  <a:cs typeface="Meiryo UI" pitchFamily="50" charset="-128"/>
                </a:endParaRPr>
              </a:p>
            </p:txBody>
          </p:sp>
          <p:sp>
            <p:nvSpPr>
              <p:cNvPr id="54" name="円/楕円 53"/>
              <p:cNvSpPr/>
              <p:nvPr/>
            </p:nvSpPr>
            <p:spPr>
              <a:xfrm>
                <a:off x="5868144" y="1844824"/>
                <a:ext cx="2088232" cy="2088232"/>
              </a:xfrm>
              <a:prstGeom prst="ellipse">
                <a:avLst/>
              </a:prstGeom>
              <a:solidFill>
                <a:schemeClr val="accent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tIns="468000" bIns="0" rtlCol="0" anchor="b"/>
              <a:lstStyle/>
              <a:p>
                <a:pPr algn="ctr"/>
                <a:endParaRPr kumimoji="1" lang="ja-JP" altLang="en-US" sz="900" dirty="0">
                  <a:solidFill>
                    <a:schemeClr val="tx1"/>
                  </a:solidFill>
                  <a:latin typeface="Meiryo UI" pitchFamily="50" charset="-128"/>
                  <a:ea typeface="Meiryo UI" pitchFamily="50" charset="-128"/>
                  <a:cs typeface="Meiryo UI" pitchFamily="50" charset="-128"/>
                </a:endParaRPr>
              </a:p>
            </p:txBody>
          </p:sp>
          <p:sp>
            <p:nvSpPr>
              <p:cNvPr id="55" name="円/楕円 54"/>
              <p:cNvSpPr/>
              <p:nvPr/>
            </p:nvSpPr>
            <p:spPr>
              <a:xfrm>
                <a:off x="6084168" y="2060848"/>
                <a:ext cx="1656184" cy="1656184"/>
              </a:xfrm>
              <a:prstGeom prst="ellipse">
                <a:avLst/>
              </a:pr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tIns="468000" bIns="0" rtlCol="0" anchor="b"/>
              <a:lstStyle/>
              <a:p>
                <a:pPr algn="ctr"/>
                <a:endParaRPr lang="ja-JP" altLang="en-US" sz="900" dirty="0" smtClean="0">
                  <a:solidFill>
                    <a:schemeClr val="tx1"/>
                  </a:solidFill>
                  <a:latin typeface="Meiryo UI" pitchFamily="50" charset="-128"/>
                  <a:ea typeface="Meiryo UI" pitchFamily="50" charset="-128"/>
                  <a:cs typeface="Meiryo UI" pitchFamily="50" charset="-128"/>
                </a:endParaRPr>
              </a:p>
            </p:txBody>
          </p:sp>
          <p:sp>
            <p:nvSpPr>
              <p:cNvPr id="56" name="円/楕円 55"/>
              <p:cNvSpPr/>
              <p:nvPr/>
            </p:nvSpPr>
            <p:spPr>
              <a:xfrm>
                <a:off x="6363816" y="2340496"/>
                <a:ext cx="1096888" cy="1096888"/>
              </a:xfrm>
              <a:prstGeom prst="ellipse">
                <a:avLst/>
              </a:prstGeom>
              <a:solidFill>
                <a:srgbClr val="FF99CC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kumimoji="1" lang="ja-JP" altLang="en-US" sz="900" dirty="0">
                  <a:solidFill>
                    <a:schemeClr val="tx1"/>
                  </a:solidFill>
                  <a:latin typeface="Meiryo UI" pitchFamily="50" charset="-128"/>
                  <a:ea typeface="Meiryo UI" pitchFamily="50" charset="-128"/>
                  <a:cs typeface="Meiryo UI" pitchFamily="50" charset="-128"/>
                </a:endParaRPr>
              </a:p>
            </p:txBody>
          </p:sp>
          <p:sp>
            <p:nvSpPr>
              <p:cNvPr id="57" name="円/楕円 56"/>
              <p:cNvSpPr/>
              <p:nvPr/>
            </p:nvSpPr>
            <p:spPr>
              <a:xfrm>
                <a:off x="6624228" y="2600908"/>
                <a:ext cx="576064" cy="576064"/>
              </a:xfrm>
              <a:prstGeom prst="ellipse">
                <a:avLst/>
              </a:prstGeom>
              <a:solidFill>
                <a:schemeClr val="tx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lang="ja-JP" altLang="en-US" sz="1050" b="1" dirty="0">
                    <a:solidFill>
                      <a:schemeClr val="bg1"/>
                    </a:solidFill>
                    <a:latin typeface="Meiryo UI" pitchFamily="50" charset="-128"/>
                    <a:ea typeface="Meiryo UI" pitchFamily="50" charset="-128"/>
                    <a:cs typeface="Meiryo UI" pitchFamily="50" charset="-128"/>
                  </a:rPr>
                  <a:t>自宅</a:t>
                </a:r>
                <a:endParaRPr kumimoji="1" lang="ja-JP" altLang="en-US" sz="1050" b="1" dirty="0">
                  <a:solidFill>
                    <a:schemeClr val="bg1"/>
                  </a:solidFill>
                  <a:latin typeface="Meiryo UI" pitchFamily="50" charset="-128"/>
                  <a:ea typeface="Meiryo UI" pitchFamily="50" charset="-128"/>
                  <a:cs typeface="Meiryo UI" pitchFamily="50" charset="-128"/>
                </a:endParaRPr>
              </a:p>
            </p:txBody>
          </p:sp>
        </p:grpSp>
        <p:sp>
          <p:nvSpPr>
            <p:cNvPr id="26" name="正方形/長方形 25"/>
            <p:cNvSpPr/>
            <p:nvPr/>
          </p:nvSpPr>
          <p:spPr>
            <a:xfrm>
              <a:off x="5705824" y="2531140"/>
              <a:ext cx="678392" cy="250859"/>
            </a:xfrm>
            <a:prstGeom prst="rect">
              <a:avLst/>
            </a:prstGeom>
            <a:ln w="12700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800" dirty="0" smtClean="0">
                  <a:solidFill>
                    <a:schemeClr val="tx1"/>
                  </a:solidFill>
                  <a:latin typeface="Meiryo UI" pitchFamily="50" charset="-128"/>
                  <a:ea typeface="Meiryo UI" pitchFamily="50" charset="-128"/>
                  <a:cs typeface="Meiryo UI" pitchFamily="50" charset="-128"/>
                </a:rPr>
                <a:t>ご家族</a:t>
              </a:r>
            </a:p>
          </p:txBody>
        </p:sp>
        <p:cxnSp>
          <p:nvCxnSpPr>
            <p:cNvPr id="58" name="直線矢印コネクタ 57"/>
            <p:cNvCxnSpPr/>
            <p:nvPr/>
          </p:nvCxnSpPr>
          <p:spPr>
            <a:xfrm flipH="1">
              <a:off x="6034738" y="2184142"/>
              <a:ext cx="0" cy="335342"/>
            </a:xfrm>
            <a:prstGeom prst="straightConnector1">
              <a:avLst/>
            </a:prstGeom>
            <a:ln w="12700">
              <a:noFill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4" name="正方形/長方形 223"/>
            <p:cNvSpPr/>
            <p:nvPr/>
          </p:nvSpPr>
          <p:spPr>
            <a:xfrm>
              <a:off x="5586323" y="1422319"/>
              <a:ext cx="917392" cy="250859"/>
            </a:xfrm>
            <a:prstGeom prst="rect">
              <a:avLst/>
            </a:prstGeom>
            <a:ln w="12700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800" dirty="0" smtClean="0">
                  <a:solidFill>
                    <a:schemeClr val="tx1"/>
                  </a:solidFill>
                  <a:latin typeface="Meiryo UI" pitchFamily="50" charset="-128"/>
                  <a:ea typeface="Meiryo UI" pitchFamily="50" charset="-128"/>
                  <a:cs typeface="Meiryo UI" pitchFamily="50" charset="-128"/>
                </a:rPr>
                <a:t>市区町村</a:t>
              </a:r>
            </a:p>
          </p:txBody>
        </p:sp>
      </p:grpSp>
      <p:sp>
        <p:nvSpPr>
          <p:cNvPr id="9" name="円/楕円 8"/>
          <p:cNvSpPr/>
          <p:nvPr/>
        </p:nvSpPr>
        <p:spPr>
          <a:xfrm>
            <a:off x="3582126" y="2673640"/>
            <a:ext cx="2475116" cy="2475116"/>
          </a:xfrm>
          <a:prstGeom prst="ellipse">
            <a:avLst/>
          </a:prstGeom>
          <a:solidFill>
            <a:schemeClr val="accent4">
              <a:lumMod val="20000"/>
              <a:lumOff val="80000"/>
              <a:alpha val="35000"/>
            </a:schemeClr>
          </a:solidFill>
          <a:ln w="19050">
            <a:solidFill>
              <a:srgbClr val="00B0F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tIns="468000" bIns="0" rtlCol="0" anchor="b"/>
          <a:lstStyle/>
          <a:p>
            <a:pPr algn="ctr"/>
            <a:endParaRPr lang="ja-JP" altLang="en-US" sz="900" dirty="0" smtClean="0">
              <a:solidFill>
                <a:schemeClr val="tx1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13" name="円/楕円 12"/>
          <p:cNvSpPr/>
          <p:nvPr/>
        </p:nvSpPr>
        <p:spPr>
          <a:xfrm>
            <a:off x="2032304" y="1031908"/>
            <a:ext cx="5507587" cy="5507587"/>
          </a:xfrm>
          <a:prstGeom prst="ellipse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tIns="468000" bIns="0" rtlCol="0" anchor="b"/>
          <a:lstStyle/>
          <a:p>
            <a:pPr algn="ctr"/>
            <a:endParaRPr lang="ja-JP" altLang="en-US" sz="900" dirty="0" smtClean="0">
              <a:solidFill>
                <a:schemeClr val="tx1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12" name="円/楕円 11"/>
          <p:cNvSpPr/>
          <p:nvPr/>
        </p:nvSpPr>
        <p:spPr>
          <a:xfrm>
            <a:off x="2964420" y="2055933"/>
            <a:ext cx="3710529" cy="3710530"/>
          </a:xfrm>
          <a:prstGeom prst="ellipse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tIns="468000" bIns="0" rtlCol="0" anchor="b"/>
          <a:lstStyle/>
          <a:p>
            <a:pPr algn="ctr"/>
            <a:endParaRPr lang="ja-JP" altLang="en-US" sz="900" dirty="0" smtClean="0">
              <a:solidFill>
                <a:schemeClr val="tx1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8" name="円/楕円 7"/>
          <p:cNvSpPr/>
          <p:nvPr/>
        </p:nvSpPr>
        <p:spPr>
          <a:xfrm>
            <a:off x="3922971" y="3014488"/>
            <a:ext cx="1793423" cy="1793423"/>
          </a:xfrm>
          <a:prstGeom prst="ellipse">
            <a:avLst/>
          </a:prstGeom>
          <a:solidFill>
            <a:srgbClr val="00B0F0"/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tIns="468000" bIns="0" rtlCol="0" anchor="b"/>
          <a:lstStyle/>
          <a:p>
            <a:pPr algn="ctr"/>
            <a:endParaRPr kumimoji="1" lang="ja-JP" altLang="en-US" sz="900" dirty="0">
              <a:solidFill>
                <a:schemeClr val="tx1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5" name="円/楕円 4"/>
          <p:cNvSpPr/>
          <p:nvPr/>
        </p:nvSpPr>
        <p:spPr>
          <a:xfrm>
            <a:off x="4108497" y="3200015"/>
            <a:ext cx="1422371" cy="142237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tIns="468000" bIns="0" rtlCol="0" anchor="b"/>
          <a:lstStyle/>
          <a:p>
            <a:pPr algn="ctr"/>
            <a:endParaRPr lang="ja-JP" altLang="en-US" sz="900" dirty="0" smtClean="0">
              <a:solidFill>
                <a:schemeClr val="tx1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10" name="円/楕円 9"/>
          <p:cNvSpPr/>
          <p:nvPr/>
        </p:nvSpPr>
        <p:spPr>
          <a:xfrm>
            <a:off x="4348668" y="3440183"/>
            <a:ext cx="942033" cy="942033"/>
          </a:xfrm>
          <a:prstGeom prst="ellipse">
            <a:avLst/>
          </a:prstGeom>
          <a:solidFill>
            <a:srgbClr val="FF99CC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kumimoji="1" lang="ja-JP" altLang="en-US" sz="900" dirty="0">
              <a:solidFill>
                <a:schemeClr val="tx1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4" name="円/楕円 3"/>
          <p:cNvSpPr/>
          <p:nvPr/>
        </p:nvSpPr>
        <p:spPr>
          <a:xfrm>
            <a:off x="4572316" y="3663831"/>
            <a:ext cx="494737" cy="494737"/>
          </a:xfrm>
          <a:prstGeom prst="ellipse">
            <a:avLst/>
          </a:prstGeom>
          <a:solidFill>
            <a:schemeClr val="tx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ja-JP" altLang="en-US" sz="1200" b="1" dirty="0">
                <a:solidFill>
                  <a:schemeClr val="bg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利用者</a:t>
            </a:r>
            <a:endParaRPr kumimoji="1" lang="ja-JP" altLang="en-US" sz="1200" b="1" dirty="0">
              <a:solidFill>
                <a:schemeClr val="bg1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4403731" y="4318443"/>
            <a:ext cx="8319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600" b="1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S</a:t>
            </a:r>
            <a:r>
              <a:rPr lang="en-US" altLang="ja-JP" sz="1600" b="1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taff</a:t>
            </a:r>
            <a:endParaRPr lang="ja-JP" altLang="en-US" sz="1600" b="1" dirty="0" smtClean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4528373" y="4844229"/>
            <a:ext cx="58261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1400" b="1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施設</a:t>
            </a:r>
            <a:endParaRPr lang="ja-JP" altLang="en-US" sz="1400" b="1" dirty="0" smtClean="0">
              <a:solidFill>
                <a:schemeClr val="tx1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4386787" y="5337937"/>
            <a:ext cx="91323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1200" b="1" dirty="0" smtClean="0">
                <a:solidFill>
                  <a:schemeClr val="tx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近所の人</a:t>
            </a:r>
          </a:p>
        </p:txBody>
      </p:sp>
      <p:sp>
        <p:nvSpPr>
          <p:cNvPr id="18" name="正方形/長方形 17"/>
          <p:cNvSpPr/>
          <p:nvPr/>
        </p:nvSpPr>
        <p:spPr>
          <a:xfrm>
            <a:off x="4363067" y="6075797"/>
            <a:ext cx="9132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1400" b="1" dirty="0" smtClean="0">
                <a:solidFill>
                  <a:schemeClr val="tx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地域</a:t>
            </a:r>
          </a:p>
        </p:txBody>
      </p:sp>
      <p:cxnSp>
        <p:nvCxnSpPr>
          <p:cNvPr id="19" name="直線矢印コネクタ 18"/>
          <p:cNvCxnSpPr/>
          <p:nvPr/>
        </p:nvCxnSpPr>
        <p:spPr>
          <a:xfrm flipH="1">
            <a:off x="4819681" y="4137074"/>
            <a:ext cx="0" cy="288000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/>
          <p:cNvCxnSpPr>
            <a:stCxn id="4" idx="7"/>
            <a:endCxn id="57" idx="3"/>
          </p:cNvCxnSpPr>
          <p:nvPr/>
        </p:nvCxnSpPr>
        <p:spPr>
          <a:xfrm flipV="1">
            <a:off x="4994597" y="2871506"/>
            <a:ext cx="1217347" cy="864777"/>
          </a:xfrm>
          <a:prstGeom prst="line">
            <a:avLst/>
          </a:prstGeom>
          <a:ln w="19050">
            <a:solidFill>
              <a:srgbClr val="0070C0"/>
            </a:solidFill>
            <a:prstDash val="sysDash"/>
            <a:headEnd type="none" w="med" len="med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コネクタ 67"/>
          <p:cNvCxnSpPr>
            <a:stCxn id="57" idx="5"/>
            <a:endCxn id="66" idx="0"/>
          </p:cNvCxnSpPr>
          <p:nvPr/>
        </p:nvCxnSpPr>
        <p:spPr>
          <a:xfrm>
            <a:off x="6481795" y="2871507"/>
            <a:ext cx="886061" cy="1347310"/>
          </a:xfrm>
          <a:prstGeom prst="line">
            <a:avLst/>
          </a:prstGeom>
          <a:ln w="9525">
            <a:solidFill>
              <a:schemeClr val="tx1"/>
            </a:solidFill>
            <a:prstDash val="sysDash"/>
            <a:headEnd type="none" w="med" len="med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線コネクタ 74"/>
          <p:cNvCxnSpPr>
            <a:stCxn id="4" idx="0"/>
            <a:endCxn id="43" idx="5"/>
          </p:cNvCxnSpPr>
          <p:nvPr/>
        </p:nvCxnSpPr>
        <p:spPr>
          <a:xfrm flipH="1" flipV="1">
            <a:off x="3932473" y="2212444"/>
            <a:ext cx="887211" cy="1451387"/>
          </a:xfrm>
          <a:prstGeom prst="line">
            <a:avLst/>
          </a:prstGeom>
          <a:ln w="19050">
            <a:solidFill>
              <a:srgbClr val="0070C0"/>
            </a:solidFill>
            <a:prstDash val="sysDash"/>
            <a:headEnd type="none" w="med" len="med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線矢印コネクタ 78"/>
          <p:cNvCxnSpPr/>
          <p:nvPr/>
        </p:nvCxnSpPr>
        <p:spPr>
          <a:xfrm flipH="1">
            <a:off x="3759983" y="2264898"/>
            <a:ext cx="0" cy="288000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正方形/長方形 83"/>
          <p:cNvSpPr/>
          <p:nvPr/>
        </p:nvSpPr>
        <p:spPr>
          <a:xfrm>
            <a:off x="755578" y="1416333"/>
            <a:ext cx="218709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400" b="1" dirty="0" smtClean="0">
                <a:solidFill>
                  <a:schemeClr val="accent2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人が人として価値を</a:t>
            </a:r>
            <a:endParaRPr lang="en-US" altLang="ja-JP" sz="1400" b="1" dirty="0" smtClean="0">
              <a:solidFill>
                <a:schemeClr val="accent2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pPr algn="ctr"/>
            <a:r>
              <a:rPr lang="ja-JP" altLang="en-US" sz="1400" b="1" dirty="0" smtClean="0">
                <a:solidFill>
                  <a:schemeClr val="accent2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交換出来るコミュニティ形成</a:t>
            </a:r>
            <a:endParaRPr lang="en-US" altLang="ja-JP" sz="1400" b="1" dirty="0" smtClean="0">
              <a:solidFill>
                <a:schemeClr val="accent2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pPr algn="ctr"/>
            <a:r>
              <a:rPr lang="ja-JP" altLang="en-US" sz="1400" b="1" dirty="0" smtClean="0">
                <a:solidFill>
                  <a:schemeClr val="accent2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（知のアーカイブ</a:t>
            </a:r>
            <a:r>
              <a:rPr lang="ja-JP" altLang="en-US" sz="1200" b="1" dirty="0" smtClean="0">
                <a:solidFill>
                  <a:schemeClr val="accent2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）</a:t>
            </a:r>
          </a:p>
        </p:txBody>
      </p:sp>
      <p:sp>
        <p:nvSpPr>
          <p:cNvPr id="86" name="正方形/長方形 85"/>
          <p:cNvSpPr/>
          <p:nvPr/>
        </p:nvSpPr>
        <p:spPr>
          <a:xfrm>
            <a:off x="4363067" y="6562073"/>
            <a:ext cx="9132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1400" b="1" dirty="0" smtClean="0">
                <a:solidFill>
                  <a:schemeClr val="tx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社会</a:t>
            </a:r>
          </a:p>
        </p:txBody>
      </p:sp>
      <p:cxnSp>
        <p:nvCxnSpPr>
          <p:cNvPr id="87" name="直線矢印コネクタ 86"/>
          <p:cNvCxnSpPr/>
          <p:nvPr/>
        </p:nvCxnSpPr>
        <p:spPr>
          <a:xfrm flipH="1">
            <a:off x="6351704" y="2903242"/>
            <a:ext cx="0" cy="252000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正方形/長方形 30"/>
          <p:cNvSpPr/>
          <p:nvPr/>
        </p:nvSpPr>
        <p:spPr>
          <a:xfrm>
            <a:off x="7153115" y="2150421"/>
            <a:ext cx="19796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400" b="1" dirty="0" smtClean="0">
                <a:solidFill>
                  <a:schemeClr val="accent3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介護が必要になる前と</a:t>
            </a:r>
            <a:endParaRPr lang="en-US" altLang="ja-JP" sz="1400" b="1" dirty="0" smtClean="0">
              <a:solidFill>
                <a:schemeClr val="accent3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pPr algn="ctr"/>
            <a:r>
              <a:rPr lang="ja-JP" altLang="en-US" sz="1400" b="1" dirty="0" smtClean="0">
                <a:solidFill>
                  <a:schemeClr val="accent3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同じような日常生活</a:t>
            </a:r>
          </a:p>
        </p:txBody>
      </p:sp>
      <p:sp>
        <p:nvSpPr>
          <p:cNvPr id="83" name="正方形/長方形 82"/>
          <p:cNvSpPr/>
          <p:nvPr/>
        </p:nvSpPr>
        <p:spPr>
          <a:xfrm>
            <a:off x="6710199" y="5254185"/>
            <a:ext cx="21825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400" b="1" dirty="0" smtClean="0">
                <a:solidFill>
                  <a:schemeClr val="accent6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生活インフラを分断しない</a:t>
            </a:r>
            <a:endParaRPr lang="en-US" altLang="ja-JP" sz="1400" b="1" dirty="0" smtClean="0">
              <a:solidFill>
                <a:schemeClr val="accent6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pPr algn="ctr"/>
            <a:r>
              <a:rPr lang="ja-JP" altLang="en-US" sz="1400" b="1" dirty="0" smtClean="0">
                <a:solidFill>
                  <a:schemeClr val="accent6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安心の環境で生活</a:t>
            </a:r>
          </a:p>
        </p:txBody>
      </p:sp>
      <p:cxnSp>
        <p:nvCxnSpPr>
          <p:cNvPr id="115" name="直線コネクタ 114"/>
          <p:cNvCxnSpPr>
            <a:stCxn id="4" idx="6"/>
            <a:endCxn id="66" idx="2"/>
          </p:cNvCxnSpPr>
          <p:nvPr/>
        </p:nvCxnSpPr>
        <p:spPr>
          <a:xfrm>
            <a:off x="5067051" y="3911200"/>
            <a:ext cx="2133519" cy="474903"/>
          </a:xfrm>
          <a:prstGeom prst="line">
            <a:avLst/>
          </a:prstGeom>
          <a:ln w="19050">
            <a:solidFill>
              <a:srgbClr val="0070C0"/>
            </a:solidFill>
            <a:prstDash val="sysDash"/>
            <a:headEnd type="none" w="med" len="med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正方形/長方形 115"/>
          <p:cNvSpPr/>
          <p:nvPr/>
        </p:nvSpPr>
        <p:spPr>
          <a:xfrm>
            <a:off x="539553" y="5241829"/>
            <a:ext cx="217580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400" b="1" dirty="0" smtClean="0">
                <a:solidFill>
                  <a:schemeClr val="accent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創作や労働を通して</a:t>
            </a:r>
            <a:endParaRPr lang="en-US" altLang="ja-JP" sz="1400" b="1" dirty="0" smtClean="0">
              <a:solidFill>
                <a:schemeClr val="accent1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pPr algn="ctr"/>
            <a:r>
              <a:rPr lang="ja-JP" altLang="en-US" sz="1400" b="1" dirty="0" smtClean="0">
                <a:solidFill>
                  <a:schemeClr val="accent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行動が社会な意義を生む</a:t>
            </a:r>
            <a:endParaRPr lang="en-US" altLang="ja-JP" sz="1400" b="1" dirty="0" smtClean="0">
              <a:solidFill>
                <a:schemeClr val="accent1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pPr algn="ctr"/>
            <a:r>
              <a:rPr lang="ja-JP" altLang="en-US" sz="1400" b="1" dirty="0" smtClean="0">
                <a:solidFill>
                  <a:schemeClr val="accent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（社会的アイデンティティ）</a:t>
            </a:r>
            <a:endParaRPr lang="en-US" altLang="ja-JP" sz="1400" b="1" dirty="0" smtClean="0">
              <a:solidFill>
                <a:schemeClr val="accent1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cxnSp>
        <p:nvCxnSpPr>
          <p:cNvPr id="122" name="直線コネクタ 121"/>
          <p:cNvCxnSpPr>
            <a:stCxn id="4" idx="2"/>
            <a:endCxn id="113" idx="6"/>
          </p:cNvCxnSpPr>
          <p:nvPr/>
        </p:nvCxnSpPr>
        <p:spPr>
          <a:xfrm flipH="1" flipV="1">
            <a:off x="2215120" y="3420139"/>
            <a:ext cx="2357195" cy="491060"/>
          </a:xfrm>
          <a:prstGeom prst="line">
            <a:avLst/>
          </a:prstGeom>
          <a:ln w="19050">
            <a:solidFill>
              <a:srgbClr val="0070C0"/>
            </a:solidFill>
            <a:prstDash val="sysDash"/>
            <a:headEnd type="none" w="med" len="med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直線矢印コネクタ 124"/>
          <p:cNvCxnSpPr/>
          <p:nvPr/>
        </p:nvCxnSpPr>
        <p:spPr>
          <a:xfrm flipH="1">
            <a:off x="3424147" y="5228483"/>
            <a:ext cx="0" cy="252000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直線矢印コネクタ 128"/>
          <p:cNvCxnSpPr>
            <a:stCxn id="4" idx="3"/>
            <a:endCxn id="100" idx="7"/>
          </p:cNvCxnSpPr>
          <p:nvPr/>
        </p:nvCxnSpPr>
        <p:spPr>
          <a:xfrm flipH="1">
            <a:off x="3575165" y="4086114"/>
            <a:ext cx="1069603" cy="796266"/>
          </a:xfrm>
          <a:prstGeom prst="straightConnector1">
            <a:avLst/>
          </a:prstGeom>
          <a:ln w="19050">
            <a:solidFill>
              <a:srgbClr val="0070C0"/>
            </a:solidFill>
            <a:prstDash val="sysDash"/>
            <a:headEnd type="none" w="med" len="med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フリーフォーム 129"/>
          <p:cNvSpPr/>
          <p:nvPr/>
        </p:nvSpPr>
        <p:spPr>
          <a:xfrm flipH="1">
            <a:off x="1779251" y="1004250"/>
            <a:ext cx="1667475" cy="327378"/>
          </a:xfrm>
          <a:custGeom>
            <a:avLst/>
            <a:gdLst>
              <a:gd name="connsiteX0" fmla="*/ 0 w 1162755"/>
              <a:gd name="connsiteY0" fmla="*/ 327378 h 327378"/>
              <a:gd name="connsiteX1" fmla="*/ 225778 w 1162755"/>
              <a:gd name="connsiteY1" fmla="*/ 0 h 327378"/>
              <a:gd name="connsiteX2" fmla="*/ 1162755 w 1162755"/>
              <a:gd name="connsiteY2" fmla="*/ 0 h 327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62755" h="327378">
                <a:moveTo>
                  <a:pt x="0" y="327378"/>
                </a:moveTo>
                <a:lnTo>
                  <a:pt x="225778" y="0"/>
                </a:lnTo>
                <a:lnTo>
                  <a:pt x="1162755" y="0"/>
                </a:lnTo>
              </a:path>
            </a:pathLst>
          </a:cu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1" name="テキスト ボックス 130"/>
          <p:cNvSpPr txBox="1"/>
          <p:nvPr/>
        </p:nvSpPr>
        <p:spPr>
          <a:xfrm>
            <a:off x="1185294" y="796575"/>
            <a:ext cx="19848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200" b="1" dirty="0" smtClean="0">
                <a:solidFill>
                  <a:schemeClr val="accent2"/>
                </a:solidFill>
              </a:rPr>
              <a:t>お年寄りは地域の知識資産</a:t>
            </a:r>
            <a:endParaRPr kumimoji="1" lang="ja-JP" altLang="en-US" sz="1200" b="1" dirty="0">
              <a:solidFill>
                <a:schemeClr val="accent2"/>
              </a:solidFill>
            </a:endParaRPr>
          </a:p>
        </p:txBody>
      </p:sp>
      <p:sp>
        <p:nvSpPr>
          <p:cNvPr id="133" name="フリーフォーム 132"/>
          <p:cNvSpPr/>
          <p:nvPr/>
        </p:nvSpPr>
        <p:spPr>
          <a:xfrm flipH="1" flipV="1">
            <a:off x="1203189" y="5688588"/>
            <a:ext cx="1883497" cy="464710"/>
          </a:xfrm>
          <a:custGeom>
            <a:avLst/>
            <a:gdLst>
              <a:gd name="connsiteX0" fmla="*/ 0 w 1162755"/>
              <a:gd name="connsiteY0" fmla="*/ 327378 h 327378"/>
              <a:gd name="connsiteX1" fmla="*/ 225778 w 1162755"/>
              <a:gd name="connsiteY1" fmla="*/ 0 h 327378"/>
              <a:gd name="connsiteX2" fmla="*/ 1162755 w 1162755"/>
              <a:gd name="connsiteY2" fmla="*/ 0 h 327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62755" h="327378">
                <a:moveTo>
                  <a:pt x="0" y="327378"/>
                </a:moveTo>
                <a:lnTo>
                  <a:pt x="225778" y="0"/>
                </a:lnTo>
                <a:lnTo>
                  <a:pt x="1162755" y="0"/>
                </a:lnTo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4" name="テキスト ボックス 133"/>
          <p:cNvSpPr txBox="1"/>
          <p:nvPr/>
        </p:nvSpPr>
        <p:spPr>
          <a:xfrm>
            <a:off x="785905" y="5950559"/>
            <a:ext cx="19848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200" b="1" dirty="0" smtClean="0">
                <a:solidFill>
                  <a:schemeClr val="accent1"/>
                </a:solidFill>
              </a:rPr>
              <a:t>お年寄りは地域の労働資産</a:t>
            </a:r>
            <a:endParaRPr kumimoji="1" lang="ja-JP" altLang="en-US" sz="1200" b="1" dirty="0">
              <a:solidFill>
                <a:schemeClr val="accent1"/>
              </a:solidFill>
            </a:endParaRPr>
          </a:p>
        </p:txBody>
      </p:sp>
      <p:sp>
        <p:nvSpPr>
          <p:cNvPr id="137" name="正方形/長方形 136"/>
          <p:cNvSpPr/>
          <p:nvPr/>
        </p:nvSpPr>
        <p:spPr>
          <a:xfrm>
            <a:off x="3688743" y="4917463"/>
            <a:ext cx="648223" cy="230832"/>
          </a:xfrm>
          <a:prstGeom prst="rect">
            <a:avLst/>
          </a:prstGeom>
          <a:ln w="127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ja-JP" altLang="en-US" sz="900" dirty="0" smtClean="0">
                <a:solidFill>
                  <a:schemeClr val="tx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家事</a:t>
            </a:r>
          </a:p>
        </p:txBody>
      </p:sp>
      <p:sp>
        <p:nvSpPr>
          <p:cNvPr id="142" name="フリーフォーム 141"/>
          <p:cNvSpPr/>
          <p:nvPr/>
        </p:nvSpPr>
        <p:spPr>
          <a:xfrm flipH="1">
            <a:off x="339091" y="2468396"/>
            <a:ext cx="1728192" cy="327378"/>
          </a:xfrm>
          <a:custGeom>
            <a:avLst/>
            <a:gdLst>
              <a:gd name="connsiteX0" fmla="*/ 0 w 1162755"/>
              <a:gd name="connsiteY0" fmla="*/ 327378 h 327378"/>
              <a:gd name="connsiteX1" fmla="*/ 225778 w 1162755"/>
              <a:gd name="connsiteY1" fmla="*/ 0 h 327378"/>
              <a:gd name="connsiteX2" fmla="*/ 1162755 w 1162755"/>
              <a:gd name="connsiteY2" fmla="*/ 0 h 327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62755" h="327378">
                <a:moveTo>
                  <a:pt x="0" y="327378"/>
                </a:moveTo>
                <a:lnTo>
                  <a:pt x="225778" y="0"/>
                </a:lnTo>
                <a:lnTo>
                  <a:pt x="1162755" y="0"/>
                </a:lnTo>
              </a:path>
            </a:pathLst>
          </a:cu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3" name="テキスト ボックス 142"/>
          <p:cNvSpPr txBox="1"/>
          <p:nvPr/>
        </p:nvSpPr>
        <p:spPr>
          <a:xfrm>
            <a:off x="-35585" y="2259432"/>
            <a:ext cx="19848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200" b="1" dirty="0" smtClean="0">
                <a:solidFill>
                  <a:schemeClr val="accent5"/>
                </a:solidFill>
              </a:rPr>
              <a:t>お年寄りは地域の経済資産</a:t>
            </a:r>
            <a:endParaRPr kumimoji="1" lang="ja-JP" altLang="en-US" sz="1200" b="1" dirty="0">
              <a:solidFill>
                <a:schemeClr val="accent5"/>
              </a:solidFill>
            </a:endParaRPr>
          </a:p>
        </p:txBody>
      </p:sp>
      <p:cxnSp>
        <p:nvCxnSpPr>
          <p:cNvPr id="147" name="直線矢印コネクタ 146"/>
          <p:cNvCxnSpPr/>
          <p:nvPr/>
        </p:nvCxnSpPr>
        <p:spPr>
          <a:xfrm rot="5400000" flipH="1">
            <a:off x="3093411" y="4906584"/>
            <a:ext cx="0" cy="252000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テキスト ボックス 150"/>
          <p:cNvSpPr txBox="1"/>
          <p:nvPr/>
        </p:nvSpPr>
        <p:spPr>
          <a:xfrm>
            <a:off x="1488423" y="374467"/>
            <a:ext cx="3823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dirty="0" smtClean="0"/>
              <a:t>「あおいけあ」が実現している介護　←</a:t>
            </a:r>
            <a:endParaRPr kumimoji="1" lang="ja-JP" altLang="en-US" dirty="0"/>
          </a:p>
        </p:txBody>
      </p:sp>
      <p:sp>
        <p:nvSpPr>
          <p:cNvPr id="152" name="テキスト ボックス 151"/>
          <p:cNvSpPr txBox="1"/>
          <p:nvPr/>
        </p:nvSpPr>
        <p:spPr>
          <a:xfrm>
            <a:off x="5235635" y="374467"/>
            <a:ext cx="3741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 b="1" dirty="0" smtClean="0"/>
              <a:t>→</a:t>
            </a:r>
            <a:r>
              <a:rPr lang="ja-JP" altLang="en-US" sz="1400" b="1" dirty="0" smtClean="0"/>
              <a:t>　</a:t>
            </a:r>
            <a:r>
              <a:rPr kumimoji="1" lang="ja-JP" altLang="en-US" sz="1600" b="1" dirty="0" smtClean="0">
                <a:solidFill>
                  <a:schemeClr val="accent1"/>
                </a:solidFill>
              </a:rPr>
              <a:t>従来</a:t>
            </a:r>
            <a:r>
              <a:rPr kumimoji="1" lang="ja-JP" altLang="en-US" sz="1600" b="1" dirty="0" smtClean="0"/>
              <a:t>の小規模多機能で実現する介護</a:t>
            </a:r>
            <a:endParaRPr kumimoji="1" lang="ja-JP" altLang="en-US" sz="1050" b="1" dirty="0"/>
          </a:p>
        </p:txBody>
      </p:sp>
      <p:cxnSp>
        <p:nvCxnSpPr>
          <p:cNvPr id="156" name="直線矢印コネクタ 155"/>
          <p:cNvCxnSpPr/>
          <p:nvPr/>
        </p:nvCxnSpPr>
        <p:spPr>
          <a:xfrm flipH="1">
            <a:off x="3424147" y="4594706"/>
            <a:ext cx="0" cy="252000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正方形/長方形 158"/>
          <p:cNvSpPr/>
          <p:nvPr/>
        </p:nvSpPr>
        <p:spPr>
          <a:xfrm>
            <a:off x="123067" y="4136951"/>
            <a:ext cx="234642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400" b="1" dirty="0" smtClean="0">
                <a:solidFill>
                  <a:schemeClr val="accent5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買物も旅行も嗜好品も</a:t>
            </a:r>
            <a:endParaRPr lang="en-US" altLang="ja-JP" sz="1400" b="1" dirty="0" smtClean="0">
              <a:solidFill>
                <a:schemeClr val="accent5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pPr algn="ctr"/>
            <a:r>
              <a:rPr lang="ja-JP" altLang="en-US" sz="1400" b="1" dirty="0">
                <a:solidFill>
                  <a:schemeClr val="accent5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好きなもの</a:t>
            </a:r>
            <a:r>
              <a:rPr lang="ja-JP" altLang="en-US" sz="1400" b="1" dirty="0" smtClean="0">
                <a:solidFill>
                  <a:schemeClr val="accent5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を適度に楽しむ</a:t>
            </a:r>
            <a:endParaRPr lang="en-US" altLang="ja-JP" sz="1400" b="1" dirty="0" smtClean="0">
              <a:solidFill>
                <a:schemeClr val="accent5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pPr algn="ctr"/>
            <a:r>
              <a:rPr lang="ja-JP" altLang="en-US" sz="1400" b="1" dirty="0" smtClean="0">
                <a:solidFill>
                  <a:schemeClr val="accent5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（人としての尊厳・達成感）</a:t>
            </a:r>
            <a:endParaRPr lang="en-US" altLang="ja-JP" sz="1400" b="1" dirty="0" smtClean="0">
              <a:solidFill>
                <a:schemeClr val="accent5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160" name="正方形/長方形 159"/>
          <p:cNvSpPr/>
          <p:nvPr/>
        </p:nvSpPr>
        <p:spPr>
          <a:xfrm>
            <a:off x="2702561" y="1930434"/>
            <a:ext cx="804883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800" dirty="0" smtClean="0">
                <a:solidFill>
                  <a:schemeClr val="tx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ご両親</a:t>
            </a:r>
            <a:endParaRPr lang="en-US" altLang="ja-JP" sz="800" dirty="0" smtClean="0">
              <a:solidFill>
                <a:schemeClr val="tx1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pPr algn="ctr"/>
            <a:r>
              <a:rPr lang="en-US" altLang="ja-JP" sz="800" dirty="0" smtClean="0">
                <a:solidFill>
                  <a:schemeClr val="tx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(</a:t>
            </a:r>
            <a:r>
              <a:rPr lang="ja-JP" altLang="en-US" sz="800" dirty="0" smtClean="0">
                <a:solidFill>
                  <a:schemeClr val="tx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お母さん</a:t>
            </a:r>
            <a:r>
              <a:rPr lang="en-US" altLang="ja-JP" sz="800" dirty="0" smtClean="0">
                <a:solidFill>
                  <a:schemeClr val="tx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)</a:t>
            </a:r>
            <a:endParaRPr lang="ja-JP" altLang="en-US" sz="800" dirty="0" smtClean="0">
              <a:solidFill>
                <a:schemeClr val="tx1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cxnSp>
        <p:nvCxnSpPr>
          <p:cNvPr id="161" name="直線矢印コネクタ 160"/>
          <p:cNvCxnSpPr/>
          <p:nvPr/>
        </p:nvCxnSpPr>
        <p:spPr>
          <a:xfrm rot="5400000" flipH="1">
            <a:off x="3417419" y="1922718"/>
            <a:ext cx="0" cy="252000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正方形/長方形 161"/>
          <p:cNvSpPr/>
          <p:nvPr/>
        </p:nvSpPr>
        <p:spPr>
          <a:xfrm>
            <a:off x="3230693" y="1282338"/>
            <a:ext cx="108041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800" dirty="0" smtClean="0">
                <a:solidFill>
                  <a:schemeClr val="tx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市政教育</a:t>
            </a:r>
            <a:endParaRPr lang="en-US" altLang="ja-JP" sz="800" dirty="0" smtClean="0">
              <a:solidFill>
                <a:schemeClr val="tx1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pPr algn="ctr"/>
            <a:r>
              <a:rPr lang="ja-JP" altLang="en-US" sz="8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地域支え合い</a:t>
            </a:r>
            <a:endParaRPr lang="ja-JP" altLang="en-US" sz="800" dirty="0" smtClean="0">
              <a:solidFill>
                <a:schemeClr val="tx1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cxnSp>
        <p:nvCxnSpPr>
          <p:cNvPr id="163" name="直線矢印コネクタ 162"/>
          <p:cNvCxnSpPr/>
          <p:nvPr/>
        </p:nvCxnSpPr>
        <p:spPr>
          <a:xfrm flipH="1">
            <a:off x="3759983" y="1558795"/>
            <a:ext cx="0" cy="288000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正方形/長方形 163"/>
          <p:cNvSpPr/>
          <p:nvPr/>
        </p:nvSpPr>
        <p:spPr>
          <a:xfrm>
            <a:off x="7416469" y="4736164"/>
            <a:ext cx="648223" cy="215444"/>
          </a:xfrm>
          <a:prstGeom prst="rect">
            <a:avLst/>
          </a:prstGeom>
          <a:ln w="127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ja-JP" altLang="en-US" sz="800" dirty="0" smtClean="0">
                <a:solidFill>
                  <a:schemeClr val="tx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総合病院</a:t>
            </a:r>
          </a:p>
        </p:txBody>
      </p:sp>
      <p:grpSp>
        <p:nvGrpSpPr>
          <p:cNvPr id="23" name="グループ化 170"/>
          <p:cNvGrpSpPr/>
          <p:nvPr/>
        </p:nvGrpSpPr>
        <p:grpSpPr>
          <a:xfrm>
            <a:off x="5341160" y="4856458"/>
            <a:ext cx="1467363" cy="1467362"/>
            <a:chOff x="5685987" y="2924944"/>
            <a:chExt cx="2641718" cy="2641718"/>
          </a:xfrm>
        </p:grpSpPr>
        <p:grpSp>
          <p:nvGrpSpPr>
            <p:cNvPr id="24" name="グループ化 172"/>
            <p:cNvGrpSpPr/>
            <p:nvPr/>
          </p:nvGrpSpPr>
          <p:grpSpPr>
            <a:xfrm>
              <a:off x="5685987" y="2924944"/>
              <a:ext cx="2641718" cy="2641718"/>
              <a:chOff x="5199910" y="1163494"/>
              <a:chExt cx="3424701" cy="3424701"/>
            </a:xfrm>
          </p:grpSpPr>
          <p:sp>
            <p:nvSpPr>
              <p:cNvPr id="176" name="円/楕円 175"/>
              <p:cNvSpPr/>
              <p:nvPr/>
            </p:nvSpPr>
            <p:spPr>
              <a:xfrm>
                <a:off x="5199910" y="1163494"/>
                <a:ext cx="3424701" cy="3424701"/>
              </a:xfrm>
              <a:prstGeom prst="ellipse">
                <a:avLst/>
              </a:prstGeom>
              <a:solidFill>
                <a:schemeClr val="tx2">
                  <a:lumMod val="20000"/>
                  <a:lumOff val="80000"/>
                  <a:alpha val="5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tIns="468000" bIns="0" rtlCol="0" anchor="b"/>
              <a:lstStyle/>
              <a:p>
                <a:pPr algn="ctr"/>
                <a:endParaRPr kumimoji="1" lang="ja-JP" altLang="en-US" sz="900" dirty="0">
                  <a:solidFill>
                    <a:schemeClr val="tx1"/>
                  </a:solidFill>
                  <a:latin typeface="Meiryo UI" pitchFamily="50" charset="-128"/>
                  <a:ea typeface="Meiryo UI" pitchFamily="50" charset="-128"/>
                  <a:cs typeface="Meiryo UI" pitchFamily="50" charset="-128"/>
                </a:endParaRPr>
              </a:p>
            </p:txBody>
          </p:sp>
          <p:sp>
            <p:nvSpPr>
              <p:cNvPr id="177" name="円/楕円 176"/>
              <p:cNvSpPr/>
              <p:nvPr/>
            </p:nvSpPr>
            <p:spPr>
              <a:xfrm>
                <a:off x="5868144" y="1844824"/>
                <a:ext cx="2088232" cy="2088232"/>
              </a:xfrm>
              <a:prstGeom prst="ellipse">
                <a:avLst/>
              </a:prstGeom>
              <a:solidFill>
                <a:schemeClr val="tx2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tIns="468000" bIns="0" rtlCol="0" anchor="b"/>
              <a:lstStyle/>
              <a:p>
                <a:pPr algn="ctr"/>
                <a:endParaRPr kumimoji="1" lang="ja-JP" altLang="en-US" sz="900" dirty="0">
                  <a:solidFill>
                    <a:schemeClr val="tx1"/>
                  </a:solidFill>
                  <a:latin typeface="Meiryo UI" pitchFamily="50" charset="-128"/>
                  <a:ea typeface="Meiryo UI" pitchFamily="50" charset="-128"/>
                  <a:cs typeface="Meiryo UI" pitchFamily="50" charset="-128"/>
                </a:endParaRPr>
              </a:p>
            </p:txBody>
          </p:sp>
          <p:sp>
            <p:nvSpPr>
              <p:cNvPr id="178" name="円/楕円 177"/>
              <p:cNvSpPr/>
              <p:nvPr/>
            </p:nvSpPr>
            <p:spPr>
              <a:xfrm>
                <a:off x="6084168" y="2060848"/>
                <a:ext cx="1656184" cy="1656184"/>
              </a:xfrm>
              <a:prstGeom prst="ellipse">
                <a:avLst/>
              </a:pr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tIns="468000" bIns="0" rtlCol="0" anchor="b"/>
              <a:lstStyle/>
              <a:p>
                <a:pPr algn="ctr"/>
                <a:endParaRPr lang="ja-JP" altLang="en-US" sz="900" dirty="0" smtClean="0">
                  <a:solidFill>
                    <a:schemeClr val="tx1"/>
                  </a:solidFill>
                  <a:latin typeface="Meiryo UI" pitchFamily="50" charset="-128"/>
                  <a:ea typeface="Meiryo UI" pitchFamily="50" charset="-128"/>
                  <a:cs typeface="Meiryo UI" pitchFamily="50" charset="-128"/>
                </a:endParaRPr>
              </a:p>
            </p:txBody>
          </p:sp>
          <p:sp>
            <p:nvSpPr>
              <p:cNvPr id="179" name="円/楕円 178"/>
              <p:cNvSpPr/>
              <p:nvPr/>
            </p:nvSpPr>
            <p:spPr>
              <a:xfrm>
                <a:off x="6363816" y="2340496"/>
                <a:ext cx="1096888" cy="1096888"/>
              </a:xfrm>
              <a:prstGeom prst="ellipse">
                <a:avLst/>
              </a:prstGeom>
              <a:solidFill>
                <a:srgbClr val="FF99CC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kumimoji="1" lang="ja-JP" altLang="en-US" sz="900" dirty="0">
                  <a:solidFill>
                    <a:schemeClr val="tx1"/>
                  </a:solidFill>
                  <a:latin typeface="Meiryo UI" pitchFamily="50" charset="-128"/>
                  <a:ea typeface="Meiryo UI" pitchFamily="50" charset="-128"/>
                  <a:cs typeface="Meiryo UI" pitchFamily="50" charset="-128"/>
                </a:endParaRPr>
              </a:p>
            </p:txBody>
          </p:sp>
          <p:sp>
            <p:nvSpPr>
              <p:cNvPr id="180" name="円/楕円 179"/>
              <p:cNvSpPr/>
              <p:nvPr/>
            </p:nvSpPr>
            <p:spPr>
              <a:xfrm>
                <a:off x="6547285" y="2523968"/>
                <a:ext cx="729951" cy="729948"/>
              </a:xfrm>
              <a:prstGeom prst="ellipse">
                <a:avLst/>
              </a:prstGeom>
              <a:solidFill>
                <a:schemeClr val="tx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kumimoji="1" lang="ja-JP" altLang="en-US" sz="1000" b="1" dirty="0" smtClean="0">
                    <a:solidFill>
                      <a:schemeClr val="bg1"/>
                    </a:solidFill>
                    <a:latin typeface="Meiryo UI" pitchFamily="50" charset="-128"/>
                    <a:ea typeface="Meiryo UI" pitchFamily="50" charset="-128"/>
                    <a:cs typeface="Meiryo UI" pitchFamily="50" charset="-128"/>
                  </a:rPr>
                  <a:t>介護</a:t>
                </a:r>
                <a:endParaRPr kumimoji="1" lang="en-US" altLang="ja-JP" sz="1000" b="1" dirty="0" smtClean="0">
                  <a:solidFill>
                    <a:schemeClr val="bg1"/>
                  </a:solidFill>
                  <a:latin typeface="Meiryo UI" pitchFamily="50" charset="-128"/>
                  <a:ea typeface="Meiryo UI" pitchFamily="50" charset="-128"/>
                  <a:cs typeface="Meiryo UI" pitchFamily="50" charset="-128"/>
                </a:endParaRPr>
              </a:p>
              <a:p>
                <a:pPr algn="ctr"/>
                <a:r>
                  <a:rPr lang="ja-JP" altLang="en-US" sz="1000" b="1" dirty="0">
                    <a:solidFill>
                      <a:schemeClr val="bg1"/>
                    </a:solidFill>
                    <a:latin typeface="Meiryo UI" pitchFamily="50" charset="-128"/>
                    <a:ea typeface="Meiryo UI" pitchFamily="50" charset="-128"/>
                    <a:cs typeface="Meiryo UI" pitchFamily="50" charset="-128"/>
                  </a:rPr>
                  <a:t>保険</a:t>
                </a:r>
                <a:endParaRPr kumimoji="1" lang="en-US" altLang="ja-JP" sz="1000" b="1" dirty="0" smtClean="0">
                  <a:solidFill>
                    <a:schemeClr val="bg1"/>
                  </a:solidFill>
                  <a:latin typeface="Meiryo UI" pitchFamily="50" charset="-128"/>
                  <a:ea typeface="Meiryo UI" pitchFamily="50" charset="-128"/>
                  <a:cs typeface="Meiryo UI" pitchFamily="50" charset="-128"/>
                </a:endParaRPr>
              </a:p>
            </p:txBody>
          </p:sp>
        </p:grpSp>
        <p:cxnSp>
          <p:nvCxnSpPr>
            <p:cNvPr id="175" name="直線矢印コネクタ 174"/>
            <p:cNvCxnSpPr/>
            <p:nvPr/>
          </p:nvCxnSpPr>
          <p:spPr>
            <a:xfrm flipH="1">
              <a:off x="7004709" y="4372943"/>
              <a:ext cx="0" cy="396000"/>
            </a:xfrm>
            <a:prstGeom prst="straightConnector1">
              <a:avLst/>
            </a:prstGeom>
            <a:ln w="19050">
              <a:noFill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5" name="直線矢印コネクタ 184"/>
          <p:cNvCxnSpPr>
            <a:stCxn id="4" idx="5"/>
            <a:endCxn id="179" idx="1"/>
          </p:cNvCxnSpPr>
          <p:nvPr/>
        </p:nvCxnSpPr>
        <p:spPr>
          <a:xfrm>
            <a:off x="4994600" y="4086115"/>
            <a:ext cx="914081" cy="1343473"/>
          </a:xfrm>
          <a:prstGeom prst="straightConnector1">
            <a:avLst/>
          </a:prstGeom>
          <a:ln w="19050">
            <a:solidFill>
              <a:srgbClr val="0070C0"/>
            </a:solidFill>
            <a:prstDash val="sys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直線矢印コネクタ 188"/>
          <p:cNvCxnSpPr/>
          <p:nvPr/>
        </p:nvCxnSpPr>
        <p:spPr>
          <a:xfrm rot="5400000" flipH="1">
            <a:off x="3754309" y="4906584"/>
            <a:ext cx="0" cy="252000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直線矢印コネクタ 191"/>
          <p:cNvCxnSpPr/>
          <p:nvPr/>
        </p:nvCxnSpPr>
        <p:spPr>
          <a:xfrm rot="5400000" flipH="1">
            <a:off x="6034451" y="2608073"/>
            <a:ext cx="0" cy="252000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直線矢印コネクタ 192"/>
          <p:cNvCxnSpPr/>
          <p:nvPr/>
        </p:nvCxnSpPr>
        <p:spPr>
          <a:xfrm>
            <a:off x="2135303" y="3564898"/>
            <a:ext cx="216000" cy="216000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直線矢印コネクタ 193"/>
          <p:cNvCxnSpPr/>
          <p:nvPr/>
        </p:nvCxnSpPr>
        <p:spPr>
          <a:xfrm>
            <a:off x="1695955" y="3044969"/>
            <a:ext cx="216000" cy="216000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7" name="正方形/長方形 196"/>
          <p:cNvSpPr/>
          <p:nvPr/>
        </p:nvSpPr>
        <p:spPr>
          <a:xfrm>
            <a:off x="1202909" y="3753760"/>
            <a:ext cx="91323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800" dirty="0" smtClean="0">
                <a:solidFill>
                  <a:schemeClr val="tx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地域活性</a:t>
            </a:r>
          </a:p>
        </p:txBody>
      </p:sp>
      <p:sp>
        <p:nvSpPr>
          <p:cNvPr id="198" name="正方形/長方形 197"/>
          <p:cNvSpPr/>
          <p:nvPr/>
        </p:nvSpPr>
        <p:spPr>
          <a:xfrm>
            <a:off x="3304214" y="2495758"/>
            <a:ext cx="92331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800" dirty="0" smtClean="0">
                <a:solidFill>
                  <a:schemeClr val="tx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地域</a:t>
            </a:r>
            <a:r>
              <a:rPr lang="ja-JP" altLang="en-US" sz="8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コミュニティ</a:t>
            </a:r>
            <a:endParaRPr lang="en-US" altLang="ja-JP" sz="800" dirty="0" smtClean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pPr algn="ctr"/>
            <a:r>
              <a:rPr lang="ja-JP" altLang="en-US" sz="800" dirty="0" smtClean="0">
                <a:solidFill>
                  <a:schemeClr val="tx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（ボランティア）</a:t>
            </a:r>
          </a:p>
        </p:txBody>
      </p:sp>
      <p:cxnSp>
        <p:nvCxnSpPr>
          <p:cNvPr id="199" name="直線矢印コネクタ 198"/>
          <p:cNvCxnSpPr/>
          <p:nvPr/>
        </p:nvCxnSpPr>
        <p:spPr>
          <a:xfrm>
            <a:off x="7486143" y="4504390"/>
            <a:ext cx="216000" cy="216000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直線矢印コネクタ 199"/>
          <p:cNvCxnSpPr/>
          <p:nvPr/>
        </p:nvCxnSpPr>
        <p:spPr>
          <a:xfrm flipH="1">
            <a:off x="7035859" y="4504390"/>
            <a:ext cx="216000" cy="216000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1" name="正方形/長方形 200"/>
          <p:cNvSpPr/>
          <p:nvPr/>
        </p:nvSpPr>
        <p:spPr>
          <a:xfrm>
            <a:off x="5369507" y="2536431"/>
            <a:ext cx="631476" cy="338554"/>
          </a:xfrm>
          <a:prstGeom prst="rect">
            <a:avLst/>
          </a:prstGeom>
          <a:ln w="127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ja-JP" altLang="en-US" sz="800" dirty="0" smtClean="0">
                <a:solidFill>
                  <a:schemeClr val="tx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昔からの</a:t>
            </a:r>
            <a:endParaRPr lang="en-US" altLang="ja-JP" sz="800" dirty="0" smtClean="0">
              <a:solidFill>
                <a:schemeClr val="tx1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pPr algn="ctr"/>
            <a:r>
              <a:rPr lang="ja-JP" altLang="en-US" sz="800" dirty="0" smtClean="0">
                <a:solidFill>
                  <a:schemeClr val="tx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人間関係</a:t>
            </a:r>
          </a:p>
        </p:txBody>
      </p:sp>
      <p:sp>
        <p:nvSpPr>
          <p:cNvPr id="202" name="正方形/長方形 201"/>
          <p:cNvSpPr/>
          <p:nvPr/>
        </p:nvSpPr>
        <p:spPr>
          <a:xfrm>
            <a:off x="7494737" y="3835965"/>
            <a:ext cx="648223" cy="346249"/>
          </a:xfrm>
          <a:prstGeom prst="rect">
            <a:avLst/>
          </a:prstGeom>
          <a:ln w="127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ja-JP" altLang="en-US" sz="800" dirty="0" smtClean="0">
                <a:solidFill>
                  <a:schemeClr val="tx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処方箋</a:t>
            </a:r>
            <a:endParaRPr lang="en-US" altLang="ja-JP" sz="800" dirty="0" smtClean="0">
              <a:solidFill>
                <a:schemeClr val="tx1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pPr algn="ctr"/>
            <a:r>
              <a:rPr lang="ja-JP" altLang="en-US" sz="800" dirty="0" smtClean="0">
                <a:solidFill>
                  <a:schemeClr val="tx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薬局</a:t>
            </a:r>
          </a:p>
        </p:txBody>
      </p:sp>
      <p:cxnSp>
        <p:nvCxnSpPr>
          <p:cNvPr id="203" name="直線矢印コネクタ 202"/>
          <p:cNvCxnSpPr/>
          <p:nvPr/>
        </p:nvCxnSpPr>
        <p:spPr>
          <a:xfrm flipH="1">
            <a:off x="7467883" y="4064370"/>
            <a:ext cx="216000" cy="216000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" name="正方形/長方形 205"/>
          <p:cNvSpPr/>
          <p:nvPr/>
        </p:nvSpPr>
        <p:spPr>
          <a:xfrm>
            <a:off x="2184447" y="2700493"/>
            <a:ext cx="9132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800" dirty="0" smtClean="0">
                <a:solidFill>
                  <a:schemeClr val="tx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商店街で</a:t>
            </a:r>
            <a:endParaRPr lang="en-US" altLang="ja-JP" sz="800" dirty="0" smtClean="0">
              <a:solidFill>
                <a:schemeClr val="tx1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pPr algn="ctr"/>
            <a:r>
              <a:rPr lang="ja-JP" altLang="en-US" sz="8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買い物やサービスを利用する</a:t>
            </a:r>
            <a:endParaRPr lang="ja-JP" altLang="en-US" sz="800" dirty="0" smtClean="0">
              <a:solidFill>
                <a:schemeClr val="tx1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cxnSp>
        <p:nvCxnSpPr>
          <p:cNvPr id="208" name="直線矢印コネクタ 207"/>
          <p:cNvCxnSpPr/>
          <p:nvPr/>
        </p:nvCxnSpPr>
        <p:spPr>
          <a:xfrm flipH="1">
            <a:off x="2787365" y="2241592"/>
            <a:ext cx="576065" cy="504056"/>
          </a:xfrm>
          <a:prstGeom prst="straightConnector1">
            <a:avLst/>
          </a:prstGeom>
          <a:ln w="9525">
            <a:solidFill>
              <a:schemeClr val="tx1"/>
            </a:solidFill>
            <a:prstDash val="sysDash"/>
            <a:headEnd type="none" w="med" len="med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直線矢印コネクタ 211"/>
          <p:cNvCxnSpPr/>
          <p:nvPr/>
        </p:nvCxnSpPr>
        <p:spPr>
          <a:xfrm flipH="1" flipV="1">
            <a:off x="2571339" y="4185808"/>
            <a:ext cx="576064" cy="720080"/>
          </a:xfrm>
          <a:prstGeom prst="straightConnector1">
            <a:avLst/>
          </a:prstGeom>
          <a:ln w="9525">
            <a:solidFill>
              <a:schemeClr val="tx1"/>
            </a:solidFill>
            <a:prstDash val="sysDash"/>
            <a:headEnd type="none" w="med" len="med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直線矢印コネクタ 216"/>
          <p:cNvCxnSpPr/>
          <p:nvPr/>
        </p:nvCxnSpPr>
        <p:spPr>
          <a:xfrm flipH="1">
            <a:off x="2150580" y="3067547"/>
            <a:ext cx="216000" cy="216000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直線矢印コネクタ 218"/>
          <p:cNvCxnSpPr/>
          <p:nvPr/>
        </p:nvCxnSpPr>
        <p:spPr>
          <a:xfrm flipV="1">
            <a:off x="6243747" y="5013944"/>
            <a:ext cx="504000" cy="396000"/>
          </a:xfrm>
          <a:prstGeom prst="straightConnector1">
            <a:avLst/>
          </a:prstGeom>
          <a:ln w="9525">
            <a:solidFill>
              <a:schemeClr val="tx1"/>
            </a:solidFill>
            <a:prstDash val="sysDash"/>
            <a:headEnd type="none" w="med" len="med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3" name="正方形/長方形 222"/>
          <p:cNvSpPr/>
          <p:nvPr/>
        </p:nvSpPr>
        <p:spPr>
          <a:xfrm>
            <a:off x="2017853" y="3837057"/>
            <a:ext cx="913232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800" dirty="0" smtClean="0">
                <a:solidFill>
                  <a:schemeClr val="tx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創作したものを</a:t>
            </a:r>
            <a:endParaRPr lang="en-US" altLang="ja-JP" sz="800" dirty="0" smtClean="0">
              <a:solidFill>
                <a:schemeClr val="tx1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pPr algn="ctr"/>
            <a:r>
              <a:rPr lang="ja-JP" altLang="en-US" sz="8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販売する</a:t>
            </a:r>
            <a:endParaRPr lang="ja-JP" altLang="en-US" sz="800" dirty="0" smtClean="0">
              <a:solidFill>
                <a:schemeClr val="tx1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cxnSp>
        <p:nvCxnSpPr>
          <p:cNvPr id="225" name="直線矢印コネクタ 224"/>
          <p:cNvCxnSpPr/>
          <p:nvPr/>
        </p:nvCxnSpPr>
        <p:spPr>
          <a:xfrm flipH="1">
            <a:off x="6351704" y="2329163"/>
            <a:ext cx="0" cy="252000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直線矢印コネクタ 227"/>
          <p:cNvCxnSpPr/>
          <p:nvPr/>
        </p:nvCxnSpPr>
        <p:spPr>
          <a:xfrm rot="5400000" flipH="1">
            <a:off x="4100216" y="1922718"/>
            <a:ext cx="0" cy="252000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9" name="正方形/長方形 228"/>
          <p:cNvSpPr/>
          <p:nvPr/>
        </p:nvSpPr>
        <p:spPr>
          <a:xfrm>
            <a:off x="3902208" y="1941985"/>
            <a:ext cx="91323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800" dirty="0" smtClean="0">
                <a:solidFill>
                  <a:schemeClr val="tx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学校</a:t>
            </a:r>
          </a:p>
        </p:txBody>
      </p:sp>
      <p:cxnSp>
        <p:nvCxnSpPr>
          <p:cNvPr id="238" name="直線矢印コネクタ 237"/>
          <p:cNvCxnSpPr/>
          <p:nvPr/>
        </p:nvCxnSpPr>
        <p:spPr>
          <a:xfrm flipH="1">
            <a:off x="1658385" y="3560886"/>
            <a:ext cx="216000" cy="216000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9" name="正方形/長方形 238"/>
          <p:cNvSpPr/>
          <p:nvPr/>
        </p:nvSpPr>
        <p:spPr>
          <a:xfrm>
            <a:off x="1036021" y="2829231"/>
            <a:ext cx="913232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800" dirty="0" smtClean="0">
                <a:solidFill>
                  <a:schemeClr val="tx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モデル化による</a:t>
            </a:r>
            <a:endParaRPr lang="en-US" altLang="ja-JP" sz="800" dirty="0" smtClean="0">
              <a:solidFill>
                <a:schemeClr val="tx1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pPr algn="ctr"/>
            <a:r>
              <a:rPr lang="ja-JP" altLang="en-US" sz="8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横展開</a:t>
            </a:r>
            <a:endParaRPr lang="ja-JP" altLang="en-US" sz="800" dirty="0" smtClean="0">
              <a:solidFill>
                <a:schemeClr val="tx1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cxnSp>
        <p:nvCxnSpPr>
          <p:cNvPr id="240" name="直線矢印コネクタ 239"/>
          <p:cNvCxnSpPr/>
          <p:nvPr/>
        </p:nvCxnSpPr>
        <p:spPr>
          <a:xfrm rot="5400000" flipH="1">
            <a:off x="6657779" y="2608073"/>
            <a:ext cx="0" cy="252000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1" name="正方形/長方形 240"/>
          <p:cNvSpPr/>
          <p:nvPr/>
        </p:nvSpPr>
        <p:spPr>
          <a:xfrm>
            <a:off x="6675795" y="2536431"/>
            <a:ext cx="720080" cy="338554"/>
          </a:xfrm>
          <a:prstGeom prst="rect">
            <a:avLst/>
          </a:prstGeom>
          <a:ln w="127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ja-JP" altLang="en-US" sz="800" dirty="0" smtClean="0">
                <a:solidFill>
                  <a:schemeClr val="tx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場に対する愛着と平穏</a:t>
            </a:r>
          </a:p>
        </p:txBody>
      </p:sp>
      <p:sp>
        <p:nvSpPr>
          <p:cNvPr id="245" name="正方形/長方形 244"/>
          <p:cNvSpPr/>
          <p:nvPr/>
        </p:nvSpPr>
        <p:spPr>
          <a:xfrm>
            <a:off x="4458893" y="4591005"/>
            <a:ext cx="81740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1100" dirty="0" smtClean="0">
                <a:solidFill>
                  <a:schemeClr val="tx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サービス</a:t>
            </a:r>
          </a:p>
        </p:txBody>
      </p:sp>
      <p:sp>
        <p:nvSpPr>
          <p:cNvPr id="246" name="テキスト ボックス 245"/>
          <p:cNvSpPr txBox="1"/>
          <p:nvPr/>
        </p:nvSpPr>
        <p:spPr>
          <a:xfrm>
            <a:off x="1" y="0"/>
            <a:ext cx="7574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「あおいけあ」が実現する次世代型小規模多機能モデルは地域を元気にする</a:t>
            </a:r>
            <a:endParaRPr kumimoji="1" lang="ja-JP" altLang="en-US" dirty="0"/>
          </a:p>
        </p:txBody>
      </p:sp>
      <p:cxnSp>
        <p:nvCxnSpPr>
          <p:cNvPr id="247" name="直線コネクタ 246"/>
          <p:cNvCxnSpPr/>
          <p:nvPr/>
        </p:nvCxnSpPr>
        <p:spPr>
          <a:xfrm>
            <a:off x="39700" y="374467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8" name="テキスト ボックス 247"/>
          <p:cNvSpPr txBox="1"/>
          <p:nvPr/>
        </p:nvSpPr>
        <p:spPr>
          <a:xfrm>
            <a:off x="41403" y="429270"/>
            <a:ext cx="1141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900" dirty="0"/>
              <a:t>●</a:t>
            </a:r>
            <a:r>
              <a:rPr lang="ja-JP" altLang="en-US" sz="900" dirty="0" smtClean="0"/>
              <a:t>ステークスホルダ</a:t>
            </a:r>
            <a:endParaRPr lang="en-US" altLang="ja-JP" sz="900" dirty="0" smtClean="0"/>
          </a:p>
          <a:p>
            <a:r>
              <a:rPr lang="ja-JP" altLang="en-US" sz="900" dirty="0" smtClean="0"/>
              <a:t>　構成</a:t>
            </a:r>
            <a:r>
              <a:rPr lang="ja-JP" altLang="en-US" sz="900" dirty="0"/>
              <a:t>ＭＡＰ</a:t>
            </a:r>
            <a:endParaRPr kumimoji="1" lang="ja-JP" altLang="en-US" sz="900" dirty="0"/>
          </a:p>
        </p:txBody>
      </p:sp>
      <p:sp>
        <p:nvSpPr>
          <p:cNvPr id="127" name="テキスト ボックス 126"/>
          <p:cNvSpPr txBox="1"/>
          <p:nvPr/>
        </p:nvSpPr>
        <p:spPr>
          <a:xfrm>
            <a:off x="0" y="6581002"/>
            <a:ext cx="20882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 smtClean="0">
                <a:latin typeface="AR P丸ゴシック体M04" pitchFamily="50" charset="-128"/>
                <a:ea typeface="AR P丸ゴシック体M04" pitchFamily="50" charset="-128"/>
              </a:rPr>
              <a:t>川島勇我氏作成</a:t>
            </a:r>
            <a:endParaRPr kumimoji="1" lang="ja-JP" altLang="en-US" sz="1200" dirty="0">
              <a:latin typeface="AR P丸ゴシック体M04" pitchFamily="50" charset="-128"/>
              <a:ea typeface="AR P丸ゴシック体M04" pitchFamily="50" charset="-128"/>
            </a:endParaRPr>
          </a:p>
        </p:txBody>
      </p:sp>
      <p:pic>
        <p:nvPicPr>
          <p:cNvPr id="128" name="図 1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883" y="6475937"/>
            <a:ext cx="1547664" cy="403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18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oicare\Desktop\ブログ画像\ヘルプマン\あおいけあ01\あおいけあ01\_DSC542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" t="11492" r="3693" b="13448"/>
          <a:stretch/>
        </p:blipFill>
        <p:spPr bwMode="auto">
          <a:xfrm>
            <a:off x="0" y="908720"/>
            <a:ext cx="9144001" cy="5134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 rot="16200000">
            <a:off x="6713757" y="4023093"/>
            <a:ext cx="279358" cy="4437112"/>
          </a:xfrm>
          <a:solidFill>
            <a:schemeClr val="tx1"/>
          </a:solidFill>
        </p:spPr>
        <p:txBody>
          <a:bodyPr vert="eaVert">
            <a:noAutofit/>
          </a:bodyPr>
          <a:lstStyle/>
          <a:p>
            <a:pPr algn="r"/>
            <a:r>
              <a:rPr lang="en-US" altLang="ja-JP" sz="2000" dirty="0"/>
              <a:t> </a:t>
            </a:r>
            <a:r>
              <a:rPr lang="en-US" altLang="ja-JP" sz="20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http://</a:t>
            </a:r>
            <a:r>
              <a:rPr lang="en-US" altLang="ja-JP" sz="2000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www.</a:t>
            </a:r>
            <a:r>
              <a:rPr lang="en-US" altLang="ja-JP" sz="2000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aoicare</a:t>
            </a:r>
            <a:r>
              <a:rPr lang="en-US" altLang="ja-JP" sz="2000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.com</a:t>
            </a:r>
            <a:endParaRPr kumimoji="1" lang="ja-JP" altLang="en-US" sz="20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133" y="6428554"/>
            <a:ext cx="1648806" cy="429446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4073523" y="6381328"/>
            <a:ext cx="5049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2000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http://</a:t>
            </a:r>
            <a:r>
              <a:rPr lang="en-US" altLang="ja-JP" sz="20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www.</a:t>
            </a:r>
            <a:r>
              <a:rPr lang="en-US" altLang="ja-JP" sz="2000" dirty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facebook</a:t>
            </a:r>
            <a:r>
              <a:rPr lang="en-US" altLang="ja-JP" sz="20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.com/aoicare</a:t>
            </a:r>
            <a:endParaRPr kumimoji="1" lang="ja-JP" altLang="en-US" sz="20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0" y="-14610"/>
            <a:ext cx="77444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ご清聴ありがとうございました</a:t>
            </a:r>
            <a:endParaRPr lang="ja-JP" altLang="en-US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33524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652349"/>
              </p:ext>
            </p:extLst>
          </p:nvPr>
        </p:nvGraphicFramePr>
        <p:xfrm>
          <a:off x="-1787573" y="2"/>
          <a:ext cx="10931573" cy="77248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Acrobat Document" r:id="rId4" imgW="8083080" imgH="5711760" progId="AcroExch.Document.7">
                  <p:embed/>
                </p:oleObj>
              </mc:Choice>
              <mc:Fallback>
                <p:oleObj name="Acrobat Document" r:id="rId4" imgW="8083080" imgH="5711760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787573" y="2"/>
                        <a:ext cx="10931573" cy="77248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85787" y="4857760"/>
            <a:ext cx="1000132" cy="1143000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 smtClean="0">
                <a:solidFill>
                  <a:srgbClr val="FF0000"/>
                </a:solidFill>
                <a:latin typeface="AR PＰＯＰ５H" pitchFamily="50" charset="-128"/>
                <a:ea typeface="AR PＰＯＰ５H" pitchFamily="50" charset="-128"/>
              </a:rPr>
              <a:t>内部</a:t>
            </a:r>
            <a:r>
              <a:rPr kumimoji="1" lang="en-US" altLang="ja-JP" dirty="0" smtClean="0">
                <a:solidFill>
                  <a:srgbClr val="FF0000"/>
                </a:solidFill>
                <a:latin typeface="AR PＰＯＰ５H" pitchFamily="50" charset="-128"/>
                <a:ea typeface="AR PＰＯＰ５H" pitchFamily="50" charset="-128"/>
              </a:rPr>
              <a:t/>
            </a:r>
            <a:br>
              <a:rPr kumimoji="1" lang="en-US" altLang="ja-JP" dirty="0" smtClean="0">
                <a:solidFill>
                  <a:srgbClr val="FF0000"/>
                </a:solidFill>
                <a:latin typeface="AR PＰＯＰ５H" pitchFamily="50" charset="-128"/>
                <a:ea typeface="AR PＰＯＰ５H" pitchFamily="50" charset="-128"/>
              </a:rPr>
            </a:br>
            <a:endParaRPr kumimoji="1" lang="ja-JP" altLang="en-US" dirty="0">
              <a:solidFill>
                <a:srgbClr val="FF0000"/>
              </a:solidFill>
              <a:latin typeface="AR PＰＯＰ５H" pitchFamily="50" charset="-128"/>
              <a:ea typeface="AR PＰＯＰ５H" pitchFamily="50" charset="-128"/>
            </a:endParaRPr>
          </a:p>
        </p:txBody>
      </p:sp>
      <p:sp>
        <p:nvSpPr>
          <p:cNvPr id="4" name="円/楕円 3"/>
          <p:cNvSpPr/>
          <p:nvPr/>
        </p:nvSpPr>
        <p:spPr>
          <a:xfrm>
            <a:off x="1571606" y="785796"/>
            <a:ext cx="4714908" cy="3786214"/>
          </a:xfrm>
          <a:prstGeom prst="ellipse">
            <a:avLst/>
          </a:prstGeom>
          <a:solidFill>
            <a:schemeClr val="accent1">
              <a:alpha val="2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円/楕円 4"/>
          <p:cNvSpPr/>
          <p:nvPr/>
        </p:nvSpPr>
        <p:spPr>
          <a:xfrm>
            <a:off x="5429256" y="2285992"/>
            <a:ext cx="2571768" cy="1285884"/>
          </a:xfrm>
          <a:prstGeom prst="ellipse">
            <a:avLst/>
          </a:prstGeom>
          <a:solidFill>
            <a:schemeClr val="accent4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円/楕円 5"/>
          <p:cNvSpPr/>
          <p:nvPr/>
        </p:nvSpPr>
        <p:spPr>
          <a:xfrm>
            <a:off x="5072067" y="642919"/>
            <a:ext cx="2714644" cy="2000264"/>
          </a:xfrm>
          <a:prstGeom prst="ellipse">
            <a:avLst/>
          </a:prstGeom>
          <a:solidFill>
            <a:schemeClr val="accent2">
              <a:alpha val="2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 descr="IMG_067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5536" y="4149080"/>
            <a:ext cx="4392488" cy="32943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084" y="1"/>
            <a:ext cx="1547664" cy="403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550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oicare\Desktop\ブログ画像\ヘルプマン\あおいけあ01\あおいけあ01\_DSC55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741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074" y="1"/>
            <a:ext cx="1547664" cy="403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740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92696"/>
            <a:ext cx="7414800" cy="5623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084" y="1"/>
            <a:ext cx="1547664" cy="403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618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4002"/>
            <a:ext cx="6977602" cy="52332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図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7" t="236" r="-5692" b="-236"/>
          <a:stretch/>
        </p:blipFill>
        <p:spPr>
          <a:xfrm>
            <a:off x="4427985" y="2949120"/>
            <a:ext cx="4967523" cy="39590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" y="6454897"/>
            <a:ext cx="1547664" cy="403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92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431</TotalTime>
  <Words>1792</Words>
  <Application>Microsoft Office PowerPoint</Application>
  <PresentationFormat>画面に合わせる (4:3)</PresentationFormat>
  <Paragraphs>415</Paragraphs>
  <Slides>59</Slides>
  <Notes>13</Notes>
  <HiddenSlides>9</HiddenSlides>
  <MMClips>0</MMClips>
  <ScaleCrop>false</ScaleCrop>
  <HeadingPairs>
    <vt:vector size="6" baseType="variant"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59</vt:i4>
      </vt:variant>
    </vt:vector>
  </HeadingPairs>
  <TitlesOfParts>
    <vt:vector size="61" baseType="lpstr">
      <vt:lpstr>Office ​​テーマ</vt:lpstr>
      <vt:lpstr>Acrobat Document</vt:lpstr>
      <vt:lpstr> http://www.aoicare.com</vt:lpstr>
      <vt:lpstr>自己紹介</vt:lpstr>
      <vt:lpstr>　事業所配置図</vt:lpstr>
      <vt:lpstr>小規模多機能型居宅介護 おたがいさん</vt:lpstr>
      <vt:lpstr>PowerPoint プレゼンテーション</vt:lpstr>
      <vt:lpstr>内部 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 http://www.aoicare.com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http://www.aoicare.com</dc:title>
  <dc:creator>aoicare</dc:creator>
  <cp:lastModifiedBy>fmvuser</cp:lastModifiedBy>
  <cp:revision>26</cp:revision>
  <dcterms:created xsi:type="dcterms:W3CDTF">2014-11-18T01:52:25Z</dcterms:created>
  <dcterms:modified xsi:type="dcterms:W3CDTF">2015-01-18T12:52:34Z</dcterms:modified>
</cp:coreProperties>
</file>