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96" r:id="rId4"/>
    <p:sldId id="297" r:id="rId5"/>
    <p:sldId id="298" r:id="rId6"/>
    <p:sldId id="259" r:id="rId7"/>
    <p:sldId id="260" r:id="rId8"/>
    <p:sldId id="261" r:id="rId9"/>
    <p:sldId id="290" r:id="rId10"/>
    <p:sldId id="291" r:id="rId11"/>
    <p:sldId id="292" r:id="rId12"/>
    <p:sldId id="316" r:id="rId13"/>
    <p:sldId id="317" r:id="rId14"/>
    <p:sldId id="299" r:id="rId15"/>
    <p:sldId id="302" r:id="rId16"/>
    <p:sldId id="300" r:id="rId17"/>
    <p:sldId id="301" r:id="rId18"/>
    <p:sldId id="269" r:id="rId19"/>
    <p:sldId id="314" r:id="rId20"/>
    <p:sldId id="270" r:id="rId21"/>
    <p:sldId id="273" r:id="rId22"/>
    <p:sldId id="274" r:id="rId23"/>
    <p:sldId id="303" r:id="rId24"/>
    <p:sldId id="279" r:id="rId25"/>
    <p:sldId id="304" r:id="rId26"/>
    <p:sldId id="305" r:id="rId27"/>
    <p:sldId id="306" r:id="rId28"/>
    <p:sldId id="307" r:id="rId29"/>
    <p:sldId id="308" r:id="rId30"/>
    <p:sldId id="309" r:id="rId31"/>
    <p:sldId id="310" r:id="rId32"/>
    <p:sldId id="311" r:id="rId33"/>
    <p:sldId id="312" r:id="rId34"/>
    <p:sldId id="313" r:id="rId35"/>
    <p:sldId id="282" r:id="rId36"/>
    <p:sldId id="295" r:id="rId37"/>
    <p:sldId id="315" r:id="rId38"/>
    <p:sldId id="318" r:id="rId39"/>
    <p:sldId id="346" r:id="rId40"/>
    <p:sldId id="347" r:id="rId41"/>
    <p:sldId id="348" r:id="rId42"/>
    <p:sldId id="323" r:id="rId43"/>
    <p:sldId id="325" r:id="rId44"/>
    <p:sldId id="326" r:id="rId45"/>
    <p:sldId id="327" r:id="rId46"/>
    <p:sldId id="328" r:id="rId47"/>
    <p:sldId id="329" r:id="rId48"/>
    <p:sldId id="330" r:id="rId49"/>
    <p:sldId id="349" r:id="rId50"/>
    <p:sldId id="350" r:id="rId51"/>
    <p:sldId id="334" r:id="rId52"/>
    <p:sldId id="335" r:id="rId53"/>
    <p:sldId id="336" r:id="rId54"/>
    <p:sldId id="337" r:id="rId55"/>
    <p:sldId id="338" r:id="rId56"/>
    <p:sldId id="339" r:id="rId57"/>
    <p:sldId id="340" r:id="rId58"/>
    <p:sldId id="341" r:id="rId59"/>
    <p:sldId id="342" r:id="rId60"/>
    <p:sldId id="343" r:id="rId61"/>
    <p:sldId id="344" r:id="rId62"/>
    <p:sldId id="345" r:id="rId6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6C7AA-3EB8-4CD2-9F00-3967492F247F}" type="datetimeFigureOut">
              <a:rPr kumimoji="1" lang="ja-JP" altLang="en-US" smtClean="0"/>
              <a:t>2014/2/8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B105E-FD21-47A0-BAB7-696163411F68}" type="slidenum">
              <a:rPr kumimoji="1" lang="ja-JP" altLang="en-US" smtClean="0"/>
              <a:t>‹#›</a:t>
            </a:fld>
            <a:endParaRPr kumimoji="1" lang="ja-JP" altLang="en-US"/>
          </a:p>
        </p:txBody>
      </p:sp>
    </p:spTree>
    <p:extLst>
      <p:ext uri="{BB962C8B-B14F-4D97-AF65-F5344CB8AC3E}">
        <p14:creationId xmlns:p14="http://schemas.microsoft.com/office/powerpoint/2010/main" val="41599086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1</a:t>
            </a:fld>
            <a:endParaRPr kumimoji="1" lang="ja-JP" altLang="en-US"/>
          </a:p>
        </p:txBody>
      </p:sp>
    </p:spTree>
    <p:extLst>
      <p:ext uri="{BB962C8B-B14F-4D97-AF65-F5344CB8AC3E}">
        <p14:creationId xmlns:p14="http://schemas.microsoft.com/office/powerpoint/2010/main" val="1502856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10</a:t>
            </a:fld>
            <a:endParaRPr kumimoji="1" lang="ja-JP" altLang="en-US"/>
          </a:p>
        </p:txBody>
      </p:sp>
    </p:spTree>
    <p:extLst>
      <p:ext uri="{BB962C8B-B14F-4D97-AF65-F5344CB8AC3E}">
        <p14:creationId xmlns:p14="http://schemas.microsoft.com/office/powerpoint/2010/main" val="269618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11</a:t>
            </a:fld>
            <a:endParaRPr kumimoji="1" lang="ja-JP" altLang="en-US"/>
          </a:p>
        </p:txBody>
      </p:sp>
    </p:spTree>
    <p:extLst>
      <p:ext uri="{BB962C8B-B14F-4D97-AF65-F5344CB8AC3E}">
        <p14:creationId xmlns:p14="http://schemas.microsoft.com/office/powerpoint/2010/main" val="1671964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12</a:t>
            </a:fld>
            <a:endParaRPr kumimoji="1" lang="ja-JP" altLang="en-US"/>
          </a:p>
        </p:txBody>
      </p:sp>
    </p:spTree>
    <p:extLst>
      <p:ext uri="{BB962C8B-B14F-4D97-AF65-F5344CB8AC3E}">
        <p14:creationId xmlns:p14="http://schemas.microsoft.com/office/powerpoint/2010/main" val="3687068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13</a:t>
            </a:fld>
            <a:endParaRPr kumimoji="1" lang="ja-JP" altLang="en-US"/>
          </a:p>
        </p:txBody>
      </p:sp>
    </p:spTree>
    <p:extLst>
      <p:ext uri="{BB962C8B-B14F-4D97-AF65-F5344CB8AC3E}">
        <p14:creationId xmlns:p14="http://schemas.microsoft.com/office/powerpoint/2010/main" val="1569990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14</a:t>
            </a:fld>
            <a:endParaRPr kumimoji="1" lang="ja-JP" altLang="en-US"/>
          </a:p>
        </p:txBody>
      </p:sp>
    </p:spTree>
    <p:extLst>
      <p:ext uri="{BB962C8B-B14F-4D97-AF65-F5344CB8AC3E}">
        <p14:creationId xmlns:p14="http://schemas.microsoft.com/office/powerpoint/2010/main" val="2897626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15</a:t>
            </a:fld>
            <a:endParaRPr kumimoji="1" lang="ja-JP" altLang="en-US"/>
          </a:p>
        </p:txBody>
      </p:sp>
    </p:spTree>
    <p:extLst>
      <p:ext uri="{BB962C8B-B14F-4D97-AF65-F5344CB8AC3E}">
        <p14:creationId xmlns:p14="http://schemas.microsoft.com/office/powerpoint/2010/main" val="880637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16</a:t>
            </a:fld>
            <a:endParaRPr kumimoji="1" lang="ja-JP" altLang="en-US"/>
          </a:p>
        </p:txBody>
      </p:sp>
    </p:spTree>
    <p:extLst>
      <p:ext uri="{BB962C8B-B14F-4D97-AF65-F5344CB8AC3E}">
        <p14:creationId xmlns:p14="http://schemas.microsoft.com/office/powerpoint/2010/main" val="300464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17</a:t>
            </a:fld>
            <a:endParaRPr kumimoji="1" lang="ja-JP" altLang="en-US"/>
          </a:p>
        </p:txBody>
      </p:sp>
    </p:spTree>
    <p:extLst>
      <p:ext uri="{BB962C8B-B14F-4D97-AF65-F5344CB8AC3E}">
        <p14:creationId xmlns:p14="http://schemas.microsoft.com/office/powerpoint/2010/main" val="3277048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18</a:t>
            </a:fld>
            <a:endParaRPr kumimoji="1" lang="ja-JP" altLang="en-US"/>
          </a:p>
        </p:txBody>
      </p:sp>
    </p:spTree>
    <p:extLst>
      <p:ext uri="{BB962C8B-B14F-4D97-AF65-F5344CB8AC3E}">
        <p14:creationId xmlns:p14="http://schemas.microsoft.com/office/powerpoint/2010/main" val="85857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19</a:t>
            </a:fld>
            <a:endParaRPr kumimoji="1" lang="ja-JP" altLang="en-US"/>
          </a:p>
        </p:txBody>
      </p:sp>
    </p:spTree>
    <p:extLst>
      <p:ext uri="{BB962C8B-B14F-4D97-AF65-F5344CB8AC3E}">
        <p14:creationId xmlns:p14="http://schemas.microsoft.com/office/powerpoint/2010/main" val="103994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2</a:t>
            </a:fld>
            <a:endParaRPr kumimoji="1" lang="ja-JP" altLang="en-US"/>
          </a:p>
        </p:txBody>
      </p:sp>
    </p:spTree>
    <p:extLst>
      <p:ext uri="{BB962C8B-B14F-4D97-AF65-F5344CB8AC3E}">
        <p14:creationId xmlns:p14="http://schemas.microsoft.com/office/powerpoint/2010/main" val="222339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20</a:t>
            </a:fld>
            <a:endParaRPr kumimoji="1" lang="ja-JP" altLang="en-US"/>
          </a:p>
        </p:txBody>
      </p:sp>
    </p:spTree>
    <p:extLst>
      <p:ext uri="{BB962C8B-B14F-4D97-AF65-F5344CB8AC3E}">
        <p14:creationId xmlns:p14="http://schemas.microsoft.com/office/powerpoint/2010/main" val="3406938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36</a:t>
            </a:fld>
            <a:endParaRPr kumimoji="1" lang="ja-JP" altLang="en-US"/>
          </a:p>
        </p:txBody>
      </p:sp>
    </p:spTree>
    <p:extLst>
      <p:ext uri="{BB962C8B-B14F-4D97-AF65-F5344CB8AC3E}">
        <p14:creationId xmlns:p14="http://schemas.microsoft.com/office/powerpoint/2010/main" val="1621174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37</a:t>
            </a:fld>
            <a:endParaRPr kumimoji="1" lang="ja-JP" altLang="en-US"/>
          </a:p>
        </p:txBody>
      </p:sp>
    </p:spTree>
    <p:extLst>
      <p:ext uri="{BB962C8B-B14F-4D97-AF65-F5344CB8AC3E}">
        <p14:creationId xmlns:p14="http://schemas.microsoft.com/office/powerpoint/2010/main" val="699240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38</a:t>
            </a:fld>
            <a:endParaRPr kumimoji="1" lang="ja-JP" altLang="en-US"/>
          </a:p>
        </p:txBody>
      </p:sp>
    </p:spTree>
    <p:extLst>
      <p:ext uri="{BB962C8B-B14F-4D97-AF65-F5344CB8AC3E}">
        <p14:creationId xmlns:p14="http://schemas.microsoft.com/office/powerpoint/2010/main" val="2183561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39</a:t>
            </a:fld>
            <a:endParaRPr kumimoji="1" lang="ja-JP" altLang="en-US"/>
          </a:p>
        </p:txBody>
      </p:sp>
    </p:spTree>
    <p:extLst>
      <p:ext uri="{BB962C8B-B14F-4D97-AF65-F5344CB8AC3E}">
        <p14:creationId xmlns:p14="http://schemas.microsoft.com/office/powerpoint/2010/main" val="2537238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E608A9A-3880-4EB6-B394-7A56EEF7CCCD}" type="slidenum">
              <a:rPr kumimoji="1" lang="ja-JP" altLang="en-US" smtClean="0"/>
              <a:pPr/>
              <a:t>40</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41</a:t>
            </a:fld>
            <a:endParaRPr kumimoji="1" lang="ja-JP" altLang="en-US"/>
          </a:p>
        </p:txBody>
      </p:sp>
    </p:spTree>
    <p:extLst>
      <p:ext uri="{BB962C8B-B14F-4D97-AF65-F5344CB8AC3E}">
        <p14:creationId xmlns:p14="http://schemas.microsoft.com/office/powerpoint/2010/main" val="4181524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42</a:t>
            </a:fld>
            <a:endParaRPr kumimoji="1" lang="ja-JP" altLang="en-US"/>
          </a:p>
        </p:txBody>
      </p:sp>
    </p:spTree>
    <p:extLst>
      <p:ext uri="{BB962C8B-B14F-4D97-AF65-F5344CB8AC3E}">
        <p14:creationId xmlns:p14="http://schemas.microsoft.com/office/powerpoint/2010/main" val="131543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43</a:t>
            </a:fld>
            <a:endParaRPr kumimoji="1" lang="ja-JP" altLang="en-US"/>
          </a:p>
        </p:txBody>
      </p:sp>
    </p:spTree>
    <p:extLst>
      <p:ext uri="{BB962C8B-B14F-4D97-AF65-F5344CB8AC3E}">
        <p14:creationId xmlns:p14="http://schemas.microsoft.com/office/powerpoint/2010/main" val="3900415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44</a:t>
            </a:fld>
            <a:endParaRPr kumimoji="1" lang="ja-JP" altLang="en-US"/>
          </a:p>
        </p:txBody>
      </p:sp>
    </p:spTree>
    <p:extLst>
      <p:ext uri="{BB962C8B-B14F-4D97-AF65-F5344CB8AC3E}">
        <p14:creationId xmlns:p14="http://schemas.microsoft.com/office/powerpoint/2010/main" val="68451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3</a:t>
            </a:fld>
            <a:endParaRPr kumimoji="1" lang="ja-JP" altLang="en-US"/>
          </a:p>
        </p:txBody>
      </p:sp>
    </p:spTree>
    <p:extLst>
      <p:ext uri="{BB962C8B-B14F-4D97-AF65-F5344CB8AC3E}">
        <p14:creationId xmlns:p14="http://schemas.microsoft.com/office/powerpoint/2010/main" val="593546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E608A9A-3880-4EB6-B394-7A56EEF7CCCD}" type="slidenum">
              <a:rPr kumimoji="1" lang="ja-JP" altLang="en-US" smtClean="0"/>
              <a:pPr/>
              <a:t>45</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E608A9A-3880-4EB6-B394-7A56EEF7CCCD}" type="slidenum">
              <a:rPr kumimoji="1" lang="ja-JP" altLang="en-US" smtClean="0"/>
              <a:pPr/>
              <a:t>46</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E608A9A-3880-4EB6-B394-7A56EEF7CCCD}" type="slidenum">
              <a:rPr kumimoji="1" lang="ja-JP" altLang="en-US" smtClean="0"/>
              <a:pPr/>
              <a:t>47</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48</a:t>
            </a:fld>
            <a:endParaRPr kumimoji="1" lang="ja-JP" altLang="en-US"/>
          </a:p>
        </p:txBody>
      </p:sp>
    </p:spTree>
    <p:extLst>
      <p:ext uri="{BB962C8B-B14F-4D97-AF65-F5344CB8AC3E}">
        <p14:creationId xmlns:p14="http://schemas.microsoft.com/office/powerpoint/2010/main" val="2606723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49</a:t>
            </a:fld>
            <a:endParaRPr kumimoji="1" lang="ja-JP" altLang="en-US"/>
          </a:p>
        </p:txBody>
      </p:sp>
    </p:spTree>
    <p:extLst>
      <p:ext uri="{BB962C8B-B14F-4D97-AF65-F5344CB8AC3E}">
        <p14:creationId xmlns:p14="http://schemas.microsoft.com/office/powerpoint/2010/main" val="2071401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50</a:t>
            </a:fld>
            <a:endParaRPr kumimoji="1" lang="ja-JP" altLang="en-US"/>
          </a:p>
        </p:txBody>
      </p:sp>
    </p:spTree>
    <p:extLst>
      <p:ext uri="{BB962C8B-B14F-4D97-AF65-F5344CB8AC3E}">
        <p14:creationId xmlns:p14="http://schemas.microsoft.com/office/powerpoint/2010/main" val="2270700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51</a:t>
            </a:fld>
            <a:endParaRPr kumimoji="1" lang="ja-JP" altLang="en-US"/>
          </a:p>
        </p:txBody>
      </p:sp>
    </p:spTree>
    <p:extLst>
      <p:ext uri="{BB962C8B-B14F-4D97-AF65-F5344CB8AC3E}">
        <p14:creationId xmlns:p14="http://schemas.microsoft.com/office/powerpoint/2010/main" val="987171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52</a:t>
            </a:fld>
            <a:endParaRPr kumimoji="1" lang="ja-JP" altLang="en-US"/>
          </a:p>
        </p:txBody>
      </p:sp>
    </p:spTree>
    <p:extLst>
      <p:ext uri="{BB962C8B-B14F-4D97-AF65-F5344CB8AC3E}">
        <p14:creationId xmlns:p14="http://schemas.microsoft.com/office/powerpoint/2010/main" val="3026325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53</a:t>
            </a:fld>
            <a:endParaRPr kumimoji="1" lang="ja-JP" altLang="en-US"/>
          </a:p>
        </p:txBody>
      </p:sp>
    </p:spTree>
    <p:extLst>
      <p:ext uri="{BB962C8B-B14F-4D97-AF65-F5344CB8AC3E}">
        <p14:creationId xmlns:p14="http://schemas.microsoft.com/office/powerpoint/2010/main" val="135432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54</a:t>
            </a:fld>
            <a:endParaRPr kumimoji="1" lang="ja-JP" altLang="en-US"/>
          </a:p>
        </p:txBody>
      </p:sp>
    </p:spTree>
    <p:extLst>
      <p:ext uri="{BB962C8B-B14F-4D97-AF65-F5344CB8AC3E}">
        <p14:creationId xmlns:p14="http://schemas.microsoft.com/office/powerpoint/2010/main" val="183793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4</a:t>
            </a:fld>
            <a:endParaRPr kumimoji="1" lang="ja-JP" altLang="en-US"/>
          </a:p>
        </p:txBody>
      </p:sp>
    </p:spTree>
    <p:extLst>
      <p:ext uri="{BB962C8B-B14F-4D97-AF65-F5344CB8AC3E}">
        <p14:creationId xmlns:p14="http://schemas.microsoft.com/office/powerpoint/2010/main" val="111258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55</a:t>
            </a:fld>
            <a:endParaRPr kumimoji="1" lang="ja-JP" altLang="en-US"/>
          </a:p>
        </p:txBody>
      </p:sp>
    </p:spTree>
    <p:extLst>
      <p:ext uri="{BB962C8B-B14F-4D97-AF65-F5344CB8AC3E}">
        <p14:creationId xmlns:p14="http://schemas.microsoft.com/office/powerpoint/2010/main" val="2524083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56</a:t>
            </a:fld>
            <a:endParaRPr kumimoji="1" lang="ja-JP" altLang="en-US"/>
          </a:p>
        </p:txBody>
      </p:sp>
    </p:spTree>
    <p:extLst>
      <p:ext uri="{BB962C8B-B14F-4D97-AF65-F5344CB8AC3E}">
        <p14:creationId xmlns:p14="http://schemas.microsoft.com/office/powerpoint/2010/main" val="449848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57</a:t>
            </a:fld>
            <a:endParaRPr kumimoji="1" lang="ja-JP" altLang="en-US"/>
          </a:p>
        </p:txBody>
      </p:sp>
    </p:spTree>
    <p:extLst>
      <p:ext uri="{BB962C8B-B14F-4D97-AF65-F5344CB8AC3E}">
        <p14:creationId xmlns:p14="http://schemas.microsoft.com/office/powerpoint/2010/main" val="1837873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58</a:t>
            </a:fld>
            <a:endParaRPr kumimoji="1" lang="ja-JP" altLang="en-US"/>
          </a:p>
        </p:txBody>
      </p:sp>
    </p:spTree>
    <p:extLst>
      <p:ext uri="{BB962C8B-B14F-4D97-AF65-F5344CB8AC3E}">
        <p14:creationId xmlns:p14="http://schemas.microsoft.com/office/powerpoint/2010/main" val="31565905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59</a:t>
            </a:fld>
            <a:endParaRPr kumimoji="1" lang="ja-JP" altLang="en-US"/>
          </a:p>
        </p:txBody>
      </p:sp>
    </p:spTree>
    <p:extLst>
      <p:ext uri="{BB962C8B-B14F-4D97-AF65-F5344CB8AC3E}">
        <p14:creationId xmlns:p14="http://schemas.microsoft.com/office/powerpoint/2010/main" val="4249296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60</a:t>
            </a:fld>
            <a:endParaRPr kumimoji="1" lang="ja-JP" altLang="en-US"/>
          </a:p>
        </p:txBody>
      </p:sp>
    </p:spTree>
    <p:extLst>
      <p:ext uri="{BB962C8B-B14F-4D97-AF65-F5344CB8AC3E}">
        <p14:creationId xmlns:p14="http://schemas.microsoft.com/office/powerpoint/2010/main" val="3795525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61</a:t>
            </a:fld>
            <a:endParaRPr kumimoji="1" lang="ja-JP" altLang="en-US"/>
          </a:p>
        </p:txBody>
      </p:sp>
    </p:spTree>
    <p:extLst>
      <p:ext uri="{BB962C8B-B14F-4D97-AF65-F5344CB8AC3E}">
        <p14:creationId xmlns:p14="http://schemas.microsoft.com/office/powerpoint/2010/main" val="401395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608A9A-3880-4EB6-B394-7A56EEF7CCCD}" type="slidenum">
              <a:rPr kumimoji="1" lang="ja-JP" altLang="en-US" smtClean="0"/>
              <a:pPr/>
              <a:t>62</a:t>
            </a:fld>
            <a:endParaRPr kumimoji="1" lang="ja-JP" altLang="en-US"/>
          </a:p>
        </p:txBody>
      </p:sp>
    </p:spTree>
    <p:extLst>
      <p:ext uri="{BB962C8B-B14F-4D97-AF65-F5344CB8AC3E}">
        <p14:creationId xmlns:p14="http://schemas.microsoft.com/office/powerpoint/2010/main" val="363478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5</a:t>
            </a:fld>
            <a:endParaRPr kumimoji="1" lang="ja-JP" altLang="en-US"/>
          </a:p>
        </p:txBody>
      </p:sp>
    </p:spTree>
    <p:extLst>
      <p:ext uri="{BB962C8B-B14F-4D97-AF65-F5344CB8AC3E}">
        <p14:creationId xmlns:p14="http://schemas.microsoft.com/office/powerpoint/2010/main" val="353842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6</a:t>
            </a:fld>
            <a:endParaRPr kumimoji="1" lang="ja-JP" altLang="en-US"/>
          </a:p>
        </p:txBody>
      </p:sp>
    </p:spTree>
    <p:extLst>
      <p:ext uri="{BB962C8B-B14F-4D97-AF65-F5344CB8AC3E}">
        <p14:creationId xmlns:p14="http://schemas.microsoft.com/office/powerpoint/2010/main" val="80261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7</a:t>
            </a:fld>
            <a:endParaRPr kumimoji="1" lang="ja-JP" altLang="en-US"/>
          </a:p>
        </p:txBody>
      </p:sp>
    </p:spTree>
    <p:extLst>
      <p:ext uri="{BB962C8B-B14F-4D97-AF65-F5344CB8AC3E}">
        <p14:creationId xmlns:p14="http://schemas.microsoft.com/office/powerpoint/2010/main" val="822929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8</a:t>
            </a:fld>
            <a:endParaRPr kumimoji="1" lang="ja-JP" altLang="en-US"/>
          </a:p>
        </p:txBody>
      </p:sp>
    </p:spTree>
    <p:extLst>
      <p:ext uri="{BB962C8B-B14F-4D97-AF65-F5344CB8AC3E}">
        <p14:creationId xmlns:p14="http://schemas.microsoft.com/office/powerpoint/2010/main" val="227537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BB105E-FD21-47A0-BAB7-696163411F68}" type="slidenum">
              <a:rPr kumimoji="1" lang="ja-JP" altLang="en-US" smtClean="0"/>
              <a:t>9</a:t>
            </a:fld>
            <a:endParaRPr kumimoji="1" lang="ja-JP" altLang="en-US"/>
          </a:p>
        </p:txBody>
      </p:sp>
    </p:spTree>
    <p:extLst>
      <p:ext uri="{BB962C8B-B14F-4D97-AF65-F5344CB8AC3E}">
        <p14:creationId xmlns:p14="http://schemas.microsoft.com/office/powerpoint/2010/main" val="185105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637379-1056-422E-8ACE-56992E7D6753}" type="datetimeFigureOut">
              <a:rPr kumimoji="1" lang="ja-JP" altLang="en-US" smtClean="0"/>
              <a:t>2014/2/8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3461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637379-1056-422E-8ACE-56992E7D6753}" type="datetimeFigureOut">
              <a:rPr kumimoji="1" lang="ja-JP" altLang="en-US" smtClean="0"/>
              <a:t>2014/2/8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318421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637379-1056-422E-8ACE-56992E7D6753}" type="datetimeFigureOut">
              <a:rPr kumimoji="1" lang="ja-JP" altLang="en-US" smtClean="0"/>
              <a:t>2014/2/8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100555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637379-1056-422E-8ACE-56992E7D6753}" type="datetimeFigureOut">
              <a:rPr kumimoji="1" lang="ja-JP" altLang="en-US" smtClean="0"/>
              <a:t>2014/2/8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218975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637379-1056-422E-8ACE-56992E7D6753}" type="datetimeFigureOut">
              <a:rPr kumimoji="1" lang="ja-JP" altLang="en-US" smtClean="0"/>
              <a:t>2014/2/8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143068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637379-1056-422E-8ACE-56992E7D6753}" type="datetimeFigureOut">
              <a:rPr kumimoji="1" lang="ja-JP" altLang="en-US" smtClean="0"/>
              <a:t>2014/2/8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257302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637379-1056-422E-8ACE-56992E7D6753}" type="datetimeFigureOut">
              <a:rPr kumimoji="1" lang="ja-JP" altLang="en-US" smtClean="0"/>
              <a:t>2014/2/8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211716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637379-1056-422E-8ACE-56992E7D6753}" type="datetimeFigureOut">
              <a:rPr kumimoji="1" lang="ja-JP" altLang="en-US" smtClean="0"/>
              <a:t>2014/2/8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214096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637379-1056-422E-8ACE-56992E7D6753}" type="datetimeFigureOut">
              <a:rPr kumimoji="1" lang="ja-JP" altLang="en-US" smtClean="0"/>
              <a:t>2014/2/8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387906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637379-1056-422E-8ACE-56992E7D6753}" type="datetimeFigureOut">
              <a:rPr kumimoji="1" lang="ja-JP" altLang="en-US" smtClean="0"/>
              <a:t>2014/2/8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201339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637379-1056-422E-8ACE-56992E7D6753}" type="datetimeFigureOut">
              <a:rPr kumimoji="1" lang="ja-JP" altLang="en-US" smtClean="0"/>
              <a:t>2014/2/8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67699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37379-1056-422E-8ACE-56992E7D6753}" type="datetimeFigureOut">
              <a:rPr kumimoji="1" lang="ja-JP" altLang="en-US" smtClean="0"/>
              <a:t>2014/2/8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D1255-D85F-4F42-AD0E-32ABD62AD7A0}" type="slidenum">
              <a:rPr kumimoji="1" lang="ja-JP" altLang="en-US" smtClean="0"/>
              <a:t>‹#›</a:t>
            </a:fld>
            <a:endParaRPr kumimoji="1" lang="ja-JP" altLang="en-US"/>
          </a:p>
        </p:txBody>
      </p:sp>
    </p:spTree>
    <p:extLst>
      <p:ext uri="{BB962C8B-B14F-4D97-AF65-F5344CB8AC3E}">
        <p14:creationId xmlns:p14="http://schemas.microsoft.com/office/powerpoint/2010/main" val="176854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アメニティーフォーラム講演</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静岡県立大学国際関係学部　教授</a:t>
            </a:r>
            <a:endParaRPr kumimoji="1" lang="en-US" altLang="ja-JP" dirty="0" smtClean="0"/>
          </a:p>
          <a:p>
            <a:r>
              <a:rPr lang="ja-JP" altLang="en-US" dirty="0" smtClean="0"/>
              <a:t>内閣府</a:t>
            </a:r>
            <a:r>
              <a:rPr lang="ja-JP" altLang="en-US" dirty="0"/>
              <a:t>障害者政策</a:t>
            </a:r>
            <a:r>
              <a:rPr lang="ja-JP" altLang="en-US" dirty="0" smtClean="0"/>
              <a:t>委員会　委員長</a:t>
            </a:r>
            <a:endParaRPr lang="en-US" altLang="ja-JP" dirty="0" smtClean="0"/>
          </a:p>
          <a:p>
            <a:r>
              <a:rPr kumimoji="1" lang="ja-JP" altLang="en-US" dirty="0" smtClean="0"/>
              <a:t>石川　准</a:t>
            </a:r>
            <a:endParaRPr kumimoji="1" lang="ja-JP" altLang="en-US" dirty="0"/>
          </a:p>
        </p:txBody>
      </p:sp>
    </p:spTree>
    <p:extLst>
      <p:ext uri="{BB962C8B-B14F-4D97-AF65-F5344CB8AC3E}">
        <p14:creationId xmlns:p14="http://schemas.microsoft.com/office/powerpoint/2010/main" val="1498476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配慮の平等</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個人モデルで</a:t>
            </a:r>
            <a:r>
              <a:rPr lang="ja-JP" altLang="en-US" dirty="0" smtClean="0"/>
              <a:t>は、配慮</a:t>
            </a:r>
            <a:r>
              <a:rPr lang="ja-JP" altLang="en-US" dirty="0"/>
              <a:t>の要らない人と配慮の要る人</a:t>
            </a:r>
          </a:p>
          <a:p>
            <a:pPr marL="0" indent="0">
              <a:buNone/>
            </a:pPr>
            <a:r>
              <a:rPr lang="ja-JP" altLang="en-US" dirty="0"/>
              <a:t>社会モデルで</a:t>
            </a:r>
            <a:r>
              <a:rPr lang="ja-JP" altLang="en-US" dirty="0" smtClean="0"/>
              <a:t>は、配慮</a:t>
            </a:r>
            <a:r>
              <a:rPr lang="ja-JP" altLang="en-US" dirty="0"/>
              <a:t>されている人と配慮されていない人</a:t>
            </a:r>
          </a:p>
          <a:p>
            <a:pPr marL="0" indent="0">
              <a:buNone/>
            </a:pPr>
            <a:endParaRPr lang="ja-JP" altLang="en-US" dirty="0"/>
          </a:p>
          <a:p>
            <a:pPr marL="0" indent="0">
              <a:buNone/>
            </a:pPr>
            <a:r>
              <a:rPr lang="ja-JP" altLang="en-US" dirty="0"/>
              <a:t>スピーカーとマイクだって配慮</a:t>
            </a:r>
          </a:p>
          <a:p>
            <a:pPr marL="0" indent="0">
              <a:buNone/>
            </a:pPr>
            <a:r>
              <a:rPr lang="ja-JP" altLang="en-US" dirty="0"/>
              <a:t>スライドや配布資料だって配慮</a:t>
            </a:r>
          </a:p>
          <a:p>
            <a:pPr marL="0" indent="0">
              <a:buNone/>
            </a:pPr>
            <a:r>
              <a:rPr lang="ja-JP" altLang="en-US" dirty="0"/>
              <a:t>冷暖房だって配慮</a:t>
            </a:r>
            <a:endParaRPr kumimoji="1" lang="ja-JP" altLang="en-US" dirty="0"/>
          </a:p>
        </p:txBody>
      </p:sp>
    </p:spTree>
    <p:extLst>
      <p:ext uri="{BB962C8B-B14F-4D97-AF65-F5344CB8AC3E}">
        <p14:creationId xmlns:p14="http://schemas.microsoft.com/office/powerpoint/2010/main" val="3596589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環境整備と合理的配慮</a:t>
            </a:r>
            <a:endParaRPr kumimoji="1" lang="ja-JP" altLang="en-US" dirty="0"/>
          </a:p>
        </p:txBody>
      </p:sp>
      <p:sp>
        <p:nvSpPr>
          <p:cNvPr id="3" name="コンテンツ プレースホルダー 2"/>
          <p:cNvSpPr>
            <a:spLocks noGrp="1"/>
          </p:cNvSpPr>
          <p:nvPr>
            <p:ph idx="1"/>
          </p:nvPr>
        </p:nvSpPr>
        <p:spPr>
          <a:xfrm>
            <a:off x="467544" y="2204864"/>
            <a:ext cx="8229600" cy="4137323"/>
          </a:xfrm>
        </p:spPr>
        <p:txBody>
          <a:bodyPr/>
          <a:lstStyle/>
          <a:p>
            <a:r>
              <a:rPr lang="ja-JP" altLang="en-US" dirty="0"/>
              <a:t>合理的配慮は現場でできる配慮</a:t>
            </a:r>
          </a:p>
          <a:p>
            <a:r>
              <a:rPr lang="ja-JP" altLang="en-US" dirty="0"/>
              <a:t>環境整備がないと合理的配慮でできることには限界が</a:t>
            </a:r>
            <a:r>
              <a:rPr lang="ja-JP" altLang="en-US" dirty="0" smtClean="0"/>
              <a:t>ある。</a:t>
            </a:r>
            <a:endParaRPr lang="ja-JP" altLang="en-US" dirty="0"/>
          </a:p>
          <a:p>
            <a:r>
              <a:rPr lang="ja-JP" altLang="en-US" dirty="0"/>
              <a:t>行政と事業者による環境整備の努力はとても</a:t>
            </a:r>
            <a:r>
              <a:rPr lang="ja-JP" altLang="en-US" dirty="0" smtClean="0"/>
              <a:t>重要</a:t>
            </a:r>
            <a:endParaRPr lang="ja-JP" altLang="en-US" dirty="0"/>
          </a:p>
          <a:p>
            <a:r>
              <a:rPr lang="ja-JP" altLang="en-US" dirty="0"/>
              <a:t>環境整備政策を推進する</a:t>
            </a:r>
            <a:r>
              <a:rPr lang="ja-JP" altLang="en-US" dirty="0" smtClean="0"/>
              <a:t>必要</a:t>
            </a:r>
            <a:endParaRPr kumimoji="1" lang="ja-JP" altLang="en-US" dirty="0"/>
          </a:p>
        </p:txBody>
      </p:sp>
    </p:spTree>
    <p:extLst>
      <p:ext uri="{BB962C8B-B14F-4D97-AF65-F5344CB8AC3E}">
        <p14:creationId xmlns:p14="http://schemas.microsoft.com/office/powerpoint/2010/main" val="3178036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合理的配慮から環境整備へ</a:t>
            </a:r>
            <a:endParaRPr kumimoji="1" lang="ja-JP" altLang="en-US" dirty="0"/>
          </a:p>
        </p:txBody>
      </p:sp>
      <p:sp>
        <p:nvSpPr>
          <p:cNvPr id="3" name="コンテンツ プレースホルダー 2"/>
          <p:cNvSpPr>
            <a:spLocks noGrp="1"/>
          </p:cNvSpPr>
          <p:nvPr>
            <p:ph idx="1"/>
          </p:nvPr>
        </p:nvSpPr>
        <p:spPr>
          <a:xfrm>
            <a:off x="457200" y="1772816"/>
            <a:ext cx="8229600" cy="4752528"/>
          </a:xfrm>
        </p:spPr>
        <p:txBody>
          <a:bodyPr/>
          <a:lstStyle/>
          <a:p>
            <a:r>
              <a:rPr lang="ja-JP" altLang="en-US" dirty="0"/>
              <a:t>合理的配慮要求に基づいてたとえばスロープを設置し、それを常設すればその後は環境整備となる。</a:t>
            </a:r>
          </a:p>
          <a:p>
            <a:r>
              <a:rPr lang="ja-JP" altLang="en-US" dirty="0"/>
              <a:t>二人目からは反射的利益として環境整備による社会的障壁の除去から利益を得られる。</a:t>
            </a:r>
          </a:p>
          <a:p>
            <a:r>
              <a:rPr lang="ja-JP" altLang="en-US" dirty="0"/>
              <a:t>合理的配慮として実施した人力による配慮も、その後ルール化して接遇マニュアルに書いて業務として徹底すれば、その後は環境整備</a:t>
            </a:r>
            <a:endParaRPr kumimoji="1" lang="ja-JP" altLang="en-US" dirty="0"/>
          </a:p>
        </p:txBody>
      </p:sp>
    </p:spTree>
    <p:extLst>
      <p:ext uri="{BB962C8B-B14F-4D97-AF65-F5344CB8AC3E}">
        <p14:creationId xmlns:p14="http://schemas.microsoft.com/office/powerpoint/2010/main" val="301372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合理的配慮と障害者政策の関係</a:t>
            </a:r>
            <a:endParaRPr kumimoji="1" lang="ja-JP" altLang="en-US" dirty="0"/>
          </a:p>
        </p:txBody>
      </p:sp>
      <p:sp>
        <p:nvSpPr>
          <p:cNvPr id="3" name="コンテンツ プレースホルダー 2"/>
          <p:cNvSpPr>
            <a:spLocks noGrp="1"/>
          </p:cNvSpPr>
          <p:nvPr>
            <p:ph idx="1"/>
          </p:nvPr>
        </p:nvSpPr>
        <p:spPr>
          <a:xfrm>
            <a:off x="251520" y="1927373"/>
            <a:ext cx="8640960" cy="4525963"/>
          </a:xfrm>
        </p:spPr>
        <p:txBody>
          <a:bodyPr>
            <a:normAutofit fontScale="92500" lnSpcReduction="10000"/>
          </a:bodyPr>
          <a:lstStyle/>
          <a:p>
            <a:r>
              <a:rPr lang="ja-JP" altLang="en-US" dirty="0"/>
              <a:t>差別は重大な権利侵害なので差別となる行為を安易に拡張することはできない。</a:t>
            </a:r>
          </a:p>
          <a:p>
            <a:r>
              <a:rPr lang="ja-JP" altLang="en-US" dirty="0"/>
              <a:t>その不作為が差別となるような作為義務は限定的な範囲にとどめなければならない。</a:t>
            </a:r>
          </a:p>
          <a:p>
            <a:r>
              <a:rPr lang="ja-JP" altLang="en-US" dirty="0"/>
              <a:t>合理的配慮は現場でできる障壁除去のための個別的調整や変更</a:t>
            </a:r>
          </a:p>
          <a:p>
            <a:r>
              <a:rPr lang="ja-JP" altLang="en-US" dirty="0"/>
              <a:t>過度な負担でないのにそれを拒むのは差別となる。</a:t>
            </a:r>
          </a:p>
          <a:p>
            <a:r>
              <a:rPr lang="ja-JP" altLang="en-US" dirty="0"/>
              <a:t>しかし個々の障害者政策の不十分さに対して改革を</a:t>
            </a:r>
            <a:r>
              <a:rPr lang="ja-JP" altLang="en-US" dirty="0" smtClean="0"/>
              <a:t>求めるのは合理的</a:t>
            </a:r>
            <a:r>
              <a:rPr lang="ja-JP" altLang="en-US" dirty="0"/>
              <a:t>配慮</a:t>
            </a:r>
            <a:r>
              <a:rPr lang="ja-JP" altLang="en-US" dirty="0" smtClean="0"/>
              <a:t>要求ではない。</a:t>
            </a:r>
            <a:endParaRPr kumimoji="1" lang="ja-JP" altLang="en-US" dirty="0"/>
          </a:p>
        </p:txBody>
      </p:sp>
    </p:spTree>
    <p:extLst>
      <p:ext uri="{BB962C8B-B14F-4D97-AF65-F5344CB8AC3E}">
        <p14:creationId xmlns:p14="http://schemas.microsoft.com/office/powerpoint/2010/main" val="1935703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民間事業者による取組</a:t>
            </a:r>
            <a:endParaRPr kumimoji="1" lang="ja-JP" altLang="en-US" dirty="0"/>
          </a:p>
        </p:txBody>
      </p:sp>
      <p:sp>
        <p:nvSpPr>
          <p:cNvPr id="3" name="コンテンツ プレースホルダー 2"/>
          <p:cNvSpPr>
            <a:spLocks noGrp="1"/>
          </p:cNvSpPr>
          <p:nvPr>
            <p:ph idx="1"/>
          </p:nvPr>
        </p:nvSpPr>
        <p:spPr>
          <a:xfrm>
            <a:off x="251520" y="1844824"/>
            <a:ext cx="8445624" cy="4608512"/>
          </a:xfrm>
        </p:spPr>
        <p:txBody>
          <a:bodyPr>
            <a:normAutofit lnSpcReduction="10000"/>
          </a:bodyPr>
          <a:lstStyle/>
          <a:p>
            <a:r>
              <a:rPr lang="ja-JP" altLang="en-US" sz="3600" dirty="0"/>
              <a:t>主務大臣から、事業者に対して報告徴収、助言・指導、勧告を行うことができる</a:t>
            </a:r>
            <a:r>
              <a:rPr lang="ja-JP" altLang="en-US" sz="3600" dirty="0" smtClean="0"/>
              <a:t>。</a:t>
            </a:r>
            <a:endParaRPr lang="en-US" altLang="ja-JP" sz="3600" dirty="0" smtClean="0"/>
          </a:p>
          <a:p>
            <a:r>
              <a:rPr lang="ja-JP" altLang="en-US" sz="3600" dirty="0"/>
              <a:t>努力義務は民間の自主的取り組みへの期待</a:t>
            </a:r>
          </a:p>
          <a:p>
            <a:r>
              <a:rPr lang="ja-JP" altLang="en-US" sz="3600" dirty="0"/>
              <a:t>対応</a:t>
            </a:r>
            <a:r>
              <a:rPr lang="ja-JP" altLang="en-US" sz="3600" dirty="0" smtClean="0"/>
              <a:t>指針があってもなくても、</a:t>
            </a:r>
            <a:r>
              <a:rPr lang="ja-JP" altLang="en-US" sz="3600" dirty="0"/>
              <a:t>事業者団体が自主的に指針を作成して広めていくことが望ましい</a:t>
            </a:r>
          </a:p>
          <a:p>
            <a:r>
              <a:rPr lang="ja-JP" altLang="en-US" sz="3600" dirty="0"/>
              <a:t>経営者</a:t>
            </a:r>
            <a:r>
              <a:rPr lang="ja-JP" altLang="en-US" sz="3600" dirty="0" smtClean="0"/>
              <a:t>と組合両方に協力</a:t>
            </a:r>
            <a:r>
              <a:rPr lang="ja-JP" altLang="en-US" sz="3600" dirty="0"/>
              <a:t>してもらいたい</a:t>
            </a:r>
            <a:endParaRPr kumimoji="1" lang="ja-JP" altLang="en-US" sz="3600" dirty="0"/>
          </a:p>
        </p:txBody>
      </p:sp>
    </p:spTree>
    <p:extLst>
      <p:ext uri="{BB962C8B-B14F-4D97-AF65-F5344CB8AC3E}">
        <p14:creationId xmlns:p14="http://schemas.microsoft.com/office/powerpoint/2010/main" val="1282476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雇用における差別</a:t>
            </a:r>
            <a:endParaRPr kumimoji="1" lang="ja-JP" altLang="en-US" dirty="0"/>
          </a:p>
        </p:txBody>
      </p:sp>
      <p:sp>
        <p:nvSpPr>
          <p:cNvPr id="3" name="コンテンツ プレースホルダー 2"/>
          <p:cNvSpPr>
            <a:spLocks noGrp="1"/>
          </p:cNvSpPr>
          <p:nvPr>
            <p:ph idx="1"/>
          </p:nvPr>
        </p:nvSpPr>
        <p:spPr>
          <a:xfrm>
            <a:off x="457200" y="1844824"/>
            <a:ext cx="8229600" cy="4281339"/>
          </a:xfrm>
        </p:spPr>
        <p:txBody>
          <a:bodyPr>
            <a:normAutofit fontScale="92500" lnSpcReduction="10000"/>
          </a:bodyPr>
          <a:lstStyle/>
          <a:p>
            <a:r>
              <a:rPr lang="ja-JP" altLang="en-US" sz="3600" dirty="0"/>
              <a:t>雇用については、障害者雇用促進法に定めるところによる</a:t>
            </a:r>
            <a:r>
              <a:rPr lang="ja-JP" altLang="en-US" sz="3600" dirty="0" smtClean="0"/>
              <a:t>。</a:t>
            </a:r>
            <a:endParaRPr lang="en-US" altLang="ja-JP" sz="3600" dirty="0" smtClean="0"/>
          </a:p>
          <a:p>
            <a:r>
              <a:rPr lang="ja-JP" altLang="en-US" sz="3600" dirty="0"/>
              <a:t>改正障害者雇用促進法に基づく差別禁止・合理的配慮の提供の指針の在り方に関する研究会</a:t>
            </a:r>
          </a:p>
          <a:p>
            <a:r>
              <a:rPr lang="ja-JP" altLang="en-US" sz="3600" dirty="0"/>
              <a:t>厚労省障害者雇用対策課が事務局</a:t>
            </a:r>
          </a:p>
          <a:p>
            <a:r>
              <a:rPr lang="ja-JP" altLang="en-US" sz="3600" dirty="0"/>
              <a:t>職場での差別禁止、合理的配慮の提供についての指針検討</a:t>
            </a:r>
            <a:endParaRPr kumimoji="1" lang="ja-JP" altLang="en-US" sz="3600" dirty="0"/>
          </a:p>
        </p:txBody>
      </p:sp>
    </p:spTree>
    <p:extLst>
      <p:ext uri="{BB962C8B-B14F-4D97-AF65-F5344CB8AC3E}">
        <p14:creationId xmlns:p14="http://schemas.microsoft.com/office/powerpoint/2010/main" val="733540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私人の行為や言動</a:t>
            </a:r>
            <a:endParaRPr kumimoji="1" lang="ja-JP" altLang="en-US" dirty="0"/>
          </a:p>
        </p:txBody>
      </p:sp>
      <p:sp>
        <p:nvSpPr>
          <p:cNvPr id="3" name="コンテンツ プレースホルダー 2"/>
          <p:cNvSpPr>
            <a:spLocks noGrp="1"/>
          </p:cNvSpPr>
          <p:nvPr>
            <p:ph idx="1"/>
          </p:nvPr>
        </p:nvSpPr>
        <p:spPr>
          <a:xfrm>
            <a:off x="683568" y="2564904"/>
            <a:ext cx="8003232" cy="3561259"/>
          </a:xfrm>
        </p:spPr>
        <p:txBody>
          <a:bodyPr>
            <a:normAutofit/>
          </a:bodyPr>
          <a:lstStyle/>
          <a:p>
            <a:pPr marL="0" indent="0">
              <a:buNone/>
            </a:pPr>
            <a:r>
              <a:rPr lang="ja-JP" altLang="en-US" sz="3600" dirty="0"/>
              <a:t>私人としての行為や言動はこの法律の対象外</a:t>
            </a:r>
            <a:endParaRPr kumimoji="1" lang="ja-JP" altLang="en-US" sz="3600" dirty="0"/>
          </a:p>
        </p:txBody>
      </p:sp>
    </p:spTree>
    <p:extLst>
      <p:ext uri="{BB962C8B-B14F-4D97-AF65-F5344CB8AC3E}">
        <p14:creationId xmlns:p14="http://schemas.microsoft.com/office/powerpoint/2010/main" val="3030400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本法のポイント</a:t>
            </a:r>
            <a:endParaRPr kumimoji="1" lang="ja-JP" altLang="en-US" dirty="0"/>
          </a:p>
        </p:txBody>
      </p:sp>
      <p:sp>
        <p:nvSpPr>
          <p:cNvPr id="3" name="コンテンツ プレースホルダー 2"/>
          <p:cNvSpPr>
            <a:spLocks noGrp="1"/>
          </p:cNvSpPr>
          <p:nvPr>
            <p:ph idx="1"/>
          </p:nvPr>
        </p:nvSpPr>
        <p:spPr>
          <a:xfrm>
            <a:off x="457200" y="1412776"/>
            <a:ext cx="8229600" cy="5256584"/>
          </a:xfrm>
        </p:spPr>
        <p:txBody>
          <a:bodyPr>
            <a:normAutofit fontScale="92500"/>
          </a:bodyPr>
          <a:lstStyle/>
          <a:p>
            <a:pPr marL="0" indent="0">
              <a:buNone/>
            </a:pPr>
            <a:r>
              <a:rPr kumimoji="1" lang="ja-JP" altLang="en-US" dirty="0" smtClean="0"/>
              <a:t>不当な差別的取扱いと合理的配慮の不提供が禁止される。</a:t>
            </a:r>
            <a:endParaRPr kumimoji="1" lang="en-US" altLang="ja-JP" dirty="0" smtClean="0"/>
          </a:p>
          <a:p>
            <a:pPr marL="0" indent="0">
              <a:buNone/>
            </a:pPr>
            <a:r>
              <a:rPr lang="ja-JP" altLang="en-US" dirty="0" smtClean="0"/>
              <a:t>ただし、民間事業者における合理的配慮の提供は努力義務。</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r>
              <a:rPr lang="en-US" altLang="ja-JP" sz="2400" dirty="0" smtClean="0"/>
              <a:t>※</a:t>
            </a:r>
            <a:r>
              <a:rPr lang="ja-JP" altLang="en-US" sz="2400" dirty="0" smtClean="0"/>
              <a:t>民間事業者には、個人事業者、</a:t>
            </a:r>
            <a:r>
              <a:rPr lang="en-US" altLang="ja-JP" sz="2400" dirty="0" smtClean="0"/>
              <a:t>NPO</a:t>
            </a:r>
            <a:r>
              <a:rPr lang="ja-JP" altLang="en-US" sz="2400" dirty="0" smtClean="0"/>
              <a:t>等の非営利事業者も含む。</a:t>
            </a:r>
            <a:endParaRPr lang="en-US" altLang="ja-JP" sz="2400" dirty="0" smtClean="0"/>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652138278"/>
              </p:ext>
            </p:extLst>
          </p:nvPr>
        </p:nvGraphicFramePr>
        <p:xfrm>
          <a:off x="611560" y="3573016"/>
          <a:ext cx="7920879" cy="2323956"/>
        </p:xfrm>
        <a:graphic>
          <a:graphicData uri="http://schemas.openxmlformats.org/drawingml/2006/table">
            <a:tbl>
              <a:tblPr firstRow="1" bandRow="1">
                <a:tableStyleId>{5C22544A-7EE6-4342-B048-85BDC9FD1C3A}</a:tableStyleId>
              </a:tblPr>
              <a:tblGrid>
                <a:gridCol w="1800200"/>
                <a:gridCol w="2448272"/>
                <a:gridCol w="3672407"/>
              </a:tblGrid>
              <a:tr h="495156">
                <a:tc>
                  <a:txBody>
                    <a:bodyPr/>
                    <a:lstStyle/>
                    <a:p>
                      <a:endParaRPr kumimoji="1" lang="ja-JP" altLang="en-US" dirty="0"/>
                    </a:p>
                  </a:txBody>
                  <a:tcPr/>
                </a:tc>
                <a:tc>
                  <a:txBody>
                    <a:bodyPr/>
                    <a:lstStyle/>
                    <a:p>
                      <a:pPr algn="ctr"/>
                      <a:r>
                        <a:rPr kumimoji="1" lang="ja-JP" altLang="en-US" dirty="0" smtClean="0"/>
                        <a:t>不当な差別的取扱い</a:t>
                      </a:r>
                      <a:endParaRPr kumimoji="1" lang="ja-JP" altLang="en-US" dirty="0"/>
                    </a:p>
                  </a:txBody>
                  <a:tcPr/>
                </a:tc>
                <a:tc>
                  <a:txBody>
                    <a:bodyPr/>
                    <a:lstStyle/>
                    <a:p>
                      <a:pPr algn="ctr"/>
                      <a:r>
                        <a:rPr kumimoji="1" lang="ja-JP" altLang="en-US" dirty="0" smtClean="0"/>
                        <a:t>障害者への合理的配慮</a:t>
                      </a:r>
                      <a:endParaRPr kumimoji="1" lang="ja-JP" altLang="en-US" dirty="0"/>
                    </a:p>
                  </a:txBody>
                  <a:tcPr/>
                </a:tc>
              </a:tr>
              <a:tr h="872996">
                <a:tc>
                  <a:txBody>
                    <a:bodyPr/>
                    <a:lstStyle/>
                    <a:p>
                      <a:r>
                        <a:rPr kumimoji="1" lang="ja-JP" altLang="en-US" dirty="0" smtClean="0"/>
                        <a:t>国の行政機関・</a:t>
                      </a:r>
                      <a:endParaRPr kumimoji="1" lang="en-US" altLang="ja-JP" dirty="0" smtClean="0"/>
                    </a:p>
                    <a:p>
                      <a:r>
                        <a:rPr kumimoji="1" lang="ja-JP" altLang="en-US" dirty="0" smtClean="0"/>
                        <a:t>地方公共団体等</a:t>
                      </a:r>
                      <a:endParaRPr kumimoji="1" lang="ja-JP" altLang="en-US" dirty="0"/>
                    </a:p>
                  </a:txBody>
                  <a:tcPr/>
                </a:tc>
                <a:tc>
                  <a:txBody>
                    <a:bodyPr/>
                    <a:lstStyle/>
                    <a:p>
                      <a:r>
                        <a:rPr kumimoji="1" lang="ja-JP" altLang="en-US" dirty="0" smtClean="0">
                          <a:solidFill>
                            <a:srgbClr val="FF0000"/>
                          </a:solidFill>
                        </a:rPr>
                        <a:t>＜禁止＞</a:t>
                      </a:r>
                      <a:endParaRPr kumimoji="1" lang="en-US" altLang="ja-JP" dirty="0" smtClean="0">
                        <a:solidFill>
                          <a:srgbClr val="FF0000"/>
                        </a:solidFill>
                      </a:endParaRPr>
                    </a:p>
                    <a:p>
                      <a:r>
                        <a:rPr kumimoji="1" lang="ja-JP" altLang="en-US" dirty="0" smtClean="0"/>
                        <a:t>不当な差別的取扱いが禁止されます。</a:t>
                      </a:r>
                      <a:endParaRPr kumimoji="1" lang="ja-JP" altLang="en-US" dirty="0"/>
                    </a:p>
                  </a:txBody>
                  <a:tcPr/>
                </a:tc>
                <a:tc>
                  <a:txBody>
                    <a:bodyPr/>
                    <a:lstStyle/>
                    <a:p>
                      <a:r>
                        <a:rPr kumimoji="1" lang="ja-JP" altLang="en-US" b="1" dirty="0" smtClean="0">
                          <a:solidFill>
                            <a:schemeClr val="tx2">
                              <a:lumMod val="75000"/>
                            </a:schemeClr>
                          </a:solidFill>
                        </a:rPr>
                        <a:t>（</a:t>
                      </a:r>
                      <a:r>
                        <a:rPr kumimoji="1" lang="ja-JP" altLang="en-US" b="1" baseline="0" dirty="0" smtClean="0">
                          <a:solidFill>
                            <a:schemeClr val="tx2">
                              <a:lumMod val="75000"/>
                            </a:schemeClr>
                          </a:solidFill>
                        </a:rPr>
                        <a:t> </a:t>
                      </a:r>
                      <a:r>
                        <a:rPr kumimoji="1" lang="ja-JP" altLang="en-US" b="1" dirty="0" smtClean="0">
                          <a:solidFill>
                            <a:schemeClr val="tx2">
                              <a:lumMod val="75000"/>
                            </a:schemeClr>
                          </a:solidFill>
                        </a:rPr>
                        <a:t>法的義務 ）</a:t>
                      </a:r>
                      <a:endParaRPr kumimoji="1" lang="en-US" altLang="ja-JP" b="1" dirty="0" smtClean="0">
                        <a:solidFill>
                          <a:schemeClr val="tx2">
                            <a:lumMod val="75000"/>
                          </a:schemeClr>
                        </a:solidFill>
                      </a:endParaRPr>
                    </a:p>
                    <a:p>
                      <a:r>
                        <a:rPr kumimoji="1" lang="ja-JP" altLang="en-US" dirty="0" smtClean="0"/>
                        <a:t>障害者に対し、合理的配慮を行わなければなりません。</a:t>
                      </a:r>
                      <a:endParaRPr kumimoji="1" lang="ja-JP" altLang="en-US" dirty="0"/>
                    </a:p>
                  </a:txBody>
                  <a:tcPr/>
                </a:tc>
              </a:tr>
              <a:tr h="880277">
                <a:tc>
                  <a:txBody>
                    <a:bodyPr/>
                    <a:lstStyle/>
                    <a:p>
                      <a:r>
                        <a:rPr kumimoji="1" lang="ja-JP" altLang="en-US" dirty="0" smtClean="0"/>
                        <a:t>民間事業者（</a:t>
                      </a:r>
                      <a:r>
                        <a:rPr kumimoji="1" lang="en-US" altLang="ja-JP" dirty="0" smtClean="0"/>
                        <a:t>※</a:t>
                      </a:r>
                      <a:r>
                        <a:rPr kumimoji="1" lang="ja-JP" altLang="en-US" dirty="0" smtClean="0"/>
                        <a:t>）</a:t>
                      </a:r>
                      <a:endParaRPr kumimoji="1" lang="ja-JP" altLang="en-US" dirty="0"/>
                    </a:p>
                  </a:txBody>
                  <a:tcPr/>
                </a:tc>
                <a:tc>
                  <a:txBody>
                    <a:bodyPr/>
                    <a:lstStyle/>
                    <a:p>
                      <a:r>
                        <a:rPr kumimoji="1" lang="ja-JP" altLang="en-US" dirty="0" smtClean="0">
                          <a:solidFill>
                            <a:srgbClr val="FF0000"/>
                          </a:solidFill>
                        </a:rPr>
                        <a:t>＜禁止＞</a:t>
                      </a:r>
                      <a:endParaRPr kumimoji="1" lang="en-US" altLang="ja-JP" dirty="0" smtClean="0">
                        <a:solidFill>
                          <a:srgbClr val="FF0000"/>
                        </a:solidFill>
                      </a:endParaRPr>
                    </a:p>
                    <a:p>
                      <a:r>
                        <a:rPr kumimoji="1" lang="ja-JP" altLang="en-US" dirty="0" smtClean="0"/>
                        <a:t>不当な差別的取扱いが禁止されます</a:t>
                      </a:r>
                      <a:endParaRPr kumimoji="1" lang="ja-JP" altLang="en-US" dirty="0"/>
                    </a:p>
                  </a:txBody>
                  <a:tcPr/>
                </a:tc>
                <a:tc>
                  <a:txBody>
                    <a:bodyPr/>
                    <a:lstStyle/>
                    <a:p>
                      <a:r>
                        <a:rPr kumimoji="1" lang="ja-JP" altLang="en-US" b="1" dirty="0" smtClean="0">
                          <a:solidFill>
                            <a:schemeClr val="accent6">
                              <a:lumMod val="75000"/>
                            </a:schemeClr>
                          </a:solidFill>
                        </a:rPr>
                        <a:t>（ 努力義務 ）</a:t>
                      </a:r>
                      <a:endParaRPr kumimoji="1" lang="en-US" altLang="ja-JP" b="1" dirty="0" smtClean="0">
                        <a:solidFill>
                          <a:schemeClr val="accent6">
                            <a:lumMod val="75000"/>
                          </a:schemeClr>
                        </a:solidFill>
                      </a:endParaRPr>
                    </a:p>
                    <a:p>
                      <a:r>
                        <a:rPr kumimoji="1" lang="ja-JP" altLang="en-US" dirty="0" smtClean="0"/>
                        <a:t>障害者に対し、合理的配慮を行うよう努めなければなりません。</a:t>
                      </a:r>
                      <a:endParaRPr kumimoji="1" lang="ja-JP" altLang="en-US" dirty="0"/>
                    </a:p>
                  </a:txBody>
                  <a:tcPr/>
                </a:tc>
              </a:tr>
            </a:tbl>
          </a:graphicData>
        </a:graphic>
      </p:graphicFrame>
    </p:spTree>
    <p:extLst>
      <p:ext uri="{BB962C8B-B14F-4D97-AF65-F5344CB8AC3E}">
        <p14:creationId xmlns:p14="http://schemas.microsoft.com/office/powerpoint/2010/main" val="2743727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基本方針と対応要領・対応指針</a:t>
            </a:r>
            <a:endParaRPr kumimoji="1" lang="ja-JP" altLang="en-US" dirty="0"/>
          </a:p>
        </p:txBody>
      </p:sp>
      <p:sp>
        <p:nvSpPr>
          <p:cNvPr id="3" name="コンテンツ プレースホルダー 2"/>
          <p:cNvSpPr>
            <a:spLocks noGrp="1"/>
          </p:cNvSpPr>
          <p:nvPr>
            <p:ph idx="1"/>
          </p:nvPr>
        </p:nvSpPr>
        <p:spPr>
          <a:xfrm>
            <a:off x="467544" y="1916832"/>
            <a:ext cx="8229600" cy="4525963"/>
          </a:xfrm>
        </p:spPr>
        <p:txBody>
          <a:bodyPr>
            <a:normAutofit/>
          </a:bodyPr>
          <a:lstStyle/>
          <a:p>
            <a:pPr marL="0" indent="0">
              <a:buNone/>
            </a:pPr>
            <a:r>
              <a:rPr lang="ja-JP" altLang="en-US" dirty="0"/>
              <a:t>基本方針とは障害を理由とする差別の解消の推進に関する施策の基本的な方向等を定めるもの。</a:t>
            </a:r>
          </a:p>
          <a:p>
            <a:pPr marL="0" indent="0">
              <a:buNone/>
            </a:pPr>
            <a:r>
              <a:rPr lang="ja-JP" altLang="en-US" dirty="0"/>
              <a:t>また、対応要領・対応指針は、行政機関等ごと、分野ごとに定められるもので、不当な差別的取扱いになるような行為の具体例や合理的配慮として考えられる好事例等を示す。</a:t>
            </a:r>
            <a:endParaRPr kumimoji="1" lang="ja-JP" altLang="en-US" dirty="0"/>
          </a:p>
        </p:txBody>
      </p:sp>
    </p:spTree>
    <p:extLst>
      <p:ext uri="{BB962C8B-B14F-4D97-AF65-F5344CB8AC3E}">
        <p14:creationId xmlns:p14="http://schemas.microsoft.com/office/powerpoint/2010/main" val="1400647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合理的配慮受付窓口の必要性</a:t>
            </a:r>
            <a:endParaRPr kumimoji="1" lang="ja-JP" altLang="en-US" dirty="0"/>
          </a:p>
        </p:txBody>
      </p:sp>
      <p:sp>
        <p:nvSpPr>
          <p:cNvPr id="3" name="コンテンツ プレースホルダー 2"/>
          <p:cNvSpPr>
            <a:spLocks noGrp="1"/>
          </p:cNvSpPr>
          <p:nvPr>
            <p:ph idx="1"/>
          </p:nvPr>
        </p:nvSpPr>
        <p:spPr>
          <a:xfrm>
            <a:off x="467544" y="1700808"/>
            <a:ext cx="8229600" cy="4929411"/>
          </a:xfrm>
        </p:spPr>
        <p:txBody>
          <a:bodyPr>
            <a:normAutofit fontScale="85000" lnSpcReduction="20000"/>
          </a:bodyPr>
          <a:lstStyle/>
          <a:p>
            <a:pPr>
              <a:spcBef>
                <a:spcPts val="1200"/>
              </a:spcBef>
            </a:pPr>
            <a:r>
              <a:rPr lang="ja-JP" altLang="en-US" sz="3800" dirty="0"/>
              <a:t>合理的配慮を求めたくても意思を表明できないことが多くある</a:t>
            </a:r>
            <a:r>
              <a:rPr lang="ja-JP" altLang="en-US" sz="3800" dirty="0" smtClean="0"/>
              <a:t>。</a:t>
            </a:r>
            <a:endParaRPr lang="ja-JP" altLang="en-US" sz="3800" dirty="0"/>
          </a:p>
          <a:p>
            <a:pPr>
              <a:spcBef>
                <a:spcPts val="1200"/>
              </a:spcBef>
            </a:pPr>
            <a:r>
              <a:rPr lang="ja-JP" altLang="en-US" sz="3800" dirty="0"/>
              <a:t>たとえば合理的配慮を求める相手がどこにいるかわからない</a:t>
            </a:r>
            <a:r>
              <a:rPr lang="ja-JP" altLang="en-US" sz="3800" dirty="0" smtClean="0"/>
              <a:t>場合</a:t>
            </a:r>
            <a:endParaRPr lang="en-US" altLang="ja-JP" sz="3800" dirty="0" smtClean="0"/>
          </a:p>
          <a:p>
            <a:pPr>
              <a:spcBef>
                <a:spcPts val="1200"/>
              </a:spcBef>
            </a:pPr>
            <a:r>
              <a:rPr lang="ja-JP" altLang="en-US" sz="3800" dirty="0"/>
              <a:t>物理的障壁により求める職員まで到達できない場合</a:t>
            </a:r>
          </a:p>
          <a:p>
            <a:pPr>
              <a:spcBef>
                <a:spcPts val="1200"/>
              </a:spcBef>
            </a:pPr>
            <a:r>
              <a:rPr lang="ja-JP" altLang="en-US" sz="3800" dirty="0"/>
              <a:t>ホームページがアクセシブルでなく読めないというような場合のメールや電話等での受付窓口がどこにも書かれていない場合</a:t>
            </a:r>
          </a:p>
          <a:p>
            <a:pPr>
              <a:spcBef>
                <a:spcPts val="1200"/>
              </a:spcBef>
            </a:pPr>
            <a:r>
              <a:rPr lang="ja-JP" altLang="en-US" sz="3800" dirty="0"/>
              <a:t>合理的配慮受</a:t>
            </a:r>
            <a:r>
              <a:rPr lang="ja-JP" altLang="en-US" dirty="0"/>
              <a:t>付窓口を設置する必要</a:t>
            </a:r>
            <a:endParaRPr kumimoji="1" lang="ja-JP" altLang="en-US" dirty="0"/>
          </a:p>
        </p:txBody>
      </p:sp>
    </p:spTree>
    <p:extLst>
      <p:ext uri="{BB962C8B-B14F-4D97-AF65-F5344CB8AC3E}">
        <p14:creationId xmlns:p14="http://schemas.microsoft.com/office/powerpoint/2010/main" val="1967054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p:spPr>
        <p:txBody>
          <a:bodyPr>
            <a:normAutofit/>
          </a:bodyPr>
          <a:lstStyle/>
          <a:p>
            <a:r>
              <a:rPr lang="ja-JP" altLang="en-US" dirty="0" smtClean="0"/>
              <a:t>障害者</a:t>
            </a:r>
            <a:r>
              <a:rPr lang="ja-JP" altLang="en-US" dirty="0"/>
              <a:t>差別解消法が</a:t>
            </a:r>
            <a:r>
              <a:rPr lang="ja-JP" altLang="en-US" dirty="0" smtClean="0"/>
              <a:t>できた</a:t>
            </a:r>
            <a:endParaRPr kumimoji="1" lang="ja-JP" altLang="en-US" dirty="0"/>
          </a:p>
        </p:txBody>
      </p:sp>
      <p:sp>
        <p:nvSpPr>
          <p:cNvPr id="3" name="コンテンツ プレースホルダー 2"/>
          <p:cNvSpPr>
            <a:spLocks noGrp="1"/>
          </p:cNvSpPr>
          <p:nvPr>
            <p:ph idx="1"/>
          </p:nvPr>
        </p:nvSpPr>
        <p:spPr>
          <a:xfrm>
            <a:off x="611560" y="2420888"/>
            <a:ext cx="8075240" cy="3888432"/>
          </a:xfrm>
        </p:spPr>
        <p:txBody>
          <a:bodyPr>
            <a:normAutofit fontScale="92500" lnSpcReduction="20000"/>
          </a:bodyPr>
          <a:lstStyle/>
          <a:p>
            <a:pPr marL="0" indent="0">
              <a:buNone/>
            </a:pPr>
            <a:r>
              <a:rPr lang="ja-JP" altLang="en-US" sz="3600" dirty="0"/>
              <a:t>多くの人々が、それぞれの立場でできることを、その人だからこその力を発揮して実現</a:t>
            </a:r>
          </a:p>
          <a:p>
            <a:pPr marL="0" indent="0">
              <a:buNone/>
            </a:pPr>
            <a:r>
              <a:rPr lang="ja-JP" altLang="en-US" sz="3600" dirty="0" smtClean="0"/>
              <a:t>障害</a:t>
            </a:r>
            <a:r>
              <a:rPr lang="ja-JP" altLang="en-US" sz="3600" dirty="0"/>
              <a:t>の有無によって分け隔てられることなく、相互に人格と個性を尊重し合いながら共生する社会の実現を目指す法律</a:t>
            </a:r>
          </a:p>
          <a:p>
            <a:pPr marL="0" indent="0">
              <a:buNone/>
            </a:pPr>
            <a:endParaRPr lang="en-US" altLang="ja-JP" dirty="0" smtClean="0"/>
          </a:p>
          <a:p>
            <a:pPr marL="0" indent="0">
              <a:buNone/>
            </a:pPr>
            <a:r>
              <a:rPr lang="en-US" altLang="ja-JP" dirty="0" smtClean="0"/>
              <a:t>H25</a:t>
            </a:r>
            <a:r>
              <a:rPr lang="ja-JP" altLang="en-US" dirty="0"/>
              <a:t>年</a:t>
            </a:r>
            <a:r>
              <a:rPr lang="en-US" altLang="ja-JP" dirty="0"/>
              <a:t>6</a:t>
            </a:r>
            <a:r>
              <a:rPr lang="ja-JP" altLang="en-US" dirty="0"/>
              <a:t>月</a:t>
            </a:r>
            <a:r>
              <a:rPr lang="en-US" altLang="ja-JP" dirty="0"/>
              <a:t>26</a:t>
            </a:r>
            <a:r>
              <a:rPr lang="ja-JP" altLang="en-US" dirty="0"/>
              <a:t>日公布</a:t>
            </a:r>
          </a:p>
          <a:p>
            <a:pPr marL="0" indent="0">
              <a:buNone/>
            </a:pPr>
            <a:r>
              <a:rPr lang="en-US" altLang="ja-JP" dirty="0" smtClean="0"/>
              <a:t>H28</a:t>
            </a:r>
            <a:r>
              <a:rPr lang="ja-JP" altLang="en-US" dirty="0" smtClean="0"/>
              <a:t>年</a:t>
            </a:r>
            <a:r>
              <a:rPr lang="en-US" altLang="ja-JP" dirty="0"/>
              <a:t>4</a:t>
            </a:r>
            <a:r>
              <a:rPr lang="ja-JP" altLang="en-US" dirty="0"/>
              <a:t>月</a:t>
            </a:r>
            <a:r>
              <a:rPr lang="en-US" altLang="ja-JP" dirty="0"/>
              <a:t>1</a:t>
            </a:r>
            <a:r>
              <a:rPr lang="ja-JP" altLang="en-US" dirty="0"/>
              <a:t>日施行</a:t>
            </a:r>
            <a:endParaRPr kumimoji="1" lang="ja-JP" altLang="en-US" dirty="0"/>
          </a:p>
        </p:txBody>
      </p:sp>
    </p:spTree>
    <p:extLst>
      <p:ext uri="{BB962C8B-B14F-4D97-AF65-F5344CB8AC3E}">
        <p14:creationId xmlns:p14="http://schemas.microsoft.com/office/powerpoint/2010/main" val="3254457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相談や紛争解決の仕組みについて</a:t>
            </a:r>
            <a:endParaRPr kumimoji="1" lang="ja-JP" altLang="en-US" dirty="0"/>
          </a:p>
        </p:txBody>
      </p:sp>
      <p:sp>
        <p:nvSpPr>
          <p:cNvPr id="3" name="コンテンツ プレースホルダー 2"/>
          <p:cNvSpPr>
            <a:spLocks noGrp="1"/>
          </p:cNvSpPr>
          <p:nvPr>
            <p:ph idx="1"/>
          </p:nvPr>
        </p:nvSpPr>
        <p:spPr>
          <a:xfrm>
            <a:off x="467544" y="2060848"/>
            <a:ext cx="8229600" cy="4525963"/>
          </a:xfrm>
        </p:spPr>
        <p:txBody>
          <a:bodyPr/>
          <a:lstStyle/>
          <a:p>
            <a:pPr>
              <a:buFont typeface="ＭＳ 明朝" panose="02020609040205080304" pitchFamily="17" charset="-128"/>
              <a:buChar char="○"/>
            </a:pPr>
            <a:r>
              <a:rPr lang="ja-JP" altLang="en-US" dirty="0" smtClean="0"/>
              <a:t>すで</a:t>
            </a:r>
            <a:r>
              <a:rPr lang="ja-JP" altLang="en-US" dirty="0"/>
              <a:t>にある機関の</a:t>
            </a:r>
            <a:r>
              <a:rPr lang="ja-JP" altLang="en-US" dirty="0" smtClean="0"/>
              <a:t>活用、機能強化</a:t>
            </a:r>
            <a:endParaRPr lang="en-US" altLang="ja-JP" dirty="0" smtClean="0"/>
          </a:p>
          <a:p>
            <a:pPr lvl="1">
              <a:spcBef>
                <a:spcPts val="1800"/>
              </a:spcBef>
              <a:buFont typeface="Wingdings" panose="05000000000000000000" pitchFamily="2" charset="2"/>
              <a:buChar char=""/>
            </a:pPr>
            <a:r>
              <a:rPr lang="ja-JP" altLang="en-US" sz="3200" dirty="0"/>
              <a:t>最初は</a:t>
            </a:r>
            <a:r>
              <a:rPr lang="ja-JP" altLang="en-US" sz="3200" dirty="0" smtClean="0"/>
              <a:t>行政機関の苦情相談等窓口</a:t>
            </a:r>
            <a:endParaRPr lang="en-US" altLang="ja-JP" sz="3200" dirty="0" smtClean="0"/>
          </a:p>
          <a:p>
            <a:pPr lvl="1">
              <a:spcBef>
                <a:spcPts val="1800"/>
              </a:spcBef>
              <a:buFont typeface="Wingdings" panose="05000000000000000000" pitchFamily="2" charset="2"/>
              <a:buChar char=""/>
            </a:pPr>
            <a:r>
              <a:rPr lang="ja-JP" altLang="en-US" sz="3200" dirty="0" smtClean="0"/>
              <a:t>案件によりそれぞれの相談機関に紹介してそれぞれの機関が担当</a:t>
            </a:r>
            <a:endParaRPr lang="ja-JP" altLang="en-US" sz="3200" dirty="0"/>
          </a:p>
          <a:p>
            <a:pPr lvl="1">
              <a:buFont typeface="Wingdings" panose="05000000000000000000" pitchFamily="2" charset="2"/>
              <a:buChar char=""/>
            </a:pPr>
            <a:r>
              <a:rPr lang="ja-JP" altLang="en-US" sz="3200" dirty="0" smtClean="0"/>
              <a:t>法務局</a:t>
            </a:r>
            <a:r>
              <a:rPr lang="ja-JP" altLang="en-US" sz="3200" dirty="0"/>
              <a:t>や地方</a:t>
            </a:r>
            <a:r>
              <a:rPr lang="ja-JP" altLang="en-US" sz="3200" dirty="0" smtClean="0"/>
              <a:t>法務局などの紛争解決機関による調停やあっせん</a:t>
            </a:r>
            <a:endParaRPr lang="ja-JP" altLang="en-US" sz="3200" dirty="0"/>
          </a:p>
          <a:p>
            <a:pPr marL="0" indent="0">
              <a:buNone/>
            </a:pPr>
            <a:endParaRPr kumimoji="1" lang="ja-JP" altLang="en-US" dirty="0"/>
          </a:p>
        </p:txBody>
      </p:sp>
    </p:spTree>
    <p:extLst>
      <p:ext uri="{BB962C8B-B14F-4D97-AF65-F5344CB8AC3E}">
        <p14:creationId xmlns:p14="http://schemas.microsoft.com/office/powerpoint/2010/main" val="3736161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障害者差別解消支援地域協議会</a:t>
            </a:r>
            <a:r>
              <a:rPr kumimoji="1" lang="en-US" altLang="ja-JP" dirty="0" smtClean="0"/>
              <a:t/>
            </a:r>
            <a:br>
              <a:rPr kumimoji="1" lang="en-US" altLang="ja-JP" dirty="0" smtClean="0"/>
            </a:br>
            <a:r>
              <a:rPr kumimoji="1" lang="ja-JP" altLang="en-US" dirty="0" smtClean="0"/>
              <a:t>について</a:t>
            </a:r>
            <a:endParaRPr kumimoji="1" lang="ja-JP" altLang="en-US" dirty="0"/>
          </a:p>
        </p:txBody>
      </p:sp>
      <p:sp>
        <p:nvSpPr>
          <p:cNvPr id="3" name="コンテンツ プレースホルダー 2"/>
          <p:cNvSpPr>
            <a:spLocks noGrp="1"/>
          </p:cNvSpPr>
          <p:nvPr>
            <p:ph idx="1"/>
          </p:nvPr>
        </p:nvSpPr>
        <p:spPr>
          <a:xfrm>
            <a:off x="539552" y="2276872"/>
            <a:ext cx="8229600" cy="4209331"/>
          </a:xfrm>
        </p:spPr>
        <p:txBody>
          <a:bodyPr>
            <a:normAutofit/>
          </a:bodyPr>
          <a:lstStyle/>
          <a:p>
            <a:pPr marL="0" indent="0">
              <a:buNone/>
            </a:pPr>
            <a:r>
              <a:rPr lang="ja-JP" altLang="en-US" dirty="0"/>
              <a:t>相談や紛争の防止、解決の取組を進めるため、国や地方公共団体の機関が、それぞれの地域</a:t>
            </a:r>
            <a:r>
              <a:rPr lang="ja-JP" altLang="en-US" dirty="0" smtClean="0"/>
              <a:t>で障害者差別解消支援地域協議会を組織</a:t>
            </a:r>
            <a:r>
              <a:rPr lang="ja-JP" altLang="en-US" dirty="0"/>
              <a:t>できることにしている。</a:t>
            </a:r>
          </a:p>
          <a:p>
            <a:pPr marL="0" indent="0">
              <a:buNone/>
            </a:pPr>
            <a:r>
              <a:rPr lang="ja-JP" altLang="en-US" dirty="0"/>
              <a:t>地域全体として、差別の解消に向けた主体的な取組が行われることをねらいとしている。</a:t>
            </a:r>
          </a:p>
          <a:p>
            <a:pPr marL="0" indent="0">
              <a:buNone/>
            </a:pPr>
            <a:endParaRPr kumimoji="1" lang="ja-JP" altLang="en-US" dirty="0"/>
          </a:p>
        </p:txBody>
      </p:sp>
    </p:spTree>
    <p:extLst>
      <p:ext uri="{BB962C8B-B14F-4D97-AF65-F5344CB8AC3E}">
        <p14:creationId xmlns:p14="http://schemas.microsoft.com/office/powerpoint/2010/main" val="3804027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16"/>
          <p:cNvSpPr/>
          <p:nvPr/>
        </p:nvSpPr>
        <p:spPr>
          <a:xfrm>
            <a:off x="1583668" y="2096852"/>
            <a:ext cx="6012668" cy="3565934"/>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組織イメージ図</a:t>
            </a:r>
            <a:endParaRPr kumimoji="1" lang="ja-JP" altLang="en-US" dirty="0"/>
          </a:p>
        </p:txBody>
      </p:sp>
      <p:sp>
        <p:nvSpPr>
          <p:cNvPr id="3" name="コンテンツ プレースホルダー 2"/>
          <p:cNvSpPr>
            <a:spLocks noGrp="1"/>
          </p:cNvSpPr>
          <p:nvPr>
            <p:ph idx="1"/>
          </p:nvPr>
        </p:nvSpPr>
        <p:spPr>
          <a:xfrm>
            <a:off x="457200" y="1600200"/>
            <a:ext cx="8435280" cy="4925144"/>
          </a:xfrm>
        </p:spPr>
        <p:txBody>
          <a:bodyPr>
            <a:normAutofit/>
          </a:bodyPr>
          <a:lstStyle/>
          <a:p>
            <a:pPr marL="0" indent="0">
              <a:buNone/>
            </a:pPr>
            <a:r>
              <a:rPr kumimoji="1" lang="ja-JP" altLang="en-US" sz="2000" b="1" dirty="0" smtClean="0">
                <a:solidFill>
                  <a:schemeClr val="tx2"/>
                </a:solidFill>
              </a:rPr>
              <a:t>国の機関</a:t>
            </a:r>
            <a:r>
              <a:rPr kumimoji="1" lang="ja-JP" altLang="en-US" sz="1800" dirty="0" smtClean="0"/>
              <a:t>　　　　　　　　　　　　　　　　　　　　　　　　　　　　　　　</a:t>
            </a:r>
            <a:r>
              <a:rPr kumimoji="1" lang="ja-JP" altLang="en-US" sz="2000" b="1" dirty="0" smtClean="0">
                <a:solidFill>
                  <a:srgbClr val="FF0000"/>
                </a:solidFill>
              </a:rPr>
              <a:t>地方公共団体の機関</a:t>
            </a:r>
            <a:endParaRPr kumimoji="1" lang="en-US" altLang="ja-JP" sz="2000" b="1" dirty="0" smtClean="0">
              <a:solidFill>
                <a:srgbClr val="FF0000"/>
              </a:solidFill>
            </a:endParaRPr>
          </a:p>
          <a:p>
            <a:pPr marL="0" indent="0">
              <a:buNone/>
            </a:pPr>
            <a:r>
              <a:rPr lang="ja-JP" altLang="en-US" sz="1800" b="1" dirty="0" smtClean="0">
                <a:solidFill>
                  <a:schemeClr val="tx2"/>
                </a:solidFill>
              </a:rPr>
              <a:t>（地方支分部局等）</a:t>
            </a:r>
            <a:endParaRPr kumimoji="1" lang="ja-JP" altLang="en-US" sz="1800" b="1" dirty="0">
              <a:solidFill>
                <a:schemeClr val="tx2"/>
              </a:solidFill>
            </a:endParaRPr>
          </a:p>
        </p:txBody>
      </p:sp>
      <p:sp>
        <p:nvSpPr>
          <p:cNvPr id="4" name="角丸四角形 3"/>
          <p:cNvSpPr/>
          <p:nvPr/>
        </p:nvSpPr>
        <p:spPr>
          <a:xfrm>
            <a:off x="3707904" y="1844824"/>
            <a:ext cx="1656184" cy="50405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X</a:t>
            </a:r>
            <a:r>
              <a:rPr lang="ja-JP" altLang="en-US" dirty="0" smtClean="0">
                <a:solidFill>
                  <a:schemeClr val="tx1"/>
                </a:solidFill>
              </a:rPr>
              <a:t>支局</a:t>
            </a:r>
            <a:endParaRPr lang="en-US" altLang="ja-JP" dirty="0" smtClean="0">
              <a:solidFill>
                <a:schemeClr val="tx1"/>
              </a:solidFill>
            </a:endParaRPr>
          </a:p>
        </p:txBody>
      </p:sp>
      <p:sp>
        <p:nvSpPr>
          <p:cNvPr id="7" name="角丸四角形 6"/>
          <p:cNvSpPr/>
          <p:nvPr/>
        </p:nvSpPr>
        <p:spPr>
          <a:xfrm>
            <a:off x="1835696" y="2348880"/>
            <a:ext cx="1656184" cy="50405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Y</a:t>
            </a:r>
            <a:r>
              <a:rPr lang="ja-JP" altLang="en-US" dirty="0" smtClean="0">
                <a:solidFill>
                  <a:schemeClr val="tx1"/>
                </a:solidFill>
              </a:rPr>
              <a:t>局</a:t>
            </a:r>
            <a:endParaRPr lang="en-US" altLang="ja-JP" dirty="0" smtClean="0">
              <a:solidFill>
                <a:schemeClr val="tx1"/>
              </a:solidFill>
            </a:endParaRPr>
          </a:p>
        </p:txBody>
      </p:sp>
      <p:sp>
        <p:nvSpPr>
          <p:cNvPr id="8" name="角丸四角形 7"/>
          <p:cNvSpPr/>
          <p:nvPr/>
        </p:nvSpPr>
        <p:spPr>
          <a:xfrm>
            <a:off x="755576" y="3140968"/>
            <a:ext cx="1656184" cy="50405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Z</a:t>
            </a:r>
            <a:r>
              <a:rPr lang="ja-JP" altLang="en-US" dirty="0" smtClean="0">
                <a:solidFill>
                  <a:schemeClr val="tx1"/>
                </a:solidFill>
              </a:rPr>
              <a:t>事務所</a:t>
            </a:r>
            <a:endParaRPr lang="en-US" altLang="ja-JP" dirty="0" smtClean="0">
              <a:solidFill>
                <a:schemeClr val="tx1"/>
              </a:solidFill>
            </a:endParaRPr>
          </a:p>
        </p:txBody>
      </p:sp>
      <p:sp>
        <p:nvSpPr>
          <p:cNvPr id="11" name="角丸四角形 10"/>
          <p:cNvSpPr/>
          <p:nvPr/>
        </p:nvSpPr>
        <p:spPr>
          <a:xfrm>
            <a:off x="2375756" y="5158730"/>
            <a:ext cx="1656184" cy="504056"/>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事業者</a:t>
            </a:r>
            <a:endParaRPr lang="en-US" altLang="ja-JP" dirty="0" smtClean="0">
              <a:solidFill>
                <a:schemeClr val="tx1"/>
              </a:solidFill>
            </a:endParaRPr>
          </a:p>
        </p:txBody>
      </p:sp>
      <p:sp>
        <p:nvSpPr>
          <p:cNvPr id="13" name="角丸四角形 12"/>
          <p:cNvSpPr/>
          <p:nvPr/>
        </p:nvSpPr>
        <p:spPr>
          <a:xfrm>
            <a:off x="1007604" y="4258903"/>
            <a:ext cx="1656184" cy="504056"/>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NPO</a:t>
            </a:r>
            <a:r>
              <a:rPr lang="ja-JP" altLang="en-US" dirty="0" smtClean="0">
                <a:solidFill>
                  <a:schemeClr val="tx1"/>
                </a:solidFill>
              </a:rPr>
              <a:t>法人</a:t>
            </a:r>
            <a:endParaRPr lang="en-US" altLang="ja-JP" dirty="0" smtClean="0">
              <a:solidFill>
                <a:schemeClr val="tx1"/>
              </a:solidFill>
            </a:endParaRPr>
          </a:p>
        </p:txBody>
      </p:sp>
      <p:sp>
        <p:nvSpPr>
          <p:cNvPr id="14" name="角丸四角形 13"/>
          <p:cNvSpPr/>
          <p:nvPr/>
        </p:nvSpPr>
        <p:spPr>
          <a:xfrm>
            <a:off x="6888913" y="4006875"/>
            <a:ext cx="1656184" cy="50405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福祉事務所</a:t>
            </a:r>
            <a:endParaRPr lang="en-US" altLang="ja-JP" dirty="0" smtClean="0">
              <a:solidFill>
                <a:schemeClr val="tx1"/>
              </a:solidFill>
            </a:endParaRPr>
          </a:p>
        </p:txBody>
      </p:sp>
      <p:sp>
        <p:nvSpPr>
          <p:cNvPr id="15" name="角丸四角形 14"/>
          <p:cNvSpPr/>
          <p:nvPr/>
        </p:nvSpPr>
        <p:spPr>
          <a:xfrm>
            <a:off x="6888913" y="3182182"/>
            <a:ext cx="1656184" cy="50405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担当部局</a:t>
            </a:r>
            <a:endParaRPr lang="en-US" altLang="ja-JP" dirty="0" smtClean="0">
              <a:solidFill>
                <a:schemeClr val="tx1"/>
              </a:solidFill>
            </a:endParaRPr>
          </a:p>
        </p:txBody>
      </p:sp>
      <p:sp>
        <p:nvSpPr>
          <p:cNvPr id="16" name="角丸四角形 15"/>
          <p:cNvSpPr/>
          <p:nvPr/>
        </p:nvSpPr>
        <p:spPr>
          <a:xfrm>
            <a:off x="5809270" y="2313735"/>
            <a:ext cx="1656184" cy="50405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保健所</a:t>
            </a:r>
            <a:endParaRPr lang="en-US" altLang="ja-JP" dirty="0" smtClean="0">
              <a:solidFill>
                <a:schemeClr val="tx1"/>
              </a:solidFill>
            </a:endParaRPr>
          </a:p>
        </p:txBody>
      </p:sp>
      <p:sp>
        <p:nvSpPr>
          <p:cNvPr id="18" name="テキスト ボックス 17"/>
          <p:cNvSpPr txBox="1"/>
          <p:nvPr/>
        </p:nvSpPr>
        <p:spPr>
          <a:xfrm>
            <a:off x="3203848" y="6093296"/>
            <a:ext cx="5616624" cy="369332"/>
          </a:xfrm>
          <a:prstGeom prst="rect">
            <a:avLst/>
          </a:prstGeom>
          <a:noFill/>
        </p:spPr>
        <p:txBody>
          <a:bodyPr wrap="square" rtlCol="0">
            <a:spAutoFit/>
          </a:bodyPr>
          <a:lstStyle/>
          <a:p>
            <a:r>
              <a:rPr kumimoji="1" lang="en-US" altLang="ja-JP" dirty="0" smtClean="0"/>
              <a:t>※</a:t>
            </a:r>
            <a:r>
              <a:rPr kumimoji="1" lang="ja-JP" altLang="en-US" dirty="0" smtClean="0"/>
              <a:t>どのような機関を構成員とするかは、各協議会の判断</a:t>
            </a:r>
            <a:endParaRPr kumimoji="1" lang="ja-JP" altLang="en-US" dirty="0"/>
          </a:p>
        </p:txBody>
      </p:sp>
      <p:sp>
        <p:nvSpPr>
          <p:cNvPr id="19" name="テキスト ボックス 18"/>
          <p:cNvSpPr txBox="1"/>
          <p:nvPr/>
        </p:nvSpPr>
        <p:spPr>
          <a:xfrm>
            <a:off x="2411760" y="3687415"/>
            <a:ext cx="4493538" cy="461665"/>
          </a:xfrm>
          <a:prstGeom prst="rect">
            <a:avLst/>
          </a:prstGeom>
          <a:noFill/>
        </p:spPr>
        <p:txBody>
          <a:bodyPr wrap="none" rtlCol="0">
            <a:spAutoFit/>
          </a:bodyPr>
          <a:lstStyle/>
          <a:p>
            <a:r>
              <a:rPr lang="ja-JP" altLang="en-US" sz="2400" b="1" dirty="0" smtClean="0"/>
              <a:t>障害者</a:t>
            </a:r>
            <a:r>
              <a:rPr lang="ja-JP" altLang="en-US" sz="2400" b="1" dirty="0"/>
              <a:t>差別</a:t>
            </a:r>
            <a:r>
              <a:rPr lang="ja-JP" altLang="en-US" sz="2400" b="1" dirty="0" smtClean="0"/>
              <a:t>解消支援地域</a:t>
            </a:r>
            <a:r>
              <a:rPr lang="ja-JP" altLang="en-US" sz="2400" b="1" dirty="0"/>
              <a:t>協議会</a:t>
            </a:r>
            <a:endParaRPr kumimoji="1" lang="ja-JP" altLang="en-US" sz="2400" b="1" dirty="0"/>
          </a:p>
        </p:txBody>
      </p:sp>
      <p:sp>
        <p:nvSpPr>
          <p:cNvPr id="21" name="テキスト ボックス 20"/>
          <p:cNvSpPr txBox="1"/>
          <p:nvPr/>
        </p:nvSpPr>
        <p:spPr>
          <a:xfrm>
            <a:off x="417018" y="5662785"/>
            <a:ext cx="2498797" cy="400110"/>
          </a:xfrm>
          <a:prstGeom prst="rect">
            <a:avLst/>
          </a:prstGeom>
          <a:noFill/>
        </p:spPr>
        <p:txBody>
          <a:bodyPr wrap="square" rtlCol="0">
            <a:spAutoFit/>
          </a:bodyPr>
          <a:lstStyle/>
          <a:p>
            <a:r>
              <a:rPr lang="ja-JP" altLang="en-US" sz="2000" b="1" dirty="0" smtClean="0">
                <a:solidFill>
                  <a:schemeClr val="accent6">
                    <a:lumMod val="75000"/>
                  </a:schemeClr>
                </a:solidFill>
              </a:rPr>
              <a:t>その他の構成員</a:t>
            </a:r>
            <a:endParaRPr kumimoji="1" lang="ja-JP" altLang="en-US" sz="2000" b="1" dirty="0">
              <a:solidFill>
                <a:schemeClr val="accent6">
                  <a:lumMod val="75000"/>
                </a:schemeClr>
              </a:solidFill>
            </a:endParaRPr>
          </a:p>
        </p:txBody>
      </p:sp>
      <p:sp>
        <p:nvSpPr>
          <p:cNvPr id="12" name="角丸四角形 11"/>
          <p:cNvSpPr/>
          <p:nvPr/>
        </p:nvSpPr>
        <p:spPr>
          <a:xfrm>
            <a:off x="4644817" y="5358784"/>
            <a:ext cx="1656184" cy="504056"/>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学識経験者</a:t>
            </a:r>
            <a:endParaRPr lang="en-US" altLang="ja-JP" dirty="0" smtClean="0">
              <a:solidFill>
                <a:schemeClr val="tx1"/>
              </a:solidFill>
            </a:endParaRPr>
          </a:p>
        </p:txBody>
      </p:sp>
    </p:spTree>
    <p:extLst>
      <p:ext uri="{BB962C8B-B14F-4D97-AF65-F5344CB8AC3E}">
        <p14:creationId xmlns:p14="http://schemas.microsoft.com/office/powerpoint/2010/main" val="774198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1143000"/>
          </a:xfrm>
        </p:spPr>
        <p:txBody>
          <a:bodyPr>
            <a:noAutofit/>
          </a:bodyPr>
          <a:lstStyle/>
          <a:p>
            <a:r>
              <a:rPr lang="ja-JP" altLang="en-US" sz="3600" dirty="0"/>
              <a:t>差別解消支援地域協議会のあり方検討会</a:t>
            </a:r>
            <a:endParaRPr kumimoji="1" lang="ja-JP" altLang="en-US" sz="3600" dirty="0"/>
          </a:p>
        </p:txBody>
      </p:sp>
      <p:sp>
        <p:nvSpPr>
          <p:cNvPr id="3" name="コンテンツ プレースホルダー 2"/>
          <p:cNvSpPr>
            <a:spLocks noGrp="1"/>
          </p:cNvSpPr>
          <p:nvPr>
            <p:ph idx="1"/>
          </p:nvPr>
        </p:nvSpPr>
        <p:spPr>
          <a:xfrm>
            <a:off x="467544" y="2332037"/>
            <a:ext cx="8229600" cy="4525963"/>
          </a:xfrm>
        </p:spPr>
        <p:txBody>
          <a:bodyPr>
            <a:normAutofit fontScale="92500"/>
          </a:bodyPr>
          <a:lstStyle/>
          <a:p>
            <a:r>
              <a:rPr lang="ja-JP" altLang="en-US" dirty="0"/>
              <a:t>地域協議会のあり方を検討する会議が</a:t>
            </a:r>
            <a:r>
              <a:rPr lang="ja-JP" altLang="en-US" dirty="0" smtClean="0"/>
              <a:t>始まった</a:t>
            </a:r>
            <a:endParaRPr lang="ja-JP" altLang="en-US" dirty="0"/>
          </a:p>
          <a:p>
            <a:endParaRPr lang="ja-JP" altLang="en-US" dirty="0"/>
          </a:p>
          <a:p>
            <a:r>
              <a:rPr lang="ja-JP" altLang="en-US" dirty="0"/>
              <a:t>千葉などでモデル事業</a:t>
            </a:r>
          </a:p>
          <a:p>
            <a:endParaRPr lang="ja-JP" altLang="en-US" dirty="0"/>
          </a:p>
          <a:p>
            <a:r>
              <a:rPr lang="ja-JP" altLang="en-US" dirty="0"/>
              <a:t>地域での相談、防止、あっせんのシステム構築</a:t>
            </a:r>
          </a:p>
          <a:p>
            <a:endParaRPr lang="ja-JP" altLang="en-US" dirty="0"/>
          </a:p>
          <a:p>
            <a:r>
              <a:rPr lang="ja-JP" altLang="en-US" dirty="0"/>
              <a:t>条例との連携、統合</a:t>
            </a:r>
            <a:endParaRPr kumimoji="1" lang="ja-JP" altLang="en-US" dirty="0"/>
          </a:p>
        </p:txBody>
      </p:sp>
    </p:spTree>
    <p:extLst>
      <p:ext uri="{BB962C8B-B14F-4D97-AF65-F5344CB8AC3E}">
        <p14:creationId xmlns:p14="http://schemas.microsoft.com/office/powerpoint/2010/main" val="4078403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4624"/>
            <a:ext cx="8229600" cy="706090"/>
          </a:xfrm>
        </p:spPr>
        <p:txBody>
          <a:bodyPr>
            <a:normAutofit fontScale="90000"/>
          </a:bodyPr>
          <a:lstStyle/>
          <a:p>
            <a:r>
              <a:rPr lang="ja-JP" altLang="en-US" dirty="0"/>
              <a:t>差別禁止条例</a:t>
            </a:r>
            <a:endParaRPr kumimoji="1" lang="ja-JP" altLang="en-US" dirty="0"/>
          </a:p>
        </p:txBody>
      </p:sp>
      <p:sp>
        <p:nvSpPr>
          <p:cNvPr id="3" name="コンテンツ プレースホルダー 2"/>
          <p:cNvSpPr>
            <a:spLocks noGrp="1"/>
          </p:cNvSpPr>
          <p:nvPr>
            <p:ph idx="1"/>
          </p:nvPr>
        </p:nvSpPr>
        <p:spPr>
          <a:xfrm>
            <a:off x="251520" y="1196752"/>
            <a:ext cx="8712968" cy="5472608"/>
          </a:xfrm>
        </p:spPr>
        <p:txBody>
          <a:bodyPr>
            <a:noAutofit/>
          </a:bodyPr>
          <a:lstStyle/>
          <a:p>
            <a:r>
              <a:rPr lang="ja-JP" altLang="en-US" sz="2800" dirty="0"/>
              <a:t>障害のある人もない人も共に暮らしやすい千葉県づくり</a:t>
            </a:r>
            <a:r>
              <a:rPr lang="ja-JP" altLang="en-US" sz="2800" dirty="0" smtClean="0"/>
              <a:t>条例</a:t>
            </a:r>
            <a:r>
              <a:rPr lang="en-US" altLang="ja-JP" sz="2800" dirty="0"/>
              <a:t/>
            </a:r>
            <a:br>
              <a:rPr lang="en-US" altLang="ja-JP" sz="2800" dirty="0"/>
            </a:br>
            <a:r>
              <a:rPr lang="ja-JP" altLang="en-US" sz="2800" dirty="0" smtClean="0"/>
              <a:t>権利条約採択前に作られた</a:t>
            </a:r>
            <a:endParaRPr lang="ja-JP" altLang="en-US" sz="2800" dirty="0"/>
          </a:p>
          <a:p>
            <a:pPr marL="0" indent="0">
              <a:buNone/>
            </a:pPr>
            <a:r>
              <a:rPr lang="ja-JP" altLang="en-US" sz="2800" dirty="0"/>
              <a:t>　</a:t>
            </a:r>
            <a:r>
              <a:rPr lang="ja-JP" altLang="en-US" sz="2800" dirty="0" smtClean="0"/>
              <a:t>　２００６年</a:t>
            </a:r>
            <a:r>
              <a:rPr lang="ja-JP" altLang="en-US" sz="2800" dirty="0"/>
              <a:t>１０月制定、２００７年７月</a:t>
            </a:r>
            <a:r>
              <a:rPr lang="ja-JP" altLang="en-US" sz="2800" dirty="0" smtClean="0"/>
              <a:t>施行</a:t>
            </a:r>
            <a:r>
              <a:rPr lang="en-US" altLang="ja-JP" sz="2800" dirty="0" smtClean="0"/>
              <a:t/>
            </a:r>
            <a:br>
              <a:rPr lang="en-US" altLang="ja-JP" sz="2800" dirty="0" smtClean="0"/>
            </a:br>
            <a:r>
              <a:rPr lang="en-US" altLang="ja-JP" sz="2800" dirty="0"/>
              <a:t/>
            </a:r>
            <a:br>
              <a:rPr lang="en-US" altLang="ja-JP" sz="2800" dirty="0"/>
            </a:br>
            <a:r>
              <a:rPr lang="ja-JP" altLang="en-US" sz="2800" dirty="0"/>
              <a:t>　　この千葉の条例の意義はほんとうに大きい。</a:t>
            </a:r>
          </a:p>
          <a:p>
            <a:pPr marL="0" indent="0">
              <a:buNone/>
            </a:pPr>
            <a:endParaRPr lang="ja-JP" altLang="en-US" sz="2800" dirty="0"/>
          </a:p>
          <a:p>
            <a:pPr marL="0" indent="0">
              <a:buNone/>
            </a:pPr>
            <a:r>
              <a:rPr lang="ja-JP" altLang="en-US" sz="2800" dirty="0"/>
              <a:t>　</a:t>
            </a:r>
            <a:r>
              <a:rPr lang="ja-JP" altLang="en-US" sz="2800" dirty="0" smtClean="0"/>
              <a:t>　差別</a:t>
            </a:r>
            <a:r>
              <a:rPr lang="ja-JP" altLang="en-US" sz="2800" dirty="0"/>
              <a:t>実態調査</a:t>
            </a:r>
          </a:p>
          <a:p>
            <a:pPr marL="0" indent="0">
              <a:buNone/>
            </a:pPr>
            <a:r>
              <a:rPr lang="ja-JP" altLang="en-US" sz="2800" dirty="0"/>
              <a:t>　</a:t>
            </a:r>
            <a:r>
              <a:rPr lang="ja-JP" altLang="en-US" sz="2800" dirty="0" smtClean="0"/>
              <a:t>　タウンミーティング</a:t>
            </a:r>
            <a:endParaRPr lang="ja-JP" altLang="en-US" sz="2800" dirty="0"/>
          </a:p>
          <a:p>
            <a:pPr marL="0" indent="0">
              <a:buNone/>
            </a:pPr>
            <a:r>
              <a:rPr lang="ja-JP" altLang="en-US" sz="2800" dirty="0"/>
              <a:t>　</a:t>
            </a:r>
            <a:r>
              <a:rPr lang="ja-JP" altLang="en-US" sz="2800" dirty="0" smtClean="0"/>
              <a:t>　地域</a:t>
            </a:r>
            <a:r>
              <a:rPr lang="ja-JP" altLang="en-US" sz="2800" dirty="0"/>
              <a:t>相談員、公益相談員、調整委員会</a:t>
            </a:r>
          </a:p>
          <a:p>
            <a:pPr marL="0" indent="0">
              <a:buNone/>
            </a:pPr>
            <a:r>
              <a:rPr lang="ja-JP" altLang="en-US" sz="2800" dirty="0"/>
              <a:t>　</a:t>
            </a:r>
            <a:r>
              <a:rPr lang="ja-JP" altLang="en-US" sz="2800" dirty="0" smtClean="0"/>
              <a:t>　まさに　</a:t>
            </a:r>
            <a:r>
              <a:rPr lang="en-US" altLang="ja-JP" sz="2800" dirty="0" smtClean="0"/>
              <a:t>think </a:t>
            </a:r>
            <a:r>
              <a:rPr lang="en-US" altLang="ja-JP" sz="2800" dirty="0"/>
              <a:t>globally and act </a:t>
            </a:r>
            <a:r>
              <a:rPr lang="en-US" altLang="ja-JP" sz="2800" dirty="0" smtClean="0"/>
              <a:t>locally</a:t>
            </a:r>
            <a:endParaRPr lang="ja-JP" altLang="en-US" sz="2800" dirty="0"/>
          </a:p>
        </p:txBody>
      </p:sp>
    </p:spTree>
    <p:extLst>
      <p:ext uri="{BB962C8B-B14F-4D97-AF65-F5344CB8AC3E}">
        <p14:creationId xmlns:p14="http://schemas.microsoft.com/office/powerpoint/2010/main" val="4048835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251520" y="260648"/>
            <a:ext cx="8640960" cy="6408712"/>
          </a:xfrm>
        </p:spPr>
        <p:txBody>
          <a:bodyPr>
            <a:normAutofit fontScale="70000" lnSpcReduction="20000"/>
          </a:bodyPr>
          <a:lstStyle/>
          <a:p>
            <a:r>
              <a:rPr lang="ja-JP" altLang="en-US" dirty="0"/>
              <a:t>「</a:t>
            </a:r>
            <a:r>
              <a:rPr lang="ja-JP" altLang="en-US" dirty="0" err="1"/>
              <a:t>北海道障がい</a:t>
            </a:r>
            <a:r>
              <a:rPr lang="ja-JP" altLang="en-US" dirty="0"/>
              <a:t>者及び障がい児の権利擁護並びに障がい者及び障がい児が暮らしやすい地域づくりの推進に関する条例</a:t>
            </a:r>
            <a:r>
              <a:rPr lang="ja-JP" altLang="en-US" dirty="0" smtClean="0"/>
              <a:t>」</a:t>
            </a:r>
            <a:r>
              <a:rPr lang="en-US" altLang="ja-JP" dirty="0" smtClean="0"/>
              <a:t/>
            </a:r>
            <a:br>
              <a:rPr lang="en-US" altLang="ja-JP" dirty="0" smtClean="0"/>
            </a:br>
            <a:r>
              <a:rPr lang="ja-JP" altLang="en-US" dirty="0" smtClean="0"/>
              <a:t>（</a:t>
            </a:r>
            <a:r>
              <a:rPr lang="ja-JP" altLang="en-US" dirty="0"/>
              <a:t>略称：北海道障がい者条例</a:t>
            </a:r>
            <a:r>
              <a:rPr lang="ja-JP" altLang="en-US" dirty="0" smtClean="0"/>
              <a:t>）２００９年</a:t>
            </a:r>
            <a:r>
              <a:rPr lang="ja-JP" altLang="en-US" dirty="0"/>
              <a:t>３月制定、２０１０年４月施行</a:t>
            </a:r>
          </a:p>
          <a:p>
            <a:pPr>
              <a:spcBef>
                <a:spcPts val="2400"/>
              </a:spcBef>
            </a:pPr>
            <a:r>
              <a:rPr lang="ja-JP" altLang="en-US" dirty="0"/>
              <a:t>障がいのある人もない人も共に学び共に生きる岩手県づくり条例</a:t>
            </a:r>
          </a:p>
          <a:p>
            <a:pPr marL="0" indent="0">
              <a:buNone/>
            </a:pPr>
            <a:r>
              <a:rPr lang="en-US" altLang="ja-JP" dirty="0"/>
              <a:t>	</a:t>
            </a:r>
            <a:r>
              <a:rPr lang="ja-JP" altLang="en-US" dirty="0"/>
              <a:t>２０１０年１２月制定、２０１１年７月施行</a:t>
            </a:r>
          </a:p>
          <a:p>
            <a:pPr>
              <a:spcBef>
                <a:spcPts val="2400"/>
              </a:spcBef>
            </a:pPr>
            <a:r>
              <a:rPr lang="ja-JP" altLang="en-US" dirty="0"/>
              <a:t>さいたま市誰もが共に暮らすための障害者の権利の擁護等に関する条例</a:t>
            </a:r>
            <a:r>
              <a:rPr lang="en-US" altLang="ja-JP" dirty="0"/>
              <a:t>		</a:t>
            </a:r>
            <a:r>
              <a:rPr lang="ja-JP" altLang="en-US" dirty="0"/>
              <a:t>２０１１年３月制定、２０１１年４月施行</a:t>
            </a:r>
          </a:p>
          <a:p>
            <a:pPr>
              <a:spcBef>
                <a:spcPts val="2400"/>
              </a:spcBef>
            </a:pPr>
            <a:r>
              <a:rPr lang="ja-JP" altLang="en-US" dirty="0"/>
              <a:t>障害のある人もない人も共に生きる熊本づくり条例</a:t>
            </a:r>
          </a:p>
          <a:p>
            <a:pPr marL="0" indent="0">
              <a:buNone/>
            </a:pPr>
            <a:r>
              <a:rPr lang="en-US" altLang="ja-JP" dirty="0"/>
              <a:t>	</a:t>
            </a:r>
            <a:r>
              <a:rPr lang="ja-JP" altLang="en-US" dirty="0"/>
              <a:t>２０１１年７月制定、２０１２年４月施行</a:t>
            </a:r>
          </a:p>
          <a:p>
            <a:pPr>
              <a:spcBef>
                <a:spcPts val="2400"/>
              </a:spcBef>
            </a:pPr>
            <a:r>
              <a:rPr lang="ja-JP" altLang="en-US" dirty="0"/>
              <a:t>障害のある人もない人も共に安心して暮らせる八王子づくり条例</a:t>
            </a:r>
          </a:p>
          <a:p>
            <a:pPr marL="0" indent="0">
              <a:buNone/>
            </a:pPr>
            <a:r>
              <a:rPr lang="en-US" altLang="ja-JP" dirty="0"/>
              <a:t>	</a:t>
            </a:r>
            <a:r>
              <a:rPr lang="ja-JP" altLang="en-US" dirty="0"/>
              <a:t>２０１１年１２月制定、２０１２年４月施行</a:t>
            </a:r>
          </a:p>
          <a:p>
            <a:pPr>
              <a:spcBef>
                <a:spcPts val="2400"/>
              </a:spcBef>
            </a:pPr>
            <a:r>
              <a:rPr lang="ja-JP" altLang="en-US" dirty="0"/>
              <a:t>障害のある人もない人も共に生きる平和な長崎県づくり条例</a:t>
            </a:r>
          </a:p>
          <a:p>
            <a:pPr marL="0" indent="0">
              <a:buNone/>
            </a:pPr>
            <a:r>
              <a:rPr lang="en-US" altLang="ja-JP" dirty="0"/>
              <a:t>	</a:t>
            </a:r>
            <a:r>
              <a:rPr lang="ja-JP" altLang="en-US" dirty="0"/>
              <a:t>２０１３年５月制定、一部を除き、２０１４年４月施行</a:t>
            </a:r>
          </a:p>
          <a:p>
            <a:pPr>
              <a:spcBef>
                <a:spcPts val="2400"/>
              </a:spcBef>
            </a:pPr>
            <a:r>
              <a:rPr lang="ja-JP" altLang="en-US" dirty="0"/>
              <a:t>沖縄県障害のある人もない人も共に暮らしやすい社会づくり条例</a:t>
            </a:r>
          </a:p>
          <a:p>
            <a:pPr marL="0" indent="0">
              <a:buNone/>
            </a:pPr>
            <a:r>
              <a:rPr lang="en-US" altLang="ja-JP" dirty="0"/>
              <a:t>	</a:t>
            </a:r>
            <a:r>
              <a:rPr lang="ja-JP" altLang="en-US" dirty="0"/>
              <a:t>２０１３年１０月制定、一部施行、２０１４年４月全面施行</a:t>
            </a:r>
          </a:p>
          <a:p>
            <a:endParaRPr kumimoji="1" lang="ja-JP" altLang="en-US" dirty="0"/>
          </a:p>
        </p:txBody>
      </p:sp>
    </p:spTree>
    <p:extLst>
      <p:ext uri="{BB962C8B-B14F-4D97-AF65-F5344CB8AC3E}">
        <p14:creationId xmlns:p14="http://schemas.microsoft.com/office/powerpoint/2010/main" val="2284542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障害者の権利条約批准</a:t>
            </a:r>
            <a:endParaRPr kumimoji="1" lang="ja-JP" altLang="en-US" dirty="0"/>
          </a:p>
        </p:txBody>
      </p:sp>
      <p:sp>
        <p:nvSpPr>
          <p:cNvPr id="3" name="コンテンツ プレースホルダー 2"/>
          <p:cNvSpPr>
            <a:spLocks noGrp="1"/>
          </p:cNvSpPr>
          <p:nvPr>
            <p:ph idx="1"/>
          </p:nvPr>
        </p:nvSpPr>
        <p:spPr/>
        <p:txBody>
          <a:bodyPr/>
          <a:lstStyle/>
          <a:p>
            <a:r>
              <a:rPr lang="ja-JP" altLang="en-US" dirty="0"/>
              <a:t>昨年１２月</a:t>
            </a:r>
            <a:r>
              <a:rPr lang="ja-JP" altLang="en-US" dirty="0" smtClean="0"/>
              <a:t>４日　</a:t>
            </a:r>
            <a:r>
              <a:rPr lang="en-US" altLang="ja-JP" dirty="0" smtClean="0"/>
              <a:t/>
            </a:r>
            <a:br>
              <a:rPr lang="en-US" altLang="ja-JP" dirty="0" smtClean="0"/>
            </a:br>
            <a:r>
              <a:rPr lang="ja-JP" altLang="en-US" dirty="0" smtClean="0"/>
              <a:t>国会</a:t>
            </a:r>
            <a:r>
              <a:rPr lang="ja-JP" altLang="en-US" dirty="0"/>
              <a:t>が障害者の権利条約批准を承認</a:t>
            </a:r>
          </a:p>
          <a:p>
            <a:r>
              <a:rPr lang="ja-JP" altLang="en-US" dirty="0"/>
              <a:t>１月</a:t>
            </a:r>
            <a:r>
              <a:rPr lang="ja-JP" altLang="en-US" dirty="0" smtClean="0"/>
              <a:t>１７日　　批准</a:t>
            </a:r>
            <a:r>
              <a:rPr lang="ja-JP" altLang="en-US" dirty="0"/>
              <a:t>を閣議決定</a:t>
            </a:r>
          </a:p>
          <a:p>
            <a:r>
              <a:rPr lang="ja-JP" altLang="en-US" dirty="0"/>
              <a:t>１月</a:t>
            </a:r>
            <a:r>
              <a:rPr lang="ja-JP" altLang="en-US" dirty="0" smtClean="0"/>
              <a:t>２０日　　国連</a:t>
            </a:r>
            <a:r>
              <a:rPr lang="ja-JP" altLang="en-US" dirty="0"/>
              <a:t>事務総長に批准書</a:t>
            </a:r>
            <a:r>
              <a:rPr lang="ja-JP" altLang="en-US" dirty="0" smtClean="0"/>
              <a:t>を寄託</a:t>
            </a:r>
            <a:endParaRPr lang="ja-JP" altLang="en-US" dirty="0"/>
          </a:p>
          <a:p>
            <a:r>
              <a:rPr lang="ja-JP" altLang="en-US" dirty="0"/>
              <a:t>３０日で発効</a:t>
            </a:r>
            <a:endParaRPr kumimoji="1" lang="ja-JP" altLang="en-US" dirty="0"/>
          </a:p>
        </p:txBody>
      </p:sp>
    </p:spTree>
    <p:extLst>
      <p:ext uri="{BB962C8B-B14F-4D97-AF65-F5344CB8AC3E}">
        <p14:creationId xmlns:p14="http://schemas.microsoft.com/office/powerpoint/2010/main" val="1450669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最後の人権条約？</a:t>
            </a:r>
            <a:endParaRPr kumimoji="1" lang="ja-JP" altLang="en-US" dirty="0"/>
          </a:p>
        </p:txBody>
      </p:sp>
      <p:sp>
        <p:nvSpPr>
          <p:cNvPr id="3" name="コンテンツ プレースホルダー 2"/>
          <p:cNvSpPr>
            <a:spLocks noGrp="1"/>
          </p:cNvSpPr>
          <p:nvPr>
            <p:ph idx="1"/>
          </p:nvPr>
        </p:nvSpPr>
        <p:spPr/>
        <p:txBody>
          <a:bodyPr/>
          <a:lstStyle/>
          <a:p>
            <a:r>
              <a:rPr lang="ja-JP" altLang="en-US" dirty="0"/>
              <a:t>女子差別撤廃条約は１９８１年</a:t>
            </a:r>
          </a:p>
          <a:p>
            <a:r>
              <a:rPr lang="ja-JP" altLang="en-US" dirty="0"/>
              <a:t>子供の権利条約は１９９１年</a:t>
            </a:r>
          </a:p>
          <a:p>
            <a:r>
              <a:rPr lang="ja-JP" altLang="en-US" dirty="0"/>
              <a:t>障害者差別撤廃条約は過去に何度か提案された。</a:t>
            </a:r>
          </a:p>
          <a:p>
            <a:r>
              <a:rPr lang="ja-JP" altLang="en-US" dirty="0"/>
              <a:t>イタリアが１９８７年、スウェーデンが１９８９年に提案したが賛同を得られなかった。</a:t>
            </a:r>
          </a:p>
          <a:p>
            <a:r>
              <a:rPr lang="ja-JP" altLang="en-US" dirty="0"/>
              <a:t>しかし、メキシコが２００１年に提案し、それが承認され、翌年から草案策定作業</a:t>
            </a:r>
            <a:endParaRPr kumimoji="1" lang="ja-JP" altLang="en-US" dirty="0"/>
          </a:p>
        </p:txBody>
      </p:sp>
    </p:spTree>
    <p:extLst>
      <p:ext uri="{BB962C8B-B14F-4D97-AF65-F5344CB8AC3E}">
        <p14:creationId xmlns:p14="http://schemas.microsoft.com/office/powerpoint/2010/main" val="2057145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条約策定への当事者参加</a:t>
            </a:r>
            <a:endParaRPr kumimoji="1" lang="ja-JP" altLang="en-US" dirty="0"/>
          </a:p>
        </p:txBody>
      </p:sp>
      <p:sp>
        <p:nvSpPr>
          <p:cNvPr id="3" name="コンテンツ プレースホルダー 2"/>
          <p:cNvSpPr>
            <a:spLocks noGrp="1"/>
          </p:cNvSpPr>
          <p:nvPr>
            <p:ph idx="1"/>
          </p:nvPr>
        </p:nvSpPr>
        <p:spPr/>
        <p:txBody>
          <a:bodyPr/>
          <a:lstStyle/>
          <a:p>
            <a:r>
              <a:rPr lang="ja-JP" altLang="en-US" dirty="0"/>
              <a:t>条約策定作業に多くの当事者が参加した</a:t>
            </a:r>
          </a:p>
          <a:p>
            <a:r>
              <a:rPr lang="ja-JP" altLang="en-US" dirty="0"/>
              <a:t>各国政府と市民社会の共同作業</a:t>
            </a:r>
          </a:p>
          <a:p>
            <a:r>
              <a:rPr lang="ja-JP" altLang="en-US" dirty="0" smtClean="0"/>
              <a:t>待たされた代わりに能動的</a:t>
            </a:r>
            <a:r>
              <a:rPr lang="ja-JP" altLang="en-US" dirty="0"/>
              <a:t>に関わることができた。</a:t>
            </a:r>
          </a:p>
          <a:p>
            <a:r>
              <a:rPr lang="ja-JP" altLang="en-US" dirty="0"/>
              <a:t>新しい人権概念を盛り込むことができた。</a:t>
            </a:r>
          </a:p>
          <a:p>
            <a:r>
              <a:rPr lang="ja-JP" altLang="en-US" dirty="0"/>
              <a:t>障害当事者</a:t>
            </a:r>
            <a:r>
              <a:rPr lang="ja-JP" altLang="en-US" dirty="0" smtClean="0"/>
              <a:t>は国際人権法</a:t>
            </a:r>
            <a:r>
              <a:rPr lang="ja-JP" altLang="en-US" dirty="0"/>
              <a:t>を学び、人権法の専門家は障害について学んだ。</a:t>
            </a:r>
          </a:p>
          <a:p>
            <a:r>
              <a:rPr lang="ja-JP" altLang="en-US" dirty="0"/>
              <a:t>国連の諸機関も多くを学んだ。</a:t>
            </a:r>
            <a:endParaRPr kumimoji="1" lang="ja-JP" altLang="en-US" dirty="0"/>
          </a:p>
        </p:txBody>
      </p:sp>
    </p:spTree>
    <p:extLst>
      <p:ext uri="{BB962C8B-B14F-4D97-AF65-F5344CB8AC3E}">
        <p14:creationId xmlns:p14="http://schemas.microsoft.com/office/powerpoint/2010/main" val="108308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新しい概念</a:t>
            </a:r>
            <a:endParaRPr kumimoji="1" lang="ja-JP" altLang="en-US" dirty="0"/>
          </a:p>
        </p:txBody>
      </p:sp>
      <p:sp>
        <p:nvSpPr>
          <p:cNvPr id="3" name="コンテンツ プレースホルダー 2"/>
          <p:cNvSpPr>
            <a:spLocks noGrp="1"/>
          </p:cNvSpPr>
          <p:nvPr>
            <p:ph idx="1"/>
          </p:nvPr>
        </p:nvSpPr>
        <p:spPr/>
        <p:txBody>
          <a:bodyPr/>
          <a:lstStyle/>
          <a:p>
            <a:r>
              <a:rPr lang="ja-JP" altLang="en-US" dirty="0"/>
              <a:t>障害の社会モデル</a:t>
            </a:r>
          </a:p>
          <a:p>
            <a:r>
              <a:rPr lang="ja-JP" altLang="en-US" dirty="0"/>
              <a:t>インクルージョン</a:t>
            </a:r>
          </a:p>
          <a:p>
            <a:r>
              <a:rPr lang="ja-JP" altLang="en-US" dirty="0"/>
              <a:t>合理的配慮</a:t>
            </a:r>
          </a:p>
          <a:p>
            <a:r>
              <a:rPr lang="ja-JP" altLang="en-US" dirty="0"/>
              <a:t>アクセシビリティ</a:t>
            </a:r>
          </a:p>
          <a:p>
            <a:r>
              <a:rPr lang="ja-JP" altLang="en-US" dirty="0"/>
              <a:t>支援付き自己決定</a:t>
            </a:r>
          </a:p>
          <a:p>
            <a:r>
              <a:rPr lang="ja-JP" altLang="en-US" dirty="0"/>
              <a:t>地域での自立した生活</a:t>
            </a:r>
          </a:p>
          <a:p>
            <a:r>
              <a:rPr lang="ja-JP" altLang="en-US" dirty="0"/>
              <a:t>本人活動（セルフアドボカシ）</a:t>
            </a:r>
            <a:endParaRPr kumimoji="1" lang="ja-JP" altLang="en-US" dirty="0"/>
          </a:p>
        </p:txBody>
      </p:sp>
    </p:spTree>
    <p:extLst>
      <p:ext uri="{BB962C8B-B14F-4D97-AF65-F5344CB8AC3E}">
        <p14:creationId xmlns:p14="http://schemas.microsoft.com/office/powerpoint/2010/main" val="1680633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社会的障壁とは？</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dirty="0" smtClean="0"/>
              <a:t>障害のある人にとって、日常生活や社会生活を送る上で障壁となるようなものを指す。</a:t>
            </a:r>
            <a:endParaRPr kumimoji="1" lang="en-US" altLang="ja-JP" dirty="0" smtClean="0"/>
          </a:p>
          <a:p>
            <a:pPr marL="514350" indent="-514350">
              <a:buFont typeface="+mj-ea"/>
              <a:buAutoNum type="circleNumDbPlain"/>
            </a:pPr>
            <a:r>
              <a:rPr lang="ja-JP" altLang="en-US" dirty="0" smtClean="0"/>
              <a:t>施設、設備、情報の障壁</a:t>
            </a:r>
            <a:endParaRPr lang="en-US" altLang="ja-JP" dirty="0" smtClean="0"/>
          </a:p>
          <a:p>
            <a:pPr marL="514350" indent="-514350">
              <a:buFont typeface="+mj-ea"/>
              <a:buAutoNum type="circleNumDbPlain"/>
            </a:pPr>
            <a:r>
              <a:rPr kumimoji="1" lang="ja-JP" altLang="en-US" dirty="0" smtClean="0"/>
              <a:t>利用しにくい制度など</a:t>
            </a:r>
            <a:endParaRPr kumimoji="1" lang="en-US" altLang="ja-JP" dirty="0" smtClean="0"/>
          </a:p>
          <a:p>
            <a:pPr marL="514350" indent="-514350">
              <a:buFont typeface="+mj-ea"/>
              <a:buAutoNum type="circleNumDbPlain"/>
            </a:pPr>
            <a:r>
              <a:rPr lang="ja-JP" altLang="en-US" dirty="0" smtClean="0"/>
              <a:t>障害のある人の存在を意識していない慣習、文化など</a:t>
            </a:r>
            <a:endParaRPr lang="en-US" altLang="ja-JP" dirty="0" smtClean="0"/>
          </a:p>
          <a:p>
            <a:pPr marL="514350" indent="-514350">
              <a:buFont typeface="+mj-ea"/>
              <a:buAutoNum type="circleNumDbPlain"/>
            </a:pPr>
            <a:r>
              <a:rPr kumimoji="1" lang="ja-JP" altLang="en-US" dirty="0" smtClean="0"/>
              <a:t>障害のある人への偏見</a:t>
            </a:r>
            <a:endParaRPr kumimoji="1" lang="en-US" altLang="ja-JP" dirty="0" smtClean="0"/>
          </a:p>
          <a:p>
            <a:pPr marL="0" indent="0">
              <a:buNone/>
            </a:pPr>
            <a:r>
              <a:rPr lang="ja-JP" altLang="en-US" dirty="0" smtClean="0"/>
              <a:t>など</a:t>
            </a:r>
            <a:endParaRPr lang="en-US" altLang="ja-JP" dirty="0" smtClean="0"/>
          </a:p>
        </p:txBody>
      </p:sp>
    </p:spTree>
    <p:extLst>
      <p:ext uri="{BB962C8B-B14F-4D97-AF65-F5344CB8AC3E}">
        <p14:creationId xmlns:p14="http://schemas.microsoft.com/office/powerpoint/2010/main" val="334510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障害を理由とする差別と合理的配慮の定義</a:t>
            </a:r>
            <a:endParaRPr kumimoji="1" lang="ja-JP" altLang="en-US" dirty="0"/>
          </a:p>
        </p:txBody>
      </p:sp>
      <p:sp>
        <p:nvSpPr>
          <p:cNvPr id="3" name="コンテンツ プレースホルダー 2"/>
          <p:cNvSpPr>
            <a:spLocks noGrp="1"/>
          </p:cNvSpPr>
          <p:nvPr>
            <p:ph idx="1"/>
          </p:nvPr>
        </p:nvSpPr>
        <p:spPr>
          <a:xfrm>
            <a:off x="323528" y="1700808"/>
            <a:ext cx="8568952" cy="4997152"/>
          </a:xfrm>
        </p:spPr>
        <p:txBody>
          <a:bodyPr>
            <a:normAutofit fontScale="77500" lnSpcReduction="20000"/>
          </a:bodyPr>
          <a:lstStyle/>
          <a:p>
            <a:pPr marL="0" indent="0">
              <a:buNone/>
            </a:pPr>
            <a:r>
              <a:rPr lang="ja-JP" altLang="en-US" sz="3600" b="1" dirty="0"/>
              <a:t>「障害を理由とする差別」</a:t>
            </a:r>
          </a:p>
          <a:p>
            <a:pPr marL="0" indent="0">
              <a:buNone/>
            </a:pPr>
            <a:r>
              <a:rPr lang="ja-JP" altLang="en-US" dirty="0"/>
              <a:t>障害を理由とするあらゆる区別、排除又は制限であって、政治的、経済的、社会的、文化的、市民的その他のあらゆる分野において、他の者と平等にすべての人権及び基本的自由を認識し、享有し、又は行使することを害し、又は妨げる目的又は効果を有するものをいう。</a:t>
            </a:r>
          </a:p>
          <a:p>
            <a:pPr marL="0" indent="0">
              <a:buNone/>
            </a:pPr>
            <a:r>
              <a:rPr lang="ja-JP" altLang="en-US" dirty="0"/>
              <a:t>障害を理由とする差別には、あらゆる形態の差別（合理的配慮の否定を含む。）を含む。</a:t>
            </a:r>
          </a:p>
          <a:p>
            <a:pPr marL="0" indent="0">
              <a:buNone/>
            </a:pPr>
            <a:endParaRPr lang="ja-JP" altLang="en-US" dirty="0"/>
          </a:p>
          <a:p>
            <a:pPr marL="0" indent="0">
              <a:buNone/>
            </a:pPr>
            <a:r>
              <a:rPr lang="ja-JP" altLang="en-US" sz="3600" b="1" dirty="0"/>
              <a:t>「合理的配慮」</a:t>
            </a:r>
          </a:p>
          <a:p>
            <a:pPr marL="0" indent="0">
              <a:buNone/>
            </a:pPr>
            <a:r>
              <a:rPr lang="ja-JP" altLang="en-US" dirty="0"/>
              <a:t>障害者が他の者と平等にすべての人権及び基本的自由を享有し、又は行使することを確保するための必要かつ適当な変更及び調整であって、特定の場合において必要とされるものであり、かつ、均衡を失した又は過度の負担を課さないものをいう。</a:t>
            </a:r>
            <a:endParaRPr kumimoji="1" lang="ja-JP" altLang="en-US" dirty="0"/>
          </a:p>
        </p:txBody>
      </p:sp>
    </p:spTree>
    <p:extLst>
      <p:ext uri="{BB962C8B-B14F-4D97-AF65-F5344CB8AC3E}">
        <p14:creationId xmlns:p14="http://schemas.microsoft.com/office/powerpoint/2010/main" val="3208545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国内制度改革優先の決断</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日本は条約策定に積極的に関与した</a:t>
            </a:r>
          </a:p>
          <a:p>
            <a:r>
              <a:rPr lang="ja-JP" altLang="en-US" dirty="0"/>
              <a:t>しかし早期批准という方針を変更して国内の制度改革を先に行うことを決断</a:t>
            </a:r>
          </a:p>
          <a:p>
            <a:r>
              <a:rPr lang="ja-JP" altLang="en-US" dirty="0"/>
              <a:t>政府、国会、団体、いわゆる有識者</a:t>
            </a:r>
            <a:r>
              <a:rPr lang="ja-JP" altLang="en-US" dirty="0" smtClean="0"/>
              <a:t>がきまじめかつ</a:t>
            </a:r>
            <a:r>
              <a:rPr lang="ja-JP" altLang="en-US" dirty="0"/>
              <a:t>誠実に制度改革を進めてきた。</a:t>
            </a:r>
          </a:p>
          <a:p>
            <a:r>
              <a:rPr lang="ja-JP" altLang="en-US" dirty="0"/>
              <a:t>障害者基本法改正、総合支援法、障害者差別解消法</a:t>
            </a:r>
          </a:p>
          <a:p>
            <a:r>
              <a:rPr lang="ja-JP" altLang="en-US" dirty="0"/>
              <a:t>虐待防止法、優先調達推進法</a:t>
            </a:r>
          </a:p>
          <a:p>
            <a:r>
              <a:rPr lang="ja-JP" altLang="en-US" dirty="0"/>
              <a:t>公職選挙法の改正</a:t>
            </a:r>
            <a:endParaRPr kumimoji="1" lang="ja-JP" altLang="en-US" dirty="0"/>
          </a:p>
        </p:txBody>
      </p:sp>
    </p:spTree>
    <p:extLst>
      <p:ext uri="{BB962C8B-B14F-4D97-AF65-F5344CB8AC3E}">
        <p14:creationId xmlns:p14="http://schemas.microsoft.com/office/powerpoint/2010/main" val="1777481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国内モニタリング</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条約３３条２項</a:t>
            </a:r>
          </a:p>
          <a:p>
            <a:r>
              <a:rPr lang="ja-JP" altLang="en-US" dirty="0"/>
              <a:t>条約の実施を促進し、保護し、監視する仕組みの設置が求められている。</a:t>
            </a:r>
          </a:p>
          <a:p>
            <a:r>
              <a:rPr lang="ja-JP" altLang="en-US" dirty="0"/>
              <a:t>パリ原則を考慮した運営において中立、公平、独立した仕組み</a:t>
            </a:r>
          </a:p>
          <a:p>
            <a:r>
              <a:rPr lang="ja-JP" altLang="en-US" dirty="0"/>
              <a:t>内閣府障害者政策委員会が国内監視を担う</a:t>
            </a:r>
          </a:p>
          <a:p>
            <a:r>
              <a:rPr lang="ja-JP" altLang="en-US" dirty="0"/>
              <a:t>障害者政策委員会はパリ原則を考慮に入れた機関でなければならない</a:t>
            </a:r>
          </a:p>
          <a:p>
            <a:r>
              <a:rPr lang="ja-JP" altLang="en-US" dirty="0"/>
              <a:t>なお促進と保護については別の仕組みを強化する必要</a:t>
            </a:r>
            <a:endParaRPr kumimoji="1" lang="ja-JP" altLang="en-US" dirty="0"/>
          </a:p>
        </p:txBody>
      </p:sp>
    </p:spTree>
    <p:extLst>
      <p:ext uri="{BB962C8B-B14F-4D97-AF65-F5344CB8AC3E}">
        <p14:creationId xmlns:p14="http://schemas.microsoft.com/office/powerpoint/2010/main" val="32735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障害者政策委員会の役割</a:t>
            </a:r>
            <a:endParaRPr kumimoji="1" lang="ja-JP" altLang="en-US" dirty="0"/>
          </a:p>
        </p:txBody>
      </p:sp>
      <p:sp>
        <p:nvSpPr>
          <p:cNvPr id="3" name="コンテンツ プレースホルダー 2"/>
          <p:cNvSpPr>
            <a:spLocks noGrp="1"/>
          </p:cNvSpPr>
          <p:nvPr>
            <p:ph idx="1"/>
          </p:nvPr>
        </p:nvSpPr>
        <p:spPr>
          <a:xfrm>
            <a:off x="467544" y="1988840"/>
            <a:ext cx="8229600" cy="4525963"/>
          </a:xfrm>
        </p:spPr>
        <p:txBody>
          <a:bodyPr>
            <a:normAutofit fontScale="92500" lnSpcReduction="20000"/>
          </a:bodyPr>
          <a:lstStyle/>
          <a:p>
            <a:r>
              <a:rPr lang="ja-JP" altLang="en-US" dirty="0"/>
              <a:t>国内モニタリングは条約の実施状況を調査し、必要に応じて勧告を行う</a:t>
            </a:r>
            <a:r>
              <a:rPr lang="ja-JP" altLang="en-US" dirty="0" smtClean="0"/>
              <a:t>こと</a:t>
            </a:r>
            <a:r>
              <a:rPr lang="en-US" altLang="ja-JP" dirty="0" smtClean="0"/>
              <a:t/>
            </a:r>
            <a:br>
              <a:rPr lang="en-US" altLang="ja-JP" dirty="0" smtClean="0"/>
            </a:br>
            <a:r>
              <a:rPr lang="ja-JP" altLang="en-US" dirty="0" smtClean="0"/>
              <a:t>勧告</a:t>
            </a:r>
            <a:r>
              <a:rPr lang="ja-JP" altLang="en-US" dirty="0"/>
              <a:t>には法制度の整備に関わる提案も含まれる。</a:t>
            </a:r>
          </a:p>
          <a:p>
            <a:endParaRPr lang="ja-JP" altLang="en-US" dirty="0"/>
          </a:p>
          <a:p>
            <a:r>
              <a:rPr lang="ja-JP" altLang="en-US" dirty="0"/>
              <a:t>国内法上の根拠は障害者基本法</a:t>
            </a:r>
          </a:p>
          <a:p>
            <a:pPr marL="0" indent="0">
              <a:buNone/>
            </a:pPr>
            <a:r>
              <a:rPr lang="en-US" altLang="ja-JP" dirty="0" smtClean="0"/>
              <a:t>	</a:t>
            </a:r>
            <a:r>
              <a:rPr lang="ja-JP" altLang="en-US" dirty="0" smtClean="0"/>
              <a:t>・</a:t>
            </a:r>
            <a:r>
              <a:rPr lang="ja-JP" altLang="en-US" dirty="0"/>
              <a:t>基本計画策定への意見具申</a:t>
            </a:r>
          </a:p>
          <a:p>
            <a:pPr marL="0" indent="0">
              <a:buNone/>
            </a:pPr>
            <a:r>
              <a:rPr lang="en-US" altLang="ja-JP" dirty="0" smtClean="0"/>
              <a:t>	</a:t>
            </a:r>
            <a:r>
              <a:rPr lang="ja-JP" altLang="en-US" dirty="0" smtClean="0"/>
              <a:t>・</a:t>
            </a:r>
            <a:r>
              <a:rPr lang="ja-JP" altLang="en-US" dirty="0"/>
              <a:t>施策の実施状況の調査</a:t>
            </a:r>
          </a:p>
          <a:p>
            <a:pPr marL="0" indent="0">
              <a:buNone/>
            </a:pPr>
            <a:r>
              <a:rPr lang="en-US" altLang="ja-JP" dirty="0" smtClean="0"/>
              <a:t>	</a:t>
            </a:r>
            <a:r>
              <a:rPr lang="ja-JP" altLang="en-US" dirty="0" smtClean="0"/>
              <a:t>・</a:t>
            </a:r>
            <a:r>
              <a:rPr lang="ja-JP" altLang="en-US" dirty="0"/>
              <a:t>基本計画に基づく施策の監視と勧告</a:t>
            </a:r>
          </a:p>
          <a:p>
            <a:pPr marL="0" indent="0">
              <a:buNone/>
            </a:pPr>
            <a:r>
              <a:rPr lang="en-US" altLang="ja-JP" dirty="0" smtClean="0"/>
              <a:t>	</a:t>
            </a:r>
            <a:r>
              <a:rPr lang="ja-JP" altLang="en-US" dirty="0" smtClean="0"/>
              <a:t>・</a:t>
            </a:r>
            <a:r>
              <a:rPr lang="ja-JP" altLang="en-US" dirty="0"/>
              <a:t>差別解消法の基本方針策定への意見具申</a:t>
            </a:r>
            <a:endParaRPr kumimoji="1" lang="ja-JP" altLang="en-US" dirty="0"/>
          </a:p>
        </p:txBody>
      </p:sp>
    </p:spTree>
    <p:extLst>
      <p:ext uri="{BB962C8B-B14F-4D97-AF65-F5344CB8AC3E}">
        <p14:creationId xmlns:p14="http://schemas.microsoft.com/office/powerpoint/2010/main" val="2797014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基本計画に基づく監視</a:t>
            </a:r>
            <a:r>
              <a:rPr lang="ja-JP" altLang="en-US" dirty="0" smtClean="0"/>
              <a:t>と</a:t>
            </a:r>
            <a:r>
              <a:rPr lang="en-US" altLang="ja-JP" dirty="0" smtClean="0"/>
              <a:t/>
            </a:r>
            <a:br>
              <a:rPr lang="en-US" altLang="ja-JP" dirty="0" smtClean="0"/>
            </a:br>
            <a:r>
              <a:rPr lang="ja-JP" altLang="en-US" dirty="0" smtClean="0"/>
              <a:t>権利</a:t>
            </a:r>
            <a:r>
              <a:rPr lang="ja-JP" altLang="en-US" dirty="0"/>
              <a:t>条約の国内監視の関係</a:t>
            </a:r>
            <a:endParaRPr kumimoji="1" lang="ja-JP" altLang="en-US" dirty="0"/>
          </a:p>
        </p:txBody>
      </p:sp>
      <p:sp>
        <p:nvSpPr>
          <p:cNvPr id="3" name="コンテンツ プレースホルダー 2"/>
          <p:cNvSpPr>
            <a:spLocks noGrp="1"/>
          </p:cNvSpPr>
          <p:nvPr>
            <p:ph idx="1"/>
          </p:nvPr>
        </p:nvSpPr>
        <p:spPr>
          <a:xfrm>
            <a:off x="467544" y="1988840"/>
            <a:ext cx="8229600" cy="4525963"/>
          </a:xfrm>
        </p:spPr>
        <p:txBody>
          <a:bodyPr>
            <a:normAutofit fontScale="85000" lnSpcReduction="10000"/>
          </a:bodyPr>
          <a:lstStyle/>
          <a:p>
            <a:r>
              <a:rPr lang="ja-JP" altLang="en-US" dirty="0"/>
              <a:t>基本計画に基づく監視を通じて権利条約の国内監視を行う</a:t>
            </a:r>
          </a:p>
          <a:p>
            <a:r>
              <a:rPr lang="ja-JP" altLang="en-US" dirty="0"/>
              <a:t>だから権利条約の理解なしに監視はできない</a:t>
            </a:r>
          </a:p>
          <a:p>
            <a:r>
              <a:rPr lang="ja-JP" altLang="en-US" dirty="0"/>
              <a:t>原則は政府の権利条約の条文解釈に基づいて基本計画を解釈する</a:t>
            </a:r>
          </a:p>
          <a:p>
            <a:r>
              <a:rPr lang="ja-JP" altLang="en-US" dirty="0"/>
              <a:t>迷ったときは権利条約に立ち返る</a:t>
            </a:r>
            <a:r>
              <a:rPr lang="ja-JP" altLang="en-US" dirty="0" smtClean="0"/>
              <a:t>。</a:t>
            </a:r>
            <a:endParaRPr lang="ja-JP" altLang="en-US" dirty="0"/>
          </a:p>
          <a:p>
            <a:r>
              <a:rPr lang="ja-JP" altLang="en-US" dirty="0"/>
              <a:t>一方で基本計画に基づく監視は権利条約に規定された人権にかかわる監視にとどまらない。</a:t>
            </a:r>
          </a:p>
          <a:p>
            <a:r>
              <a:rPr lang="ja-JP" altLang="en-US" dirty="0"/>
              <a:t>個々の障害者施策の妥当性、有効性、達成度などを基本計画に基づいて包括的</a:t>
            </a:r>
            <a:r>
              <a:rPr lang="ja-JP" altLang="en-US" dirty="0" smtClean="0"/>
              <a:t>に監視する必要</a:t>
            </a:r>
            <a:r>
              <a:rPr lang="ja-JP" altLang="en-US" dirty="0"/>
              <a:t>がある。</a:t>
            </a:r>
            <a:endParaRPr kumimoji="1" lang="ja-JP" altLang="en-US" dirty="0"/>
          </a:p>
        </p:txBody>
      </p:sp>
    </p:spTree>
    <p:extLst>
      <p:ext uri="{BB962C8B-B14F-4D97-AF65-F5344CB8AC3E}">
        <p14:creationId xmlns:p14="http://schemas.microsoft.com/office/powerpoint/2010/main" val="4056416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fontScale="90000"/>
          </a:bodyPr>
          <a:lstStyle/>
          <a:p>
            <a:r>
              <a:rPr lang="ja-JP" altLang="en-US" dirty="0"/>
              <a:t>権利条約からみた日本の障害者政策</a:t>
            </a:r>
            <a:endParaRPr kumimoji="1" lang="ja-JP" altLang="en-US" dirty="0"/>
          </a:p>
        </p:txBody>
      </p:sp>
      <p:sp>
        <p:nvSpPr>
          <p:cNvPr id="3" name="コンテンツ プレースホルダー 2"/>
          <p:cNvSpPr>
            <a:spLocks noGrp="1"/>
          </p:cNvSpPr>
          <p:nvPr>
            <p:ph idx="1"/>
          </p:nvPr>
        </p:nvSpPr>
        <p:spPr>
          <a:xfrm>
            <a:off x="323528" y="1268760"/>
            <a:ext cx="8712968" cy="5328592"/>
          </a:xfrm>
        </p:spPr>
        <p:txBody>
          <a:bodyPr>
            <a:normAutofit fontScale="85000" lnSpcReduction="10000"/>
          </a:bodyPr>
          <a:lstStyle/>
          <a:p>
            <a:pPr>
              <a:buFont typeface="Wingdings" panose="05000000000000000000" pitchFamily="2" charset="2"/>
              <a:buChar char="l"/>
            </a:pPr>
            <a:r>
              <a:rPr lang="ja-JP" altLang="en-US" b="1" dirty="0" smtClean="0"/>
              <a:t>１２条：</a:t>
            </a:r>
            <a:r>
              <a:rPr lang="ja-JP" altLang="en-US" b="1" dirty="0"/>
              <a:t>　法律の前にひとしく認められる</a:t>
            </a:r>
            <a:r>
              <a:rPr lang="ja-JP" altLang="en-US" b="1" dirty="0" smtClean="0"/>
              <a:t>権利</a:t>
            </a:r>
            <a:endParaRPr lang="ja-JP" altLang="en-US" b="1" dirty="0"/>
          </a:p>
          <a:p>
            <a:pPr marL="0" indent="0">
              <a:buNone/>
            </a:pPr>
            <a:r>
              <a:rPr lang="ja-JP" altLang="en-US" dirty="0" smtClean="0"/>
              <a:t>　　成年</a:t>
            </a:r>
            <a:r>
              <a:rPr lang="ja-JP" altLang="en-US" dirty="0"/>
              <a:t>後見人制度はいまのままでよいか</a:t>
            </a:r>
          </a:p>
          <a:p>
            <a:pPr marL="0" indent="0">
              <a:buNone/>
            </a:pPr>
            <a:r>
              <a:rPr lang="ja-JP" altLang="en-US" dirty="0" smtClean="0"/>
              <a:t>　　条約</a:t>
            </a:r>
            <a:r>
              <a:rPr lang="ja-JP" altLang="en-US" dirty="0"/>
              <a:t>は代行決定から支援付き自己決定への</a:t>
            </a:r>
            <a:r>
              <a:rPr lang="ja-JP" altLang="en-US" dirty="0" smtClean="0"/>
              <a:t>パラダイ</a:t>
            </a:r>
            <a:r>
              <a:rPr lang="en-US" altLang="ja-JP" dirty="0" smtClean="0"/>
              <a:t/>
            </a:r>
            <a:br>
              <a:rPr lang="en-US" altLang="ja-JP" dirty="0" smtClean="0"/>
            </a:br>
            <a:r>
              <a:rPr lang="ja-JP" altLang="en-US" dirty="0" smtClean="0"/>
              <a:t>　　ムシフト</a:t>
            </a:r>
            <a:r>
              <a:rPr lang="ja-JP" altLang="en-US" dirty="0"/>
              <a:t>を求めている</a:t>
            </a:r>
          </a:p>
          <a:p>
            <a:pPr>
              <a:buFont typeface="Wingdings" panose="05000000000000000000" pitchFamily="2" charset="2"/>
              <a:buChar char="l"/>
            </a:pPr>
            <a:r>
              <a:rPr lang="ja-JP" altLang="en-US" b="1" dirty="0" smtClean="0"/>
              <a:t>１９条：</a:t>
            </a:r>
            <a:r>
              <a:rPr lang="ja-JP" altLang="en-US" b="1" dirty="0"/>
              <a:t>　自立した生活及び地域社会への</a:t>
            </a:r>
            <a:r>
              <a:rPr lang="ja-JP" altLang="en-US" b="1" dirty="0" smtClean="0"/>
              <a:t>包容</a:t>
            </a:r>
            <a:endParaRPr lang="ja-JP" altLang="en-US" b="1" dirty="0"/>
          </a:p>
          <a:p>
            <a:pPr marL="0" indent="0">
              <a:buNone/>
            </a:pPr>
            <a:r>
              <a:rPr lang="ja-JP" altLang="en-US" dirty="0" smtClean="0"/>
              <a:t>　　特定</a:t>
            </a:r>
            <a:r>
              <a:rPr lang="ja-JP" altLang="en-US" dirty="0"/>
              <a:t>の施設や場所で生活することを強制されない権利</a:t>
            </a:r>
          </a:p>
          <a:p>
            <a:pPr marL="0" indent="0">
              <a:buNone/>
            </a:pPr>
            <a:r>
              <a:rPr lang="ja-JP" altLang="en-US" dirty="0" smtClean="0"/>
              <a:t>　　精神</a:t>
            </a:r>
            <a:r>
              <a:rPr lang="ja-JP" altLang="en-US" dirty="0"/>
              <a:t>障害者の人権</a:t>
            </a:r>
          </a:p>
          <a:p>
            <a:pPr marL="0" indent="0">
              <a:buNone/>
            </a:pPr>
            <a:r>
              <a:rPr lang="ja-JP" altLang="en-US" dirty="0" smtClean="0"/>
              <a:t>　　日本</a:t>
            </a:r>
            <a:r>
              <a:rPr lang="ja-JP" altLang="en-US" dirty="0"/>
              <a:t>の数字は異常値を示している</a:t>
            </a:r>
          </a:p>
          <a:p>
            <a:pPr>
              <a:buFont typeface="Wingdings" panose="05000000000000000000" pitchFamily="2" charset="2"/>
              <a:buChar char="l"/>
            </a:pPr>
            <a:r>
              <a:rPr lang="ja-JP" altLang="en-US" b="1" dirty="0" smtClean="0"/>
              <a:t>２１条：</a:t>
            </a:r>
            <a:r>
              <a:rPr lang="ja-JP" altLang="en-US" b="1" dirty="0"/>
              <a:t>　表現及び意見の自由並びに情報の利用の</a:t>
            </a:r>
            <a:r>
              <a:rPr lang="ja-JP" altLang="en-US" b="1" dirty="0" smtClean="0"/>
              <a:t>機会</a:t>
            </a:r>
            <a:endParaRPr lang="ja-JP" altLang="en-US" b="1" dirty="0"/>
          </a:p>
          <a:p>
            <a:pPr marL="0" indent="0">
              <a:buNone/>
            </a:pPr>
            <a:r>
              <a:rPr lang="ja-JP" altLang="en-US" dirty="0" smtClean="0"/>
              <a:t>　　情報</a:t>
            </a:r>
            <a:r>
              <a:rPr lang="ja-JP" altLang="en-US" dirty="0"/>
              <a:t>アクセシビリティ分野のバリアフリー法制が日本</a:t>
            </a:r>
            <a:r>
              <a:rPr lang="ja-JP" altLang="en-US" dirty="0" smtClean="0"/>
              <a:t>に</a:t>
            </a:r>
            <a:r>
              <a:rPr lang="en-US" altLang="ja-JP" dirty="0" smtClean="0"/>
              <a:t/>
            </a:r>
            <a:br>
              <a:rPr lang="en-US" altLang="ja-JP" dirty="0" smtClean="0"/>
            </a:br>
            <a:r>
              <a:rPr lang="ja-JP" altLang="en-US" dirty="0" smtClean="0"/>
              <a:t>　　はまだ</a:t>
            </a:r>
            <a:r>
              <a:rPr lang="ja-JP" altLang="en-US" dirty="0"/>
              <a:t>ない</a:t>
            </a:r>
          </a:p>
          <a:p>
            <a:pPr marL="0" indent="0">
              <a:buNone/>
            </a:pPr>
            <a:r>
              <a:rPr lang="ja-JP" altLang="en-US" dirty="0" smtClean="0"/>
              <a:t>　　アクセシビリティ</a:t>
            </a:r>
            <a:r>
              <a:rPr lang="ja-JP" altLang="en-US" dirty="0"/>
              <a:t>は障害者をエンパワーする</a:t>
            </a:r>
            <a:endParaRPr kumimoji="1" lang="ja-JP" altLang="en-US" dirty="0"/>
          </a:p>
        </p:txBody>
      </p:sp>
    </p:spTree>
    <p:extLst>
      <p:ext uri="{BB962C8B-B14F-4D97-AF65-F5344CB8AC3E}">
        <p14:creationId xmlns:p14="http://schemas.microsoft.com/office/powerpoint/2010/main" val="4197654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568952" cy="1143000"/>
          </a:xfrm>
        </p:spPr>
        <p:txBody>
          <a:bodyPr>
            <a:normAutofit/>
          </a:bodyPr>
          <a:lstStyle/>
          <a:p>
            <a:r>
              <a:rPr lang="ja-JP" altLang="en-US" sz="3800" dirty="0"/>
              <a:t>合理的配慮は建設的対話を誘発するか</a:t>
            </a:r>
            <a:endParaRPr kumimoji="1" lang="ja-JP" altLang="en-US" sz="3800" dirty="0"/>
          </a:p>
        </p:txBody>
      </p:sp>
      <p:sp>
        <p:nvSpPr>
          <p:cNvPr id="3" name="コンテンツ プレースホルダー 2"/>
          <p:cNvSpPr>
            <a:spLocks noGrp="1"/>
          </p:cNvSpPr>
          <p:nvPr>
            <p:ph idx="1"/>
          </p:nvPr>
        </p:nvSpPr>
        <p:spPr>
          <a:xfrm>
            <a:off x="457200" y="1700808"/>
            <a:ext cx="8229600" cy="4824536"/>
          </a:xfrm>
        </p:spPr>
        <p:txBody>
          <a:bodyPr>
            <a:normAutofit fontScale="92500" lnSpcReduction="20000"/>
          </a:bodyPr>
          <a:lstStyle/>
          <a:p>
            <a:r>
              <a:rPr lang="ja-JP" altLang="en-US" dirty="0"/>
              <a:t>法の社会的効果は規定とともに運用に依存する</a:t>
            </a:r>
          </a:p>
          <a:p>
            <a:r>
              <a:rPr lang="ja-JP" altLang="en-US" dirty="0"/>
              <a:t>その法に私たち一人一人がどのように向き合うか次第</a:t>
            </a:r>
          </a:p>
          <a:p>
            <a:r>
              <a:rPr lang="ja-JP" altLang="en-US" dirty="0"/>
              <a:t>行政や事業者は個々の障害者の不便や苦労を知る。</a:t>
            </a:r>
          </a:p>
          <a:p>
            <a:r>
              <a:rPr lang="ja-JP" altLang="en-US" dirty="0"/>
              <a:t>それを政策、事業、ビジネスに活かしていく。</a:t>
            </a:r>
          </a:p>
          <a:p>
            <a:r>
              <a:rPr lang="ja-JP" altLang="en-US" dirty="0"/>
              <a:t>障害者も一緒に良い方法を考えることで多くを学ぶ。</a:t>
            </a:r>
          </a:p>
          <a:p>
            <a:r>
              <a:rPr lang="ja-JP" altLang="en-US" dirty="0"/>
              <a:t>市民的公共圏への期待</a:t>
            </a:r>
          </a:p>
          <a:p>
            <a:r>
              <a:rPr lang="ja-JP" altLang="en-US" dirty="0"/>
              <a:t>多様性を包摂する地域社会を作っていくことが重要</a:t>
            </a:r>
          </a:p>
          <a:p>
            <a:endParaRPr kumimoji="1" lang="ja-JP" altLang="en-US" dirty="0"/>
          </a:p>
        </p:txBody>
      </p:sp>
    </p:spTree>
    <p:extLst>
      <p:ext uri="{BB962C8B-B14F-4D97-AF65-F5344CB8AC3E}">
        <p14:creationId xmlns:p14="http://schemas.microsoft.com/office/powerpoint/2010/main" val="3025869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連帯の義務</a:t>
            </a:r>
            <a:endParaRPr kumimoji="1" lang="ja-JP" altLang="en-US" dirty="0"/>
          </a:p>
        </p:txBody>
      </p:sp>
      <p:sp>
        <p:nvSpPr>
          <p:cNvPr id="3" name="コンテンツ プレースホルダー 2"/>
          <p:cNvSpPr>
            <a:spLocks noGrp="1"/>
          </p:cNvSpPr>
          <p:nvPr>
            <p:ph idx="1"/>
          </p:nvPr>
        </p:nvSpPr>
        <p:spPr>
          <a:xfrm>
            <a:off x="467544" y="1844824"/>
            <a:ext cx="8229600" cy="4525963"/>
          </a:xfrm>
        </p:spPr>
        <p:txBody>
          <a:bodyPr>
            <a:normAutofit lnSpcReduction="10000"/>
          </a:bodyPr>
          <a:lstStyle/>
          <a:p>
            <a:r>
              <a:rPr lang="ja-JP" altLang="en-US" dirty="0" smtClean="0"/>
              <a:t>自分</a:t>
            </a:r>
            <a:r>
              <a:rPr lang="ja-JP" altLang="en-US" dirty="0"/>
              <a:t>から必要な配慮を</a:t>
            </a:r>
            <a:r>
              <a:rPr lang="ja-JP" altLang="en-US" dirty="0" smtClean="0"/>
              <a:t>求める</a:t>
            </a:r>
            <a:r>
              <a:rPr lang="en-US" altLang="ja-JP" dirty="0" smtClean="0"/>
              <a:t/>
            </a:r>
            <a:br>
              <a:rPr lang="en-US" altLang="ja-JP" dirty="0" smtClean="0"/>
            </a:br>
            <a:r>
              <a:rPr lang="ja-JP" altLang="en-US" dirty="0" smtClean="0"/>
              <a:t>→</a:t>
            </a:r>
            <a:r>
              <a:rPr lang="ja-JP" altLang="en-US" dirty="0"/>
              <a:t>自分にできることであれば</a:t>
            </a:r>
            <a:r>
              <a:rPr lang="ja-JP" altLang="en-US" dirty="0" smtClean="0"/>
              <a:t>応じる</a:t>
            </a:r>
            <a:r>
              <a:rPr lang="en-US" altLang="ja-JP" dirty="0" smtClean="0"/>
              <a:t/>
            </a:r>
            <a:br>
              <a:rPr lang="en-US" altLang="ja-JP" dirty="0" smtClean="0"/>
            </a:br>
            <a:r>
              <a:rPr lang="ja-JP" altLang="en-US" dirty="0" smtClean="0"/>
              <a:t>←</a:t>
            </a:r>
            <a:r>
              <a:rPr lang="ja-JP" altLang="en-US" dirty="0"/>
              <a:t>応じようとする内発的意思を</a:t>
            </a:r>
            <a:r>
              <a:rPr lang="ja-JP" altLang="en-US" dirty="0" smtClean="0"/>
              <a:t>持つ</a:t>
            </a:r>
            <a:r>
              <a:rPr lang="en-US" altLang="ja-JP" dirty="0" smtClean="0"/>
              <a:t/>
            </a:r>
            <a:br>
              <a:rPr lang="en-US" altLang="ja-JP" dirty="0" smtClean="0"/>
            </a:br>
            <a:r>
              <a:rPr lang="ja-JP" altLang="en-US" dirty="0" smtClean="0"/>
              <a:t>←</a:t>
            </a:r>
            <a:r>
              <a:rPr lang="ja-JP" altLang="en-US" dirty="0"/>
              <a:t>合理的配慮の社会倫理的基盤</a:t>
            </a:r>
          </a:p>
          <a:p>
            <a:endParaRPr lang="ja-JP" altLang="en-US" dirty="0"/>
          </a:p>
          <a:p>
            <a:r>
              <a:rPr lang="ja-JP" altLang="en-US" dirty="0" smtClean="0"/>
              <a:t>配慮</a:t>
            </a:r>
            <a:r>
              <a:rPr lang="ja-JP" altLang="en-US" dirty="0"/>
              <a:t>を必要としているらしい人を見かけたら自分から声を</a:t>
            </a:r>
            <a:r>
              <a:rPr lang="ja-JP" altLang="en-US" dirty="0" smtClean="0"/>
              <a:t>かける</a:t>
            </a:r>
            <a:r>
              <a:rPr lang="en-US" altLang="ja-JP" dirty="0" smtClean="0"/>
              <a:t/>
            </a:r>
            <a:br>
              <a:rPr lang="en-US" altLang="ja-JP" dirty="0" smtClean="0"/>
            </a:br>
            <a:r>
              <a:rPr lang="ja-JP" altLang="en-US" dirty="0" smtClean="0"/>
              <a:t>→</a:t>
            </a:r>
            <a:r>
              <a:rPr lang="ja-JP" altLang="en-US" dirty="0"/>
              <a:t>必要としていたのなら申し出を</a:t>
            </a:r>
            <a:r>
              <a:rPr lang="ja-JP" altLang="en-US" dirty="0" smtClean="0"/>
              <a:t>受け入れる</a:t>
            </a:r>
            <a:r>
              <a:rPr lang="en-US" altLang="ja-JP" dirty="0" smtClean="0"/>
              <a:t/>
            </a:r>
            <a:br>
              <a:rPr lang="en-US" altLang="ja-JP" dirty="0" smtClean="0"/>
            </a:br>
            <a:r>
              <a:rPr lang="ja-JP" altLang="en-US" dirty="0" smtClean="0"/>
              <a:t>←</a:t>
            </a:r>
            <a:r>
              <a:rPr lang="ja-JP" altLang="en-US" dirty="0"/>
              <a:t>声をかけようとする内発的意思を持つ</a:t>
            </a:r>
            <a:endParaRPr kumimoji="1" lang="ja-JP" altLang="en-US" dirty="0"/>
          </a:p>
        </p:txBody>
      </p:sp>
    </p:spTree>
    <p:extLst>
      <p:ext uri="{BB962C8B-B14F-4D97-AF65-F5344CB8AC3E}">
        <p14:creationId xmlns:p14="http://schemas.microsoft.com/office/powerpoint/2010/main" val="945593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80728"/>
            <a:ext cx="8229600" cy="1066800"/>
          </a:xfrm>
        </p:spPr>
        <p:txBody>
          <a:bodyPr>
            <a:normAutofit fontScale="90000"/>
          </a:bodyPr>
          <a:lstStyle/>
          <a:p>
            <a:r>
              <a:rPr lang="ja-JP" altLang="en-US" dirty="0"/>
              <a:t>アクセシビリティはユニバーサルデザインと支援技術の共同作業により実現する</a:t>
            </a:r>
            <a:br>
              <a:rPr lang="ja-JP" altLang="en-US" dirty="0"/>
            </a:br>
            <a:endParaRPr kumimoji="1" lang="ja-JP" altLang="en-US" dirty="0"/>
          </a:p>
        </p:txBody>
      </p:sp>
      <p:sp>
        <p:nvSpPr>
          <p:cNvPr id="5" name="コンテンツ プレースホルダー 1"/>
          <p:cNvSpPr>
            <a:spLocks noGrp="1"/>
          </p:cNvSpPr>
          <p:nvPr>
            <p:ph idx="1"/>
          </p:nvPr>
        </p:nvSpPr>
        <p:spPr>
          <a:xfrm>
            <a:off x="683568" y="2227680"/>
            <a:ext cx="8208912" cy="4585696"/>
          </a:xfrm>
        </p:spPr>
        <p:txBody>
          <a:bodyPr>
            <a:noAutofit/>
          </a:bodyPr>
          <a:lstStyle/>
          <a:p>
            <a:r>
              <a:rPr lang="ja-JP" altLang="en-US" sz="3200" dirty="0" smtClean="0">
                <a:latin typeface="+mj-ea"/>
                <a:ea typeface="+mj-ea"/>
              </a:rPr>
              <a:t>ノンステップバス</a:t>
            </a:r>
            <a:r>
              <a:rPr lang="ja-JP" altLang="en-US" sz="3200" dirty="0">
                <a:latin typeface="+mj-ea"/>
                <a:ea typeface="+mj-ea"/>
              </a:rPr>
              <a:t>はユニバーサルデザイン、車いすは支援</a:t>
            </a:r>
            <a:r>
              <a:rPr lang="ja-JP" altLang="en-US" sz="3200" dirty="0" smtClean="0">
                <a:latin typeface="+mj-ea"/>
                <a:ea typeface="+mj-ea"/>
              </a:rPr>
              <a:t>機器</a:t>
            </a:r>
            <a:endParaRPr lang="en-US" altLang="ja-JP" sz="3200" dirty="0" smtClean="0">
              <a:latin typeface="+mj-ea"/>
              <a:ea typeface="+mj-ea"/>
            </a:endParaRPr>
          </a:p>
          <a:p>
            <a:pPr>
              <a:spcBef>
                <a:spcPts val="1200"/>
              </a:spcBef>
            </a:pPr>
            <a:r>
              <a:rPr lang="ja-JP" altLang="en-US" sz="3200" dirty="0">
                <a:latin typeface="+mj-ea"/>
                <a:ea typeface="+mj-ea"/>
              </a:rPr>
              <a:t>ユニバーサルデザイン</a:t>
            </a:r>
            <a:r>
              <a:rPr lang="ja-JP" altLang="en-US" sz="3200" dirty="0" smtClean="0">
                <a:latin typeface="+mj-ea"/>
                <a:ea typeface="+mj-ea"/>
              </a:rPr>
              <a:t>より、アクセシビリティ</a:t>
            </a:r>
            <a:r>
              <a:rPr lang="ja-JP" altLang="en-US" sz="3200" dirty="0">
                <a:latin typeface="+mj-ea"/>
                <a:ea typeface="+mj-ea"/>
              </a:rPr>
              <a:t>を重視した製品開発の考え方</a:t>
            </a:r>
            <a:r>
              <a:rPr lang="ja-JP" altLang="en-US" sz="3200" dirty="0" smtClean="0">
                <a:latin typeface="+mj-ea"/>
                <a:ea typeface="+mj-ea"/>
              </a:rPr>
              <a:t>を</a:t>
            </a:r>
            <a:r>
              <a:rPr lang="en-US" altLang="ja-JP" sz="3200" dirty="0" smtClean="0">
                <a:latin typeface="+mj-ea"/>
                <a:ea typeface="+mj-ea"/>
              </a:rPr>
              <a:t/>
            </a:r>
            <a:br>
              <a:rPr lang="en-US" altLang="ja-JP" sz="3200" dirty="0" smtClean="0">
                <a:latin typeface="+mj-ea"/>
                <a:ea typeface="+mj-ea"/>
              </a:rPr>
            </a:br>
            <a:r>
              <a:rPr lang="ja-JP" altLang="en-US" sz="3200" dirty="0" smtClean="0">
                <a:latin typeface="+mj-ea"/>
                <a:ea typeface="+mj-ea"/>
              </a:rPr>
              <a:t>アクセシブルデザイン</a:t>
            </a:r>
            <a:r>
              <a:rPr lang="ja-JP" altLang="en-US" sz="3200" dirty="0">
                <a:latin typeface="+mj-ea"/>
                <a:ea typeface="+mj-ea"/>
              </a:rPr>
              <a:t>と</a:t>
            </a:r>
            <a:r>
              <a:rPr lang="ja-JP" altLang="en-US" sz="3200" dirty="0" smtClean="0">
                <a:latin typeface="+mj-ea"/>
                <a:ea typeface="+mj-ea"/>
              </a:rPr>
              <a:t>呼ぶ</a:t>
            </a:r>
            <a:endParaRPr lang="en-US" altLang="ja-JP" sz="3200" dirty="0" smtClean="0">
              <a:latin typeface="+mj-ea"/>
              <a:ea typeface="+mj-ea"/>
            </a:endParaRPr>
          </a:p>
          <a:p>
            <a:pPr>
              <a:spcBef>
                <a:spcPts val="1200"/>
              </a:spcBef>
            </a:pPr>
            <a:r>
              <a:rPr lang="ja-JP" altLang="en-US" sz="3200" dirty="0">
                <a:latin typeface="+mj-ea"/>
                <a:ea typeface="+mj-ea"/>
              </a:rPr>
              <a:t>電子番組表や録画した番組の名前を合成音声で読み上げるテレビや録画機</a:t>
            </a:r>
            <a:r>
              <a:rPr lang="ja-JP" altLang="en-US" sz="3200" dirty="0" smtClean="0">
                <a:latin typeface="+mj-ea"/>
                <a:ea typeface="+mj-ea"/>
              </a:rPr>
              <a:t>は</a:t>
            </a:r>
            <a:r>
              <a:rPr lang="en-US" altLang="ja-JP" sz="3200" dirty="0" smtClean="0">
                <a:latin typeface="+mj-ea"/>
                <a:ea typeface="+mj-ea"/>
              </a:rPr>
              <a:t/>
            </a:r>
            <a:br>
              <a:rPr lang="en-US" altLang="ja-JP" sz="3200" dirty="0" smtClean="0">
                <a:latin typeface="+mj-ea"/>
                <a:ea typeface="+mj-ea"/>
              </a:rPr>
            </a:br>
            <a:r>
              <a:rPr lang="ja-JP" altLang="en-US" sz="3200" dirty="0" smtClean="0">
                <a:latin typeface="+mj-ea"/>
                <a:ea typeface="+mj-ea"/>
              </a:rPr>
              <a:t>アクセシブルデザイン</a:t>
            </a:r>
            <a:endParaRPr kumimoji="1" lang="ja-JP" altLang="en-US" sz="3200" dirty="0">
              <a:latin typeface="+mj-ea"/>
              <a:ea typeface="+mj-ea"/>
            </a:endParaRPr>
          </a:p>
        </p:txBody>
      </p:sp>
    </p:spTree>
    <p:extLst>
      <p:ext uri="{BB962C8B-B14F-4D97-AF65-F5344CB8AC3E}">
        <p14:creationId xmlns:p14="http://schemas.microsoft.com/office/powerpoint/2010/main" val="2429506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29600" cy="1066800"/>
          </a:xfrm>
        </p:spPr>
        <p:txBody>
          <a:bodyPr>
            <a:normAutofit fontScale="90000"/>
          </a:bodyPr>
          <a:lstStyle/>
          <a:p>
            <a:pPr algn="ctr"/>
            <a:r>
              <a:rPr lang="en-US" altLang="ja-JP" dirty="0" smtClean="0"/>
              <a:t>ICT</a:t>
            </a:r>
            <a:r>
              <a:rPr lang="ja-JP" altLang="en-US" dirty="0" smtClean="0"/>
              <a:t>のアクセシビリティは米国が牽引①</a:t>
            </a:r>
            <a:endParaRPr kumimoji="1" lang="ja-JP" altLang="en-US" dirty="0"/>
          </a:p>
        </p:txBody>
      </p:sp>
      <p:sp>
        <p:nvSpPr>
          <p:cNvPr id="3" name="コンテンツ プレースホルダー 2"/>
          <p:cNvSpPr>
            <a:spLocks noGrp="1"/>
          </p:cNvSpPr>
          <p:nvPr>
            <p:ph idx="1"/>
          </p:nvPr>
        </p:nvSpPr>
        <p:spPr>
          <a:xfrm>
            <a:off x="251520" y="1700808"/>
            <a:ext cx="8640960" cy="5017744"/>
          </a:xfrm>
        </p:spPr>
        <p:txBody>
          <a:bodyPr>
            <a:normAutofit fontScale="77500" lnSpcReduction="20000"/>
          </a:bodyPr>
          <a:lstStyle/>
          <a:p>
            <a:r>
              <a:rPr lang="en-US" altLang="ja-JP" sz="3200" dirty="0"/>
              <a:t>ICT</a:t>
            </a:r>
            <a:r>
              <a:rPr lang="ja-JP" altLang="en-US" sz="3200" dirty="0"/>
              <a:t>分野のアクセシビリティは米国の国内の障害者政策により牽引されて</a:t>
            </a:r>
            <a:r>
              <a:rPr lang="ja-JP" altLang="en-US" sz="3200" dirty="0" smtClean="0"/>
              <a:t>きた</a:t>
            </a:r>
            <a:endParaRPr lang="en-US" altLang="ja-JP" sz="3200" dirty="0" smtClean="0"/>
          </a:p>
          <a:p>
            <a:endParaRPr lang="en-US" altLang="ja-JP" sz="3200" dirty="0" smtClean="0"/>
          </a:p>
          <a:p>
            <a:r>
              <a:rPr lang="ja-JP" altLang="en-US" sz="3200" dirty="0" smtClean="0"/>
              <a:t>リハビリテーション法５０８条</a:t>
            </a:r>
            <a:endParaRPr lang="en-US" altLang="ja-JP" sz="3200" dirty="0" smtClean="0"/>
          </a:p>
          <a:p>
            <a:pPr>
              <a:buNone/>
            </a:pPr>
            <a:r>
              <a:rPr lang="ja-JP" altLang="en-US" sz="3200" dirty="0" smtClean="0"/>
              <a:t>　→ 連邦政府にアクセシブルな情報機器やサービスの</a:t>
            </a:r>
            <a:endParaRPr lang="en-US" altLang="ja-JP" sz="3200" dirty="0" smtClean="0"/>
          </a:p>
          <a:p>
            <a:pPr>
              <a:buNone/>
            </a:pPr>
            <a:r>
              <a:rPr lang="en-US" altLang="ja-JP" sz="3200" dirty="0" smtClean="0"/>
              <a:t>       </a:t>
            </a:r>
            <a:r>
              <a:rPr lang="ja-JP" altLang="en-US" sz="3200" dirty="0" smtClean="0"/>
              <a:t>調達を義務づける </a:t>
            </a:r>
            <a:endParaRPr lang="en-US" altLang="ja-JP" sz="3200" dirty="0" smtClean="0"/>
          </a:p>
          <a:p>
            <a:pPr>
              <a:buNone/>
            </a:pPr>
            <a:endParaRPr lang="en-US" altLang="ja-JP" sz="3200" dirty="0" smtClean="0"/>
          </a:p>
          <a:p>
            <a:r>
              <a:rPr lang="ja-JP" altLang="en-US" sz="3200" dirty="0" smtClean="0"/>
              <a:t>電気通信法</a:t>
            </a:r>
            <a:endParaRPr lang="en-US" altLang="ja-JP" sz="3200" dirty="0" smtClean="0"/>
          </a:p>
          <a:p>
            <a:pPr>
              <a:buNone/>
            </a:pPr>
            <a:r>
              <a:rPr lang="ja-JP" altLang="en-US" sz="3200" dirty="0" smtClean="0"/>
              <a:t>　→ テレビ番組への字幕付与</a:t>
            </a:r>
            <a:endParaRPr lang="en-US" altLang="ja-JP" sz="3200" dirty="0" smtClean="0"/>
          </a:p>
          <a:p>
            <a:pPr>
              <a:buNone/>
            </a:pPr>
            <a:endParaRPr lang="en-US" altLang="ja-JP" sz="3200" dirty="0" smtClean="0"/>
          </a:p>
          <a:p>
            <a:r>
              <a:rPr lang="ja-JP" altLang="en-US" sz="3200" dirty="0" smtClean="0"/>
              <a:t> ２１世紀通信映像アクセシビリティ法</a:t>
            </a:r>
            <a:endParaRPr lang="en-US" altLang="ja-JP" sz="3200" dirty="0" smtClean="0"/>
          </a:p>
          <a:p>
            <a:pPr>
              <a:buNone/>
            </a:pPr>
            <a:r>
              <a:rPr lang="ja-JP" altLang="en-US" sz="3200" dirty="0" smtClean="0"/>
              <a:t>　→ スマートホン、テレビや録画機のアクセシビリティ、</a:t>
            </a:r>
            <a:endParaRPr lang="en-US" altLang="ja-JP" sz="3200" dirty="0" smtClean="0"/>
          </a:p>
          <a:p>
            <a:pPr>
              <a:buNone/>
            </a:pPr>
            <a:r>
              <a:rPr lang="en-US" altLang="ja-JP" sz="3200" smtClean="0"/>
              <a:t>       </a:t>
            </a:r>
            <a:r>
              <a:rPr lang="ja-JP" altLang="en-US" sz="3200" smtClean="0"/>
              <a:t>ビデオオンデマンド</a:t>
            </a:r>
            <a:r>
              <a:rPr lang="ja-JP" altLang="en-US" sz="3200" dirty="0" smtClean="0"/>
              <a:t>への字幕付与</a:t>
            </a:r>
            <a:endParaRPr lang="ja-JP" altLang="en-US" sz="3200" dirty="0"/>
          </a:p>
        </p:txBody>
      </p:sp>
    </p:spTree>
    <p:extLst>
      <p:ext uri="{BB962C8B-B14F-4D97-AF65-F5344CB8AC3E}">
        <p14:creationId xmlns:p14="http://schemas.microsoft.com/office/powerpoint/2010/main" val="2016115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社会的障壁の例</a:t>
            </a:r>
            <a:endParaRPr kumimoji="1" lang="ja-JP" altLang="en-US" dirty="0"/>
          </a:p>
        </p:txBody>
      </p:sp>
      <p:sp>
        <p:nvSpPr>
          <p:cNvPr id="3" name="コンテンツ プレースホルダー 2"/>
          <p:cNvSpPr>
            <a:spLocks noGrp="1"/>
          </p:cNvSpPr>
          <p:nvPr>
            <p:ph idx="1"/>
          </p:nvPr>
        </p:nvSpPr>
        <p:spPr>
          <a:xfrm>
            <a:off x="395536" y="1556792"/>
            <a:ext cx="8435280" cy="4137323"/>
          </a:xfrm>
        </p:spPr>
        <p:txBody>
          <a:bodyPr/>
          <a:lstStyle/>
          <a:p>
            <a:r>
              <a:rPr lang="ja-JP" altLang="en-US" dirty="0" smtClean="0"/>
              <a:t>街中</a:t>
            </a:r>
            <a:r>
              <a:rPr lang="ja-JP" altLang="en-US" dirty="0"/>
              <a:t>の段差</a:t>
            </a:r>
            <a:r>
              <a:rPr lang="ja-JP" altLang="en-US" dirty="0" smtClean="0"/>
              <a:t>：　</a:t>
            </a:r>
            <a:r>
              <a:rPr lang="en-US" altLang="ja-JP" dirty="0" smtClean="0"/>
              <a:t/>
            </a:r>
            <a:br>
              <a:rPr lang="en-US" altLang="ja-JP" dirty="0" smtClean="0"/>
            </a:br>
            <a:r>
              <a:rPr lang="ja-JP" altLang="en-US" dirty="0" smtClean="0"/>
              <a:t>３センチ程度の段差で車椅子は進めなくなる。</a:t>
            </a:r>
            <a:endParaRPr lang="en-US" altLang="ja-JP" dirty="0" smtClean="0"/>
          </a:p>
          <a:p>
            <a:pPr>
              <a:spcBef>
                <a:spcPts val="600"/>
              </a:spcBef>
            </a:pPr>
            <a:r>
              <a:rPr lang="ja-JP" altLang="en-US" dirty="0" smtClean="0"/>
              <a:t>書類：　</a:t>
            </a:r>
            <a:r>
              <a:rPr lang="en-US" altLang="ja-JP" dirty="0" smtClean="0"/>
              <a:t/>
            </a:r>
            <a:br>
              <a:rPr lang="en-US" altLang="ja-JP" dirty="0" smtClean="0"/>
            </a:br>
            <a:r>
              <a:rPr lang="ja-JP" altLang="en-US" dirty="0" smtClean="0"/>
              <a:t>難しい漢字ばかりでは、理解しづらい人もいる。</a:t>
            </a:r>
            <a:endParaRPr lang="en-US" altLang="ja-JP" dirty="0" smtClean="0"/>
          </a:p>
          <a:p>
            <a:pPr>
              <a:spcBef>
                <a:spcPts val="600"/>
              </a:spcBef>
            </a:pPr>
            <a:r>
              <a:rPr lang="ja-JP" altLang="en-US" dirty="0" smtClean="0"/>
              <a:t>ホームページ：　</a:t>
            </a:r>
            <a:r>
              <a:rPr lang="en-US" altLang="ja-JP" dirty="0" smtClean="0"/>
              <a:t/>
            </a:r>
            <a:br>
              <a:rPr lang="en-US" altLang="ja-JP" dirty="0" smtClean="0"/>
            </a:br>
            <a:r>
              <a:rPr lang="ja-JP" altLang="en-US" dirty="0" smtClean="0"/>
              <a:t>画像</a:t>
            </a:r>
            <a:r>
              <a:rPr lang="en-US" altLang="ja-JP" dirty="0" smtClean="0"/>
              <a:t>PDF</a:t>
            </a:r>
            <a:r>
              <a:rPr lang="ja-JP" altLang="en-US" dirty="0" smtClean="0"/>
              <a:t>だと読み上げソフトで読めない。</a:t>
            </a:r>
            <a:endParaRPr lang="ja-JP" altLang="en-US" dirty="0"/>
          </a:p>
          <a:p>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5085184"/>
            <a:ext cx="4913496" cy="1389156"/>
          </a:xfrm>
          <a:prstGeom prst="rect">
            <a:avLst/>
          </a:prstGeom>
        </p:spPr>
      </p:pic>
    </p:spTree>
    <p:extLst>
      <p:ext uri="{BB962C8B-B14F-4D97-AF65-F5344CB8AC3E}">
        <p14:creationId xmlns:p14="http://schemas.microsoft.com/office/powerpoint/2010/main" val="1398765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08720"/>
            <a:ext cx="8229600" cy="1066800"/>
          </a:xfrm>
        </p:spPr>
        <p:txBody>
          <a:bodyPr>
            <a:normAutofit fontScale="90000"/>
          </a:bodyPr>
          <a:lstStyle/>
          <a:p>
            <a:pPr algn="ctr"/>
            <a:r>
              <a:rPr lang="en-US" altLang="ja-JP" dirty="0" smtClean="0"/>
              <a:t>ICT</a:t>
            </a:r>
            <a:r>
              <a:rPr lang="ja-JP" altLang="en-US" dirty="0" smtClean="0"/>
              <a:t>のアクセシビリティは米国が牽引②</a:t>
            </a:r>
            <a:endParaRPr kumimoji="1" lang="ja-JP" altLang="en-US" dirty="0"/>
          </a:p>
        </p:txBody>
      </p:sp>
      <p:sp>
        <p:nvSpPr>
          <p:cNvPr id="3" name="コンテンツ プレースホルダ 2"/>
          <p:cNvSpPr>
            <a:spLocks noGrp="1"/>
          </p:cNvSpPr>
          <p:nvPr>
            <p:ph idx="1"/>
          </p:nvPr>
        </p:nvSpPr>
        <p:spPr>
          <a:xfrm>
            <a:off x="457200" y="2249424"/>
            <a:ext cx="8229600" cy="4491944"/>
          </a:xfrm>
        </p:spPr>
        <p:txBody>
          <a:bodyPr/>
          <a:lstStyle/>
          <a:p>
            <a:pPr>
              <a:spcBef>
                <a:spcPts val="1200"/>
              </a:spcBef>
            </a:pPr>
            <a:r>
              <a:rPr lang="en-US" altLang="ja-JP" sz="3200" dirty="0" smtClean="0"/>
              <a:t>Microsoft</a:t>
            </a:r>
            <a:r>
              <a:rPr lang="ja-JP" altLang="en-US" sz="3200" dirty="0" smtClean="0"/>
              <a:t>社の</a:t>
            </a:r>
            <a:r>
              <a:rPr lang="en-US" altLang="ja-JP" sz="3200" dirty="0" err="1" smtClean="0"/>
              <a:t>WindowsOS</a:t>
            </a:r>
            <a:r>
              <a:rPr lang="ja-JP" altLang="en-US" sz="3200" dirty="0" smtClean="0"/>
              <a:t>やオフィスアプリケーション</a:t>
            </a:r>
          </a:p>
          <a:p>
            <a:r>
              <a:rPr lang="en-US" altLang="ja-JP" sz="3200" dirty="0" smtClean="0"/>
              <a:t>Apple</a:t>
            </a:r>
            <a:r>
              <a:rPr lang="ja-JP" altLang="en-US" sz="3200" dirty="0" smtClean="0"/>
              <a:t>の</a:t>
            </a:r>
            <a:r>
              <a:rPr lang="en-US" altLang="ja-JP" sz="3200" dirty="0" err="1" smtClean="0"/>
              <a:t>iPhone</a:t>
            </a:r>
            <a:r>
              <a:rPr lang="ja-JP" altLang="en-US" sz="3200" dirty="0" smtClean="0"/>
              <a:t>や</a:t>
            </a:r>
            <a:r>
              <a:rPr lang="en-US" altLang="ja-JP" sz="3200" dirty="0" err="1" smtClean="0"/>
              <a:t>iPad</a:t>
            </a:r>
            <a:r>
              <a:rPr lang="ja-JP" altLang="en-US" sz="3200" dirty="0" smtClean="0"/>
              <a:t>に</a:t>
            </a:r>
            <a:r>
              <a:rPr lang="en-US" altLang="ja-JP" sz="3200" dirty="0" err="1" smtClean="0"/>
              <a:t>VoiceOver</a:t>
            </a:r>
            <a:endParaRPr lang="en-US" altLang="ja-JP" sz="3200" dirty="0" smtClean="0"/>
          </a:p>
          <a:p>
            <a:r>
              <a:rPr lang="en-US" altLang="ja-JP" sz="3200" dirty="0" smtClean="0"/>
              <a:t>Amazon</a:t>
            </a:r>
            <a:r>
              <a:rPr lang="ja-JP" altLang="en-US" sz="3200" dirty="0" smtClean="0"/>
              <a:t>の</a:t>
            </a:r>
            <a:r>
              <a:rPr lang="en-US" altLang="ja-JP" sz="3200" dirty="0" smtClean="0"/>
              <a:t>Kindle on </a:t>
            </a:r>
            <a:r>
              <a:rPr lang="en-US" altLang="ja-JP" sz="3200" dirty="0" err="1" smtClean="0"/>
              <a:t>iOS</a:t>
            </a:r>
            <a:endParaRPr lang="en-US" altLang="ja-JP" sz="3200" dirty="0" smtClean="0"/>
          </a:p>
          <a:p>
            <a:r>
              <a:rPr lang="en-US" altLang="ja-JP" sz="3200" dirty="0" smtClean="0"/>
              <a:t>Google</a:t>
            </a:r>
            <a:r>
              <a:rPr lang="ja-JP" altLang="en-US" sz="3200" dirty="0" smtClean="0"/>
              <a:t>の</a:t>
            </a:r>
            <a:r>
              <a:rPr lang="en-US" altLang="ja-JP" sz="3200" dirty="0" smtClean="0"/>
              <a:t>Android</a:t>
            </a:r>
            <a:r>
              <a:rPr lang="ja-JP" altLang="en-US" sz="3200" dirty="0" smtClean="0"/>
              <a:t>の</a:t>
            </a:r>
            <a:r>
              <a:rPr lang="en-US" altLang="ja-JP" sz="3200" dirty="0" err="1" smtClean="0"/>
              <a:t>TalkBack</a:t>
            </a:r>
            <a:endParaRPr lang="en-US" altLang="ja-JP" sz="3200" dirty="0" smtClean="0"/>
          </a:p>
          <a:p>
            <a:pPr marL="109728" indent="0">
              <a:spcBef>
                <a:spcPts val="1200"/>
              </a:spcBef>
              <a:buNone/>
            </a:pPr>
            <a:r>
              <a:rPr lang="ja-JP" altLang="en-US" sz="3200" dirty="0" smtClean="0"/>
              <a:t>だが米国の国内法によって促されたアクセシビリティには、国境を超えるものと超えないものがある。</a:t>
            </a:r>
          </a:p>
          <a:p>
            <a:endParaRPr kumimoji="1" lang="ja-JP" altLang="en-US" dirty="0"/>
          </a:p>
        </p:txBody>
      </p:sp>
    </p:spTree>
    <p:extLst>
      <p:ext uri="{BB962C8B-B14F-4D97-AF65-F5344CB8AC3E}">
        <p14:creationId xmlns:p14="http://schemas.microsoft.com/office/powerpoint/2010/main" val="670748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08720"/>
            <a:ext cx="8229600" cy="1066800"/>
          </a:xfrm>
        </p:spPr>
        <p:txBody>
          <a:bodyPr/>
          <a:lstStyle/>
          <a:p>
            <a:pPr algn="ctr"/>
            <a:r>
              <a:rPr lang="ja-JP" altLang="en-US" dirty="0"/>
              <a:t>モバイルのアクセシビリティ</a:t>
            </a:r>
            <a:endParaRPr kumimoji="1" lang="ja-JP" altLang="en-US" dirty="0"/>
          </a:p>
        </p:txBody>
      </p:sp>
      <p:sp>
        <p:nvSpPr>
          <p:cNvPr id="15" name="コンテンツ プレースホルダ 14"/>
          <p:cNvSpPr>
            <a:spLocks noGrp="1"/>
          </p:cNvSpPr>
          <p:nvPr>
            <p:ph idx="1"/>
          </p:nvPr>
        </p:nvSpPr>
        <p:spPr>
          <a:xfrm>
            <a:off x="251520" y="2492896"/>
            <a:ext cx="8640960" cy="4081640"/>
          </a:xfrm>
        </p:spPr>
        <p:txBody>
          <a:bodyPr/>
          <a:lstStyle/>
          <a:p>
            <a:r>
              <a:rPr lang="en-US" altLang="ja-JP" sz="3200" dirty="0" err="1" smtClean="0"/>
              <a:t>VoiceOver</a:t>
            </a:r>
            <a:r>
              <a:rPr lang="ja-JP" altLang="en-US" sz="3200" dirty="0" smtClean="0"/>
              <a:t>と</a:t>
            </a:r>
            <a:r>
              <a:rPr lang="en-US" altLang="ja-JP" sz="3200" dirty="0" err="1" smtClean="0"/>
              <a:t>TalkBack</a:t>
            </a:r>
            <a:r>
              <a:rPr lang="ja-JP" altLang="en-US" sz="3200" dirty="0" err="1" smtClean="0"/>
              <a:t>には</a:t>
            </a:r>
            <a:r>
              <a:rPr lang="ja-JP" altLang="en-US" sz="3200" dirty="0" smtClean="0"/>
              <a:t>アクセシビリティ機能がある</a:t>
            </a:r>
          </a:p>
          <a:p>
            <a:r>
              <a:rPr lang="en-US" altLang="ja-JP" sz="3200" dirty="0" err="1" smtClean="0"/>
              <a:t>VoiceOver</a:t>
            </a:r>
            <a:r>
              <a:rPr lang="ja-JP" altLang="en-US" sz="3200" dirty="0" smtClean="0"/>
              <a:t>は日本語点字対応の実装にまだ大きな課題</a:t>
            </a:r>
          </a:p>
          <a:p>
            <a:r>
              <a:rPr lang="en-US" altLang="ja-JP" sz="3200" dirty="0" err="1" smtClean="0"/>
              <a:t>TalkBack</a:t>
            </a:r>
            <a:r>
              <a:rPr lang="ja-JP" altLang="en-US" sz="3200" dirty="0" smtClean="0"/>
              <a:t>のアクセシビリティはいまから良くなる</a:t>
            </a:r>
          </a:p>
          <a:p>
            <a:pPr>
              <a:lnSpc>
                <a:spcPct val="150000"/>
              </a:lnSpc>
            </a:pPr>
            <a:r>
              <a:rPr lang="en-US" altLang="ja-JP" sz="3200" dirty="0" err="1" smtClean="0"/>
              <a:t>iOS</a:t>
            </a:r>
            <a:r>
              <a:rPr lang="ja-JP" altLang="en-US" sz="3200" dirty="0" err="1" smtClean="0"/>
              <a:t>には</a:t>
            </a:r>
            <a:r>
              <a:rPr lang="ja-JP" altLang="en-US" sz="3200" dirty="0" smtClean="0"/>
              <a:t>それなりに使える</a:t>
            </a:r>
            <a:r>
              <a:rPr lang="en-US" altLang="ja-JP" sz="3200" dirty="0" smtClean="0"/>
              <a:t>app</a:t>
            </a:r>
            <a:r>
              <a:rPr lang="ja-JP" altLang="en-US" sz="3200" dirty="0" smtClean="0"/>
              <a:t>がたくさんある</a:t>
            </a:r>
          </a:p>
          <a:p>
            <a:endParaRPr kumimoji="1" lang="ja-JP" altLang="en-US" dirty="0"/>
          </a:p>
        </p:txBody>
      </p:sp>
    </p:spTree>
    <p:extLst>
      <p:ext uri="{BB962C8B-B14F-4D97-AF65-F5344CB8AC3E}">
        <p14:creationId xmlns:p14="http://schemas.microsoft.com/office/powerpoint/2010/main" val="2953151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39552" y="922040"/>
            <a:ext cx="8229600" cy="1066800"/>
          </a:xfrm>
        </p:spPr>
        <p:txBody>
          <a:bodyPr/>
          <a:lstStyle/>
          <a:p>
            <a:pPr algn="ctr"/>
            <a:r>
              <a:rPr lang="ja-JP" altLang="en-US" dirty="0"/>
              <a:t>読みたい本を読む自由</a:t>
            </a:r>
            <a:endParaRPr kumimoji="1" lang="ja-JP" altLang="en-US" dirty="0"/>
          </a:p>
        </p:txBody>
      </p:sp>
      <p:sp>
        <p:nvSpPr>
          <p:cNvPr id="2" name="コンテンツ プレースホルダー 1"/>
          <p:cNvSpPr>
            <a:spLocks noGrp="1"/>
          </p:cNvSpPr>
          <p:nvPr>
            <p:ph idx="1"/>
          </p:nvPr>
        </p:nvSpPr>
        <p:spPr>
          <a:xfrm>
            <a:off x="251520" y="2564904"/>
            <a:ext cx="8496944" cy="3888432"/>
          </a:xfrm>
        </p:spPr>
        <p:txBody>
          <a:bodyPr>
            <a:normAutofit/>
          </a:bodyPr>
          <a:lstStyle/>
          <a:p>
            <a:r>
              <a:rPr lang="ja-JP" altLang="en-US" sz="3200" dirty="0"/>
              <a:t>長い</a:t>
            </a:r>
            <a:r>
              <a:rPr lang="ja-JP" altLang="en-US" sz="3200" dirty="0" smtClean="0"/>
              <a:t>間、点字図書館</a:t>
            </a:r>
            <a:r>
              <a:rPr lang="ja-JP" altLang="en-US" sz="3200" dirty="0"/>
              <a:t>と</a:t>
            </a:r>
            <a:r>
              <a:rPr lang="ja-JP" altLang="en-US" sz="3200" dirty="0" smtClean="0"/>
              <a:t>ボランティアが視覚障害者の読書</a:t>
            </a:r>
            <a:r>
              <a:rPr lang="ja-JP" altLang="en-US" sz="3200" dirty="0"/>
              <a:t>を支えてきた</a:t>
            </a:r>
          </a:p>
          <a:p>
            <a:endParaRPr lang="ja-JP" altLang="en-US" sz="3200" dirty="0"/>
          </a:p>
          <a:p>
            <a:r>
              <a:rPr lang="ja-JP" altLang="en-US" sz="3200" dirty="0"/>
              <a:t>サピエオンライン電子図書館はとっても便利</a:t>
            </a:r>
          </a:p>
          <a:p>
            <a:pPr marL="109728" indent="0">
              <a:buNone/>
            </a:pPr>
            <a:r>
              <a:rPr lang="ja-JP" altLang="en-US" sz="3200" dirty="0" smtClean="0"/>
              <a:t>　　文芸書</a:t>
            </a:r>
            <a:r>
              <a:rPr lang="ja-JP" altLang="en-US" sz="3200" dirty="0"/>
              <a:t>が充実している</a:t>
            </a:r>
          </a:p>
          <a:p>
            <a:pPr marL="109728" indent="0">
              <a:buNone/>
            </a:pPr>
            <a:r>
              <a:rPr lang="ja-JP" altLang="en-US" sz="3200" dirty="0" smtClean="0"/>
              <a:t>　　日本</a:t>
            </a:r>
            <a:r>
              <a:rPr lang="ja-JP" altLang="en-US" sz="3200" dirty="0"/>
              <a:t>で一番便利なオンライン図書館</a:t>
            </a:r>
            <a:endParaRPr kumimoji="1" lang="ja-JP" altLang="en-US" sz="3200" dirty="0"/>
          </a:p>
        </p:txBody>
      </p:sp>
    </p:spTree>
    <p:extLst>
      <p:ext uri="{BB962C8B-B14F-4D97-AF65-F5344CB8AC3E}">
        <p14:creationId xmlns:p14="http://schemas.microsoft.com/office/powerpoint/2010/main" val="3872673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5536" y="764704"/>
            <a:ext cx="8229600" cy="1066800"/>
          </a:xfrm>
        </p:spPr>
        <p:txBody>
          <a:bodyPr/>
          <a:lstStyle/>
          <a:p>
            <a:pPr algn="ctr"/>
            <a:r>
              <a:rPr lang="en-US" altLang="ja-JP" dirty="0"/>
              <a:t>OCR</a:t>
            </a:r>
            <a:r>
              <a:rPr lang="ja-JP" altLang="en-US" dirty="0" err="1"/>
              <a:t>での</a:t>
            </a:r>
            <a:r>
              <a:rPr lang="ja-JP" altLang="en-US" dirty="0"/>
              <a:t>読書</a:t>
            </a:r>
            <a:endParaRPr kumimoji="1" lang="ja-JP" altLang="en-US" dirty="0"/>
          </a:p>
        </p:txBody>
      </p:sp>
      <p:sp>
        <p:nvSpPr>
          <p:cNvPr id="2" name="コンテンツ プレースホルダー 1"/>
          <p:cNvSpPr>
            <a:spLocks noGrp="1"/>
          </p:cNvSpPr>
          <p:nvPr>
            <p:ph idx="1"/>
          </p:nvPr>
        </p:nvSpPr>
        <p:spPr>
          <a:xfrm>
            <a:off x="539552" y="2332037"/>
            <a:ext cx="8229600" cy="4525963"/>
          </a:xfrm>
        </p:spPr>
        <p:txBody>
          <a:bodyPr>
            <a:noAutofit/>
          </a:bodyPr>
          <a:lstStyle/>
          <a:p>
            <a:r>
              <a:rPr lang="ja-JP" altLang="en-US" sz="3200" dirty="0"/>
              <a:t>読みたいときに、読まなければならないときに、すぐに読めるのが最大の</a:t>
            </a:r>
            <a:r>
              <a:rPr lang="ja-JP" altLang="en-US" sz="3200" dirty="0" smtClean="0"/>
              <a:t>メリット</a:t>
            </a:r>
            <a:endParaRPr lang="ja-JP" altLang="en-US" sz="3200" dirty="0"/>
          </a:p>
          <a:p>
            <a:pPr>
              <a:spcBef>
                <a:spcPts val="2400"/>
              </a:spcBef>
            </a:pPr>
            <a:r>
              <a:rPr lang="ja-JP" altLang="en-US" sz="3200" dirty="0"/>
              <a:t>テキストを</a:t>
            </a:r>
            <a:r>
              <a:rPr lang="en-US" altLang="ja-JP" sz="3200" dirty="0"/>
              <a:t>TTS</a:t>
            </a:r>
            <a:r>
              <a:rPr lang="ja-JP" altLang="en-US" sz="3200" dirty="0"/>
              <a:t>（音声合成ソフト）で読む</a:t>
            </a:r>
          </a:p>
          <a:p>
            <a:pPr>
              <a:spcBef>
                <a:spcPts val="2400"/>
              </a:spcBef>
            </a:pPr>
            <a:r>
              <a:rPr lang="ja-JP" altLang="en-US" sz="3200" dirty="0"/>
              <a:t>しかし</a:t>
            </a:r>
            <a:r>
              <a:rPr lang="en-US" altLang="ja-JP" sz="3200" dirty="0"/>
              <a:t>OCR</a:t>
            </a:r>
            <a:r>
              <a:rPr lang="ja-JP" altLang="en-US" sz="3200" dirty="0" err="1"/>
              <a:t>には</a:t>
            </a:r>
            <a:r>
              <a:rPr lang="ja-JP" altLang="en-US" sz="3200" dirty="0"/>
              <a:t>誤認識がある</a:t>
            </a:r>
          </a:p>
          <a:p>
            <a:pPr>
              <a:spcBef>
                <a:spcPts val="2400"/>
              </a:spcBef>
            </a:pPr>
            <a:r>
              <a:rPr lang="en-US" altLang="ja-JP" sz="3200" dirty="0"/>
              <a:t>TTS</a:t>
            </a:r>
            <a:r>
              <a:rPr lang="ja-JP" altLang="en-US" sz="3200" dirty="0"/>
              <a:t>もいくらか読み間違い</a:t>
            </a:r>
            <a:r>
              <a:rPr lang="ja-JP" altLang="en-US" sz="3200" dirty="0" smtClean="0"/>
              <a:t>を犯す</a:t>
            </a:r>
            <a:endParaRPr kumimoji="1" lang="ja-JP" altLang="en-US" sz="3200" dirty="0"/>
          </a:p>
        </p:txBody>
      </p:sp>
    </p:spTree>
    <p:extLst>
      <p:ext uri="{BB962C8B-B14F-4D97-AF65-F5344CB8AC3E}">
        <p14:creationId xmlns:p14="http://schemas.microsoft.com/office/powerpoint/2010/main" val="846739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836712"/>
            <a:ext cx="8229600" cy="1143000"/>
          </a:xfrm>
        </p:spPr>
        <p:txBody>
          <a:bodyPr>
            <a:normAutofit fontScale="90000"/>
          </a:bodyPr>
          <a:lstStyle/>
          <a:p>
            <a:pPr algn="ctr"/>
            <a:r>
              <a:rPr kumimoji="1" lang="ja-JP" altLang="en-US" dirty="0" smtClean="0"/>
              <a:t>共同自炊型電子図書館実証実験①</a:t>
            </a:r>
            <a:endParaRPr kumimoji="1" lang="ja-JP" altLang="en-US" dirty="0"/>
          </a:p>
        </p:txBody>
      </p:sp>
      <p:sp>
        <p:nvSpPr>
          <p:cNvPr id="2" name="コンテンツ プレースホルダー 1"/>
          <p:cNvSpPr>
            <a:spLocks noGrp="1"/>
          </p:cNvSpPr>
          <p:nvPr>
            <p:ph idx="1"/>
          </p:nvPr>
        </p:nvSpPr>
        <p:spPr>
          <a:xfrm>
            <a:off x="395536" y="2492896"/>
            <a:ext cx="8496944" cy="4176464"/>
          </a:xfrm>
        </p:spPr>
        <p:txBody>
          <a:bodyPr>
            <a:noAutofit/>
          </a:bodyPr>
          <a:lstStyle/>
          <a:p>
            <a:r>
              <a:rPr lang="ja-JP" altLang="en-US" sz="3200" dirty="0" smtClean="0"/>
              <a:t>質より量と速度</a:t>
            </a:r>
          </a:p>
          <a:p>
            <a:pPr>
              <a:lnSpc>
                <a:spcPct val="150000"/>
              </a:lnSpc>
            </a:pPr>
            <a:r>
              <a:rPr lang="ja-JP" altLang="en-US" sz="3200" dirty="0" smtClean="0"/>
              <a:t>共同自炊のスキーム</a:t>
            </a:r>
          </a:p>
          <a:p>
            <a:pPr lvl="1">
              <a:buFont typeface="Wingdings" pitchFamily="2" charset="2"/>
              <a:buChar char="l"/>
            </a:pPr>
            <a:r>
              <a:rPr lang="ja-JP" altLang="en-US" sz="2800" dirty="0" smtClean="0">
                <a:solidFill>
                  <a:schemeClr val="tx1"/>
                </a:solidFill>
              </a:rPr>
              <a:t>本</a:t>
            </a:r>
            <a:r>
              <a:rPr lang="ja-JP" altLang="en-US" sz="2800" dirty="0">
                <a:solidFill>
                  <a:schemeClr val="tx1"/>
                </a:solidFill>
              </a:rPr>
              <a:t>を購入して情報提供施設に譲渡</a:t>
            </a:r>
          </a:p>
          <a:p>
            <a:pPr lvl="1">
              <a:buFont typeface="Wingdings" pitchFamily="2" charset="2"/>
              <a:buChar char="l"/>
            </a:pPr>
            <a:r>
              <a:rPr lang="ja-JP" altLang="en-US" sz="2800" dirty="0">
                <a:solidFill>
                  <a:schemeClr val="tx1"/>
                </a:solidFill>
              </a:rPr>
              <a:t>裁断、スキャン、</a:t>
            </a:r>
            <a:r>
              <a:rPr lang="en-US" altLang="ja-JP" sz="2800" dirty="0">
                <a:solidFill>
                  <a:schemeClr val="tx1"/>
                </a:solidFill>
              </a:rPr>
              <a:t>OCR</a:t>
            </a:r>
            <a:r>
              <a:rPr lang="ja-JP" altLang="en-US" sz="2800" dirty="0" err="1">
                <a:solidFill>
                  <a:schemeClr val="tx1"/>
                </a:solidFill>
              </a:rPr>
              <a:t>、</a:t>
            </a:r>
            <a:r>
              <a:rPr lang="en-US" altLang="ja-JP" sz="2800" dirty="0" err="1">
                <a:solidFill>
                  <a:schemeClr val="tx1"/>
                </a:solidFill>
              </a:rPr>
              <a:t>Dropbox</a:t>
            </a:r>
            <a:r>
              <a:rPr lang="ja-JP" altLang="en-US" sz="2800" dirty="0" smtClean="0">
                <a:solidFill>
                  <a:schemeClr val="tx1"/>
                </a:solidFill>
              </a:rPr>
              <a:t>共有</a:t>
            </a:r>
            <a:endParaRPr lang="en-US" altLang="ja-JP" sz="2800" dirty="0" smtClean="0">
              <a:solidFill>
                <a:schemeClr val="tx1"/>
              </a:solidFill>
            </a:endParaRPr>
          </a:p>
          <a:p>
            <a:pPr lvl="1">
              <a:buFont typeface="Wingdings" pitchFamily="2" charset="2"/>
              <a:buChar char="l"/>
            </a:pPr>
            <a:r>
              <a:rPr lang="ja-JP" altLang="en-US" sz="2800" dirty="0" smtClean="0">
                <a:solidFill>
                  <a:schemeClr val="tx1"/>
                </a:solidFill>
              </a:rPr>
              <a:t>未校正で提供</a:t>
            </a:r>
            <a:endParaRPr lang="en-US" altLang="ja-JP" sz="2800" dirty="0" smtClean="0">
              <a:solidFill>
                <a:schemeClr val="tx1"/>
              </a:solidFill>
            </a:endParaRPr>
          </a:p>
          <a:p>
            <a:pPr lvl="1">
              <a:buFont typeface="Wingdings" pitchFamily="2" charset="2"/>
              <a:buChar char="l"/>
            </a:pPr>
            <a:r>
              <a:rPr lang="en-US" altLang="ja-JP" sz="2800" dirty="0">
                <a:solidFill>
                  <a:schemeClr val="tx1"/>
                </a:solidFill>
                <a:latin typeface="+mj-ea"/>
                <a:ea typeface="+mj-ea"/>
              </a:rPr>
              <a:t>PC</a:t>
            </a:r>
            <a:r>
              <a:rPr lang="ja-JP" altLang="en-US" sz="2800" dirty="0">
                <a:solidFill>
                  <a:schemeClr val="tx1"/>
                </a:solidFill>
                <a:latin typeface="+mj-ea"/>
                <a:ea typeface="+mj-ea"/>
              </a:rPr>
              <a:t>やスマホで</a:t>
            </a:r>
            <a:r>
              <a:rPr lang="ja-JP" altLang="en-US" sz="2800" dirty="0" smtClean="0">
                <a:solidFill>
                  <a:schemeClr val="tx1"/>
                </a:solidFill>
                <a:latin typeface="+mj-ea"/>
                <a:ea typeface="+mj-ea"/>
              </a:rPr>
              <a:t>読む</a:t>
            </a:r>
            <a:endParaRPr lang="en-US" altLang="ja-JP" sz="2800" dirty="0" smtClean="0">
              <a:solidFill>
                <a:schemeClr val="tx1"/>
              </a:solidFill>
              <a:latin typeface="+mj-ea"/>
              <a:ea typeface="+mj-ea"/>
            </a:endParaRPr>
          </a:p>
          <a:p>
            <a:pPr lvl="1">
              <a:buFont typeface="Wingdings" pitchFamily="2" charset="2"/>
              <a:buChar char="l"/>
            </a:pPr>
            <a:r>
              <a:rPr lang="ja-JP" altLang="en-US" sz="2800" dirty="0" smtClean="0">
                <a:solidFill>
                  <a:schemeClr val="tx1"/>
                </a:solidFill>
                <a:latin typeface="+mj-ea"/>
                <a:ea typeface="+mj-ea"/>
              </a:rPr>
              <a:t>今は破壊型スキャン、将来は非破壊型スキャンが可能になる</a:t>
            </a:r>
            <a:endParaRPr lang="ja-JP" altLang="en-US" sz="2800" dirty="0">
              <a:solidFill>
                <a:schemeClr val="tx1"/>
              </a:solidFill>
              <a:latin typeface="+mj-ea"/>
              <a:ea typeface="+mj-ea"/>
            </a:endParaRPr>
          </a:p>
        </p:txBody>
      </p:sp>
    </p:spTree>
    <p:extLst>
      <p:ext uri="{BB962C8B-B14F-4D97-AF65-F5344CB8AC3E}">
        <p14:creationId xmlns:p14="http://schemas.microsoft.com/office/powerpoint/2010/main" val="1223393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29600" cy="1066800"/>
          </a:xfrm>
        </p:spPr>
        <p:txBody>
          <a:bodyPr>
            <a:normAutofit fontScale="90000"/>
          </a:bodyPr>
          <a:lstStyle/>
          <a:p>
            <a:pPr algn="ctr"/>
            <a:r>
              <a:rPr lang="ja-JP" altLang="en-US" dirty="0" smtClean="0"/>
              <a:t>共同自炊型電子図書館実証実験②</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およそ５０人の参加者でスタート </a:t>
            </a:r>
            <a:endParaRPr lang="en-US" altLang="ja-JP" dirty="0" smtClean="0"/>
          </a:p>
          <a:p>
            <a:r>
              <a:rPr lang="ja-JP" altLang="en-US" dirty="0" smtClean="0"/>
              <a:t>１年で５００タイトルをテキスト化 </a:t>
            </a:r>
            <a:endParaRPr lang="en-US" altLang="ja-JP" dirty="0" smtClean="0"/>
          </a:p>
          <a:p>
            <a:r>
              <a:rPr lang="ja-JP" altLang="en-US" dirty="0" smtClean="0"/>
              <a:t>誤認識率は平均１％ </a:t>
            </a:r>
            <a:endParaRPr lang="en-US" altLang="ja-JP" dirty="0" smtClean="0"/>
          </a:p>
          <a:p>
            <a:r>
              <a:rPr lang="ja-JP" altLang="en-US" dirty="0" smtClean="0"/>
              <a:t>参加者の満足度は高い </a:t>
            </a:r>
            <a:endParaRPr lang="en-US" altLang="ja-JP" dirty="0" smtClean="0"/>
          </a:p>
          <a:p>
            <a:r>
              <a:rPr lang="ja-JP" altLang="en-US" dirty="0" smtClean="0"/>
              <a:t>いまはテキストファイルでの提供 </a:t>
            </a:r>
            <a:endParaRPr lang="en-US" altLang="ja-JP" dirty="0" smtClean="0"/>
          </a:p>
          <a:p>
            <a:r>
              <a:rPr lang="ja-JP" altLang="en-US" dirty="0" smtClean="0"/>
              <a:t>画像編集ツールでのヘッダーとページ番号の削除 </a:t>
            </a:r>
            <a:endParaRPr lang="en-US" altLang="ja-JP" dirty="0" smtClean="0"/>
          </a:p>
          <a:p>
            <a:r>
              <a:rPr lang="ja-JP" altLang="en-US" dirty="0" smtClean="0"/>
              <a:t>目次と見出しの校正</a:t>
            </a:r>
            <a:endParaRPr lang="en-US" altLang="ja-JP" dirty="0" smtClean="0"/>
          </a:p>
          <a:p>
            <a:r>
              <a:rPr lang="ja-JP" altLang="en-US" dirty="0" smtClean="0"/>
              <a:t>コンピュータでできる範囲の誤認識の自動修正</a:t>
            </a:r>
            <a:endParaRPr lang="en-US" altLang="ja-JP" dirty="0" smtClean="0"/>
          </a:p>
          <a:p>
            <a:r>
              <a:rPr lang="ja-JP" altLang="en-US" dirty="0" smtClean="0"/>
              <a:t>見出しのマークダウンで</a:t>
            </a:r>
            <a:r>
              <a:rPr lang="en-US" altLang="ja-JP" dirty="0" smtClean="0"/>
              <a:t>EPUB3</a:t>
            </a:r>
            <a:r>
              <a:rPr lang="ja-JP" altLang="en-US" dirty="0" smtClean="0"/>
              <a:t>またはテキスト</a:t>
            </a:r>
            <a:r>
              <a:rPr lang="en-US" altLang="ja-JP" dirty="0" smtClean="0"/>
              <a:t>DAISY</a:t>
            </a:r>
            <a:r>
              <a:rPr lang="ja-JP" altLang="en-US" dirty="0" err="1" smtClean="0"/>
              <a:t>での</a:t>
            </a:r>
            <a:r>
              <a:rPr lang="ja-JP" altLang="en-US" dirty="0" smtClean="0"/>
              <a:t>提供も検討</a:t>
            </a:r>
            <a:endParaRPr lang="en-US" altLang="ja-JP" dirty="0" smtClean="0"/>
          </a:p>
          <a:p>
            <a:endParaRPr kumimoji="1" lang="ja-JP" altLang="en-US" dirty="0"/>
          </a:p>
        </p:txBody>
      </p:sp>
    </p:spTree>
    <p:extLst>
      <p:ext uri="{BB962C8B-B14F-4D97-AF65-F5344CB8AC3E}">
        <p14:creationId xmlns:p14="http://schemas.microsoft.com/office/powerpoint/2010/main" val="452740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700808"/>
            <a:ext cx="6059552" cy="4525962"/>
          </a:xfrm>
        </p:spPr>
      </p:pic>
      <p:sp>
        <p:nvSpPr>
          <p:cNvPr id="3" name="タイトル 2"/>
          <p:cNvSpPr>
            <a:spLocks noGrp="1"/>
          </p:cNvSpPr>
          <p:nvPr>
            <p:ph type="title"/>
          </p:nvPr>
        </p:nvSpPr>
        <p:spPr>
          <a:xfrm>
            <a:off x="395536" y="404664"/>
            <a:ext cx="8229600" cy="1066800"/>
          </a:xfrm>
        </p:spPr>
        <p:txBody>
          <a:bodyPr/>
          <a:lstStyle/>
          <a:p>
            <a:pPr algn="ctr"/>
            <a:r>
              <a:rPr kumimoji="1" lang="ja-JP" altLang="en-US" dirty="0" smtClean="0"/>
              <a:t>電動裁断機</a:t>
            </a:r>
            <a:endParaRPr kumimoji="1" lang="ja-JP" altLang="en-US" dirty="0"/>
          </a:p>
        </p:txBody>
      </p:sp>
    </p:spTree>
    <p:extLst>
      <p:ext uri="{BB962C8B-B14F-4D97-AF65-F5344CB8AC3E}">
        <p14:creationId xmlns:p14="http://schemas.microsoft.com/office/powerpoint/2010/main" val="1730672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91680" y="1772816"/>
            <a:ext cx="5824985" cy="4525962"/>
          </a:xfrm>
        </p:spPr>
      </p:pic>
      <p:sp>
        <p:nvSpPr>
          <p:cNvPr id="3" name="タイトル 2"/>
          <p:cNvSpPr>
            <a:spLocks noGrp="1"/>
          </p:cNvSpPr>
          <p:nvPr>
            <p:ph type="title"/>
          </p:nvPr>
        </p:nvSpPr>
        <p:spPr>
          <a:xfrm>
            <a:off x="467544" y="404664"/>
            <a:ext cx="8229600" cy="1066800"/>
          </a:xfrm>
        </p:spPr>
        <p:txBody>
          <a:bodyPr/>
          <a:lstStyle/>
          <a:p>
            <a:pPr algn="ctr"/>
            <a:r>
              <a:rPr kumimoji="1" lang="ja-JP" altLang="en-US" dirty="0" smtClean="0"/>
              <a:t>ドキュメントスキャナ</a:t>
            </a:r>
            <a:endParaRPr kumimoji="1" lang="ja-JP" altLang="en-US" dirty="0"/>
          </a:p>
        </p:txBody>
      </p:sp>
    </p:spTree>
    <p:extLst>
      <p:ext uri="{BB962C8B-B14F-4D97-AF65-F5344CB8AC3E}">
        <p14:creationId xmlns:p14="http://schemas.microsoft.com/office/powerpoint/2010/main" val="31646980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836712"/>
            <a:ext cx="8229600" cy="1066800"/>
          </a:xfrm>
        </p:spPr>
        <p:txBody>
          <a:bodyPr/>
          <a:lstStyle/>
          <a:p>
            <a:pPr algn="ctr"/>
            <a:r>
              <a:rPr lang="ja-JP" altLang="en-US" dirty="0"/>
              <a:t>電子書籍のアクセシビリティ</a:t>
            </a:r>
            <a:endParaRPr kumimoji="1" lang="ja-JP" altLang="en-US" dirty="0"/>
          </a:p>
        </p:txBody>
      </p:sp>
      <p:sp>
        <p:nvSpPr>
          <p:cNvPr id="2" name="コンテンツ プレースホルダー 1"/>
          <p:cNvSpPr>
            <a:spLocks noGrp="1"/>
          </p:cNvSpPr>
          <p:nvPr>
            <p:ph idx="1"/>
          </p:nvPr>
        </p:nvSpPr>
        <p:spPr>
          <a:xfrm>
            <a:off x="179512" y="2276872"/>
            <a:ext cx="8892480" cy="4131840"/>
          </a:xfrm>
        </p:spPr>
        <p:txBody>
          <a:bodyPr>
            <a:normAutofit fontScale="92500" lnSpcReduction="10000"/>
          </a:bodyPr>
          <a:lstStyle/>
          <a:p>
            <a:pPr>
              <a:spcBef>
                <a:spcPts val="1200"/>
              </a:spcBef>
            </a:pPr>
            <a:r>
              <a:rPr lang="ja-JP" altLang="en-US" sz="3200" dirty="0" smtClean="0"/>
              <a:t>つい最近、</a:t>
            </a:r>
            <a:r>
              <a:rPr lang="en-US" altLang="ja-JP" sz="3200" dirty="0" smtClean="0"/>
              <a:t>Kindle </a:t>
            </a:r>
            <a:r>
              <a:rPr lang="en-US" altLang="ja-JP" sz="3200" dirty="0"/>
              <a:t>on </a:t>
            </a:r>
            <a:r>
              <a:rPr lang="en-US" altLang="ja-JP" sz="3200" dirty="0" err="1"/>
              <a:t>iOS</a:t>
            </a:r>
            <a:r>
              <a:rPr lang="ja-JP" altLang="en-US" sz="3200" dirty="0"/>
              <a:t>が</a:t>
            </a:r>
            <a:r>
              <a:rPr lang="en-US" altLang="ja-JP" sz="3200" dirty="0" err="1"/>
              <a:t>VoiceOver</a:t>
            </a:r>
            <a:r>
              <a:rPr lang="ja-JP" altLang="en-US" sz="3200" dirty="0"/>
              <a:t>に対応</a:t>
            </a:r>
          </a:p>
          <a:p>
            <a:pPr>
              <a:spcBef>
                <a:spcPts val="1200"/>
              </a:spcBef>
            </a:pPr>
            <a:r>
              <a:rPr lang="ja-JP" altLang="en-US" sz="3200" dirty="0"/>
              <a:t>日本語</a:t>
            </a:r>
            <a:r>
              <a:rPr lang="en-US" altLang="ja-JP" sz="3200" dirty="0"/>
              <a:t>Kindle</a:t>
            </a:r>
            <a:r>
              <a:rPr lang="ja-JP" altLang="en-US" sz="3200" dirty="0"/>
              <a:t>書籍も</a:t>
            </a:r>
            <a:r>
              <a:rPr lang="en-US" altLang="ja-JP" sz="3200" dirty="0"/>
              <a:t>iPhone</a:t>
            </a:r>
            <a:r>
              <a:rPr lang="ja-JP" altLang="en-US" sz="3200" dirty="0"/>
              <a:t>の</a:t>
            </a:r>
            <a:r>
              <a:rPr lang="en-US" altLang="ja-JP" sz="3200" dirty="0"/>
              <a:t>Kindle</a:t>
            </a:r>
            <a:r>
              <a:rPr lang="ja-JP" altLang="en-US" sz="3200" dirty="0"/>
              <a:t>アプリで読める</a:t>
            </a:r>
          </a:p>
          <a:p>
            <a:pPr>
              <a:spcBef>
                <a:spcPts val="1200"/>
              </a:spcBef>
            </a:pPr>
            <a:r>
              <a:rPr lang="ja-JP" altLang="en-US" sz="3200" dirty="0"/>
              <a:t>読みたいと思ってから１分で読めるようになった</a:t>
            </a:r>
          </a:p>
          <a:p>
            <a:pPr>
              <a:spcBef>
                <a:spcPts val="1200"/>
              </a:spcBef>
            </a:pPr>
            <a:r>
              <a:rPr lang="ja-JP" altLang="en-US" sz="3200" dirty="0"/>
              <a:t>２０１３年は日本のアクセシブル電子書籍</a:t>
            </a:r>
            <a:r>
              <a:rPr lang="ja-JP" altLang="en-US" sz="3200" dirty="0" smtClean="0"/>
              <a:t>元年</a:t>
            </a:r>
            <a:endParaRPr lang="en-US" altLang="ja-JP" sz="3200" dirty="0" smtClean="0"/>
          </a:p>
          <a:p>
            <a:pPr>
              <a:spcBef>
                <a:spcPts val="1200"/>
              </a:spcBef>
            </a:pPr>
            <a:r>
              <a:rPr lang="ja-JP" altLang="en-US" sz="3200" dirty="0" smtClean="0"/>
              <a:t>ただし、まだ</a:t>
            </a:r>
            <a:r>
              <a:rPr lang="en-US" altLang="ja-JP" sz="3200" dirty="0" err="1" smtClean="0"/>
              <a:t>VoiceOver</a:t>
            </a:r>
            <a:r>
              <a:rPr lang="ja-JP" altLang="en-US" sz="3200" dirty="0" smtClean="0"/>
              <a:t>の</a:t>
            </a:r>
            <a:r>
              <a:rPr lang="en-US" altLang="ja-JP" sz="3200" dirty="0" smtClean="0"/>
              <a:t>TTS</a:t>
            </a:r>
            <a:r>
              <a:rPr lang="ja-JP" altLang="en-US" sz="3200" dirty="0" smtClean="0"/>
              <a:t>は読み間違いが多い</a:t>
            </a:r>
            <a:endParaRPr lang="ja-JP" altLang="en-US" sz="3200" dirty="0"/>
          </a:p>
          <a:p>
            <a:pPr>
              <a:spcBef>
                <a:spcPts val="1200"/>
              </a:spcBef>
            </a:pPr>
            <a:r>
              <a:rPr lang="ja-JP" altLang="en-US" sz="3200" dirty="0"/>
              <a:t>アクセシブルな電子書籍の圧倒的成功を望む</a:t>
            </a:r>
          </a:p>
          <a:p>
            <a:pPr>
              <a:spcBef>
                <a:spcPts val="1200"/>
              </a:spcBef>
            </a:pPr>
            <a:r>
              <a:rPr lang="ja-JP" altLang="en-US" sz="3200" dirty="0"/>
              <a:t>ボーンデジタル、</a:t>
            </a:r>
            <a:r>
              <a:rPr lang="ja-JP" altLang="en-US" sz="3200" dirty="0" smtClean="0"/>
              <a:t>ボーンアクセシブル！</a:t>
            </a:r>
            <a:endParaRPr lang="en-US" altLang="ja-JP" sz="3200" dirty="0" smtClean="0"/>
          </a:p>
        </p:txBody>
      </p:sp>
    </p:spTree>
    <p:extLst>
      <p:ext uri="{BB962C8B-B14F-4D97-AF65-F5344CB8AC3E}">
        <p14:creationId xmlns:p14="http://schemas.microsoft.com/office/powerpoint/2010/main" val="2753288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29600" cy="1066800"/>
          </a:xfrm>
        </p:spPr>
        <p:txBody>
          <a:bodyPr/>
          <a:lstStyle/>
          <a:p>
            <a:pPr algn="ctr"/>
            <a:r>
              <a:rPr lang="ja-JP" altLang="en-US" dirty="0"/>
              <a:t>国立国会図書館への期待</a:t>
            </a:r>
            <a:endParaRPr kumimoji="1" lang="ja-JP" altLang="en-US" dirty="0"/>
          </a:p>
        </p:txBody>
      </p:sp>
      <p:sp>
        <p:nvSpPr>
          <p:cNvPr id="3" name="コンテンツ プレースホルダー 2"/>
          <p:cNvSpPr>
            <a:spLocks noGrp="1"/>
          </p:cNvSpPr>
          <p:nvPr>
            <p:ph idx="1"/>
          </p:nvPr>
        </p:nvSpPr>
        <p:spPr>
          <a:xfrm>
            <a:off x="467544" y="2060848"/>
            <a:ext cx="8424936" cy="4325112"/>
          </a:xfrm>
        </p:spPr>
        <p:txBody>
          <a:bodyPr>
            <a:noAutofit/>
          </a:bodyPr>
          <a:lstStyle/>
          <a:p>
            <a:r>
              <a:rPr lang="ja-JP" altLang="en-US" sz="3200" dirty="0"/>
              <a:t>新しい書籍をデジタイズする</a:t>
            </a:r>
          </a:p>
          <a:p>
            <a:pPr marL="411480" lvl="1" indent="0">
              <a:buNone/>
            </a:pPr>
            <a:r>
              <a:rPr lang="en-US" altLang="ja-JP" sz="2800" dirty="0" smtClean="0">
                <a:solidFill>
                  <a:schemeClr val="tx1"/>
                </a:solidFill>
              </a:rPr>
              <a:t>	</a:t>
            </a:r>
            <a:r>
              <a:rPr lang="ja-JP" altLang="en-US" sz="2800" dirty="0" smtClean="0">
                <a:solidFill>
                  <a:schemeClr val="tx1"/>
                </a:solidFill>
              </a:rPr>
              <a:t>注：　新しい</a:t>
            </a:r>
            <a:r>
              <a:rPr lang="ja-JP" altLang="en-US" sz="2800" dirty="0">
                <a:solidFill>
                  <a:schemeClr val="tx1"/>
                </a:solidFill>
              </a:rPr>
              <a:t>コンテンツなら、</a:t>
            </a:r>
            <a:r>
              <a:rPr lang="en-US" altLang="ja-JP" sz="2800" dirty="0">
                <a:solidFill>
                  <a:schemeClr val="tx1"/>
                </a:solidFill>
              </a:rPr>
              <a:t>OCR</a:t>
            </a:r>
            <a:r>
              <a:rPr lang="ja-JP" altLang="en-US" sz="2800" dirty="0">
                <a:solidFill>
                  <a:schemeClr val="tx1"/>
                </a:solidFill>
              </a:rPr>
              <a:t>と</a:t>
            </a:r>
            <a:r>
              <a:rPr lang="en-US" altLang="ja-JP" sz="2800" dirty="0">
                <a:solidFill>
                  <a:schemeClr val="tx1"/>
                </a:solidFill>
              </a:rPr>
              <a:t>TTS</a:t>
            </a:r>
            <a:r>
              <a:rPr lang="ja-JP" altLang="en-US" sz="2800" dirty="0">
                <a:solidFill>
                  <a:schemeClr val="tx1"/>
                </a:solidFill>
              </a:rPr>
              <a:t>に</a:t>
            </a:r>
            <a:r>
              <a:rPr lang="ja-JP" altLang="en-US" sz="2800" dirty="0" smtClean="0">
                <a:solidFill>
                  <a:schemeClr val="tx1"/>
                </a:solidFill>
              </a:rPr>
              <a:t>よる</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　　　　 　サービス</a:t>
            </a:r>
            <a:r>
              <a:rPr lang="ja-JP" altLang="en-US" sz="2800" dirty="0">
                <a:solidFill>
                  <a:schemeClr val="tx1"/>
                </a:solidFill>
              </a:rPr>
              <a:t>提供でも</a:t>
            </a:r>
            <a:r>
              <a:rPr lang="ja-JP" altLang="en-US" sz="2800" dirty="0" smtClean="0">
                <a:solidFill>
                  <a:schemeClr val="tx1"/>
                </a:solidFill>
              </a:rPr>
              <a:t>構わない</a:t>
            </a:r>
            <a:endParaRPr lang="ja-JP" altLang="en-US" sz="2800" dirty="0">
              <a:solidFill>
                <a:schemeClr val="tx1"/>
              </a:solidFill>
            </a:endParaRPr>
          </a:p>
          <a:p>
            <a:pPr>
              <a:spcBef>
                <a:spcPts val="2400"/>
              </a:spcBef>
            </a:pPr>
            <a:r>
              <a:rPr lang="en-US" altLang="ja-JP" sz="3200" dirty="0"/>
              <a:t>DRM</a:t>
            </a:r>
            <a:r>
              <a:rPr lang="ja-JP" altLang="en-US" sz="3200" dirty="0"/>
              <a:t>フリーで電子納本を実現</a:t>
            </a:r>
          </a:p>
          <a:p>
            <a:pPr marL="411480" lvl="1" indent="0">
              <a:buNone/>
            </a:pPr>
            <a:r>
              <a:rPr lang="en-US" altLang="ja-JP" sz="2800" dirty="0" smtClean="0">
                <a:solidFill>
                  <a:schemeClr val="tx1"/>
                </a:solidFill>
              </a:rPr>
              <a:t>	</a:t>
            </a:r>
            <a:r>
              <a:rPr lang="ja-JP" altLang="en-US" sz="2800" dirty="0" smtClean="0">
                <a:solidFill>
                  <a:schemeClr val="tx1"/>
                </a:solidFill>
              </a:rPr>
              <a:t>注：　視覚障害等読書障害のある利用者への</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　　　　　 サービスに投入</a:t>
            </a:r>
            <a:endParaRPr lang="ja-JP" altLang="en-US" sz="2800" dirty="0">
              <a:solidFill>
                <a:schemeClr val="tx1"/>
              </a:solidFill>
            </a:endParaRPr>
          </a:p>
          <a:p>
            <a:pPr>
              <a:spcBef>
                <a:spcPts val="2400"/>
              </a:spcBef>
            </a:pPr>
            <a:r>
              <a:rPr lang="ja-JP" altLang="en-US" sz="3200" dirty="0"/>
              <a:t>新しいオンラインサービスとサピエの連携</a:t>
            </a:r>
            <a:endParaRPr kumimoji="1" lang="ja-JP" altLang="en-US" sz="3200" dirty="0"/>
          </a:p>
        </p:txBody>
      </p:sp>
    </p:spTree>
    <p:extLst>
      <p:ext uri="{BB962C8B-B14F-4D97-AF65-F5344CB8AC3E}">
        <p14:creationId xmlns:p14="http://schemas.microsoft.com/office/powerpoint/2010/main" val="301694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障害者差別解消法とは</a:t>
            </a:r>
            <a:endParaRPr kumimoji="1" lang="ja-JP" altLang="en-US" dirty="0"/>
          </a:p>
        </p:txBody>
      </p:sp>
      <p:sp>
        <p:nvSpPr>
          <p:cNvPr id="3" name="コンテンツ プレースホルダー 2"/>
          <p:cNvSpPr>
            <a:spLocks noGrp="1"/>
          </p:cNvSpPr>
          <p:nvPr>
            <p:ph idx="1"/>
          </p:nvPr>
        </p:nvSpPr>
        <p:spPr>
          <a:xfrm>
            <a:off x="467544" y="1844824"/>
            <a:ext cx="8229600" cy="4525963"/>
          </a:xfrm>
        </p:spPr>
        <p:txBody>
          <a:bodyPr>
            <a:normAutofit/>
          </a:bodyPr>
          <a:lstStyle/>
          <a:p>
            <a:pPr marL="0" indent="0">
              <a:buNone/>
            </a:pPr>
            <a:r>
              <a:rPr lang="ja-JP" altLang="en-US" sz="4000" dirty="0"/>
              <a:t>差別の解消の推進に関する基本的な事項</a:t>
            </a:r>
          </a:p>
          <a:p>
            <a:pPr marL="0" indent="0">
              <a:buNone/>
            </a:pPr>
            <a:r>
              <a:rPr lang="ja-JP" altLang="en-US" sz="4000" dirty="0"/>
              <a:t>国の行政機関、地方公共団体、民間事業者における障害を理由とする差別を解消するための措置</a:t>
            </a:r>
          </a:p>
          <a:p>
            <a:pPr marL="0" indent="0">
              <a:buNone/>
            </a:pPr>
            <a:r>
              <a:rPr lang="ja-JP" altLang="en-US" sz="4000" dirty="0"/>
              <a:t>等を定めたもの</a:t>
            </a:r>
            <a:endParaRPr kumimoji="1" lang="ja-JP" altLang="en-US" sz="4000" dirty="0"/>
          </a:p>
        </p:txBody>
      </p:sp>
    </p:spTree>
    <p:extLst>
      <p:ext uri="{BB962C8B-B14F-4D97-AF65-F5344CB8AC3E}">
        <p14:creationId xmlns:p14="http://schemas.microsoft.com/office/powerpoint/2010/main" val="9030652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1066800"/>
          </a:xfrm>
        </p:spPr>
        <p:txBody>
          <a:bodyPr/>
          <a:lstStyle/>
          <a:p>
            <a:pPr algn="ctr"/>
            <a:r>
              <a:rPr lang="en-US" altLang="ja-JP" dirty="0" smtClean="0"/>
              <a:t>WIPO</a:t>
            </a:r>
            <a:r>
              <a:rPr lang="ja-JP" altLang="en-US" dirty="0" smtClean="0"/>
              <a:t>マラケシュ条約</a:t>
            </a:r>
            <a:endParaRPr kumimoji="1" lang="ja-JP" altLang="en-US" dirty="0"/>
          </a:p>
        </p:txBody>
      </p:sp>
      <p:sp>
        <p:nvSpPr>
          <p:cNvPr id="3" name="コンテンツ プレースホルダー 2"/>
          <p:cNvSpPr>
            <a:spLocks noGrp="1"/>
          </p:cNvSpPr>
          <p:nvPr>
            <p:ph idx="1"/>
          </p:nvPr>
        </p:nvSpPr>
        <p:spPr>
          <a:xfrm>
            <a:off x="251520" y="1844824"/>
            <a:ext cx="8640960" cy="4824536"/>
          </a:xfrm>
        </p:spPr>
        <p:txBody>
          <a:bodyPr>
            <a:normAutofit fontScale="77500" lnSpcReduction="20000"/>
          </a:bodyPr>
          <a:lstStyle/>
          <a:p>
            <a:r>
              <a:rPr lang="ja-JP" altLang="en-US" sz="3200" dirty="0" smtClean="0"/>
              <a:t>２０１３年６月、世界</a:t>
            </a:r>
            <a:r>
              <a:rPr lang="ja-JP" altLang="en-US" sz="3200" dirty="0"/>
              <a:t>知的所有権</a:t>
            </a:r>
            <a:r>
              <a:rPr lang="ja-JP" altLang="en-US" sz="3200" dirty="0" smtClean="0"/>
              <a:t>機関がマラケシュで会議を行い一つの条約を採択した。</a:t>
            </a:r>
            <a:endParaRPr lang="ja-JP" altLang="en-US" sz="3200" dirty="0"/>
          </a:p>
          <a:p>
            <a:r>
              <a:rPr lang="ja-JP" altLang="en-US" sz="3200" dirty="0"/>
              <a:t>視覚障害者とすべての読書障害のある人々の出版物へのアクセス向上のため</a:t>
            </a:r>
            <a:r>
              <a:rPr lang="ja-JP" altLang="en-US" sz="3200" dirty="0" smtClean="0"/>
              <a:t>の条約。</a:t>
            </a:r>
            <a:endParaRPr lang="ja-JP" altLang="en-US" sz="3200" dirty="0"/>
          </a:p>
          <a:p>
            <a:r>
              <a:rPr lang="ja-JP" altLang="en-US" sz="3200" dirty="0"/>
              <a:t>多くの国で、読書障害のある人々を対象として、認定された機関が出版された著作物の音訳、点訳、電子化とその公衆送信を行うことを認める著作権法がある。</a:t>
            </a:r>
          </a:p>
          <a:p>
            <a:r>
              <a:rPr lang="ja-JP" altLang="en-US" sz="3200" dirty="0"/>
              <a:t>そのようにして作成されたアクセシブルなコンテンツの国際的相互貸借が可能になる。</a:t>
            </a:r>
          </a:p>
          <a:p>
            <a:r>
              <a:rPr lang="ja-JP" altLang="en-US" sz="3200" dirty="0"/>
              <a:t>ただしアメリカが批准するかは疑わしい</a:t>
            </a:r>
          </a:p>
          <a:p>
            <a:r>
              <a:rPr lang="ja-JP" altLang="en-US" sz="3200" dirty="0"/>
              <a:t>ハリウッドなどのロビーストは蟻の一穴、ドミノ倒しのリスクを主張</a:t>
            </a:r>
          </a:p>
          <a:p>
            <a:r>
              <a:rPr lang="ja-JP" altLang="en-US" sz="3200" dirty="0" smtClean="0"/>
              <a:t>日本</a:t>
            </a:r>
            <a:r>
              <a:rPr lang="ja-JP" altLang="en-US" sz="3200" dirty="0"/>
              <a:t>は</a:t>
            </a:r>
            <a:r>
              <a:rPr lang="ja-JP" altLang="en-US" sz="3200" dirty="0" smtClean="0"/>
              <a:t>批准する予定と理解している。</a:t>
            </a:r>
            <a:endParaRPr kumimoji="1" lang="ja-JP" altLang="en-US" sz="3200" dirty="0"/>
          </a:p>
        </p:txBody>
      </p:sp>
    </p:spTree>
    <p:extLst>
      <p:ext uri="{BB962C8B-B14F-4D97-AF65-F5344CB8AC3E}">
        <p14:creationId xmlns:p14="http://schemas.microsoft.com/office/powerpoint/2010/main" val="5954133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5536" y="908720"/>
            <a:ext cx="8229600" cy="1066800"/>
          </a:xfrm>
        </p:spPr>
        <p:txBody>
          <a:bodyPr/>
          <a:lstStyle/>
          <a:p>
            <a:pPr algn="ctr"/>
            <a:r>
              <a:rPr lang="ja-JP" altLang="en-US" dirty="0"/>
              <a:t>支援技術</a:t>
            </a:r>
            <a:endParaRPr kumimoji="1" lang="ja-JP" altLang="en-US" dirty="0"/>
          </a:p>
        </p:txBody>
      </p:sp>
      <p:sp>
        <p:nvSpPr>
          <p:cNvPr id="2" name="コンテンツ プレースホルダー 1"/>
          <p:cNvSpPr>
            <a:spLocks noGrp="1"/>
          </p:cNvSpPr>
          <p:nvPr>
            <p:ph idx="1"/>
          </p:nvPr>
        </p:nvSpPr>
        <p:spPr>
          <a:xfrm>
            <a:off x="467544" y="2636912"/>
            <a:ext cx="8424936" cy="3672408"/>
          </a:xfrm>
        </p:spPr>
        <p:txBody>
          <a:bodyPr>
            <a:normAutofit/>
          </a:bodyPr>
          <a:lstStyle/>
          <a:p>
            <a:pPr marL="109728" indent="0">
              <a:buNone/>
            </a:pPr>
            <a:r>
              <a:rPr lang="ja-JP" altLang="en-US" sz="3200" dirty="0"/>
              <a:t>これまで開発してきた</a:t>
            </a:r>
            <a:r>
              <a:rPr lang="ja-JP" altLang="en-US" sz="3200" dirty="0" smtClean="0"/>
              <a:t>支援技術製品</a:t>
            </a:r>
            <a:endParaRPr lang="en-US" altLang="ja-JP" sz="3200" dirty="0" smtClean="0"/>
          </a:p>
          <a:p>
            <a:pPr marL="109728" indent="0">
              <a:buNone/>
            </a:pPr>
            <a:endParaRPr lang="en-US" altLang="ja-JP" sz="3200" dirty="0" smtClean="0"/>
          </a:p>
          <a:p>
            <a:pPr>
              <a:spcBef>
                <a:spcPts val="0"/>
              </a:spcBef>
            </a:pPr>
            <a:r>
              <a:rPr lang="ja-JP" altLang="en-US" sz="3200" dirty="0" smtClean="0"/>
              <a:t>　自動点訳　　</a:t>
            </a:r>
            <a:r>
              <a:rPr lang="en-US" altLang="ja-JP" sz="3200" dirty="0" smtClean="0"/>
              <a:t>Extra</a:t>
            </a:r>
          </a:p>
          <a:p>
            <a:pPr>
              <a:lnSpc>
                <a:spcPct val="110000"/>
              </a:lnSpc>
              <a:spcBef>
                <a:spcPts val="0"/>
              </a:spcBef>
            </a:pPr>
            <a:r>
              <a:rPr lang="ja-JP" altLang="en-US" sz="3200" dirty="0" smtClean="0"/>
              <a:t>　スクリーンリーダー　　</a:t>
            </a:r>
            <a:r>
              <a:rPr lang="en-US" altLang="ja-JP" sz="3200" dirty="0" smtClean="0"/>
              <a:t>JAWS for Windows</a:t>
            </a:r>
          </a:p>
          <a:p>
            <a:pPr>
              <a:lnSpc>
                <a:spcPct val="110000"/>
              </a:lnSpc>
              <a:spcBef>
                <a:spcPts val="0"/>
              </a:spcBef>
            </a:pPr>
            <a:r>
              <a:rPr lang="ja-JP" altLang="en-US" sz="3200" dirty="0" smtClean="0">
                <a:latin typeface="ＭＳ Ｐゴシック" pitchFamily="50" charset="-128"/>
                <a:ea typeface="ＭＳ Ｐゴシック" pitchFamily="50" charset="-128"/>
              </a:rPr>
              <a:t>　</a:t>
            </a:r>
            <a:r>
              <a:rPr lang="zh-CN" altLang="en-US" sz="3200" dirty="0" smtClean="0">
                <a:latin typeface="ＭＳ Ｐゴシック" pitchFamily="50" charset="-128"/>
                <a:ea typeface="ＭＳ Ｐゴシック" pitchFamily="50" charset="-128"/>
              </a:rPr>
              <a:t>点字</a:t>
            </a:r>
            <a:r>
              <a:rPr lang="zh-CN" altLang="en-US" sz="3200" dirty="0">
                <a:latin typeface="ＭＳ Ｐゴシック" pitchFamily="50" charset="-128"/>
                <a:ea typeface="ＭＳ Ｐゴシック" pitchFamily="50" charset="-128"/>
              </a:rPr>
              <a:t>携帯</a:t>
            </a:r>
            <a:r>
              <a:rPr lang="zh-CN" altLang="en-US" sz="3200" dirty="0" smtClean="0">
                <a:latin typeface="ＭＳ Ｐゴシック" pitchFamily="50" charset="-128"/>
                <a:ea typeface="ＭＳ Ｐゴシック" pitchFamily="50" charset="-128"/>
              </a:rPr>
              <a:t>端末</a:t>
            </a:r>
            <a:r>
              <a:rPr lang="ja-JP" altLang="en-US" sz="3200" dirty="0">
                <a:latin typeface="ＭＳ Ｐゴシック" pitchFamily="50" charset="-128"/>
                <a:ea typeface="ＭＳ Ｐゴシック" pitchFamily="50" charset="-128"/>
              </a:rPr>
              <a:t>　</a:t>
            </a:r>
            <a:r>
              <a:rPr lang="ja-JP" altLang="en-US" sz="3200" dirty="0" smtClean="0">
                <a:latin typeface="ＭＳ Ｐゴシック" pitchFamily="50" charset="-128"/>
                <a:ea typeface="ＭＳ Ｐゴシック" pitchFamily="50" charset="-128"/>
              </a:rPr>
              <a:t>　ブレイルセンスと</a:t>
            </a:r>
            <a:r>
              <a:rPr lang="en-US" altLang="ja-JP" sz="3200" dirty="0" smtClean="0">
                <a:latin typeface="ＭＳ Ｐゴシック" pitchFamily="50" charset="-128"/>
                <a:ea typeface="ＭＳ Ｐゴシック" pitchFamily="50" charset="-128"/>
              </a:rPr>
              <a:t>APP</a:t>
            </a:r>
            <a:endParaRPr lang="en-US" altLang="zh-CN" sz="3200" dirty="0" smtClean="0">
              <a:latin typeface="ＭＳ Ｐゴシック" pitchFamily="50" charset="-128"/>
              <a:ea typeface="ＭＳ Ｐゴシック" pitchFamily="50" charset="-128"/>
            </a:endParaRPr>
          </a:p>
          <a:p>
            <a:r>
              <a:rPr lang="ja-JP" altLang="en-US" sz="3200" dirty="0" smtClean="0">
                <a:latin typeface="ＭＳ Ｐゴシック" pitchFamily="50" charset="-128"/>
                <a:ea typeface="ＭＳ Ｐゴシック" pitchFamily="50" charset="-128"/>
              </a:rPr>
              <a:t>　</a:t>
            </a:r>
            <a:r>
              <a:rPr lang="en-US" altLang="zh-TW" sz="3200" dirty="0" smtClean="0">
                <a:latin typeface="ＭＳ Ｐゴシック" pitchFamily="50" charset="-128"/>
                <a:ea typeface="ＭＳ Ｐゴシック" pitchFamily="50" charset="-128"/>
              </a:rPr>
              <a:t>GPS</a:t>
            </a:r>
            <a:r>
              <a:rPr lang="zh-TW" altLang="en-US" sz="3200" dirty="0">
                <a:latin typeface="ＭＳ Ｐゴシック" pitchFamily="50" charset="-128"/>
                <a:ea typeface="ＭＳ Ｐゴシック" pitchFamily="50" charset="-128"/>
              </a:rPr>
              <a:t>歩行支援</a:t>
            </a:r>
            <a:r>
              <a:rPr lang="zh-TW" altLang="en-US" sz="3200" dirty="0" smtClean="0">
                <a:latin typeface="ＭＳ Ｐゴシック" pitchFamily="50" charset="-128"/>
                <a:ea typeface="ＭＳ Ｐゴシック" pitchFamily="50" charset="-128"/>
              </a:rPr>
              <a:t>機器</a:t>
            </a:r>
            <a:r>
              <a:rPr lang="ja-JP" altLang="en-US" sz="3200" dirty="0" smtClean="0">
                <a:latin typeface="ＭＳ Ｐゴシック" pitchFamily="50" charset="-128"/>
                <a:ea typeface="ＭＳ Ｐゴシック" pitchFamily="50" charset="-128"/>
              </a:rPr>
              <a:t>　　</a:t>
            </a:r>
            <a:r>
              <a:rPr lang="en-US" altLang="ja-JP" sz="3200" dirty="0" smtClean="0">
                <a:latin typeface="ＭＳ Ｐゴシック" pitchFamily="50" charset="-128"/>
                <a:ea typeface="ＭＳ Ｐゴシック" pitchFamily="50" charset="-128"/>
              </a:rPr>
              <a:t>GPS</a:t>
            </a:r>
            <a:r>
              <a:rPr lang="ja-JP" altLang="en-US" sz="3200" dirty="0" smtClean="0">
                <a:latin typeface="ＭＳ Ｐゴシック" pitchFamily="50" charset="-128"/>
                <a:ea typeface="ＭＳ Ｐゴシック" pitchFamily="50" charset="-128"/>
              </a:rPr>
              <a:t>レーダ、ブリーズ</a:t>
            </a:r>
            <a:endParaRPr kumimoji="1" lang="ja-JP" altLang="en-US" sz="32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7015150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332656"/>
            <a:ext cx="8229600" cy="1066800"/>
          </a:xfrm>
        </p:spPr>
        <p:txBody>
          <a:bodyPr/>
          <a:lstStyle/>
          <a:p>
            <a:pPr algn="ctr"/>
            <a:r>
              <a:rPr kumimoji="1" lang="en-US" altLang="ja-JP" dirty="0" smtClean="0"/>
              <a:t>EXTRA for Windows</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6119" y="1556792"/>
            <a:ext cx="6687220" cy="5017046"/>
          </a:xfrm>
        </p:spPr>
      </p:pic>
    </p:spTree>
    <p:extLst>
      <p:ext uri="{BB962C8B-B14F-4D97-AF65-F5344CB8AC3E}">
        <p14:creationId xmlns:p14="http://schemas.microsoft.com/office/powerpoint/2010/main" val="3032194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5536" y="332656"/>
            <a:ext cx="8229600" cy="1066800"/>
          </a:xfrm>
        </p:spPr>
        <p:txBody>
          <a:bodyPr/>
          <a:lstStyle/>
          <a:p>
            <a:pPr algn="ctr"/>
            <a:r>
              <a:rPr kumimoji="1" lang="ja-JP" altLang="en-US" dirty="0" smtClean="0"/>
              <a:t>点字プリンタ</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1641" y="1556792"/>
            <a:ext cx="6721192" cy="5017046"/>
          </a:xfrm>
        </p:spPr>
      </p:pic>
    </p:spTree>
    <p:extLst>
      <p:ext uri="{BB962C8B-B14F-4D97-AF65-F5344CB8AC3E}">
        <p14:creationId xmlns:p14="http://schemas.microsoft.com/office/powerpoint/2010/main" val="13922146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332656"/>
            <a:ext cx="8229600" cy="1066800"/>
          </a:xfrm>
        </p:spPr>
        <p:txBody>
          <a:bodyPr/>
          <a:lstStyle/>
          <a:p>
            <a:pPr algn="ctr"/>
            <a:r>
              <a:rPr kumimoji="1" lang="ja-JP" altLang="en-US" dirty="0" smtClean="0"/>
              <a:t>ブレイルセンス　</a:t>
            </a:r>
            <a:r>
              <a:rPr kumimoji="1" lang="en-US" altLang="ja-JP" dirty="0" smtClean="0"/>
              <a:t>U2</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3555" y="1700808"/>
            <a:ext cx="6520250" cy="4873030"/>
          </a:xfrm>
        </p:spPr>
      </p:pic>
    </p:spTree>
    <p:extLst>
      <p:ext uri="{BB962C8B-B14F-4D97-AF65-F5344CB8AC3E}">
        <p14:creationId xmlns:p14="http://schemas.microsoft.com/office/powerpoint/2010/main" val="17629868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29600" cy="1066800"/>
          </a:xfrm>
        </p:spPr>
        <p:txBody>
          <a:bodyPr/>
          <a:lstStyle/>
          <a:p>
            <a:pPr algn="ctr"/>
            <a:r>
              <a:rPr kumimoji="1" lang="ja-JP" altLang="en-US" dirty="0" smtClean="0"/>
              <a:t>点字携帯端末でできること  </a:t>
            </a:r>
            <a:endParaRPr kumimoji="1" lang="ja-JP" altLang="en-US" dirty="0"/>
          </a:p>
        </p:txBody>
      </p:sp>
      <p:sp>
        <p:nvSpPr>
          <p:cNvPr id="3" name="コンテンツ プレースホルダー 2"/>
          <p:cNvSpPr>
            <a:spLocks noGrp="1"/>
          </p:cNvSpPr>
          <p:nvPr>
            <p:ph sz="half" idx="1"/>
          </p:nvPr>
        </p:nvSpPr>
        <p:spPr>
          <a:xfrm>
            <a:off x="467544" y="2582080"/>
            <a:ext cx="4038600" cy="4275920"/>
          </a:xfrm>
        </p:spPr>
        <p:txBody>
          <a:bodyPr>
            <a:normAutofit lnSpcReduction="10000"/>
          </a:bodyPr>
          <a:lstStyle/>
          <a:p>
            <a:pPr lvl="1"/>
            <a:r>
              <a:rPr lang="ja-JP" altLang="en-US" sz="2800" smtClean="0">
                <a:solidFill>
                  <a:schemeClr val="tx1"/>
                </a:solidFill>
              </a:rPr>
              <a:t>電子メール</a:t>
            </a:r>
          </a:p>
          <a:p>
            <a:pPr lvl="1"/>
            <a:r>
              <a:rPr lang="ja-JP" altLang="en-US" sz="2800" smtClean="0">
                <a:solidFill>
                  <a:schemeClr val="tx1"/>
                </a:solidFill>
              </a:rPr>
              <a:t>ワープロ</a:t>
            </a:r>
          </a:p>
          <a:p>
            <a:pPr lvl="1"/>
            <a:r>
              <a:rPr lang="ja-JP" altLang="en-US" sz="2800" smtClean="0">
                <a:solidFill>
                  <a:schemeClr val="tx1"/>
                </a:solidFill>
              </a:rPr>
              <a:t>ウェブブラウザ</a:t>
            </a:r>
          </a:p>
          <a:p>
            <a:pPr lvl="1"/>
            <a:r>
              <a:rPr lang="en-US" altLang="ja-JP" sz="2800" smtClean="0">
                <a:solidFill>
                  <a:schemeClr val="tx1"/>
                </a:solidFill>
              </a:rPr>
              <a:t>RSS</a:t>
            </a:r>
            <a:r>
              <a:rPr lang="ja-JP" altLang="en-US" sz="2800" smtClean="0">
                <a:solidFill>
                  <a:schemeClr val="tx1"/>
                </a:solidFill>
              </a:rPr>
              <a:t>リーダ</a:t>
            </a:r>
          </a:p>
          <a:p>
            <a:pPr lvl="1"/>
            <a:r>
              <a:rPr lang="en-US" altLang="ja-JP" sz="2800" smtClean="0">
                <a:solidFill>
                  <a:schemeClr val="tx1"/>
                </a:solidFill>
              </a:rPr>
              <a:t>Twitter</a:t>
            </a:r>
          </a:p>
          <a:p>
            <a:pPr lvl="1"/>
            <a:r>
              <a:rPr lang="en-US" altLang="ja-JP" sz="2800" smtClean="0">
                <a:solidFill>
                  <a:schemeClr val="tx1"/>
                </a:solidFill>
              </a:rPr>
              <a:t>Dropbox</a:t>
            </a:r>
          </a:p>
          <a:p>
            <a:pPr lvl="1"/>
            <a:r>
              <a:rPr lang="en-US" altLang="ja-JP" sz="2800" smtClean="0">
                <a:solidFill>
                  <a:schemeClr val="tx1"/>
                </a:solidFill>
              </a:rPr>
              <a:t>YouTube</a:t>
            </a:r>
          </a:p>
          <a:p>
            <a:pPr lvl="1"/>
            <a:r>
              <a:rPr lang="en-US" altLang="ja-JP" sz="2800" smtClean="0">
                <a:solidFill>
                  <a:schemeClr val="tx1"/>
                </a:solidFill>
              </a:rPr>
              <a:t>GPS</a:t>
            </a:r>
            <a:r>
              <a:rPr lang="ja-JP" altLang="en-US" sz="2800" smtClean="0">
                <a:solidFill>
                  <a:schemeClr val="tx1"/>
                </a:solidFill>
              </a:rPr>
              <a:t>レーダー</a:t>
            </a:r>
            <a:endParaRPr kumimoji="1" lang="ja-JP" altLang="en-US" smtClean="0"/>
          </a:p>
        </p:txBody>
      </p:sp>
      <p:sp>
        <p:nvSpPr>
          <p:cNvPr id="7" name="コンテンツ プレースホルダ 6"/>
          <p:cNvSpPr>
            <a:spLocks noGrp="1"/>
          </p:cNvSpPr>
          <p:nvPr>
            <p:ph sz="half" idx="2"/>
          </p:nvPr>
        </p:nvSpPr>
        <p:spPr>
          <a:xfrm>
            <a:off x="4644008" y="2564904"/>
            <a:ext cx="4038600" cy="4032448"/>
          </a:xfrm>
        </p:spPr>
        <p:txBody>
          <a:bodyPr>
            <a:normAutofit lnSpcReduction="10000"/>
          </a:bodyPr>
          <a:lstStyle/>
          <a:p>
            <a:pPr lvl="1"/>
            <a:r>
              <a:rPr lang="en-US" altLang="ja-JP" sz="2800" smtClean="0">
                <a:solidFill>
                  <a:schemeClr val="tx1"/>
                </a:solidFill>
              </a:rPr>
              <a:t>DAISY</a:t>
            </a:r>
            <a:r>
              <a:rPr lang="ja-JP" altLang="en-US" sz="2800" smtClean="0">
                <a:solidFill>
                  <a:schemeClr val="tx1"/>
                </a:solidFill>
              </a:rPr>
              <a:t>プレイヤ</a:t>
            </a:r>
          </a:p>
          <a:p>
            <a:pPr lvl="1"/>
            <a:r>
              <a:rPr lang="ja-JP" altLang="en-US" sz="2800" smtClean="0">
                <a:solidFill>
                  <a:schemeClr val="tx1"/>
                </a:solidFill>
              </a:rPr>
              <a:t>サピエオンライン</a:t>
            </a:r>
          </a:p>
          <a:p>
            <a:pPr lvl="1"/>
            <a:r>
              <a:rPr lang="ja-JP" altLang="en-US" sz="2800" smtClean="0">
                <a:solidFill>
                  <a:schemeClr val="tx1"/>
                </a:solidFill>
              </a:rPr>
              <a:t>メディアプレイヤ</a:t>
            </a:r>
          </a:p>
          <a:p>
            <a:pPr lvl="1"/>
            <a:r>
              <a:rPr lang="ja-JP" altLang="en-US" sz="2800" smtClean="0">
                <a:solidFill>
                  <a:schemeClr val="tx1"/>
                </a:solidFill>
              </a:rPr>
              <a:t>電子辞書検索</a:t>
            </a:r>
          </a:p>
          <a:p>
            <a:pPr lvl="1"/>
            <a:r>
              <a:rPr lang="ja-JP" altLang="en-US" sz="2800" smtClean="0">
                <a:solidFill>
                  <a:schemeClr val="tx1"/>
                </a:solidFill>
              </a:rPr>
              <a:t>乗り換え案内</a:t>
            </a:r>
          </a:p>
          <a:p>
            <a:pPr lvl="1"/>
            <a:r>
              <a:rPr lang="en-US" altLang="ja-JP" sz="2800" smtClean="0">
                <a:solidFill>
                  <a:schemeClr val="tx1"/>
                </a:solidFill>
              </a:rPr>
              <a:t>radiko</a:t>
            </a:r>
            <a:r>
              <a:rPr lang="ja-JP" altLang="en-US" sz="2800" smtClean="0">
                <a:solidFill>
                  <a:schemeClr val="tx1"/>
                </a:solidFill>
              </a:rPr>
              <a:t>．</a:t>
            </a:r>
            <a:r>
              <a:rPr lang="en-US" altLang="ja-JP" sz="2800" smtClean="0">
                <a:solidFill>
                  <a:schemeClr val="tx1"/>
                </a:solidFill>
              </a:rPr>
              <a:t>jp</a:t>
            </a:r>
            <a:endParaRPr lang="ja-JP" altLang="en-US" sz="2800" smtClean="0">
              <a:solidFill>
                <a:schemeClr val="tx1"/>
              </a:solidFill>
            </a:endParaRPr>
          </a:p>
          <a:p>
            <a:pPr lvl="1"/>
            <a:r>
              <a:rPr lang="ja-JP" altLang="en-US" sz="2800" smtClean="0">
                <a:solidFill>
                  <a:schemeClr val="tx1"/>
                </a:solidFill>
              </a:rPr>
              <a:t>簡単スケジューラ</a:t>
            </a:r>
          </a:p>
          <a:p>
            <a:pPr lvl="1"/>
            <a:r>
              <a:rPr lang="ja-JP" altLang="en-US" sz="2800" smtClean="0">
                <a:solidFill>
                  <a:schemeClr val="tx1"/>
                </a:solidFill>
              </a:rPr>
              <a:t>エクセルビューア</a:t>
            </a:r>
          </a:p>
        </p:txBody>
      </p:sp>
      <p:sp>
        <p:nvSpPr>
          <p:cNvPr id="4" name="テキスト ボックス 3"/>
          <p:cNvSpPr txBox="1"/>
          <p:nvPr/>
        </p:nvSpPr>
        <p:spPr>
          <a:xfrm>
            <a:off x="611560" y="1844824"/>
            <a:ext cx="8136904" cy="584775"/>
          </a:xfrm>
          <a:prstGeom prst="rect">
            <a:avLst/>
          </a:prstGeom>
          <a:noFill/>
        </p:spPr>
        <p:txBody>
          <a:bodyPr wrap="square" rtlCol="0">
            <a:spAutoFit/>
          </a:bodyPr>
          <a:lstStyle/>
          <a:p>
            <a:pPr marL="109728" indent="0">
              <a:buNone/>
            </a:pPr>
            <a:r>
              <a:rPr lang="ja-JP" altLang="en-US" sz="3200" dirty="0" smtClean="0"/>
              <a:t>点字携帯端末ブレイルセンスでできること</a:t>
            </a:r>
            <a:endParaRPr lang="ja-JP" altLang="en-US" sz="3200" dirty="0"/>
          </a:p>
        </p:txBody>
      </p:sp>
    </p:spTree>
    <p:extLst>
      <p:ext uri="{BB962C8B-B14F-4D97-AF65-F5344CB8AC3E}">
        <p14:creationId xmlns:p14="http://schemas.microsoft.com/office/powerpoint/2010/main" val="819495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5536" y="557808"/>
            <a:ext cx="8229600" cy="1143000"/>
          </a:xfrm>
        </p:spPr>
        <p:txBody>
          <a:bodyPr/>
          <a:lstStyle/>
          <a:p>
            <a:pPr algn="ctr"/>
            <a:r>
              <a:rPr lang="ja-JP" altLang="en-US" dirty="0"/>
              <a:t>私は</a:t>
            </a:r>
            <a:r>
              <a:rPr lang="ja-JP" altLang="en-US" dirty="0" smtClean="0"/>
              <a:t>誰　→　ここ</a:t>
            </a:r>
            <a:r>
              <a:rPr lang="ja-JP" altLang="en-US" dirty="0"/>
              <a:t>はどこ</a:t>
            </a:r>
            <a:endParaRPr kumimoji="1" lang="ja-JP" altLang="en-US" dirty="0"/>
          </a:p>
        </p:txBody>
      </p:sp>
      <p:sp>
        <p:nvSpPr>
          <p:cNvPr id="2" name="コンテンツ プレースホルダー 1"/>
          <p:cNvSpPr>
            <a:spLocks noGrp="1"/>
          </p:cNvSpPr>
          <p:nvPr>
            <p:ph idx="1"/>
          </p:nvPr>
        </p:nvSpPr>
        <p:spPr>
          <a:xfrm>
            <a:off x="179512" y="1700808"/>
            <a:ext cx="8928992" cy="4968552"/>
          </a:xfrm>
        </p:spPr>
        <p:txBody>
          <a:bodyPr>
            <a:noAutofit/>
          </a:bodyPr>
          <a:lstStyle/>
          <a:p>
            <a:pPr>
              <a:spcAft>
                <a:spcPts val="600"/>
              </a:spcAft>
            </a:pPr>
            <a:r>
              <a:rPr lang="en-US" altLang="ja-JP" sz="3200" dirty="0"/>
              <a:t>GPS</a:t>
            </a:r>
            <a:r>
              <a:rPr lang="ja-JP" altLang="en-US" sz="3200" dirty="0"/>
              <a:t>歩行支援システムの開発を１０年やって</a:t>
            </a:r>
            <a:r>
              <a:rPr lang="ja-JP" altLang="en-US" sz="3200" dirty="0" smtClean="0"/>
              <a:t>きた</a:t>
            </a:r>
            <a:endParaRPr lang="ja-JP" altLang="en-US" sz="3200" dirty="0"/>
          </a:p>
          <a:p>
            <a:pPr>
              <a:spcBef>
                <a:spcPts val="0"/>
              </a:spcBef>
              <a:spcAft>
                <a:spcPts val="600"/>
              </a:spcAft>
            </a:pPr>
            <a:r>
              <a:rPr lang="ja-JP" altLang="en-US" sz="3200" dirty="0"/>
              <a:t>出発地から目的地までのナビゲーションだけが目的ではない</a:t>
            </a:r>
          </a:p>
          <a:p>
            <a:pPr>
              <a:spcAft>
                <a:spcPts val="600"/>
              </a:spcAft>
            </a:pPr>
            <a:r>
              <a:rPr lang="ja-JP" altLang="en-US" sz="3200" dirty="0"/>
              <a:t>自分がどこにいるのか知りたい</a:t>
            </a:r>
          </a:p>
          <a:p>
            <a:pPr>
              <a:spcAft>
                <a:spcPts val="600"/>
              </a:spcAft>
            </a:pPr>
            <a:r>
              <a:rPr lang="ja-JP" altLang="en-US" sz="3200" dirty="0"/>
              <a:t>時刻よりも場所のほうが重要</a:t>
            </a:r>
          </a:p>
          <a:p>
            <a:pPr>
              <a:spcAft>
                <a:spcPts val="600"/>
              </a:spcAft>
            </a:pPr>
            <a:r>
              <a:rPr lang="ja-JP" altLang="en-US" sz="3200" dirty="0"/>
              <a:t>塔の上からの視点と路上の視点</a:t>
            </a:r>
          </a:p>
          <a:p>
            <a:pPr>
              <a:spcBef>
                <a:spcPts val="0"/>
              </a:spcBef>
              <a:spcAft>
                <a:spcPts val="600"/>
              </a:spcAft>
            </a:pPr>
            <a:r>
              <a:rPr lang="ja-JP" altLang="en-US" sz="3200" dirty="0" smtClean="0"/>
              <a:t>地図</a:t>
            </a:r>
            <a:r>
              <a:rPr lang="ja-JP" altLang="en-US" sz="3200" dirty="0"/>
              <a:t>を頭に描き、地図上の自分の位置と移動方向を理解</a:t>
            </a:r>
            <a:r>
              <a:rPr lang="ja-JP" altLang="en-US" sz="3200" dirty="0" smtClean="0"/>
              <a:t>したい</a:t>
            </a:r>
            <a:endParaRPr lang="en-US" altLang="ja-JP" sz="3200" dirty="0" smtClean="0"/>
          </a:p>
          <a:p>
            <a:pPr>
              <a:spcBef>
                <a:spcPts val="0"/>
              </a:spcBef>
            </a:pPr>
            <a:r>
              <a:rPr lang="ja-JP" altLang="en-US" sz="3200" dirty="0" smtClean="0"/>
              <a:t>街の風景を視覚的にイメージしたい</a:t>
            </a:r>
            <a:endParaRPr kumimoji="1" lang="ja-JP" altLang="en-US" sz="3200" dirty="0"/>
          </a:p>
        </p:txBody>
      </p:sp>
    </p:spTree>
    <p:extLst>
      <p:ext uri="{BB962C8B-B14F-4D97-AF65-F5344CB8AC3E}">
        <p14:creationId xmlns:p14="http://schemas.microsoft.com/office/powerpoint/2010/main" val="41592939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a:xfrm>
            <a:off x="467544" y="404664"/>
            <a:ext cx="8229600" cy="850106"/>
          </a:xfrm>
        </p:spPr>
        <p:txBody>
          <a:bodyPr/>
          <a:lstStyle/>
          <a:p>
            <a:pPr algn="ctr"/>
            <a:r>
              <a:rPr lang="ja-JP" altLang="en-US" dirty="0"/>
              <a:t>塔の上からの視点</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052736"/>
            <a:ext cx="8540717" cy="5544616"/>
          </a:xfrm>
        </p:spPr>
      </p:pic>
    </p:spTree>
    <p:extLst>
      <p:ext uri="{BB962C8B-B14F-4D97-AF65-F5344CB8AC3E}">
        <p14:creationId xmlns:p14="http://schemas.microsoft.com/office/powerpoint/2010/main" val="29273351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a:xfrm>
            <a:off x="467544" y="404664"/>
            <a:ext cx="8229600" cy="850106"/>
          </a:xfrm>
        </p:spPr>
        <p:txBody>
          <a:bodyPr/>
          <a:lstStyle/>
          <a:p>
            <a:pPr algn="ctr"/>
            <a:r>
              <a:rPr lang="ja-JP" altLang="en-US" dirty="0" smtClean="0"/>
              <a:t>路上の視点</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8718" y="1340768"/>
            <a:ext cx="7822816" cy="5147481"/>
          </a:xfrm>
        </p:spPr>
      </p:pic>
    </p:spTree>
    <p:extLst>
      <p:ext uri="{BB962C8B-B14F-4D97-AF65-F5344CB8AC3E}">
        <p14:creationId xmlns:p14="http://schemas.microsoft.com/office/powerpoint/2010/main" val="22590946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764704"/>
            <a:ext cx="8229600" cy="1066800"/>
          </a:xfrm>
        </p:spPr>
        <p:txBody>
          <a:bodyPr>
            <a:normAutofit fontScale="90000"/>
          </a:bodyPr>
          <a:lstStyle/>
          <a:p>
            <a:pPr algn="ctr"/>
            <a:r>
              <a:rPr lang="en-US" altLang="ja-JP" dirty="0"/>
              <a:t>GPS</a:t>
            </a:r>
            <a:r>
              <a:rPr lang="ja-JP" altLang="en-US" dirty="0"/>
              <a:t>を使って一人で足取り軽く歩きたい</a:t>
            </a:r>
            <a:endParaRPr kumimoji="1" lang="ja-JP" altLang="en-US" dirty="0"/>
          </a:p>
        </p:txBody>
      </p:sp>
      <p:sp>
        <p:nvSpPr>
          <p:cNvPr id="2" name="コンテンツ プレースホルダー 1"/>
          <p:cNvSpPr>
            <a:spLocks noGrp="1"/>
          </p:cNvSpPr>
          <p:nvPr>
            <p:ph idx="1"/>
          </p:nvPr>
        </p:nvSpPr>
        <p:spPr>
          <a:xfrm>
            <a:off x="179512" y="2404045"/>
            <a:ext cx="8784976" cy="4337323"/>
          </a:xfrm>
        </p:spPr>
        <p:txBody>
          <a:bodyPr>
            <a:normAutofit/>
          </a:bodyPr>
          <a:lstStyle/>
          <a:p>
            <a:r>
              <a:rPr lang="ja-JP" altLang="en-US" sz="3200" dirty="0" smtClean="0"/>
              <a:t>しかし、</a:t>
            </a:r>
            <a:r>
              <a:rPr lang="en-US" altLang="ja-JP" sz="3200" dirty="0" smtClean="0"/>
              <a:t>GPS</a:t>
            </a:r>
            <a:r>
              <a:rPr lang="ja-JP" altLang="en-US" sz="3200" dirty="0" err="1"/>
              <a:t>の測位には</a:t>
            </a:r>
            <a:r>
              <a:rPr lang="ja-JP" altLang="en-US" sz="3200" dirty="0"/>
              <a:t>誤差が</a:t>
            </a:r>
            <a:r>
              <a:rPr lang="ja-JP" altLang="en-US" sz="3200" dirty="0" smtClean="0"/>
              <a:t>ある</a:t>
            </a:r>
            <a:r>
              <a:rPr lang="en-US" altLang="ja-JP" sz="3200" dirty="0" smtClean="0"/>
              <a:t/>
            </a:r>
            <a:br>
              <a:rPr lang="en-US" altLang="ja-JP" sz="3200" dirty="0" smtClean="0"/>
            </a:br>
            <a:r>
              <a:rPr lang="ja-JP" altLang="en-US" sz="3200" dirty="0"/>
              <a:t>高層ビル街などの天空率が低い</a:t>
            </a:r>
            <a:r>
              <a:rPr lang="ja-JP" altLang="en-US" sz="3200" dirty="0" smtClean="0"/>
              <a:t>場所ほど</a:t>
            </a:r>
            <a:r>
              <a:rPr lang="ja-JP" altLang="en-US" sz="3200" dirty="0"/>
              <a:t>誤差が大きい</a:t>
            </a:r>
          </a:p>
          <a:p>
            <a:pPr>
              <a:spcBef>
                <a:spcPts val="2400"/>
              </a:spcBef>
            </a:pPr>
            <a:r>
              <a:rPr lang="ja-JP" altLang="en-US" sz="3200" dirty="0"/>
              <a:t>同行支援が一番安心なのはわかって</a:t>
            </a:r>
            <a:r>
              <a:rPr lang="ja-JP" altLang="en-US" sz="3200" dirty="0" smtClean="0"/>
              <a:t>いる</a:t>
            </a:r>
            <a:r>
              <a:rPr lang="en-US" altLang="ja-JP" sz="3200" dirty="0" smtClean="0"/>
              <a:t/>
            </a:r>
            <a:br>
              <a:rPr lang="en-US" altLang="ja-JP" sz="3200" dirty="0" smtClean="0"/>
            </a:br>
            <a:r>
              <a:rPr lang="ja-JP" altLang="en-US" sz="3200" dirty="0"/>
              <a:t>正確な位置情報は電子タグのようなローカルインフラで可能だが、利用できる場所が限定</a:t>
            </a:r>
            <a:r>
              <a:rPr lang="ja-JP" altLang="en-US" sz="3200" dirty="0" smtClean="0"/>
              <a:t>される</a:t>
            </a:r>
            <a:endParaRPr kumimoji="1" lang="ja-JP" altLang="en-US" sz="3200" dirty="0"/>
          </a:p>
        </p:txBody>
      </p:sp>
    </p:spTree>
    <p:extLst>
      <p:ext uri="{BB962C8B-B14F-4D97-AF65-F5344CB8AC3E}">
        <p14:creationId xmlns:p14="http://schemas.microsoft.com/office/powerpoint/2010/main" val="1582504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r>
              <a:rPr kumimoji="1" lang="ja-JP" altLang="en-US" dirty="0" smtClean="0"/>
              <a:t>概要</a:t>
            </a:r>
            <a:endParaRPr kumimoji="1" lang="ja-JP" altLang="en-US" dirty="0"/>
          </a:p>
        </p:txBody>
      </p:sp>
      <p:sp>
        <p:nvSpPr>
          <p:cNvPr id="3" name="コンテンツ プレースホルダー 2"/>
          <p:cNvSpPr>
            <a:spLocks noGrp="1"/>
          </p:cNvSpPr>
          <p:nvPr>
            <p:ph idx="1"/>
          </p:nvPr>
        </p:nvSpPr>
        <p:spPr>
          <a:xfrm>
            <a:off x="251520" y="1412776"/>
            <a:ext cx="8712968" cy="5184576"/>
          </a:xfrm>
        </p:spPr>
        <p:txBody>
          <a:bodyPr>
            <a:normAutofit fontScale="92500" lnSpcReduction="20000"/>
          </a:bodyPr>
          <a:lstStyle/>
          <a:p>
            <a:pPr marL="0" indent="0">
              <a:buNone/>
            </a:pPr>
            <a:r>
              <a:rPr lang="ja-JP" altLang="en-US" u="sng" dirty="0" smtClean="0">
                <a:solidFill>
                  <a:schemeClr val="tx2">
                    <a:lumMod val="75000"/>
                  </a:schemeClr>
                </a:solidFill>
              </a:rPr>
              <a:t>○ 障害</a:t>
            </a:r>
            <a:r>
              <a:rPr lang="ja-JP" altLang="en-US" u="sng" dirty="0">
                <a:solidFill>
                  <a:schemeClr val="tx2">
                    <a:lumMod val="75000"/>
                  </a:schemeClr>
                </a:solidFill>
              </a:rPr>
              <a:t>を理由とする差別を解消するための</a:t>
            </a:r>
            <a:r>
              <a:rPr lang="ja-JP" altLang="en-US" u="sng" dirty="0" smtClean="0">
                <a:solidFill>
                  <a:schemeClr val="tx2">
                    <a:lumMod val="75000"/>
                  </a:schemeClr>
                </a:solidFill>
              </a:rPr>
              <a:t>措置</a:t>
            </a:r>
            <a:endParaRPr kumimoji="1" lang="en-US" altLang="ja-JP" u="sng" dirty="0" smtClean="0">
              <a:solidFill>
                <a:schemeClr val="tx2">
                  <a:lumMod val="75000"/>
                </a:schemeClr>
              </a:solidFill>
            </a:endParaRPr>
          </a:p>
          <a:p>
            <a:pPr marL="514350" indent="-514350">
              <a:buFont typeface="+mj-ea"/>
              <a:buAutoNum type="circleNumDbPlain"/>
            </a:pPr>
            <a:r>
              <a:rPr lang="ja-JP" altLang="en-US" dirty="0"/>
              <a:t>国</a:t>
            </a:r>
            <a:r>
              <a:rPr lang="ja-JP" altLang="en-US" dirty="0" smtClean="0"/>
              <a:t>の行政機関や地方公共団体、民間事業者による障害を理由とする差別を禁止すること。</a:t>
            </a:r>
            <a:endParaRPr lang="en-US" altLang="ja-JP" dirty="0" smtClean="0"/>
          </a:p>
          <a:p>
            <a:pPr marL="514350" indent="-514350">
              <a:buFont typeface="+mj-ea"/>
              <a:buAutoNum type="circleNumDbPlain"/>
            </a:pPr>
            <a:r>
              <a:rPr kumimoji="1" lang="ja-JP" altLang="en-US" dirty="0"/>
              <a:t>差別</a:t>
            </a:r>
            <a:r>
              <a:rPr kumimoji="1" lang="ja-JP" altLang="en-US" dirty="0" smtClean="0"/>
              <a:t>を</a:t>
            </a:r>
            <a:r>
              <a:rPr kumimoji="1" lang="ja-JP" altLang="en-US" dirty="0"/>
              <a:t>解消するため</a:t>
            </a:r>
            <a:r>
              <a:rPr kumimoji="1" lang="ja-JP" altLang="en-US" dirty="0" smtClean="0"/>
              <a:t>の</a:t>
            </a:r>
            <a:r>
              <a:rPr kumimoji="1" lang="ja-JP" altLang="en-US" dirty="0"/>
              <a:t>取組に</a:t>
            </a:r>
            <a:r>
              <a:rPr kumimoji="1" lang="ja-JP" altLang="en-US" dirty="0" smtClean="0"/>
              <a:t>ついて政府全体の方針を示す基本方針を作成すること。</a:t>
            </a:r>
            <a:endParaRPr kumimoji="1" lang="en-US" altLang="ja-JP" dirty="0" smtClean="0"/>
          </a:p>
          <a:p>
            <a:pPr marL="514350" indent="-514350">
              <a:buFont typeface="+mj-ea"/>
              <a:buAutoNum type="circleNumDbPlain"/>
            </a:pPr>
            <a:r>
              <a:rPr lang="ja-JP" altLang="en-US" dirty="0"/>
              <a:t>行政機関</a:t>
            </a:r>
            <a:r>
              <a:rPr lang="ja-JP" altLang="en-US" dirty="0" smtClean="0"/>
              <a:t>等ごと、分野ごとに障害を理由とする差別の具体的内容等を示す対応要領・対応指針を作成すること。</a:t>
            </a:r>
            <a:endParaRPr lang="en-US" altLang="ja-JP" dirty="0" smtClean="0"/>
          </a:p>
          <a:p>
            <a:pPr marL="0" indent="0">
              <a:buNone/>
            </a:pPr>
            <a:endParaRPr lang="en-US" altLang="ja-JP" dirty="0" smtClean="0"/>
          </a:p>
          <a:p>
            <a:pPr marL="0" indent="0">
              <a:buNone/>
            </a:pPr>
            <a:r>
              <a:rPr lang="ja-JP" altLang="en-US" u="sng" dirty="0" smtClean="0">
                <a:solidFill>
                  <a:schemeClr val="tx2">
                    <a:lumMod val="75000"/>
                  </a:schemeClr>
                </a:solidFill>
              </a:rPr>
              <a:t>○ 障害</a:t>
            </a:r>
            <a:r>
              <a:rPr lang="ja-JP" altLang="en-US" u="sng" dirty="0">
                <a:solidFill>
                  <a:schemeClr val="tx2">
                    <a:lumMod val="75000"/>
                  </a:schemeClr>
                </a:solidFill>
              </a:rPr>
              <a:t>を理由とする差別を解消するための支援措置</a:t>
            </a:r>
          </a:p>
          <a:p>
            <a:pPr marL="0" indent="0">
              <a:buNone/>
            </a:pPr>
            <a:r>
              <a:rPr lang="ja-JP" altLang="en-US" dirty="0" smtClean="0"/>
              <a:t>相談</a:t>
            </a:r>
            <a:r>
              <a:rPr lang="ja-JP" altLang="en-US" dirty="0"/>
              <a:t>及び紛争の防止等のための体制の整備、</a:t>
            </a:r>
            <a:r>
              <a:rPr lang="ja-JP" altLang="en-US" dirty="0" smtClean="0"/>
              <a:t>啓発活動</a:t>
            </a:r>
            <a:r>
              <a:rPr lang="ja-JP" altLang="en-US" dirty="0"/>
              <a:t>等</a:t>
            </a:r>
            <a:endParaRPr kumimoji="1" lang="ja-JP" altLang="en-US" dirty="0"/>
          </a:p>
        </p:txBody>
      </p:sp>
    </p:spTree>
    <p:extLst>
      <p:ext uri="{BB962C8B-B14F-4D97-AF65-F5344CB8AC3E}">
        <p14:creationId xmlns:p14="http://schemas.microsoft.com/office/powerpoint/2010/main" val="36635485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332656"/>
            <a:ext cx="8229600" cy="1066800"/>
          </a:xfrm>
        </p:spPr>
        <p:txBody>
          <a:bodyPr/>
          <a:lstStyle/>
          <a:p>
            <a:pPr algn="ctr"/>
            <a:r>
              <a:rPr kumimoji="1" lang="ja-JP" altLang="en-US" dirty="0" smtClean="0"/>
              <a:t>ブレイルセンス　オンハンド</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9632" y="1409417"/>
            <a:ext cx="6912768" cy="5164421"/>
          </a:xfrm>
        </p:spPr>
      </p:pic>
    </p:spTree>
    <p:extLst>
      <p:ext uri="{BB962C8B-B14F-4D97-AF65-F5344CB8AC3E}">
        <p14:creationId xmlns:p14="http://schemas.microsoft.com/office/powerpoint/2010/main" val="396933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404664"/>
            <a:ext cx="8229600" cy="1066800"/>
          </a:xfrm>
        </p:spPr>
        <p:txBody>
          <a:bodyPr/>
          <a:lstStyle/>
          <a:p>
            <a:pPr algn="ctr"/>
            <a:r>
              <a:rPr kumimoji="1" lang="ja-JP" altLang="en-US" dirty="0" smtClean="0"/>
              <a:t>トレッカーブリーズ</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1312161"/>
            <a:ext cx="6984776" cy="5217053"/>
          </a:xfrm>
        </p:spPr>
      </p:pic>
    </p:spTree>
    <p:extLst>
      <p:ext uri="{BB962C8B-B14F-4D97-AF65-F5344CB8AC3E}">
        <p14:creationId xmlns:p14="http://schemas.microsoft.com/office/powerpoint/2010/main" val="9337636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39552" y="692696"/>
            <a:ext cx="8229600" cy="1066800"/>
          </a:xfrm>
        </p:spPr>
        <p:txBody>
          <a:bodyPr>
            <a:normAutofit fontScale="90000"/>
          </a:bodyPr>
          <a:lstStyle/>
          <a:p>
            <a:pPr algn="ctr"/>
            <a:r>
              <a:rPr lang="ja-JP" altLang="en-US" dirty="0"/>
              <a:t>エンパワメントとエイブリズムは違う</a:t>
            </a:r>
            <a:endParaRPr kumimoji="1" lang="ja-JP" altLang="en-US" dirty="0"/>
          </a:p>
        </p:txBody>
      </p:sp>
      <p:sp>
        <p:nvSpPr>
          <p:cNvPr id="2" name="コンテンツ プレースホルダー 1"/>
          <p:cNvSpPr>
            <a:spLocks noGrp="1"/>
          </p:cNvSpPr>
          <p:nvPr>
            <p:ph idx="1"/>
          </p:nvPr>
        </p:nvSpPr>
        <p:spPr>
          <a:xfrm>
            <a:off x="179512" y="1916832"/>
            <a:ext cx="8640960" cy="4752528"/>
          </a:xfrm>
        </p:spPr>
        <p:txBody>
          <a:bodyPr>
            <a:noAutofit/>
          </a:bodyPr>
          <a:lstStyle/>
          <a:p>
            <a:r>
              <a:rPr lang="ja-JP" altLang="en-US" sz="3100" dirty="0"/>
              <a:t>社会モデルは</a:t>
            </a:r>
          </a:p>
          <a:p>
            <a:pPr marL="109728" indent="0">
              <a:buNone/>
            </a:pPr>
            <a:r>
              <a:rPr lang="ja-JP" altLang="en-US" sz="3100" dirty="0"/>
              <a:t>　</a:t>
            </a:r>
            <a:r>
              <a:rPr lang="ja-JP" altLang="en-US" sz="3100" dirty="0" smtClean="0"/>
              <a:t>　　　私</a:t>
            </a:r>
            <a:r>
              <a:rPr lang="ja-JP" altLang="en-US" sz="3100" dirty="0"/>
              <a:t>は、わからない、できない</a:t>
            </a:r>
            <a:r>
              <a:rPr lang="ja-JP" altLang="en-US" sz="3100" dirty="0" smtClean="0"/>
              <a:t>。　わかろう</a:t>
            </a:r>
            <a:r>
              <a:rPr lang="ja-JP" altLang="en-US" sz="3100" dirty="0"/>
              <a:t>と</a:t>
            </a:r>
            <a:r>
              <a:rPr lang="ja-JP" altLang="en-US" sz="3100" dirty="0" smtClean="0"/>
              <a:t>は</a:t>
            </a:r>
            <a:r>
              <a:rPr lang="en-US" altLang="ja-JP" sz="3100" dirty="0"/>
              <a:t/>
            </a:r>
            <a:br>
              <a:rPr lang="en-US" altLang="ja-JP" sz="3100" dirty="0"/>
            </a:br>
            <a:r>
              <a:rPr lang="ja-JP" altLang="en-US" sz="3100" dirty="0" smtClean="0"/>
              <a:t>　　　　思わないし、できる</a:t>
            </a:r>
            <a:r>
              <a:rPr lang="ja-JP" altLang="en-US" sz="3100" dirty="0"/>
              <a:t>ようにしたいとも思わない</a:t>
            </a:r>
          </a:p>
          <a:p>
            <a:pPr marL="109728" indent="0">
              <a:buNone/>
            </a:pPr>
            <a:r>
              <a:rPr lang="ja-JP" altLang="en-US" sz="3100" dirty="0" smtClean="0"/>
              <a:t>　　　　その</a:t>
            </a:r>
            <a:r>
              <a:rPr lang="ja-JP" altLang="en-US" sz="3100" dirty="0"/>
              <a:t>ような私に社会は配慮すべきだ</a:t>
            </a:r>
          </a:p>
          <a:p>
            <a:pPr marL="109728" indent="0">
              <a:buNone/>
            </a:pPr>
            <a:r>
              <a:rPr lang="ja-JP" altLang="en-US" sz="3100" dirty="0" smtClean="0"/>
              <a:t>　と</a:t>
            </a:r>
            <a:r>
              <a:rPr lang="ja-JP" altLang="en-US" sz="3100" dirty="0"/>
              <a:t>述べているわけではない</a:t>
            </a:r>
            <a:r>
              <a:rPr lang="ja-JP" altLang="en-US" sz="3100" dirty="0" smtClean="0"/>
              <a:t>。</a:t>
            </a:r>
            <a:endParaRPr lang="en-US" altLang="ja-JP" sz="3100" dirty="0" smtClean="0"/>
          </a:p>
          <a:p>
            <a:pPr>
              <a:spcBef>
                <a:spcPts val="1200"/>
              </a:spcBef>
            </a:pPr>
            <a:r>
              <a:rPr lang="ja-JP" altLang="en-US" sz="3100" dirty="0"/>
              <a:t>できなかったのにできるようになったという喜び</a:t>
            </a:r>
            <a:r>
              <a:rPr lang="ja-JP" altLang="en-US" sz="3100" dirty="0" smtClean="0"/>
              <a:t>は、エイブリズム</a:t>
            </a:r>
            <a:r>
              <a:rPr lang="ja-JP" altLang="en-US" sz="3100" dirty="0"/>
              <a:t>とは関係が</a:t>
            </a:r>
            <a:r>
              <a:rPr lang="ja-JP" altLang="en-US" sz="3100" dirty="0" smtClean="0"/>
              <a:t>ない</a:t>
            </a:r>
            <a:r>
              <a:rPr lang="en-US" altLang="ja-JP" sz="3100" dirty="0" smtClean="0"/>
              <a:t/>
            </a:r>
            <a:br>
              <a:rPr lang="en-US" altLang="ja-JP" sz="3100" dirty="0" smtClean="0"/>
            </a:br>
            <a:r>
              <a:rPr lang="ja-JP" altLang="en-US" sz="3100" dirty="0" smtClean="0"/>
              <a:t>初めて</a:t>
            </a:r>
            <a:r>
              <a:rPr lang="ja-JP" altLang="en-US" sz="3100" dirty="0"/>
              <a:t>自転車に乗れたとき、初めて泳げたとき、数学の問題やパズルが解けたとき</a:t>
            </a:r>
          </a:p>
          <a:p>
            <a:pPr marL="109728" indent="0">
              <a:buNone/>
            </a:pPr>
            <a:endParaRPr lang="en-US" altLang="ja-JP" sz="3200" dirty="0" smtClean="0"/>
          </a:p>
          <a:p>
            <a:pPr marL="109728" indent="0">
              <a:buNone/>
            </a:pPr>
            <a:endParaRPr lang="en-US" altLang="ja-JP" sz="3200" dirty="0"/>
          </a:p>
          <a:p>
            <a:pPr marL="109728" indent="0">
              <a:buNone/>
            </a:pPr>
            <a:endParaRPr lang="en-US" altLang="ja-JP" sz="3200" dirty="0" smtClean="0"/>
          </a:p>
          <a:p>
            <a:pPr marL="109728" indent="0">
              <a:buNone/>
            </a:pPr>
            <a:endParaRPr lang="ja-JP" altLang="en-US" sz="3200" dirty="0"/>
          </a:p>
          <a:p>
            <a:pPr marL="109728" indent="0">
              <a:buNone/>
            </a:pPr>
            <a:endParaRPr lang="ja-JP" altLang="en-US" sz="3200" dirty="0"/>
          </a:p>
        </p:txBody>
      </p:sp>
    </p:spTree>
    <p:extLst>
      <p:ext uri="{BB962C8B-B14F-4D97-AF65-F5344CB8AC3E}">
        <p14:creationId xmlns:p14="http://schemas.microsoft.com/office/powerpoint/2010/main" val="2110685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障害を理由とする差別とは？</a:t>
            </a:r>
            <a:endParaRPr kumimoji="1" lang="ja-JP" altLang="en-US" dirty="0"/>
          </a:p>
        </p:txBody>
      </p:sp>
      <p:sp>
        <p:nvSpPr>
          <p:cNvPr id="3" name="コンテンツ プレースホルダー 2"/>
          <p:cNvSpPr>
            <a:spLocks noGrp="1"/>
          </p:cNvSpPr>
          <p:nvPr>
            <p:ph idx="1"/>
          </p:nvPr>
        </p:nvSpPr>
        <p:spPr>
          <a:xfrm>
            <a:off x="457200" y="1600200"/>
            <a:ext cx="8229600" cy="4997152"/>
          </a:xfrm>
        </p:spPr>
        <p:txBody>
          <a:bodyPr>
            <a:normAutofit fontScale="85000" lnSpcReduction="20000"/>
          </a:bodyPr>
          <a:lstStyle/>
          <a:p>
            <a:pPr marL="0" indent="0">
              <a:buNone/>
            </a:pPr>
            <a:r>
              <a:rPr lang="en-US" altLang="ja-JP" sz="3500" u="sng" dirty="0"/>
              <a:t>1</a:t>
            </a:r>
            <a:r>
              <a:rPr lang="en-US" altLang="ja-JP" sz="3500" u="sng" dirty="0" smtClean="0"/>
              <a:t>.</a:t>
            </a:r>
            <a:r>
              <a:rPr lang="ja-JP" altLang="en-US" sz="3500" u="sng" dirty="0" smtClean="0"/>
              <a:t>　不当</a:t>
            </a:r>
            <a:r>
              <a:rPr lang="ja-JP" altLang="en-US" sz="3500" u="sng" dirty="0"/>
              <a:t>な差別的取扱い</a:t>
            </a:r>
          </a:p>
          <a:p>
            <a:pPr marL="0" indent="0">
              <a:buNone/>
            </a:pPr>
            <a:r>
              <a:rPr lang="ja-JP" altLang="en-US" dirty="0"/>
              <a:t>障害を理由として、正当な理由なく、サービスの提供を拒否したり、制限したり、条件を付けたりするような</a:t>
            </a:r>
            <a:r>
              <a:rPr lang="ja-JP" altLang="en-US" dirty="0" smtClean="0"/>
              <a:t>行為</a:t>
            </a:r>
            <a:endParaRPr lang="en-US" altLang="ja-JP" dirty="0" smtClean="0"/>
          </a:p>
          <a:p>
            <a:pPr marL="0" indent="0">
              <a:buNone/>
            </a:pPr>
            <a:endParaRPr lang="ja-JP" altLang="en-US" dirty="0"/>
          </a:p>
          <a:p>
            <a:pPr marL="0" indent="0">
              <a:buNone/>
            </a:pPr>
            <a:r>
              <a:rPr lang="en-US" altLang="ja-JP" sz="3500" u="sng" dirty="0"/>
              <a:t>2</a:t>
            </a:r>
            <a:r>
              <a:rPr lang="en-US" altLang="ja-JP" sz="3500" u="sng" dirty="0" smtClean="0"/>
              <a:t>.</a:t>
            </a:r>
            <a:r>
              <a:rPr lang="ja-JP" altLang="en-US" sz="3500" u="sng" dirty="0" smtClean="0"/>
              <a:t>　合理的</a:t>
            </a:r>
            <a:r>
              <a:rPr lang="ja-JP" altLang="en-US" sz="3500" u="sng" dirty="0"/>
              <a:t>配慮の不提供</a:t>
            </a:r>
          </a:p>
          <a:p>
            <a:pPr marL="0" indent="0">
              <a:buNone/>
            </a:pPr>
            <a:r>
              <a:rPr lang="ja-JP" altLang="en-US" dirty="0"/>
              <a:t>必要かつ合理的な配慮の不提供</a:t>
            </a:r>
            <a:endParaRPr lang="en-US" altLang="ja-JP" dirty="0" smtClean="0"/>
          </a:p>
          <a:p>
            <a:pPr marL="0" indent="0">
              <a:buNone/>
            </a:pPr>
            <a:r>
              <a:rPr lang="ja-JP" altLang="en-US" dirty="0"/>
              <a:t>障害のある人本人から配慮が求められた場合に、その人にとって社会的障壁を除去するために必要であり、かつ過度な負担でないのに配慮を拒んだとき</a:t>
            </a:r>
          </a:p>
          <a:p>
            <a:pPr marL="0" indent="0">
              <a:buNone/>
            </a:pPr>
            <a:r>
              <a:rPr lang="ja-JP" altLang="en-US" dirty="0" smtClean="0"/>
              <a:t>＊</a:t>
            </a:r>
            <a:r>
              <a:rPr lang="ja-JP" altLang="en-US" dirty="0"/>
              <a:t>本人自らが意思を表明することが困難な場合には、その家族などが本人を補佐して意思の表明をすることもできる。</a:t>
            </a:r>
          </a:p>
          <a:p>
            <a:pPr marL="0" indent="0">
              <a:buNone/>
            </a:pPr>
            <a:endParaRPr kumimoji="1" lang="ja-JP" altLang="en-US" dirty="0"/>
          </a:p>
        </p:txBody>
      </p:sp>
    </p:spTree>
    <p:extLst>
      <p:ext uri="{BB962C8B-B14F-4D97-AF65-F5344CB8AC3E}">
        <p14:creationId xmlns:p14="http://schemas.microsoft.com/office/powerpoint/2010/main" val="143778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496944" cy="1143000"/>
          </a:xfrm>
        </p:spPr>
        <p:txBody>
          <a:bodyPr>
            <a:normAutofit fontScale="90000"/>
          </a:bodyPr>
          <a:lstStyle/>
          <a:p>
            <a:r>
              <a:rPr kumimoji="1" lang="ja-JP" altLang="en-US" dirty="0" smtClean="0"/>
              <a:t>障害を理由とする不当な差別的取扱い（例）</a:t>
            </a:r>
            <a:endParaRPr kumimoji="1" lang="ja-JP" altLang="en-US" dirty="0"/>
          </a:p>
        </p:txBody>
      </p:sp>
      <p:sp>
        <p:nvSpPr>
          <p:cNvPr id="3" name="コンテンツ プレースホルダー 2"/>
          <p:cNvSpPr>
            <a:spLocks noGrp="1"/>
          </p:cNvSpPr>
          <p:nvPr>
            <p:ph idx="1"/>
          </p:nvPr>
        </p:nvSpPr>
        <p:spPr>
          <a:xfrm>
            <a:off x="457200" y="2060848"/>
            <a:ext cx="8229600" cy="4065315"/>
          </a:xfrm>
        </p:spPr>
        <p:txBody>
          <a:bodyPr/>
          <a:lstStyle/>
          <a:p>
            <a:pPr marL="0" indent="0">
              <a:buNone/>
            </a:pPr>
            <a:r>
              <a:rPr kumimoji="1" lang="ja-JP" altLang="en-US" dirty="0" smtClean="0"/>
              <a:t>障害を理由として、サービスの提供や入店を拒否する</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662506"/>
            <a:ext cx="5760640" cy="2164402"/>
          </a:xfrm>
          <a:prstGeom prst="rect">
            <a:avLst/>
          </a:prstGeom>
        </p:spPr>
      </p:pic>
    </p:spTree>
    <p:extLst>
      <p:ext uri="{BB962C8B-B14F-4D97-AF65-F5344CB8AC3E}">
        <p14:creationId xmlns:p14="http://schemas.microsoft.com/office/powerpoint/2010/main" val="3281324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合理的配慮はいろいろある</a:t>
            </a:r>
            <a:endParaRPr kumimoji="1" lang="ja-JP" altLang="en-US" dirty="0"/>
          </a:p>
        </p:txBody>
      </p:sp>
      <p:sp>
        <p:nvSpPr>
          <p:cNvPr id="3" name="コンテンツ プレースホルダー 2"/>
          <p:cNvSpPr>
            <a:spLocks noGrp="1"/>
          </p:cNvSpPr>
          <p:nvPr>
            <p:ph idx="1"/>
          </p:nvPr>
        </p:nvSpPr>
        <p:spPr>
          <a:xfrm>
            <a:off x="323528" y="1628800"/>
            <a:ext cx="8640960" cy="4752528"/>
          </a:xfrm>
        </p:spPr>
        <p:txBody>
          <a:bodyPr>
            <a:normAutofit fontScale="92500"/>
          </a:bodyPr>
          <a:lstStyle/>
          <a:p>
            <a:pPr marL="514350" indent="-514350">
              <a:buFont typeface="+mj-lt"/>
              <a:buAutoNum type="arabicPeriod"/>
            </a:pPr>
            <a:r>
              <a:rPr lang="ja-JP" altLang="en-US" sz="3600" dirty="0"/>
              <a:t>だれでもすぐにできる</a:t>
            </a:r>
            <a:r>
              <a:rPr lang="ja-JP" altLang="en-US" sz="3600" dirty="0" smtClean="0"/>
              <a:t>配慮</a:t>
            </a:r>
            <a:r>
              <a:rPr lang="en-US" altLang="ja-JP" dirty="0" smtClean="0"/>
              <a:t/>
            </a:r>
            <a:br>
              <a:rPr lang="en-US" altLang="ja-JP" dirty="0" smtClean="0"/>
            </a:br>
            <a:r>
              <a:rPr lang="ja-JP" altLang="en-US" dirty="0"/>
              <a:t>筆談、メニューの読み上げ、棚から商品を取る</a:t>
            </a:r>
          </a:p>
          <a:p>
            <a:pPr marL="514350" indent="-514350">
              <a:buFont typeface="+mj-lt"/>
              <a:buAutoNum type="arabicPeriod"/>
            </a:pPr>
            <a:r>
              <a:rPr lang="ja-JP" altLang="en-US" sz="3600" dirty="0"/>
              <a:t>多様性を理解し、柔軟な考え方をすることでできる</a:t>
            </a:r>
            <a:r>
              <a:rPr lang="ja-JP" altLang="en-US" sz="3600" dirty="0" smtClean="0"/>
              <a:t>配慮</a:t>
            </a:r>
            <a:r>
              <a:rPr lang="en-US" altLang="ja-JP" dirty="0" smtClean="0"/>
              <a:t/>
            </a:r>
            <a:br>
              <a:rPr lang="en-US" altLang="ja-JP" dirty="0" smtClean="0"/>
            </a:br>
            <a:r>
              <a:rPr lang="ja-JP" altLang="en-US" dirty="0"/>
              <a:t>調子の悪いときに休める場所を確保する</a:t>
            </a:r>
          </a:p>
          <a:p>
            <a:pPr marL="514350" indent="-514350">
              <a:buFont typeface="+mj-lt"/>
              <a:buAutoNum type="arabicPeriod"/>
            </a:pPr>
            <a:r>
              <a:rPr lang="ja-JP" altLang="en-US" sz="3600" dirty="0"/>
              <a:t>技術やスキルを身につけることでできる</a:t>
            </a:r>
            <a:r>
              <a:rPr lang="ja-JP" altLang="en-US" sz="3600" dirty="0" smtClean="0"/>
              <a:t>配慮</a:t>
            </a:r>
            <a:r>
              <a:rPr lang="en-US" altLang="ja-JP" dirty="0" smtClean="0"/>
              <a:t/>
            </a:r>
            <a:br>
              <a:rPr lang="en-US" altLang="ja-JP" dirty="0" smtClean="0"/>
            </a:br>
            <a:r>
              <a:rPr lang="ja-JP" altLang="en-US" dirty="0"/>
              <a:t>手話でのコミュニケーション</a:t>
            </a:r>
          </a:p>
          <a:p>
            <a:pPr marL="514350" indent="-514350">
              <a:buFont typeface="+mj-lt"/>
              <a:buAutoNum type="arabicPeriod"/>
            </a:pPr>
            <a:r>
              <a:rPr lang="ja-JP" altLang="en-US" sz="3600" dirty="0"/>
              <a:t>道具や設備の利用や変更でできる</a:t>
            </a:r>
            <a:r>
              <a:rPr lang="ja-JP" altLang="en-US" sz="3600" dirty="0" smtClean="0"/>
              <a:t>配慮</a:t>
            </a:r>
            <a:r>
              <a:rPr lang="en-US" altLang="ja-JP" sz="3600" dirty="0" smtClean="0"/>
              <a:t/>
            </a:r>
            <a:br>
              <a:rPr lang="en-US" altLang="ja-JP" sz="3600" dirty="0" smtClean="0"/>
            </a:br>
            <a:r>
              <a:rPr lang="ja-JP" altLang="en-US" dirty="0"/>
              <a:t>支援機器の活用</a:t>
            </a:r>
            <a:endParaRPr kumimoji="1" lang="ja-JP" altLang="en-US" dirty="0"/>
          </a:p>
        </p:txBody>
      </p:sp>
    </p:spTree>
    <p:extLst>
      <p:ext uri="{BB962C8B-B14F-4D97-AF65-F5344CB8AC3E}">
        <p14:creationId xmlns:p14="http://schemas.microsoft.com/office/powerpoint/2010/main" val="577615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2808</Words>
  <Application>Microsoft Office PowerPoint</Application>
  <PresentationFormat>画面に合わせる (4:3)</PresentationFormat>
  <Paragraphs>429</Paragraphs>
  <Slides>62</Slides>
  <Notes>47</Notes>
  <HiddenSlides>0</HiddenSlides>
  <MMClips>0</MMClips>
  <ScaleCrop>false</ScaleCrop>
  <HeadingPairs>
    <vt:vector size="4" baseType="variant">
      <vt:variant>
        <vt:lpstr>テーマ</vt:lpstr>
      </vt:variant>
      <vt:variant>
        <vt:i4>1</vt:i4>
      </vt:variant>
      <vt:variant>
        <vt:lpstr>スライド タイトル</vt:lpstr>
      </vt:variant>
      <vt:variant>
        <vt:i4>62</vt:i4>
      </vt:variant>
    </vt:vector>
  </HeadingPairs>
  <TitlesOfParts>
    <vt:vector size="63" baseType="lpstr">
      <vt:lpstr>Office ​​テーマ</vt:lpstr>
      <vt:lpstr>アメニティーフォーラム講演</vt:lpstr>
      <vt:lpstr>障害者差別解消法ができた</vt:lpstr>
      <vt:lpstr>社会的障壁とは？</vt:lpstr>
      <vt:lpstr>社会的障壁の例</vt:lpstr>
      <vt:lpstr>障害者差別解消法とは</vt:lpstr>
      <vt:lpstr>概要</vt:lpstr>
      <vt:lpstr>障害を理由とする差別とは？</vt:lpstr>
      <vt:lpstr>障害を理由とする不当な差別的取扱い（例）</vt:lpstr>
      <vt:lpstr>合理的配慮はいろいろある</vt:lpstr>
      <vt:lpstr>配慮の平等</vt:lpstr>
      <vt:lpstr>環境整備と合理的配慮</vt:lpstr>
      <vt:lpstr>合理的配慮から環境整備へ</vt:lpstr>
      <vt:lpstr>合理的配慮と障害者政策の関係</vt:lpstr>
      <vt:lpstr>民間事業者による取組</vt:lpstr>
      <vt:lpstr>雇用における差別</vt:lpstr>
      <vt:lpstr>私人の行為や言動</vt:lpstr>
      <vt:lpstr>本法のポイント</vt:lpstr>
      <vt:lpstr>基本方針と対応要領・対応指針</vt:lpstr>
      <vt:lpstr>合理的配慮受付窓口の必要性</vt:lpstr>
      <vt:lpstr>相談や紛争解決の仕組みについて</vt:lpstr>
      <vt:lpstr>障害者差別解消支援地域協議会 について</vt:lpstr>
      <vt:lpstr>組織イメージ図</vt:lpstr>
      <vt:lpstr>差別解消支援地域協議会のあり方検討会</vt:lpstr>
      <vt:lpstr>差別禁止条例</vt:lpstr>
      <vt:lpstr>PowerPoint プレゼンテーション</vt:lpstr>
      <vt:lpstr>障害者の権利条約批准</vt:lpstr>
      <vt:lpstr>最後の人権条約？</vt:lpstr>
      <vt:lpstr>条約策定への当事者参加</vt:lpstr>
      <vt:lpstr>新しい概念</vt:lpstr>
      <vt:lpstr>障害を理由とする差別と合理的配慮の定義</vt:lpstr>
      <vt:lpstr>国内制度改革優先の決断</vt:lpstr>
      <vt:lpstr>国内モニタリング</vt:lpstr>
      <vt:lpstr>障害者政策委員会の役割</vt:lpstr>
      <vt:lpstr>基本計画に基づく監視と 権利条約の国内監視の関係</vt:lpstr>
      <vt:lpstr>権利条約からみた日本の障害者政策</vt:lpstr>
      <vt:lpstr>合理的配慮は建設的対話を誘発するか</vt:lpstr>
      <vt:lpstr>連帯の義務</vt:lpstr>
      <vt:lpstr>アクセシビリティはユニバーサルデザインと支援技術の共同作業により実現する </vt:lpstr>
      <vt:lpstr>ICTのアクセシビリティは米国が牽引①</vt:lpstr>
      <vt:lpstr>ICTのアクセシビリティは米国が牽引②</vt:lpstr>
      <vt:lpstr>モバイルのアクセシビリティ</vt:lpstr>
      <vt:lpstr>読みたい本を読む自由</vt:lpstr>
      <vt:lpstr>OCRでの読書</vt:lpstr>
      <vt:lpstr>共同自炊型電子図書館実証実験①</vt:lpstr>
      <vt:lpstr>共同自炊型電子図書館実証実験②</vt:lpstr>
      <vt:lpstr>電動裁断機</vt:lpstr>
      <vt:lpstr>ドキュメントスキャナ</vt:lpstr>
      <vt:lpstr>電子書籍のアクセシビリティ</vt:lpstr>
      <vt:lpstr>国立国会図書館への期待</vt:lpstr>
      <vt:lpstr>WIPOマラケシュ条約</vt:lpstr>
      <vt:lpstr>支援技術</vt:lpstr>
      <vt:lpstr>EXTRA for Windows</vt:lpstr>
      <vt:lpstr>点字プリンタ</vt:lpstr>
      <vt:lpstr>ブレイルセンス　U2</vt:lpstr>
      <vt:lpstr>点字携帯端末でできること  </vt:lpstr>
      <vt:lpstr>私は誰　→　ここはどこ</vt:lpstr>
      <vt:lpstr>塔の上からの視点</vt:lpstr>
      <vt:lpstr>路上の視点</vt:lpstr>
      <vt:lpstr>GPSを使って一人で足取り軽く歩きたい</vt:lpstr>
      <vt:lpstr>ブレイルセンス　オンハンド</vt:lpstr>
      <vt:lpstr>トレッカーブリーズ</vt:lpstr>
      <vt:lpstr>エンパワメントとエイブリズムは違う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障害者地域フォーラム基調講演</dc:title>
  <dc:creator>oyama</dc:creator>
  <cp:lastModifiedBy>ishikawa</cp:lastModifiedBy>
  <cp:revision>54</cp:revision>
  <dcterms:created xsi:type="dcterms:W3CDTF">2014-01-14T07:02:01Z</dcterms:created>
  <dcterms:modified xsi:type="dcterms:W3CDTF">2014-02-07T20:03:16Z</dcterms:modified>
</cp:coreProperties>
</file>