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70" r:id="rId4"/>
    <p:sldId id="271" r:id="rId5"/>
    <p:sldId id="272" r:id="rId6"/>
    <p:sldId id="273" r:id="rId7"/>
    <p:sldId id="285" r:id="rId8"/>
    <p:sldId id="274" r:id="rId9"/>
    <p:sldId id="260" r:id="rId10"/>
    <p:sldId id="279" r:id="rId11"/>
    <p:sldId id="275" r:id="rId12"/>
    <p:sldId id="281" r:id="rId13"/>
    <p:sldId id="264" r:id="rId14"/>
    <p:sldId id="265" r:id="rId15"/>
    <p:sldId id="266" r:id="rId16"/>
    <p:sldId id="277" r:id="rId17"/>
    <p:sldId id="287" r:id="rId18"/>
    <p:sldId id="263" r:id="rId19"/>
    <p:sldId id="257" r:id="rId20"/>
    <p:sldId id="258" r:id="rId21"/>
    <p:sldId id="262" r:id="rId22"/>
    <p:sldId id="261" r:id="rId23"/>
    <p:sldId id="289" r:id="rId24"/>
    <p:sldId id="290" r:id="rId25"/>
    <p:sldId id="276" r:id="rId26"/>
    <p:sldId id="288" r:id="rId27"/>
    <p:sldId id="286" r:id="rId28"/>
    <p:sldId id="278" r:id="rId29"/>
    <p:sldId id="284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9CCB6-884C-4FD0-9CE6-44112BBCDF5E}" type="datetimeFigureOut">
              <a:rPr kumimoji="1" lang="ja-JP" altLang="en-US" smtClean="0"/>
              <a:t>2014/4/20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1298D-B7E5-460D-A7FD-1516F2BC5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9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1298D-B7E5-460D-A7FD-1516F2BC511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1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92C8F-5498-4700-8289-4245F39D6CFC}" type="datetimeFigureOut">
              <a:rPr kumimoji="1" lang="ja-JP" altLang="en-US" smtClean="0"/>
              <a:pPr/>
              <a:t>2014/4/20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9565-74C2-4BDD-82AE-89BC77398D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利益相反とは</a:t>
            </a:r>
            <a:r>
              <a:rPr lang="ja-JP" altLang="en-US" dirty="0" smtClean="0"/>
              <a:t>何か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なぜ問題なのか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エドガー大学</a:t>
            </a:r>
            <a:r>
              <a:rPr kumimoji="1" lang="ja-JP" altLang="en-US" dirty="0" smtClean="0"/>
              <a:t>教授</a:t>
            </a:r>
            <a:endParaRPr kumimoji="1" lang="en-US" altLang="ja-JP" dirty="0" smtClean="0"/>
          </a:p>
          <a:p>
            <a:r>
              <a:rPr lang="ja-JP" altLang="en-US" dirty="0"/>
              <a:t>森</a:t>
            </a:r>
            <a:r>
              <a:rPr lang="ja-JP" altLang="en-US" dirty="0" smtClean="0"/>
              <a:t>の</a:t>
            </a:r>
            <a:r>
              <a:rPr lang="ja-JP" altLang="en-US" dirty="0"/>
              <a:t>くま</a:t>
            </a:r>
            <a:r>
              <a:rPr lang="ja-JP" altLang="en-US" dirty="0" smtClean="0"/>
              <a:t>・さんでる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考えられる反論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ja-JP" altLang="en-US" dirty="0" smtClean="0"/>
              <a:t>「いや、私は正義を愛する高潔な弁護士なので、原告被告の両方から弁護士費用をもらっていても、どちらかに有利になるようなことは決してしない」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　</a:t>
            </a:r>
            <a:r>
              <a:rPr lang="ja-JP" altLang="en-US" dirty="0" smtClean="0"/>
              <a:t>しかし人の心は弱い</a:t>
            </a:r>
            <a:r>
              <a:rPr lang="en-US" altLang="ja-JP" dirty="0" smtClean="0"/>
              <a:t>…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少なくとも敗訴した側からすると「わざとでは？」と感じる</a:t>
            </a:r>
            <a:endParaRPr lang="ja-JP" altLang="en-US" dirty="0"/>
          </a:p>
        </p:txBody>
      </p:sp>
      <p:pic>
        <p:nvPicPr>
          <p:cNvPr id="4" name="図 3" descr="怒った紳士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2557585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860451" y="4437112"/>
            <a:ext cx="4824536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851920" y="2708920"/>
            <a:ext cx="4824536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医療においては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46856" y="159799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/>
              <a:t>今夜のテーマである</a:t>
            </a:r>
            <a:r>
              <a:rPr lang="ja-JP" altLang="en-US" dirty="0" smtClean="0">
                <a:solidFill>
                  <a:srgbClr val="FF0000"/>
                </a:solidFill>
              </a:rPr>
              <a:t>医療における利益相反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dirty="0" smtClean="0"/>
              <a:t>　　　　　　　　　　　　　例えば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最善の投薬をしてほしい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患者の利益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↕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それを投薬することによる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医者の個人的利益</a:t>
            </a:r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93846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考えられる反論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ja-JP" altLang="en-US" dirty="0" smtClean="0"/>
              <a:t>「いや、私は正義を愛する高潔な医師なので、製薬会社から金をもらっても、投薬する薬を左右するようなことは決してしない」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　</a:t>
            </a:r>
            <a:r>
              <a:rPr lang="ja-JP" altLang="en-US" dirty="0" smtClean="0"/>
              <a:t>しかし人の心は弱い</a:t>
            </a:r>
            <a:r>
              <a:rPr lang="en-US" altLang="ja-JP" dirty="0" smtClean="0"/>
              <a:t>…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少なくとも外部の人からは「ほんとうに正しい投薬？」と感じる</a:t>
            </a:r>
            <a:endParaRPr lang="ja-JP" altLang="en-US" dirty="0"/>
          </a:p>
        </p:txBody>
      </p:sp>
      <p:pic>
        <p:nvPicPr>
          <p:cNvPr id="5" name="図 4" descr="医者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2678426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ゲルシンガー事件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1999</a:t>
            </a:r>
            <a:r>
              <a:rPr kumimoji="1" lang="ja-JP" altLang="en-US" dirty="0" smtClean="0"/>
              <a:t>年ペンシルベニア大学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臨床試験中に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ジェシー・ゲルシンガー君（１８）</a:t>
            </a:r>
            <a:r>
              <a:rPr lang="ja-JP" altLang="en-US" dirty="0" smtClean="0">
                <a:solidFill>
                  <a:srgbClr val="FF0000"/>
                </a:solidFill>
              </a:rPr>
              <a:t>が死亡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遺伝子治療</a:t>
            </a:r>
            <a:r>
              <a:rPr lang="ja-JP" altLang="en-US" dirty="0"/>
              <a:t>で</a:t>
            </a:r>
            <a:r>
              <a:rPr kumimoji="1" lang="ja-JP" altLang="en-US" dirty="0" smtClean="0"/>
              <a:t>使われたウイルスによる感染症が原因だった</a:t>
            </a:r>
            <a:endParaRPr kumimoji="1" lang="en-US" altLang="ja-JP" dirty="0" smtClean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臨床試験の責任者は遺伝子治療に出資していたベンチャー企業の創立者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企業は研究資金を提供、治療薬の商業化権を保有、ペンシルベニア大学も株式の５％を所有していた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ゲルシンガー事件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ジェームズ・ウイルスン研究所長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ＦＤＡの調査</a:t>
            </a:r>
            <a:r>
              <a:rPr lang="ja-JP" altLang="en-US" dirty="0"/>
              <a:t>「</a:t>
            </a:r>
            <a:r>
              <a:rPr kumimoji="1" lang="ja-JP" altLang="en-US" dirty="0" smtClean="0"/>
              <a:t>同じような副作用事例があったが報告を怠っていた」ことが判明</a:t>
            </a:r>
            <a:endParaRPr kumimoji="1" lang="en-US" altLang="ja-JP" dirty="0" smtClean="0"/>
          </a:p>
          <a:p>
            <a:r>
              <a:rPr lang="ja-JP" altLang="en-US" dirty="0" smtClean="0"/>
              <a:t>同意書には動物実験で出た副作用の記述がなく、利益相反も書かれていなかった</a:t>
            </a:r>
            <a:endParaRPr lang="en-US" altLang="ja-JP" dirty="0" smtClean="0"/>
          </a:p>
          <a:p>
            <a:r>
              <a:rPr lang="ja-JP" altLang="en-US" dirty="0" smtClean="0"/>
              <a:t>大学の倫理委員会は、それを見逃していた　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　　　</a:t>
            </a:r>
            <a:r>
              <a:rPr lang="ja-JP" altLang="en-US" dirty="0" smtClean="0"/>
              <a:t>　　　</a:t>
            </a:r>
            <a:r>
              <a:rPr lang="en-US" altLang="ja-JP" dirty="0" smtClean="0">
                <a:solidFill>
                  <a:srgbClr val="FF0000"/>
                </a:solidFill>
              </a:rPr>
              <a:t>→</a:t>
            </a:r>
            <a:r>
              <a:rPr lang="ja-JP" altLang="en-US" dirty="0" smtClean="0">
                <a:solidFill>
                  <a:srgbClr val="FF0000"/>
                </a:solidFill>
              </a:rPr>
              <a:t>つまり規制が形骸化していた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事件を受けて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２０００年ヘルシンキ宣言改訂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dirty="0" smtClean="0"/>
              <a:t>　　利益相反を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研究計画、被験者への説明、論文にも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　</a:t>
            </a:r>
            <a:r>
              <a:rPr lang="ja-JP" altLang="en-US" dirty="0" smtClean="0"/>
              <a:t>明記</a:t>
            </a:r>
            <a:r>
              <a:rPr lang="ja-JP" altLang="en-US" dirty="0"/>
              <a:t>するよう</a:t>
            </a:r>
            <a:r>
              <a:rPr lang="ja-JP" altLang="en-US" dirty="0" smtClean="0"/>
              <a:t>義務づけ　⇒　全米で実現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２０１０年　医療改革法サンシャイン</a:t>
            </a:r>
            <a:r>
              <a:rPr lang="ja-JP" altLang="en-US" dirty="0">
                <a:solidFill>
                  <a:srgbClr val="FF0000"/>
                </a:solidFill>
              </a:rPr>
              <a:t>条項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kumimoji="1" lang="ja-JP" altLang="en-US" dirty="0" smtClean="0"/>
              <a:t>　　すべての医療者への支払い開示義務　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ja-JP" dirty="0" smtClean="0"/>
              <a:t>　　</a:t>
            </a:r>
            <a:r>
              <a:rPr lang="ja-JP" altLang="en-US" dirty="0" smtClean="0"/>
              <a:t>違反に対しては</a:t>
            </a:r>
            <a:r>
              <a:rPr kumimoji="1" lang="ja-JP" altLang="en-US" dirty="0" smtClean="0"/>
              <a:t>罰則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一方、日本では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ゲルシンガー事件は当時一般紙やテレビではまったく報道されず　（２００８年の毎日新聞解説記事で初登場）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　　　　　　　　　　　　↓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↓</a:t>
            </a:r>
            <a:endParaRPr lang="en-US" altLang="ja-JP" dirty="0" smtClean="0"/>
          </a:p>
          <a:p>
            <a:r>
              <a:rPr lang="ja-JP" altLang="en-US" dirty="0" smtClean="0"/>
              <a:t>利益相反や研究不正に法的規制のない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倫理指針</a:t>
            </a:r>
            <a:r>
              <a:rPr lang="ja-JP" altLang="en-US" dirty="0" smtClean="0"/>
              <a:t>や業界の</a:t>
            </a:r>
            <a:r>
              <a:rPr lang="ja-JP" altLang="en-US" dirty="0" smtClean="0">
                <a:solidFill>
                  <a:srgbClr val="FF0000"/>
                </a:solidFill>
              </a:rPr>
              <a:t>自主的ガイドライン</a:t>
            </a:r>
            <a:r>
              <a:rPr lang="ja-JP" altLang="en-US" dirty="0" smtClean="0"/>
              <a:t>のみ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そんな中で「ディオバン事件」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高血圧</a:t>
            </a:r>
            <a:r>
              <a:rPr lang="ja-JP" altLang="en-US" dirty="0"/>
              <a:t>治療</a:t>
            </a:r>
            <a:r>
              <a:rPr lang="ja-JP" altLang="en-US" dirty="0" smtClean="0"/>
              <a:t>薬ディオバンの臨床試験をめぐり</a:t>
            </a:r>
            <a:endParaRPr lang="en-US" altLang="ja-JP" dirty="0" smtClean="0"/>
          </a:p>
          <a:p>
            <a:r>
              <a:rPr kumimoji="1" lang="ja-JP" altLang="en-US" dirty="0"/>
              <a:t>製薬</a:t>
            </a:r>
            <a:r>
              <a:rPr kumimoji="1" lang="ja-JP" altLang="en-US" dirty="0" smtClean="0"/>
              <a:t>会社が国公立、私立の５大学にウラから資金提供して</a:t>
            </a:r>
            <a:r>
              <a:rPr lang="ja-JP" altLang="en-US" dirty="0" smtClean="0"/>
              <a:t>実施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</a:t>
            </a:r>
            <a:r>
              <a:rPr lang="ja-JP" altLang="en-US" sz="4000" dirty="0" smtClean="0">
                <a:solidFill>
                  <a:srgbClr val="FF0000"/>
                </a:solidFill>
              </a:rPr>
              <a:t>奨学寄付金として１１億円超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製薬会社社員が一部の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データ解析に関与、不正</a:t>
            </a:r>
            <a:r>
              <a:rPr lang="ja-JP" altLang="en-US" dirty="0"/>
              <a:t>、</a:t>
            </a:r>
            <a:r>
              <a:rPr kumimoji="1" lang="ja-JP" altLang="en-US" dirty="0" smtClean="0"/>
              <a:t>なぜそこまで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0499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奨学寄付金とは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「学術研究と教育の奨励のため」と称して</a:t>
            </a:r>
            <a:endParaRPr lang="en-US" altLang="ja-JP" dirty="0" smtClean="0"/>
          </a:p>
          <a:p>
            <a:r>
              <a:rPr lang="ja-JP" altLang="en-US" dirty="0" smtClean="0"/>
              <a:t>大学の教室あてに寄付　使途を限定</a:t>
            </a:r>
            <a:r>
              <a:rPr lang="ja-JP" altLang="en-US" dirty="0"/>
              <a:t>しない</a:t>
            </a:r>
            <a:endParaRPr lang="en-US" altLang="ja-JP" dirty="0" smtClean="0"/>
          </a:p>
          <a:p>
            <a:r>
              <a:rPr lang="ja-JP" altLang="en-US" dirty="0" smtClean="0"/>
              <a:t>日本の大手７２社の合計（毎日新聞集計）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　　　　　　　　　</a:t>
            </a:r>
            <a:r>
              <a:rPr lang="ja-JP" altLang="en-US" sz="4800" dirty="0" smtClean="0">
                <a:solidFill>
                  <a:srgbClr val="FF0000"/>
                </a:solidFill>
              </a:rPr>
              <a:t>３４６億円</a:t>
            </a:r>
            <a:endParaRPr lang="en-US" altLang="ja-JP" sz="4800" dirty="0" smtClean="0"/>
          </a:p>
          <a:p>
            <a:pPr>
              <a:buNone/>
            </a:pPr>
            <a:r>
              <a:rPr lang="ja-JP" altLang="ja-JP" dirty="0" smtClean="0"/>
              <a:t>　　　　</a:t>
            </a:r>
            <a:r>
              <a:rPr lang="ja-JP" altLang="en-US" dirty="0" smtClean="0"/>
              <a:t>他に原稿料・講演料</a:t>
            </a:r>
            <a:r>
              <a:rPr lang="ja-JP" altLang="en-US" dirty="0" smtClean="0">
                <a:solidFill>
                  <a:srgbClr val="FF0000"/>
                </a:solidFill>
              </a:rPr>
              <a:t>２７０億円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ja-JP" dirty="0" smtClean="0">
                <a:solidFill>
                  <a:srgbClr val="FF0000"/>
                </a:solidFill>
              </a:rPr>
              <a:t>　　　　</a:t>
            </a:r>
            <a:r>
              <a:rPr lang="ja-JP" altLang="en-US" dirty="0" smtClean="0"/>
              <a:t>情報提供関連費</a:t>
            </a:r>
            <a:r>
              <a:rPr lang="ja-JP" altLang="en-US" dirty="0" smtClean="0">
                <a:solidFill>
                  <a:srgbClr val="FF0000"/>
                </a:solidFill>
              </a:rPr>
              <a:t>１４２８億円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１０００万円持ってみたことあります？</a:t>
            </a:r>
            <a:endParaRPr kumimoji="1" lang="ja-JP" altLang="en-US" dirty="0"/>
          </a:p>
        </p:txBody>
      </p:sp>
      <p:pic>
        <p:nvPicPr>
          <p:cNvPr id="4" name="コンテンツ プレースホルダ 3" descr="1000manen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408712" cy="48065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79824"/>
            <a:ext cx="1625492" cy="1327114"/>
          </a:xfrm>
          <a:prstGeom prst="rect">
            <a:avLst/>
          </a:prstGeom>
        </p:spPr>
      </p:pic>
      <p:pic>
        <p:nvPicPr>
          <p:cNvPr id="9" name="図 8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37826" y="5070641"/>
            <a:ext cx="1636740" cy="1336297"/>
          </a:xfrm>
          <a:prstGeom prst="rect">
            <a:avLst/>
          </a:prstGeom>
        </p:spPr>
      </p:pic>
      <p:pic>
        <p:nvPicPr>
          <p:cNvPr id="10" name="図 9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37826" y="4815344"/>
            <a:ext cx="457549" cy="1071817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rot="10800000" flipV="1">
            <a:off x="3269950" y="3402346"/>
            <a:ext cx="3784754" cy="1838591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0800000" flipV="1">
            <a:off x="3474570" y="3532140"/>
            <a:ext cx="3756271" cy="2589224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コンテンツ プレースホルダ 12" descr="電車２.tiff"/>
          <p:cNvPicPr>
            <a:picLocks noChangeAspect="1"/>
          </p:cNvPicPr>
          <p:nvPr/>
        </p:nvPicPr>
        <p:blipFill>
          <a:blip r:embed="rId4"/>
          <a:srcRect l="-15225" r="-15225"/>
          <a:stretch>
            <a:fillRect/>
          </a:stretch>
        </p:blipFill>
        <p:spPr>
          <a:xfrm rot="20438385" flipH="1">
            <a:off x="4325375" y="1025278"/>
            <a:ext cx="5373359" cy="244633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726117" y="496791"/>
            <a:ext cx="6678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本家サンデル</a:t>
            </a:r>
            <a:r>
              <a:rPr lang="ja-JP" altLang="en-US" sz="3200" dirty="0"/>
              <a:t>教授</a:t>
            </a:r>
            <a:r>
              <a:rPr lang="ja-JP" altLang="en-US" sz="3200" dirty="0" smtClean="0"/>
              <a:t>の逸話（暴走電車）</a:t>
            </a:r>
            <a:endParaRPr kumimoji="1" lang="ja-JP" altLang="en-US" sz="3200" dirty="0"/>
          </a:p>
        </p:txBody>
      </p:sp>
      <p:pic>
        <p:nvPicPr>
          <p:cNvPr id="12" name="図 11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16" y="2209800"/>
            <a:ext cx="525596" cy="123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22E-6 -4.50255E-6 L -0.34213 0.30796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５０００万</a:t>
            </a:r>
            <a:r>
              <a:rPr kumimoji="1" lang="ja-JP" altLang="en-US" dirty="0" smtClean="0"/>
              <a:t>円は？</a:t>
            </a:r>
            <a:endParaRPr kumimoji="1" lang="ja-JP" altLang="en-US" dirty="0"/>
          </a:p>
        </p:txBody>
      </p:sp>
      <p:pic>
        <p:nvPicPr>
          <p:cNvPr id="6" name="コンテンツ プレースホルダ 3" descr="1000mane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657600"/>
            <a:ext cx="2981672" cy="2236254"/>
          </a:xfrm>
          <a:prstGeom prst="rect">
            <a:avLst/>
          </a:prstGeom>
        </p:spPr>
      </p:pic>
      <p:pic>
        <p:nvPicPr>
          <p:cNvPr id="8" name="コンテンツ プレースホルダ 3" descr="1000mane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2753072" cy="2064804"/>
          </a:xfrm>
          <a:prstGeom prst="rect">
            <a:avLst/>
          </a:prstGeom>
        </p:spPr>
      </p:pic>
      <p:pic>
        <p:nvPicPr>
          <p:cNvPr id="10" name="コンテンツ プレースホルダ 3" descr="1000mane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2753072" cy="2064804"/>
          </a:xfrm>
          <a:prstGeom prst="rect">
            <a:avLst/>
          </a:prstGeom>
        </p:spPr>
      </p:pic>
      <p:pic>
        <p:nvPicPr>
          <p:cNvPr id="13" name="コンテンツ プレースホルダ 3" descr="1000mane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733800"/>
            <a:ext cx="2905472" cy="2179104"/>
          </a:xfrm>
          <a:prstGeom prst="rect">
            <a:avLst/>
          </a:prstGeom>
        </p:spPr>
      </p:pic>
      <p:pic>
        <p:nvPicPr>
          <p:cNvPr id="15" name="コンテンツ プレースホルダ 3" descr="1000mane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733800"/>
            <a:ext cx="2854672" cy="2141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借りただけで辞任する人もいる</a:t>
            </a:r>
            <a:endParaRPr kumimoji="1" lang="ja-JP" altLang="en-US" dirty="0"/>
          </a:p>
        </p:txBody>
      </p:sp>
      <p:pic>
        <p:nvPicPr>
          <p:cNvPr id="4" name="コンテンツ プレースホルダ 3" descr="in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4803499" cy="4525963"/>
          </a:xfrm>
        </p:spPr>
      </p:pic>
      <p:pic>
        <p:nvPicPr>
          <p:cNvPr id="17" name="コンテンツ プレースホルダ 3" descr="1000mane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661248"/>
            <a:ext cx="1080120" cy="810090"/>
          </a:xfrm>
          <a:prstGeom prst="rect">
            <a:avLst/>
          </a:prstGeom>
        </p:spPr>
      </p:pic>
      <p:pic>
        <p:nvPicPr>
          <p:cNvPr id="18" name="コンテンツ プレースホルダ 3" descr="1000mane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661248"/>
            <a:ext cx="1080120" cy="810090"/>
          </a:xfrm>
          <a:prstGeom prst="rect">
            <a:avLst/>
          </a:prstGeom>
        </p:spPr>
      </p:pic>
      <p:pic>
        <p:nvPicPr>
          <p:cNvPr id="19" name="コンテンツ プレースホルダ 3" descr="1000mane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661248"/>
            <a:ext cx="1080120" cy="810090"/>
          </a:xfrm>
          <a:prstGeom prst="rect">
            <a:avLst/>
          </a:prstGeom>
        </p:spPr>
      </p:pic>
      <p:pic>
        <p:nvPicPr>
          <p:cNvPr id="20" name="コンテンツ プレースホルダ 3" descr="1000mane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661248"/>
            <a:ext cx="1080120" cy="810090"/>
          </a:xfrm>
          <a:prstGeom prst="rect">
            <a:avLst/>
          </a:prstGeom>
        </p:spPr>
      </p:pic>
      <p:pic>
        <p:nvPicPr>
          <p:cNvPr id="21" name="コンテンツ プレースホルダ 3" descr="1000mane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661248"/>
            <a:ext cx="1080120" cy="810090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5580112" y="1412776"/>
            <a:ext cx="2448272" cy="1332728"/>
          </a:xfrm>
          <a:prstGeom prst="wedgeRectCallout">
            <a:avLst>
              <a:gd name="adj1" fmla="val -95933"/>
              <a:gd name="adj2" fmla="val 8299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親切な人だな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と思いました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2325254" cy="4694659"/>
          </a:xfrm>
          <a:prstGeom prst="rect">
            <a:avLst/>
          </a:prstGeom>
        </p:spPr>
      </p:pic>
      <p:sp>
        <p:nvSpPr>
          <p:cNvPr id="25" name="タイトル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親切にも</a:t>
            </a:r>
            <a:r>
              <a:rPr lang="ja-JP" altLang="en-US" dirty="0" err="1" smtClean="0"/>
              <a:t>ほどが</a:t>
            </a:r>
            <a:r>
              <a:rPr lang="ja-JP" altLang="en-US" dirty="0" smtClean="0"/>
              <a:t>ある？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毎年</a:t>
            </a:r>
            <a:r>
              <a:rPr lang="ja-JP" altLang="en-US" dirty="0" smtClean="0">
                <a:solidFill>
                  <a:srgbClr val="FF0000"/>
                </a:solidFill>
              </a:rPr>
              <a:t>贈与</a:t>
            </a:r>
            <a:r>
              <a:rPr lang="ja-JP" altLang="en-US" dirty="0"/>
              <a:t>さ</a:t>
            </a:r>
            <a:r>
              <a:rPr lang="ja-JP" altLang="en-US" dirty="0" smtClean="0"/>
              <a:t>れる３</a:t>
            </a:r>
            <a:r>
              <a:rPr kumimoji="1" lang="ja-JP" altLang="en-US" dirty="0" smtClean="0"/>
              <a:t>４６億円</a:t>
            </a:r>
            <a:endParaRPr kumimoji="1" lang="ja-JP" altLang="en-US" dirty="0"/>
          </a:p>
        </p:txBody>
      </p:sp>
      <p:grpSp>
        <p:nvGrpSpPr>
          <p:cNvPr id="2" name="グループ化 50"/>
          <p:cNvGrpSpPr/>
          <p:nvPr/>
        </p:nvGrpSpPr>
        <p:grpSpPr>
          <a:xfrm>
            <a:off x="3635896" y="1628800"/>
            <a:ext cx="504056" cy="4983294"/>
            <a:chOff x="3635896" y="1628800"/>
            <a:chExt cx="504056" cy="4983294"/>
          </a:xfrm>
        </p:grpSpPr>
        <p:grpSp>
          <p:nvGrpSpPr>
            <p:cNvPr id="3" name="グループ化 20"/>
            <p:cNvGrpSpPr/>
            <p:nvPr/>
          </p:nvGrpSpPr>
          <p:grpSpPr>
            <a:xfrm>
              <a:off x="3635896" y="4005064"/>
              <a:ext cx="504056" cy="2607030"/>
              <a:chOff x="1475656" y="1412776"/>
              <a:chExt cx="1800200" cy="5199318"/>
            </a:xfrm>
          </p:grpSpPr>
          <p:pic>
            <p:nvPicPr>
              <p:cNvPr id="10" name="図 9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5733256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11" name="図 10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5301208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12" name="図 11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4869160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13" name="図 12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4437112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14" name="図 13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4005064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15" name="図 14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3573016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16" name="図 15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3140968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17" name="図 16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2708920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18" name="図 17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2276872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19" name="図 18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1844824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20" name="図 19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1412776"/>
                <a:ext cx="1800200" cy="878838"/>
              </a:xfrm>
              <a:prstGeom prst="rect">
                <a:avLst/>
              </a:prstGeom>
            </p:spPr>
          </p:pic>
        </p:grpSp>
        <p:grpSp>
          <p:nvGrpSpPr>
            <p:cNvPr id="4" name="グループ化 38"/>
            <p:cNvGrpSpPr/>
            <p:nvPr/>
          </p:nvGrpSpPr>
          <p:grpSpPr>
            <a:xfrm>
              <a:off x="3635896" y="1628800"/>
              <a:ext cx="504056" cy="2607030"/>
              <a:chOff x="1475656" y="1412776"/>
              <a:chExt cx="1800200" cy="5199318"/>
            </a:xfrm>
          </p:grpSpPr>
          <p:pic>
            <p:nvPicPr>
              <p:cNvPr id="40" name="図 39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5733256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41" name="図 40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5301208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42" name="図 41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4869160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43" name="図 42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4437112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44" name="図 43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4005064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45" name="図 44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3573016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46" name="図 45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3140968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47" name="図 46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2708920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48" name="図 47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2276872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49" name="図 48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1844824"/>
                <a:ext cx="1800200" cy="878838"/>
              </a:xfrm>
              <a:prstGeom prst="rect">
                <a:avLst/>
              </a:prstGeom>
            </p:spPr>
          </p:pic>
          <p:pic>
            <p:nvPicPr>
              <p:cNvPr id="50" name="図 49" descr="10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5656" y="1412776"/>
                <a:ext cx="1800200" cy="878838"/>
              </a:xfrm>
              <a:prstGeom prst="rect">
                <a:avLst/>
              </a:prstGeom>
            </p:spPr>
          </p:pic>
        </p:grpSp>
      </p:grpSp>
      <p:sp>
        <p:nvSpPr>
          <p:cNvPr id="29" name="テキスト ボックス 28"/>
          <p:cNvSpPr txBox="1"/>
          <p:nvPr/>
        </p:nvSpPr>
        <p:spPr>
          <a:xfrm>
            <a:off x="4572000" y="2362200"/>
            <a:ext cx="31951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高さ　約３４６</a:t>
            </a:r>
            <a:r>
              <a:rPr kumimoji="1" lang="en-US" altLang="ja-JP" sz="3200" dirty="0" err="1" smtClean="0"/>
              <a:t>m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重さ　約３６００ｋｇ</a:t>
            </a:r>
            <a:endParaRPr lang="en-US" altLang="ja-JP" sz="3200" dirty="0" smtClean="0"/>
          </a:p>
          <a:p>
            <a:endParaRPr kumimoji="1" lang="en-US" altLang="ja-JP" sz="3200" dirty="0" smtClean="0"/>
          </a:p>
          <a:p>
            <a:r>
              <a:rPr lang="ja-JP" altLang="ja-JP" sz="3200" dirty="0" smtClean="0"/>
              <a:t>　＝</a:t>
            </a:r>
            <a:r>
              <a:rPr lang="ja-JP" altLang="en-US" sz="3200" dirty="0" smtClean="0"/>
              <a:t>６９２</a:t>
            </a:r>
            <a:r>
              <a:rPr lang="en-US" altLang="ja-JP" sz="3200" dirty="0" err="1" smtClean="0"/>
              <a:t>inos</a:t>
            </a:r>
            <a:endParaRPr lang="en-US" altLang="ja-JP" sz="3200" dirty="0" smtClean="0"/>
          </a:p>
          <a:p>
            <a:r>
              <a:rPr kumimoji="1" lang="en-US" altLang="ja-JP" sz="3200" dirty="0" smtClean="0"/>
              <a:t>　</a:t>
            </a:r>
            <a:r>
              <a:rPr kumimoji="1" lang="ja-JP" altLang="en-US" sz="3200" dirty="0" smtClean="0"/>
              <a:t>＝４３．３</a:t>
            </a:r>
            <a:r>
              <a:rPr kumimoji="1" lang="en-US" altLang="ja-JP" sz="3200" dirty="0" err="1" smtClean="0"/>
              <a:t>wat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医療は曲げられていないか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製薬会社は民間企業なのに</a:t>
            </a:r>
            <a:endParaRPr kumimoji="1" lang="en-US" altLang="ja-JP" dirty="0" smtClean="0"/>
          </a:p>
          <a:p>
            <a:r>
              <a:rPr lang="ja-JP" altLang="en-US" dirty="0"/>
              <a:t>なん</a:t>
            </a:r>
            <a:r>
              <a:rPr lang="ja-JP" altLang="en-US" dirty="0" smtClean="0"/>
              <a:t>の利益にもならない奨学寄付金を</a:t>
            </a:r>
            <a:endParaRPr lang="en-US" altLang="ja-JP" dirty="0" smtClean="0"/>
          </a:p>
          <a:p>
            <a:r>
              <a:rPr kumimoji="1" lang="ja-JP" altLang="en-US" dirty="0" smtClean="0"/>
              <a:t>なぜ毎年６９２</a:t>
            </a:r>
            <a:r>
              <a:rPr kumimoji="1" lang="en-US" altLang="ja-JP" dirty="0" err="1" smtClean="0"/>
              <a:t>inos</a:t>
            </a:r>
            <a:r>
              <a:rPr kumimoji="1" lang="ja-JP" altLang="en-US" dirty="0" smtClean="0"/>
              <a:t>も出しつつけるのか？</a:t>
            </a:r>
            <a:endParaRPr kumimoji="1" lang="en-US" altLang="ja-JP" dirty="0" smtClean="0"/>
          </a:p>
          <a:p>
            <a:r>
              <a:rPr lang="ja-JP" altLang="en-US" dirty="0"/>
              <a:t>すごく</a:t>
            </a:r>
            <a:r>
              <a:rPr lang="ja-JP" altLang="en-US" dirty="0" smtClean="0"/>
              <a:t>“親切な人”だから？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77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資金</a:t>
            </a:r>
            <a:r>
              <a:rPr lang="ja-JP" altLang="en-US" dirty="0" smtClean="0"/>
              <a:t>提供で臨床試験も変わる？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１９９４年アメリカ医師会雑誌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製薬会社が資金提供した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</a:t>
            </a:r>
            <a:r>
              <a:rPr lang="ja-JP" altLang="en-US" dirty="0"/>
              <a:t>　</a:t>
            </a:r>
            <a:r>
              <a:rPr lang="ja-JP" altLang="en-US" dirty="0" smtClean="0"/>
              <a:t>　５６の臨床試験を評価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↓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自社の薬は他社の薬</a:t>
            </a:r>
            <a:r>
              <a:rPr lang="ja-JP" altLang="en-US" dirty="0"/>
              <a:t>より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</a:t>
            </a:r>
            <a:r>
              <a:rPr lang="ja-JP" altLang="en-US" dirty="0" smtClean="0">
                <a:solidFill>
                  <a:srgbClr val="FF0000"/>
                </a:solidFill>
              </a:rPr>
              <a:t>「優れている」　２９％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　　　　　「同等以上」　　７１％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</a:t>
            </a:r>
            <a:r>
              <a:rPr lang="ja-JP" altLang="en-US" dirty="0" smtClean="0">
                <a:solidFill>
                  <a:srgbClr val="FF0000"/>
                </a:solidFill>
              </a:rPr>
              <a:t>「劣っている」　　０％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これは衝撃的なニュースでは？</a:t>
            </a:r>
            <a:endParaRPr lang="ja-JP" altLang="en-US" dirty="0"/>
          </a:p>
        </p:txBody>
      </p:sp>
      <p:pic>
        <p:nvPicPr>
          <p:cNvPr id="4" name="コンテンツ プレースホルダ 3" descr="社長交代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5967" r="-25967"/>
          <a:stretch>
            <a:fillRect/>
          </a:stretch>
        </p:blipFill>
        <p:spPr>
          <a:xfrm>
            <a:off x="-304800" y="1219200"/>
            <a:ext cx="9837416" cy="5410200"/>
          </a:xfrm>
        </p:spPr>
      </p:pic>
      <p:cxnSp>
        <p:nvCxnSpPr>
          <p:cNvPr id="6" name="直線コネクタ 5"/>
          <p:cNvCxnSpPr/>
          <p:nvPr/>
        </p:nvCxnSpPr>
        <p:spPr>
          <a:xfrm>
            <a:off x="1600200" y="3733800"/>
            <a:ext cx="36576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828800" y="3962400"/>
            <a:ext cx="5889753" cy="1077218"/>
          </a:xfrm>
          <a:prstGeom prst="rect">
            <a:avLst/>
          </a:prstGeom>
          <a:solidFill>
            <a:schemeClr val="accent3">
              <a:lumMod val="75000"/>
              <a:alpha val="91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奨学寄付金も「日本特異」として、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すべて一時的に停止した。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見出しにならない理由は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たぶん、</a:t>
            </a:r>
            <a:r>
              <a:rPr kumimoji="1" lang="ja-JP" altLang="en-US" dirty="0" err="1" smtClean="0"/>
              <a:t>ほ</a:t>
            </a:r>
            <a:r>
              <a:rPr kumimoji="1" lang="ja-JP" altLang="en-US" dirty="0" smtClean="0"/>
              <a:t>とぼりが冷めたころにまた再開するだろう</a:t>
            </a:r>
            <a:endParaRPr kumimoji="1" lang="en-US" altLang="ja-JP" dirty="0" smtClean="0"/>
          </a:p>
          <a:p>
            <a:r>
              <a:rPr lang="ja-JP" altLang="en-US" dirty="0" smtClean="0"/>
              <a:t>そもそも奨学寄付金のこと、国民はあまり知らないし</a:t>
            </a:r>
            <a:endParaRPr lang="en-US" altLang="ja-JP" dirty="0" smtClean="0"/>
          </a:p>
          <a:p>
            <a:r>
              <a:rPr kumimoji="1" lang="ja-JP" altLang="en-US" dirty="0">
                <a:solidFill>
                  <a:srgbClr val="FF0000"/>
                </a:solidFill>
              </a:rPr>
              <a:t>利益相</a:t>
            </a:r>
            <a:r>
              <a:rPr kumimoji="1" lang="ja-JP" altLang="en-US" dirty="0" smtClean="0">
                <a:solidFill>
                  <a:srgbClr val="FF0000"/>
                </a:solidFill>
              </a:rPr>
              <a:t>反</a:t>
            </a:r>
            <a:r>
              <a:rPr kumimoji="1" lang="ja-JP" altLang="en-US" dirty="0">
                <a:solidFill>
                  <a:srgbClr val="FF0000"/>
                </a:solidFill>
              </a:rPr>
              <a:t>と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いう言葉もあまり知られていないし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70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御巣鷹山の日航機事故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28" y="1268760"/>
            <a:ext cx="4648773" cy="50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“金属疲労”が見出しに登場</a:t>
            </a:r>
            <a:r>
              <a:rPr lang="ja-JP" altLang="en-US" dirty="0"/>
              <a:t>する</a:t>
            </a:r>
            <a:r>
              <a:rPr lang="ja-JP" altLang="en-US" dirty="0" smtClean="0"/>
              <a:t>件数</a:t>
            </a:r>
            <a:endParaRPr lang="ja-JP" altLang="en-US" dirty="0"/>
          </a:p>
        </p:txBody>
      </p:sp>
      <p:pic>
        <p:nvPicPr>
          <p:cNvPr id="4" name="コンテンツ プレースホルダ 3" descr="金属疲労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9560" b="-19560"/>
          <a:stretch>
            <a:fillRect/>
          </a:stretch>
        </p:blipFill>
        <p:spPr>
          <a:xfrm>
            <a:off x="0" y="1447800"/>
            <a:ext cx="9144000" cy="5028847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33400" y="2362200"/>
            <a:ext cx="344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読売新聞（ヨミダス歴史館で検索）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8600" y="5638800"/>
            <a:ext cx="426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昭和</a:t>
            </a:r>
            <a:endParaRPr kumimoji="1" lang="en-US" altLang="ja-JP" dirty="0" smtClean="0"/>
          </a:p>
          <a:p>
            <a:r>
              <a:rPr lang="ja-JP" altLang="en-US" dirty="0" smtClean="0"/>
              <a:t>３５年　　　　　　４５年　　　　　　　５５年　　　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00600" y="5638800"/>
            <a:ext cx="3886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平成</a:t>
            </a:r>
            <a:endParaRPr kumimoji="1" lang="en-US" altLang="ja-JP" dirty="0" smtClean="0"/>
          </a:p>
          <a:p>
            <a:r>
              <a:rPr lang="ja-JP" altLang="en-US" dirty="0" smtClean="0"/>
              <a:t>元年　　　　　　　１０年　　　　　　　２０年　　　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267200" y="56388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8610600" y="56388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4315968" y="1676400"/>
            <a:ext cx="332232" cy="4572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52800" y="129540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御巣鷹山の日航機事故（1985年）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00600" y="1905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美浜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号機　もんじゅ　コースター事故など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利益相反を</a:t>
            </a:r>
            <a:r>
              <a:rPr lang="ja-JP" altLang="en-US" smtClean="0"/>
              <a:t>金属疲労なみに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“利益相反”という言葉が“金属疲労”なみにふつうに報道されるようになってほしい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きょうはそういう願いを込めたシンポジウムです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ja-JP" dirty="0" smtClean="0"/>
              <a:t>　　　　　　　　　</a:t>
            </a:r>
            <a:r>
              <a:rPr lang="ja-JP" altLang="ja-JP" smtClean="0"/>
              <a:t>　</a:t>
            </a:r>
            <a:r>
              <a:rPr lang="ja-JP" altLang="en-US" smtClean="0"/>
              <a:t>　　　</a:t>
            </a:r>
            <a:r>
              <a:rPr lang="en-US" altLang="ja-JP" smtClean="0"/>
              <a:t>↓</a:t>
            </a:r>
            <a:endParaRPr lang="en-US" altLang="ja-JP" dirty="0" smtClean="0"/>
          </a:p>
          <a:p>
            <a:r>
              <a:rPr lang="ja-JP" altLang="ja-JP" dirty="0" smtClean="0"/>
              <a:t>“</a:t>
            </a:r>
            <a:r>
              <a:rPr lang="ja-JP" altLang="en-US" dirty="0" smtClean="0"/>
              <a:t>利益相反”を隠していることが恥となる社会</a:t>
            </a:r>
            <a:endParaRPr lang="en-US" altLang="ja-JP" dirty="0" smtClean="0"/>
          </a:p>
          <a:p>
            <a:r>
              <a:rPr lang="ja-JP" altLang="en-US" dirty="0" smtClean="0"/>
              <a:t>“利益相反”を放置することが許されない社会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79824"/>
            <a:ext cx="1625492" cy="1327114"/>
          </a:xfrm>
          <a:prstGeom prst="rect">
            <a:avLst/>
          </a:prstGeom>
        </p:spPr>
      </p:pic>
      <p:pic>
        <p:nvPicPr>
          <p:cNvPr id="9" name="図 8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37826" y="5070641"/>
            <a:ext cx="1636740" cy="1336297"/>
          </a:xfrm>
          <a:prstGeom prst="rect">
            <a:avLst/>
          </a:prstGeom>
        </p:spPr>
      </p:pic>
      <p:pic>
        <p:nvPicPr>
          <p:cNvPr id="10" name="図 9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37826" y="4815344"/>
            <a:ext cx="457549" cy="1071817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rot="10800000" flipV="1">
            <a:off x="3269948" y="3288618"/>
            <a:ext cx="3886730" cy="195232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6" idx="2"/>
          </p:cNvCxnSpPr>
          <p:nvPr/>
        </p:nvCxnSpPr>
        <p:spPr>
          <a:xfrm rot="5400000">
            <a:off x="4075028" y="2801982"/>
            <a:ext cx="2742052" cy="3942976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>
            <a:off x="1905000" y="3200400"/>
            <a:ext cx="3429000" cy="1066800"/>
          </a:xfrm>
          <a:custGeom>
            <a:avLst/>
            <a:gdLst>
              <a:gd name="connsiteX0" fmla="*/ 3243791 w 3243791"/>
              <a:gd name="connsiteY0" fmla="*/ 1107723 h 1171223"/>
              <a:gd name="connsiteX1" fmla="*/ 2619375 w 3243791"/>
              <a:gd name="connsiteY1" fmla="*/ 1171223 h 1171223"/>
              <a:gd name="connsiteX2" fmla="*/ 2619375 w 3243791"/>
              <a:gd name="connsiteY2" fmla="*/ 1171223 h 1171223"/>
              <a:gd name="connsiteX3" fmla="*/ 1984375 w 3243791"/>
              <a:gd name="connsiteY3" fmla="*/ 1097139 h 1171223"/>
              <a:gd name="connsiteX4" fmla="*/ 1370541 w 3243791"/>
              <a:gd name="connsiteY4" fmla="*/ 800806 h 1171223"/>
              <a:gd name="connsiteX5" fmla="*/ 724958 w 3243791"/>
              <a:gd name="connsiteY5" fmla="*/ 440973 h 1171223"/>
              <a:gd name="connsiteX6" fmla="*/ 111125 w 3243791"/>
              <a:gd name="connsiteY6" fmla="*/ 70556 h 1171223"/>
              <a:gd name="connsiteX7" fmla="*/ 58208 w 3243791"/>
              <a:gd name="connsiteY7" fmla="*/ 17639 h 117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791" h="1171223">
                <a:moveTo>
                  <a:pt x="3243791" y="1107723"/>
                </a:moveTo>
                <a:lnTo>
                  <a:pt x="2619375" y="1171223"/>
                </a:lnTo>
                <a:lnTo>
                  <a:pt x="2619375" y="1171223"/>
                </a:lnTo>
                <a:cubicBezTo>
                  <a:pt x="2513542" y="1158876"/>
                  <a:pt x="2192514" y="1158875"/>
                  <a:pt x="1984375" y="1097139"/>
                </a:cubicBezTo>
                <a:cubicBezTo>
                  <a:pt x="1776236" y="1035403"/>
                  <a:pt x="1580444" y="910167"/>
                  <a:pt x="1370541" y="800806"/>
                </a:cubicBezTo>
                <a:cubicBezTo>
                  <a:pt x="1160638" y="691445"/>
                  <a:pt x="934861" y="562681"/>
                  <a:pt x="724958" y="440973"/>
                </a:cubicBezTo>
                <a:cubicBezTo>
                  <a:pt x="515055" y="319265"/>
                  <a:pt x="222250" y="141112"/>
                  <a:pt x="111125" y="70556"/>
                </a:cubicBezTo>
                <a:cubicBezTo>
                  <a:pt x="0" y="0"/>
                  <a:pt x="58208" y="17639"/>
                  <a:pt x="58208" y="17639"/>
                </a:cubicBezTo>
              </a:path>
            </a:pathLst>
          </a:cu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1726586" y="3348633"/>
            <a:ext cx="3934348" cy="1312613"/>
          </a:xfrm>
          <a:custGeom>
            <a:avLst/>
            <a:gdLst>
              <a:gd name="connsiteX0" fmla="*/ 3243791 w 3243791"/>
              <a:gd name="connsiteY0" fmla="*/ 1107723 h 1171223"/>
              <a:gd name="connsiteX1" fmla="*/ 2619375 w 3243791"/>
              <a:gd name="connsiteY1" fmla="*/ 1171223 h 1171223"/>
              <a:gd name="connsiteX2" fmla="*/ 2619375 w 3243791"/>
              <a:gd name="connsiteY2" fmla="*/ 1171223 h 1171223"/>
              <a:gd name="connsiteX3" fmla="*/ 1984375 w 3243791"/>
              <a:gd name="connsiteY3" fmla="*/ 1097139 h 1171223"/>
              <a:gd name="connsiteX4" fmla="*/ 1370541 w 3243791"/>
              <a:gd name="connsiteY4" fmla="*/ 800806 h 1171223"/>
              <a:gd name="connsiteX5" fmla="*/ 724958 w 3243791"/>
              <a:gd name="connsiteY5" fmla="*/ 440973 h 1171223"/>
              <a:gd name="connsiteX6" fmla="*/ 111125 w 3243791"/>
              <a:gd name="connsiteY6" fmla="*/ 70556 h 1171223"/>
              <a:gd name="connsiteX7" fmla="*/ 58208 w 3243791"/>
              <a:gd name="connsiteY7" fmla="*/ 17639 h 117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791" h="1171223">
                <a:moveTo>
                  <a:pt x="3243791" y="1107723"/>
                </a:moveTo>
                <a:lnTo>
                  <a:pt x="2619375" y="1171223"/>
                </a:lnTo>
                <a:lnTo>
                  <a:pt x="2619375" y="1171223"/>
                </a:lnTo>
                <a:cubicBezTo>
                  <a:pt x="2513542" y="1158876"/>
                  <a:pt x="2192514" y="1158875"/>
                  <a:pt x="1984375" y="1097139"/>
                </a:cubicBezTo>
                <a:cubicBezTo>
                  <a:pt x="1776236" y="1035403"/>
                  <a:pt x="1580444" y="910167"/>
                  <a:pt x="1370541" y="800806"/>
                </a:cubicBezTo>
                <a:cubicBezTo>
                  <a:pt x="1160638" y="691445"/>
                  <a:pt x="934861" y="562681"/>
                  <a:pt x="724958" y="440973"/>
                </a:cubicBezTo>
                <a:cubicBezTo>
                  <a:pt x="515055" y="319265"/>
                  <a:pt x="222250" y="141112"/>
                  <a:pt x="111125" y="70556"/>
                </a:cubicBezTo>
                <a:cubicBezTo>
                  <a:pt x="0" y="0"/>
                  <a:pt x="58208" y="17639"/>
                  <a:pt x="58208" y="17639"/>
                </a:cubicBezTo>
              </a:path>
            </a:pathLst>
          </a:cu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コンテンツ プレースホルダ 12" descr="電車２.tiff"/>
          <p:cNvPicPr>
            <a:picLocks noChangeAspect="1"/>
          </p:cNvPicPr>
          <p:nvPr/>
        </p:nvPicPr>
        <p:blipFill>
          <a:blip r:embed="rId4"/>
          <a:srcRect l="-15225" r="-15225"/>
          <a:stretch>
            <a:fillRect/>
          </a:stretch>
        </p:blipFill>
        <p:spPr>
          <a:xfrm rot="20438385" flipH="1">
            <a:off x="4325375" y="1025278"/>
            <a:ext cx="5373359" cy="244633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26117" y="496791"/>
            <a:ext cx="6678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本家サンデル</a:t>
            </a:r>
            <a:r>
              <a:rPr lang="ja-JP" altLang="en-US" sz="3200" dirty="0"/>
              <a:t>教授</a:t>
            </a:r>
            <a:r>
              <a:rPr lang="ja-JP" altLang="en-US" sz="3200" dirty="0" smtClean="0"/>
              <a:t>の逸話（暴走電車）</a:t>
            </a:r>
            <a:endParaRPr kumimoji="1" lang="ja-JP" altLang="en-US" sz="3200" dirty="0"/>
          </a:p>
        </p:txBody>
      </p:sp>
      <p:pic>
        <p:nvPicPr>
          <p:cNvPr id="18" name="図 17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16" y="2209800"/>
            <a:ext cx="525596" cy="123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808E-6 2.81879E-6 C -0.00678 0.00555 -0.01303 0.01273 -0.02015 0.01759 C -0.03822 0.02939 -0.05697 0.03749 -0.07503 0.0486 C -0.08927 0.05693 -0.10421 0.06526 -0.11967 0.06896 C -0.12609 0.07243 -0.13113 0.07567 -0.1379 0.07706 C -0.14502 0.0803 -0.15284 0.08308 -0.16013 0.08516 C -0.16517 0.0884 -0.16882 0.08933 -0.17437 0.09049 C -0.19105 0.09789 -0.20668 0.10252 -0.22404 0.10414 C -0.24714 0.10854 -0.27111 0.10738 -0.29403 0.10807 C -0.31071 0.10715 -0.32634 0.1046 -0.34266 0.10275 C -0.35065 0.10044 -0.35829 0.09905 -0.36611 0.09743 C -0.37236 0.09396 -0.37774 0.09187 -0.38434 0.09049 C -0.38608 0.08956 -0.38782 0.08887 -0.38938 0.08794 C -0.39059 0.08701 -0.39129 0.08563 -0.39233 0.08516 C -0.39442 0.08377 -0.39841 0.08239 -0.39841 0.08239 C -0.40518 0.07591 -0.41699 0.06734 -0.42481 0.0648 C -0.43957 0.05276 -0.45537 0.03841 -0.47257 0.03517 C -0.48698 0.02707 -0.50227 0.02245 -0.5172 0.0162 C -0.52067 0.01458 -0.52397 0.01365 -0.52727 0.01226 C -0.53769 0.00787 -0.53978 0.0081 -0.53544 0.0081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79824"/>
            <a:ext cx="1625492" cy="1327114"/>
          </a:xfrm>
          <a:prstGeom prst="rect">
            <a:avLst/>
          </a:prstGeom>
        </p:spPr>
      </p:pic>
      <p:pic>
        <p:nvPicPr>
          <p:cNvPr id="9" name="図 8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37826" y="5070641"/>
            <a:ext cx="1636740" cy="1336297"/>
          </a:xfrm>
          <a:prstGeom prst="rect">
            <a:avLst/>
          </a:prstGeom>
        </p:spPr>
      </p:pic>
      <p:pic>
        <p:nvPicPr>
          <p:cNvPr id="10" name="図 9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37826" y="4815344"/>
            <a:ext cx="457549" cy="1071817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rot="10800000" flipV="1">
            <a:off x="3269950" y="3402346"/>
            <a:ext cx="3784754" cy="1838591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0800000" flipV="1">
            <a:off x="3474570" y="3532140"/>
            <a:ext cx="3756271" cy="2589224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コンテンツ プレースホルダ 12" descr="電車２.tiff"/>
          <p:cNvPicPr>
            <a:picLocks noChangeAspect="1"/>
          </p:cNvPicPr>
          <p:nvPr/>
        </p:nvPicPr>
        <p:blipFill>
          <a:blip r:embed="rId4"/>
          <a:srcRect l="-15225" r="-15225"/>
          <a:stretch>
            <a:fillRect/>
          </a:stretch>
        </p:blipFill>
        <p:spPr>
          <a:xfrm rot="20438385" flipH="1">
            <a:off x="4325375" y="1002148"/>
            <a:ext cx="5373359" cy="2446332"/>
          </a:xfrm>
          <a:prstGeom prst="rect">
            <a:avLst/>
          </a:prstGeom>
        </p:spPr>
      </p:pic>
      <p:pic>
        <p:nvPicPr>
          <p:cNvPr id="12" name="図 11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94150" y="3959251"/>
            <a:ext cx="685800" cy="160649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26117" y="496791"/>
            <a:ext cx="6678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本家サンデル</a:t>
            </a:r>
            <a:r>
              <a:rPr lang="ja-JP" altLang="en-US" sz="3200" dirty="0"/>
              <a:t>教授</a:t>
            </a:r>
            <a:r>
              <a:rPr lang="ja-JP" altLang="en-US" sz="3200" dirty="0" smtClean="0"/>
              <a:t>の逸話（暴走電車）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62E-7 2.34899E-6 L -0.19208 0.1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79824"/>
            <a:ext cx="1625492" cy="1327114"/>
          </a:xfrm>
          <a:prstGeom prst="rect">
            <a:avLst/>
          </a:prstGeom>
        </p:spPr>
      </p:pic>
      <p:pic>
        <p:nvPicPr>
          <p:cNvPr id="9" name="図 8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37826" y="5070641"/>
            <a:ext cx="1636740" cy="1336297"/>
          </a:xfrm>
          <a:prstGeom prst="rect">
            <a:avLst/>
          </a:prstGeom>
        </p:spPr>
      </p:pic>
      <p:pic>
        <p:nvPicPr>
          <p:cNvPr id="10" name="図 9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37826" y="4815344"/>
            <a:ext cx="457549" cy="1071817"/>
          </a:xfrm>
          <a:prstGeom prst="rect">
            <a:avLst/>
          </a:prstGeom>
        </p:spPr>
      </p:pic>
      <p:pic>
        <p:nvPicPr>
          <p:cNvPr id="11" name="図 10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16" y="2057400"/>
            <a:ext cx="525596" cy="1231218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rot="10800000" flipV="1">
            <a:off x="3269948" y="3288618"/>
            <a:ext cx="3886730" cy="195232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6" idx="2"/>
          </p:cNvCxnSpPr>
          <p:nvPr/>
        </p:nvCxnSpPr>
        <p:spPr>
          <a:xfrm rot="5400000">
            <a:off x="4075028" y="2778852"/>
            <a:ext cx="2742052" cy="3942976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>
            <a:off x="1905000" y="3200400"/>
            <a:ext cx="3429000" cy="1066800"/>
          </a:xfrm>
          <a:custGeom>
            <a:avLst/>
            <a:gdLst>
              <a:gd name="connsiteX0" fmla="*/ 3243791 w 3243791"/>
              <a:gd name="connsiteY0" fmla="*/ 1107723 h 1171223"/>
              <a:gd name="connsiteX1" fmla="*/ 2619375 w 3243791"/>
              <a:gd name="connsiteY1" fmla="*/ 1171223 h 1171223"/>
              <a:gd name="connsiteX2" fmla="*/ 2619375 w 3243791"/>
              <a:gd name="connsiteY2" fmla="*/ 1171223 h 1171223"/>
              <a:gd name="connsiteX3" fmla="*/ 1984375 w 3243791"/>
              <a:gd name="connsiteY3" fmla="*/ 1097139 h 1171223"/>
              <a:gd name="connsiteX4" fmla="*/ 1370541 w 3243791"/>
              <a:gd name="connsiteY4" fmla="*/ 800806 h 1171223"/>
              <a:gd name="connsiteX5" fmla="*/ 724958 w 3243791"/>
              <a:gd name="connsiteY5" fmla="*/ 440973 h 1171223"/>
              <a:gd name="connsiteX6" fmla="*/ 111125 w 3243791"/>
              <a:gd name="connsiteY6" fmla="*/ 70556 h 1171223"/>
              <a:gd name="connsiteX7" fmla="*/ 58208 w 3243791"/>
              <a:gd name="connsiteY7" fmla="*/ 17639 h 117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791" h="1171223">
                <a:moveTo>
                  <a:pt x="3243791" y="1107723"/>
                </a:moveTo>
                <a:lnTo>
                  <a:pt x="2619375" y="1171223"/>
                </a:lnTo>
                <a:lnTo>
                  <a:pt x="2619375" y="1171223"/>
                </a:lnTo>
                <a:cubicBezTo>
                  <a:pt x="2513542" y="1158876"/>
                  <a:pt x="2192514" y="1158875"/>
                  <a:pt x="1984375" y="1097139"/>
                </a:cubicBezTo>
                <a:cubicBezTo>
                  <a:pt x="1776236" y="1035403"/>
                  <a:pt x="1580444" y="910167"/>
                  <a:pt x="1370541" y="800806"/>
                </a:cubicBezTo>
                <a:cubicBezTo>
                  <a:pt x="1160638" y="691445"/>
                  <a:pt x="934861" y="562681"/>
                  <a:pt x="724958" y="440973"/>
                </a:cubicBezTo>
                <a:cubicBezTo>
                  <a:pt x="515055" y="319265"/>
                  <a:pt x="222250" y="141112"/>
                  <a:pt x="111125" y="70556"/>
                </a:cubicBezTo>
                <a:cubicBezTo>
                  <a:pt x="0" y="0"/>
                  <a:pt x="58208" y="17639"/>
                  <a:pt x="58208" y="17639"/>
                </a:cubicBezTo>
              </a:path>
            </a:pathLst>
          </a:cu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1726586" y="3348633"/>
            <a:ext cx="3934348" cy="1312613"/>
          </a:xfrm>
          <a:custGeom>
            <a:avLst/>
            <a:gdLst>
              <a:gd name="connsiteX0" fmla="*/ 3243791 w 3243791"/>
              <a:gd name="connsiteY0" fmla="*/ 1107723 h 1171223"/>
              <a:gd name="connsiteX1" fmla="*/ 2619375 w 3243791"/>
              <a:gd name="connsiteY1" fmla="*/ 1171223 h 1171223"/>
              <a:gd name="connsiteX2" fmla="*/ 2619375 w 3243791"/>
              <a:gd name="connsiteY2" fmla="*/ 1171223 h 1171223"/>
              <a:gd name="connsiteX3" fmla="*/ 1984375 w 3243791"/>
              <a:gd name="connsiteY3" fmla="*/ 1097139 h 1171223"/>
              <a:gd name="connsiteX4" fmla="*/ 1370541 w 3243791"/>
              <a:gd name="connsiteY4" fmla="*/ 800806 h 1171223"/>
              <a:gd name="connsiteX5" fmla="*/ 724958 w 3243791"/>
              <a:gd name="connsiteY5" fmla="*/ 440973 h 1171223"/>
              <a:gd name="connsiteX6" fmla="*/ 111125 w 3243791"/>
              <a:gd name="connsiteY6" fmla="*/ 70556 h 1171223"/>
              <a:gd name="connsiteX7" fmla="*/ 58208 w 3243791"/>
              <a:gd name="connsiteY7" fmla="*/ 17639 h 117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791" h="1171223">
                <a:moveTo>
                  <a:pt x="3243791" y="1107723"/>
                </a:moveTo>
                <a:lnTo>
                  <a:pt x="2619375" y="1171223"/>
                </a:lnTo>
                <a:lnTo>
                  <a:pt x="2619375" y="1171223"/>
                </a:lnTo>
                <a:cubicBezTo>
                  <a:pt x="2513542" y="1158876"/>
                  <a:pt x="2192514" y="1158875"/>
                  <a:pt x="1984375" y="1097139"/>
                </a:cubicBezTo>
                <a:cubicBezTo>
                  <a:pt x="1776236" y="1035403"/>
                  <a:pt x="1580444" y="910167"/>
                  <a:pt x="1370541" y="800806"/>
                </a:cubicBezTo>
                <a:cubicBezTo>
                  <a:pt x="1160638" y="691445"/>
                  <a:pt x="934861" y="562681"/>
                  <a:pt x="724958" y="440973"/>
                </a:cubicBezTo>
                <a:cubicBezTo>
                  <a:pt x="515055" y="319265"/>
                  <a:pt x="222250" y="141112"/>
                  <a:pt x="111125" y="70556"/>
                </a:cubicBezTo>
                <a:cubicBezTo>
                  <a:pt x="0" y="0"/>
                  <a:pt x="58208" y="17639"/>
                  <a:pt x="58208" y="17639"/>
                </a:cubicBezTo>
              </a:path>
            </a:pathLst>
          </a:cu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コンテンツ プレースホルダ 12" descr="電車２.tiff"/>
          <p:cNvPicPr>
            <a:picLocks noChangeAspect="1"/>
          </p:cNvPicPr>
          <p:nvPr/>
        </p:nvPicPr>
        <p:blipFill>
          <a:blip r:embed="rId4"/>
          <a:srcRect l="-15225" r="-15225"/>
          <a:stretch>
            <a:fillRect/>
          </a:stretch>
        </p:blipFill>
        <p:spPr>
          <a:xfrm rot="20438385" flipH="1">
            <a:off x="4325375" y="1002148"/>
            <a:ext cx="5373359" cy="2446332"/>
          </a:xfrm>
          <a:prstGeom prst="rect">
            <a:avLst/>
          </a:prstGeom>
        </p:spPr>
      </p:pic>
      <p:pic>
        <p:nvPicPr>
          <p:cNvPr id="14" name="図 13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94150" y="3959251"/>
            <a:ext cx="685800" cy="160649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905000" y="0"/>
            <a:ext cx="4349268" cy="1384995"/>
          </a:xfrm>
          <a:prstGeom prst="rect">
            <a:avLst/>
          </a:prstGeom>
          <a:solidFill>
            <a:schemeClr val="accent6">
              <a:lumMod val="40000"/>
              <a:lumOff val="60000"/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５－１＝</a:t>
            </a:r>
            <a:r>
              <a:rPr lang="ja-JP" altLang="en-US" sz="2800" dirty="0"/>
              <a:t>４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犠牲者数を減らす選択が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常に正義とは限らない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79824"/>
            <a:ext cx="1625492" cy="1327114"/>
          </a:xfrm>
          <a:prstGeom prst="rect">
            <a:avLst/>
          </a:prstGeom>
        </p:spPr>
      </p:pic>
      <p:pic>
        <p:nvPicPr>
          <p:cNvPr id="9" name="図 8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37826" y="5070641"/>
            <a:ext cx="1636740" cy="1336297"/>
          </a:xfrm>
          <a:prstGeom prst="rect">
            <a:avLst/>
          </a:prstGeom>
        </p:spPr>
      </p:pic>
      <p:pic>
        <p:nvPicPr>
          <p:cNvPr id="10" name="図 9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37826" y="4815344"/>
            <a:ext cx="457549" cy="1071817"/>
          </a:xfrm>
          <a:prstGeom prst="rect">
            <a:avLst/>
          </a:prstGeom>
        </p:spPr>
      </p:pic>
      <p:pic>
        <p:nvPicPr>
          <p:cNvPr id="11" name="図 10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16" y="2057400"/>
            <a:ext cx="525596" cy="1231218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rot="10800000" flipV="1">
            <a:off x="3269948" y="3288618"/>
            <a:ext cx="3886730" cy="195232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6" idx="2"/>
          </p:cNvCxnSpPr>
          <p:nvPr/>
        </p:nvCxnSpPr>
        <p:spPr>
          <a:xfrm rot="5400000">
            <a:off x="4075028" y="2778852"/>
            <a:ext cx="2742052" cy="3942976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>
            <a:off x="1905000" y="3200400"/>
            <a:ext cx="3429000" cy="1066800"/>
          </a:xfrm>
          <a:custGeom>
            <a:avLst/>
            <a:gdLst>
              <a:gd name="connsiteX0" fmla="*/ 3243791 w 3243791"/>
              <a:gd name="connsiteY0" fmla="*/ 1107723 h 1171223"/>
              <a:gd name="connsiteX1" fmla="*/ 2619375 w 3243791"/>
              <a:gd name="connsiteY1" fmla="*/ 1171223 h 1171223"/>
              <a:gd name="connsiteX2" fmla="*/ 2619375 w 3243791"/>
              <a:gd name="connsiteY2" fmla="*/ 1171223 h 1171223"/>
              <a:gd name="connsiteX3" fmla="*/ 1984375 w 3243791"/>
              <a:gd name="connsiteY3" fmla="*/ 1097139 h 1171223"/>
              <a:gd name="connsiteX4" fmla="*/ 1370541 w 3243791"/>
              <a:gd name="connsiteY4" fmla="*/ 800806 h 1171223"/>
              <a:gd name="connsiteX5" fmla="*/ 724958 w 3243791"/>
              <a:gd name="connsiteY5" fmla="*/ 440973 h 1171223"/>
              <a:gd name="connsiteX6" fmla="*/ 111125 w 3243791"/>
              <a:gd name="connsiteY6" fmla="*/ 70556 h 1171223"/>
              <a:gd name="connsiteX7" fmla="*/ 58208 w 3243791"/>
              <a:gd name="connsiteY7" fmla="*/ 17639 h 117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791" h="1171223">
                <a:moveTo>
                  <a:pt x="3243791" y="1107723"/>
                </a:moveTo>
                <a:lnTo>
                  <a:pt x="2619375" y="1171223"/>
                </a:lnTo>
                <a:lnTo>
                  <a:pt x="2619375" y="1171223"/>
                </a:lnTo>
                <a:cubicBezTo>
                  <a:pt x="2513542" y="1158876"/>
                  <a:pt x="2192514" y="1158875"/>
                  <a:pt x="1984375" y="1097139"/>
                </a:cubicBezTo>
                <a:cubicBezTo>
                  <a:pt x="1776236" y="1035403"/>
                  <a:pt x="1580444" y="910167"/>
                  <a:pt x="1370541" y="800806"/>
                </a:cubicBezTo>
                <a:cubicBezTo>
                  <a:pt x="1160638" y="691445"/>
                  <a:pt x="934861" y="562681"/>
                  <a:pt x="724958" y="440973"/>
                </a:cubicBezTo>
                <a:cubicBezTo>
                  <a:pt x="515055" y="319265"/>
                  <a:pt x="222250" y="141112"/>
                  <a:pt x="111125" y="70556"/>
                </a:cubicBezTo>
                <a:cubicBezTo>
                  <a:pt x="0" y="0"/>
                  <a:pt x="58208" y="17639"/>
                  <a:pt x="58208" y="17639"/>
                </a:cubicBezTo>
              </a:path>
            </a:pathLst>
          </a:cu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1726586" y="3348633"/>
            <a:ext cx="3934348" cy="1312613"/>
          </a:xfrm>
          <a:custGeom>
            <a:avLst/>
            <a:gdLst>
              <a:gd name="connsiteX0" fmla="*/ 3243791 w 3243791"/>
              <a:gd name="connsiteY0" fmla="*/ 1107723 h 1171223"/>
              <a:gd name="connsiteX1" fmla="*/ 2619375 w 3243791"/>
              <a:gd name="connsiteY1" fmla="*/ 1171223 h 1171223"/>
              <a:gd name="connsiteX2" fmla="*/ 2619375 w 3243791"/>
              <a:gd name="connsiteY2" fmla="*/ 1171223 h 1171223"/>
              <a:gd name="connsiteX3" fmla="*/ 1984375 w 3243791"/>
              <a:gd name="connsiteY3" fmla="*/ 1097139 h 1171223"/>
              <a:gd name="connsiteX4" fmla="*/ 1370541 w 3243791"/>
              <a:gd name="connsiteY4" fmla="*/ 800806 h 1171223"/>
              <a:gd name="connsiteX5" fmla="*/ 724958 w 3243791"/>
              <a:gd name="connsiteY5" fmla="*/ 440973 h 1171223"/>
              <a:gd name="connsiteX6" fmla="*/ 111125 w 3243791"/>
              <a:gd name="connsiteY6" fmla="*/ 70556 h 1171223"/>
              <a:gd name="connsiteX7" fmla="*/ 58208 w 3243791"/>
              <a:gd name="connsiteY7" fmla="*/ 17639 h 117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791" h="1171223">
                <a:moveTo>
                  <a:pt x="3243791" y="1107723"/>
                </a:moveTo>
                <a:lnTo>
                  <a:pt x="2619375" y="1171223"/>
                </a:lnTo>
                <a:lnTo>
                  <a:pt x="2619375" y="1171223"/>
                </a:lnTo>
                <a:cubicBezTo>
                  <a:pt x="2513542" y="1158876"/>
                  <a:pt x="2192514" y="1158875"/>
                  <a:pt x="1984375" y="1097139"/>
                </a:cubicBezTo>
                <a:cubicBezTo>
                  <a:pt x="1776236" y="1035403"/>
                  <a:pt x="1580444" y="910167"/>
                  <a:pt x="1370541" y="800806"/>
                </a:cubicBezTo>
                <a:cubicBezTo>
                  <a:pt x="1160638" y="691445"/>
                  <a:pt x="934861" y="562681"/>
                  <a:pt x="724958" y="440973"/>
                </a:cubicBezTo>
                <a:cubicBezTo>
                  <a:pt x="515055" y="319265"/>
                  <a:pt x="222250" y="141112"/>
                  <a:pt x="111125" y="70556"/>
                </a:cubicBezTo>
                <a:cubicBezTo>
                  <a:pt x="0" y="0"/>
                  <a:pt x="58208" y="17639"/>
                  <a:pt x="58208" y="17639"/>
                </a:cubicBezTo>
              </a:path>
            </a:pathLst>
          </a:cu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コンテンツ プレースホルダ 12" descr="電車２.tiff"/>
          <p:cNvPicPr>
            <a:picLocks noChangeAspect="1"/>
          </p:cNvPicPr>
          <p:nvPr/>
        </p:nvPicPr>
        <p:blipFill>
          <a:blip r:embed="rId4"/>
          <a:srcRect l="-15225" r="-15225"/>
          <a:stretch>
            <a:fillRect/>
          </a:stretch>
        </p:blipFill>
        <p:spPr>
          <a:xfrm rot="20438385" flipH="1">
            <a:off x="4325375" y="1002148"/>
            <a:ext cx="5373359" cy="244633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905000" y="0"/>
            <a:ext cx="4977645" cy="954107"/>
          </a:xfrm>
          <a:prstGeom prst="rect">
            <a:avLst/>
          </a:prstGeom>
          <a:solidFill>
            <a:schemeClr val="accent6">
              <a:lumMod val="40000"/>
              <a:lumOff val="60000"/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では、待避線の方にいる１人が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自分のかわいい息子だったら？</a:t>
            </a:r>
            <a:endParaRPr kumimoji="1" lang="en-US" altLang="ja-JP" sz="2800" dirty="0" smtClean="0"/>
          </a:p>
        </p:txBody>
      </p:sp>
      <p:pic>
        <p:nvPicPr>
          <p:cNvPr id="19" name="図 18" descr="こども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09800"/>
            <a:ext cx="984908" cy="102833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79824"/>
            <a:ext cx="1625492" cy="1327114"/>
          </a:xfrm>
          <a:prstGeom prst="rect">
            <a:avLst/>
          </a:prstGeom>
        </p:spPr>
      </p:pic>
      <p:pic>
        <p:nvPicPr>
          <p:cNvPr id="9" name="図 8" descr="作業員２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37826" y="5070641"/>
            <a:ext cx="1636740" cy="1336297"/>
          </a:xfrm>
          <a:prstGeom prst="rect">
            <a:avLst/>
          </a:prstGeom>
        </p:spPr>
      </p:pic>
      <p:pic>
        <p:nvPicPr>
          <p:cNvPr id="10" name="図 9" descr="作業員１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37826" y="4815344"/>
            <a:ext cx="457549" cy="1071817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rot="10800000" flipV="1">
            <a:off x="3269948" y="3288618"/>
            <a:ext cx="3886730" cy="195232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6" idx="2"/>
          </p:cNvCxnSpPr>
          <p:nvPr/>
        </p:nvCxnSpPr>
        <p:spPr>
          <a:xfrm rot="5400000">
            <a:off x="4075028" y="2778852"/>
            <a:ext cx="2742052" cy="3942976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>
            <a:off x="1905000" y="3200400"/>
            <a:ext cx="3429000" cy="1066800"/>
          </a:xfrm>
          <a:custGeom>
            <a:avLst/>
            <a:gdLst>
              <a:gd name="connsiteX0" fmla="*/ 3243791 w 3243791"/>
              <a:gd name="connsiteY0" fmla="*/ 1107723 h 1171223"/>
              <a:gd name="connsiteX1" fmla="*/ 2619375 w 3243791"/>
              <a:gd name="connsiteY1" fmla="*/ 1171223 h 1171223"/>
              <a:gd name="connsiteX2" fmla="*/ 2619375 w 3243791"/>
              <a:gd name="connsiteY2" fmla="*/ 1171223 h 1171223"/>
              <a:gd name="connsiteX3" fmla="*/ 1984375 w 3243791"/>
              <a:gd name="connsiteY3" fmla="*/ 1097139 h 1171223"/>
              <a:gd name="connsiteX4" fmla="*/ 1370541 w 3243791"/>
              <a:gd name="connsiteY4" fmla="*/ 800806 h 1171223"/>
              <a:gd name="connsiteX5" fmla="*/ 724958 w 3243791"/>
              <a:gd name="connsiteY5" fmla="*/ 440973 h 1171223"/>
              <a:gd name="connsiteX6" fmla="*/ 111125 w 3243791"/>
              <a:gd name="connsiteY6" fmla="*/ 70556 h 1171223"/>
              <a:gd name="connsiteX7" fmla="*/ 58208 w 3243791"/>
              <a:gd name="connsiteY7" fmla="*/ 17639 h 117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791" h="1171223">
                <a:moveTo>
                  <a:pt x="3243791" y="1107723"/>
                </a:moveTo>
                <a:lnTo>
                  <a:pt x="2619375" y="1171223"/>
                </a:lnTo>
                <a:lnTo>
                  <a:pt x="2619375" y="1171223"/>
                </a:lnTo>
                <a:cubicBezTo>
                  <a:pt x="2513542" y="1158876"/>
                  <a:pt x="2192514" y="1158875"/>
                  <a:pt x="1984375" y="1097139"/>
                </a:cubicBezTo>
                <a:cubicBezTo>
                  <a:pt x="1776236" y="1035403"/>
                  <a:pt x="1580444" y="910167"/>
                  <a:pt x="1370541" y="800806"/>
                </a:cubicBezTo>
                <a:cubicBezTo>
                  <a:pt x="1160638" y="691445"/>
                  <a:pt x="934861" y="562681"/>
                  <a:pt x="724958" y="440973"/>
                </a:cubicBezTo>
                <a:cubicBezTo>
                  <a:pt x="515055" y="319265"/>
                  <a:pt x="222250" y="141112"/>
                  <a:pt x="111125" y="70556"/>
                </a:cubicBezTo>
                <a:cubicBezTo>
                  <a:pt x="0" y="0"/>
                  <a:pt x="58208" y="17639"/>
                  <a:pt x="58208" y="17639"/>
                </a:cubicBezTo>
              </a:path>
            </a:pathLst>
          </a:cu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1726586" y="3348633"/>
            <a:ext cx="3934348" cy="1312613"/>
          </a:xfrm>
          <a:custGeom>
            <a:avLst/>
            <a:gdLst>
              <a:gd name="connsiteX0" fmla="*/ 3243791 w 3243791"/>
              <a:gd name="connsiteY0" fmla="*/ 1107723 h 1171223"/>
              <a:gd name="connsiteX1" fmla="*/ 2619375 w 3243791"/>
              <a:gd name="connsiteY1" fmla="*/ 1171223 h 1171223"/>
              <a:gd name="connsiteX2" fmla="*/ 2619375 w 3243791"/>
              <a:gd name="connsiteY2" fmla="*/ 1171223 h 1171223"/>
              <a:gd name="connsiteX3" fmla="*/ 1984375 w 3243791"/>
              <a:gd name="connsiteY3" fmla="*/ 1097139 h 1171223"/>
              <a:gd name="connsiteX4" fmla="*/ 1370541 w 3243791"/>
              <a:gd name="connsiteY4" fmla="*/ 800806 h 1171223"/>
              <a:gd name="connsiteX5" fmla="*/ 724958 w 3243791"/>
              <a:gd name="connsiteY5" fmla="*/ 440973 h 1171223"/>
              <a:gd name="connsiteX6" fmla="*/ 111125 w 3243791"/>
              <a:gd name="connsiteY6" fmla="*/ 70556 h 1171223"/>
              <a:gd name="connsiteX7" fmla="*/ 58208 w 3243791"/>
              <a:gd name="connsiteY7" fmla="*/ 17639 h 117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791" h="1171223">
                <a:moveTo>
                  <a:pt x="3243791" y="1107723"/>
                </a:moveTo>
                <a:lnTo>
                  <a:pt x="2619375" y="1171223"/>
                </a:lnTo>
                <a:lnTo>
                  <a:pt x="2619375" y="1171223"/>
                </a:lnTo>
                <a:cubicBezTo>
                  <a:pt x="2513542" y="1158876"/>
                  <a:pt x="2192514" y="1158875"/>
                  <a:pt x="1984375" y="1097139"/>
                </a:cubicBezTo>
                <a:cubicBezTo>
                  <a:pt x="1776236" y="1035403"/>
                  <a:pt x="1580444" y="910167"/>
                  <a:pt x="1370541" y="800806"/>
                </a:cubicBezTo>
                <a:cubicBezTo>
                  <a:pt x="1160638" y="691445"/>
                  <a:pt x="934861" y="562681"/>
                  <a:pt x="724958" y="440973"/>
                </a:cubicBezTo>
                <a:cubicBezTo>
                  <a:pt x="515055" y="319265"/>
                  <a:pt x="222250" y="141112"/>
                  <a:pt x="111125" y="70556"/>
                </a:cubicBezTo>
                <a:cubicBezTo>
                  <a:pt x="0" y="0"/>
                  <a:pt x="58208" y="17639"/>
                  <a:pt x="58208" y="17639"/>
                </a:cubicBezTo>
              </a:path>
            </a:pathLst>
          </a:cu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コンテンツ プレースホルダ 12" descr="電車２.tiff"/>
          <p:cNvPicPr>
            <a:picLocks noChangeAspect="1"/>
          </p:cNvPicPr>
          <p:nvPr/>
        </p:nvPicPr>
        <p:blipFill>
          <a:blip r:embed="rId4"/>
          <a:srcRect l="-15225" r="-15225"/>
          <a:stretch>
            <a:fillRect/>
          </a:stretch>
        </p:blipFill>
        <p:spPr>
          <a:xfrm rot="20438385" flipH="1">
            <a:off x="4325375" y="1002148"/>
            <a:ext cx="5373359" cy="244633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905000" y="0"/>
            <a:ext cx="4647426" cy="1815882"/>
          </a:xfrm>
          <a:prstGeom prst="rect">
            <a:avLst/>
          </a:prstGeom>
          <a:solidFill>
            <a:schemeClr val="accent6">
              <a:lumMod val="40000"/>
              <a:lumOff val="60000"/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自分を雇ってくれている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鉄道会社の社長さんだったら</a:t>
            </a:r>
            <a:endParaRPr lang="en-US" altLang="ja-JP" sz="2800" dirty="0" smtClean="0"/>
          </a:p>
          <a:p>
            <a:r>
              <a:rPr lang="ja-JP" altLang="en-US" sz="2800" dirty="0" smtClean="0"/>
              <a:t>しかも昇進、特別ボーナスを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約束してくれていたら？</a:t>
            </a:r>
          </a:p>
        </p:txBody>
      </p:sp>
      <p:pic>
        <p:nvPicPr>
          <p:cNvPr id="19" name="図 18" descr="こども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88" y="2204864"/>
            <a:ext cx="984908" cy="102833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" y="1952148"/>
            <a:ext cx="593554" cy="14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35838E-7 L -0.44792 0.353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17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利益相反とは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その人の立場で、一方の利益を図る行為が、他方の利益を損なうことになる状態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もともとは法律の世界のことばだった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もともとは法律用語</a:t>
            </a:r>
            <a:endParaRPr kumimoji="1" lang="ja-JP" altLang="en-US" dirty="0"/>
          </a:p>
        </p:txBody>
      </p:sp>
      <p:pic>
        <p:nvPicPr>
          <p:cNvPr id="3" name="図 2" descr="hout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537674"/>
          </a:xfrm>
          <a:prstGeom prst="rect">
            <a:avLst/>
          </a:prstGeom>
        </p:spPr>
      </p:pic>
      <p:pic>
        <p:nvPicPr>
          <p:cNvPr id="4" name="図 3" descr="houte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866035"/>
            <a:ext cx="1224136" cy="1800199"/>
          </a:xfrm>
          <a:prstGeom prst="rect">
            <a:avLst/>
          </a:prstGeom>
        </p:spPr>
      </p:pic>
      <p:pic>
        <p:nvPicPr>
          <p:cNvPr id="5" name="図 4" descr="houtei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933056"/>
            <a:ext cx="1125984" cy="16889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38200" y="1600200"/>
            <a:ext cx="7239000" cy="1815882"/>
          </a:xfrm>
          <a:prstGeom prst="rect">
            <a:avLst/>
          </a:prstGeom>
          <a:solidFill>
            <a:schemeClr val="accent6">
              <a:lumMod val="40000"/>
              <a:lumOff val="60000"/>
              <a:alpha val="94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民法第</a:t>
            </a:r>
            <a:r>
              <a:rPr lang="en-US" altLang="ja-JP" sz="2800" dirty="0" smtClean="0"/>
              <a:t>108</a:t>
            </a:r>
            <a:r>
              <a:rPr lang="ja-JP" altLang="en-US" sz="2800" dirty="0" smtClean="0"/>
              <a:t>条</a:t>
            </a:r>
          </a:p>
          <a:p>
            <a:r>
              <a:rPr lang="ja-JP" altLang="en-US" sz="2800" dirty="0" smtClean="0"/>
              <a:t>    同一の法律行為については、相手方の代理人となり、又は当事者双方の代理人となることはできない。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611</Words>
  <Application>Microsoft Office PowerPoint</Application>
  <PresentationFormat>画面に合わせる (4:3)</PresentationFormat>
  <Paragraphs>131</Paragraphs>
  <Slides>29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テーマ</vt:lpstr>
      <vt:lpstr>利益相反とは何か なぜ問題なのか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利益相反とは</vt:lpstr>
      <vt:lpstr>もともとは法律用語</vt:lpstr>
      <vt:lpstr>考えられる反論</vt:lpstr>
      <vt:lpstr>医療においては</vt:lpstr>
      <vt:lpstr>考えられる反論</vt:lpstr>
      <vt:lpstr>ゲルシンガー事件</vt:lpstr>
      <vt:lpstr>ゲルシンガー事件</vt:lpstr>
      <vt:lpstr>事件を受けて…</vt:lpstr>
      <vt:lpstr>一方、日本では</vt:lpstr>
      <vt:lpstr>そんな中で「ディオバン事件」</vt:lpstr>
      <vt:lpstr>奨学寄付金とは</vt:lpstr>
      <vt:lpstr>１０００万円持ってみたことあります？</vt:lpstr>
      <vt:lpstr>５０００万円は？</vt:lpstr>
      <vt:lpstr>借りただけで辞任する人もいる</vt:lpstr>
      <vt:lpstr>親切にもほどがある？ 毎年贈与される３４６億円</vt:lpstr>
      <vt:lpstr>医療は曲げられていないか</vt:lpstr>
      <vt:lpstr>資金提供で臨床試験も変わる？</vt:lpstr>
      <vt:lpstr>これは衝撃的なニュースでは？</vt:lpstr>
      <vt:lpstr>見出しにならない理由は</vt:lpstr>
      <vt:lpstr>御巣鷹山の日航機事故</vt:lpstr>
      <vt:lpstr>“金属疲労”が見出しに登場する件数</vt:lpstr>
      <vt:lpstr>利益相反を金属疲労なみに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kuma</dc:creator>
  <cp:lastModifiedBy>kunihiko kumamoto</cp:lastModifiedBy>
  <cp:revision>38</cp:revision>
  <dcterms:created xsi:type="dcterms:W3CDTF">2014-04-11T03:16:22Z</dcterms:created>
  <dcterms:modified xsi:type="dcterms:W3CDTF">2014-04-20T04:33:44Z</dcterms:modified>
</cp:coreProperties>
</file>