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288" r:id="rId2"/>
    <p:sldId id="459" r:id="rId3"/>
    <p:sldId id="419" r:id="rId4"/>
    <p:sldId id="460" r:id="rId5"/>
    <p:sldId id="461" r:id="rId6"/>
    <p:sldId id="290" r:id="rId7"/>
    <p:sldId id="462" r:id="rId8"/>
    <p:sldId id="279" r:id="rId9"/>
    <p:sldId id="463" r:id="rId10"/>
    <p:sldId id="511" r:id="rId11"/>
    <p:sldId id="512" r:id="rId12"/>
    <p:sldId id="316" r:id="rId13"/>
    <p:sldId id="508" r:id="rId14"/>
    <p:sldId id="466" r:id="rId15"/>
    <p:sldId id="467" r:id="rId16"/>
    <p:sldId id="496" r:id="rId17"/>
    <p:sldId id="469" r:id="rId18"/>
    <p:sldId id="470" r:id="rId19"/>
    <p:sldId id="497" r:id="rId20"/>
    <p:sldId id="503" r:id="rId21"/>
    <p:sldId id="506" r:id="rId22"/>
    <p:sldId id="498" r:id="rId23"/>
    <p:sldId id="504" r:id="rId24"/>
    <p:sldId id="507" r:id="rId25"/>
    <p:sldId id="293" r:id="rId26"/>
    <p:sldId id="338" r:id="rId27"/>
    <p:sldId id="490" r:id="rId28"/>
    <p:sldId id="430" r:id="rId29"/>
    <p:sldId id="431" r:id="rId30"/>
    <p:sldId id="505" r:id="rId31"/>
    <p:sldId id="472" r:id="rId32"/>
    <p:sldId id="475" r:id="rId33"/>
    <p:sldId id="479" r:id="rId34"/>
    <p:sldId id="499" r:id="rId35"/>
    <p:sldId id="487" r:id="rId36"/>
    <p:sldId id="488" r:id="rId37"/>
    <p:sldId id="476" r:id="rId38"/>
    <p:sldId id="500" r:id="rId39"/>
    <p:sldId id="501" r:id="rId40"/>
    <p:sldId id="332" r:id="rId41"/>
    <p:sldId id="333" r:id="rId42"/>
    <p:sldId id="478" r:id="rId43"/>
    <p:sldId id="502" r:id="rId44"/>
    <p:sldId id="509" r:id="rId45"/>
    <p:sldId id="510" r:id="rId46"/>
    <p:sldId id="454" r:id="rId47"/>
    <p:sldId id="455" r:id="rId48"/>
    <p:sldId id="482" r:id="rId49"/>
    <p:sldId id="438" r:id="rId50"/>
    <p:sldId id="439" r:id="rId51"/>
    <p:sldId id="481" r:id="rId52"/>
    <p:sldId id="489" r:id="rId53"/>
    <p:sldId id="319" r:id="rId54"/>
    <p:sldId id="321" r:id="rId55"/>
    <p:sldId id="384" r:id="rId56"/>
    <p:sldId id="491" r:id="rId57"/>
    <p:sldId id="323" r:id="rId58"/>
    <p:sldId id="484" r:id="rId59"/>
    <p:sldId id="485" r:id="rId60"/>
    <p:sldId id="486" r:id="rId61"/>
    <p:sldId id="324" r:id="rId62"/>
    <p:sldId id="442" r:id="rId63"/>
  </p:sldIdLst>
  <p:sldSz cx="9144000" cy="6858000" type="screen4x3"/>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66"/>
    <a:srgbClr val="66FFFF"/>
    <a:srgbClr val="408000"/>
    <a:srgbClr val="A0CA4A"/>
    <a:srgbClr val="4F81BD"/>
    <a:srgbClr val="B6E657"/>
    <a:srgbClr val="9DBC46"/>
    <a:srgbClr val="B1B101"/>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3" autoAdjust="0"/>
    <p:restoredTop sz="99855" autoAdjust="0"/>
  </p:normalViewPr>
  <p:slideViewPr>
    <p:cSldViewPr snapToGrid="0" snapToObjects="1" showGuides="1">
      <p:cViewPr varScale="1">
        <p:scale>
          <a:sx n="99" d="100"/>
          <a:sy n="99" d="100"/>
        </p:scale>
        <p:origin x="-96" y="-312"/>
      </p:cViewPr>
      <p:guideLst>
        <p:guide orient="horz" pos="3480"/>
        <p:guide orient="horz" pos="1573"/>
        <p:guide orient="horz" pos="3466"/>
        <p:guide pos="93"/>
      </p:guideLst>
    </p:cSldViewPr>
  </p:slideViewPr>
  <p:outlineViewPr>
    <p:cViewPr>
      <p:scale>
        <a:sx n="33" d="100"/>
        <a:sy n="33" d="100"/>
      </p:scale>
      <p:origin x="0" y="1184"/>
    </p:cViewPr>
  </p:outlineViewPr>
  <p:notesTextViewPr>
    <p:cViewPr>
      <p:scale>
        <a:sx n="100" d="100"/>
        <a:sy n="100" d="100"/>
      </p:scale>
      <p:origin x="0" y="0"/>
    </p:cViewPr>
  </p:notesTextViewPr>
  <p:sorterViewPr>
    <p:cViewPr>
      <p:scale>
        <a:sx n="141" d="100"/>
        <a:sy n="14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kimurasosuke:Desktop:2013.11.&#35519;&#26619;&#21046;&#24230;&#65380;&#27861;&#21046;&#65380;&#26696;&#36039;&#26009;:&#20107;&#20363;&#12398;&#27010;&#35201;&#19968;&#35239;&#12288;&#26908;&#35342;&#36039;&#26009;%20%20&#12464;&#12521;&#12501;&#20803;&#12487;&#12540;&#12479;%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imurasosuke:Desktop:2013.11.&#35519;&#26619;&#21046;&#24230;&#65380;&#27861;&#21046;&#65380;&#26696;&#36039;&#26009;:&#20107;&#20363;&#12398;&#27010;&#35201;&#19968;&#35239;&#12288;&#26908;&#35342;&#36039;&#26009;%20%20&#12464;&#12521;&#12501;&#20803;&#12487;&#12540;&#12479;%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6"/>
      <c:hPercent val="100"/>
      <c:rotY val="35"/>
      <c:rAngAx val="1"/>
    </c:view3D>
    <c:floor>
      <c:thickness val="0"/>
    </c:floor>
    <c:sideWall>
      <c:thickness val="0"/>
      <c:spPr>
        <a:solidFill>
          <a:schemeClr val="bg1">
            <a:lumMod val="95000"/>
          </a:schemeClr>
        </a:solidFill>
        <a:ln>
          <a:solidFill>
            <a:schemeClr val="bg1">
              <a:lumMod val="95000"/>
            </a:schemeClr>
          </a:solidFill>
        </a:ln>
      </c:spPr>
    </c:sideWall>
    <c:backWall>
      <c:thickness val="0"/>
    </c:backWall>
    <c:plotArea>
      <c:layout>
        <c:manualLayout>
          <c:layoutTarget val="inner"/>
          <c:xMode val="edge"/>
          <c:yMode val="edge"/>
          <c:x val="0.052571674333773"/>
          <c:y val="0.044257839039902"/>
          <c:w val="0.611877224099591"/>
          <c:h val="0.69650758358838"/>
        </c:manualLayout>
      </c:layout>
      <c:bar3DChart>
        <c:barDir val="col"/>
        <c:grouping val="standard"/>
        <c:varyColors val="0"/>
        <c:ser>
          <c:idx val="0"/>
          <c:order val="0"/>
          <c:tx>
            <c:strRef>
              <c:f>Sheet1!$B$1</c:f>
              <c:strCache>
                <c:ptCount val="1"/>
                <c:pt idx="0">
                  <c:v>解剖で決定　　【真死因判明】　　</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c:spPr>
          <c:invertIfNegative val="0"/>
          <c:dPt>
            <c:idx val="1"/>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c:spPr>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c:spPr>
          </c:dPt>
          <c:cat>
            <c:strRef>
              <c:f>Sheet1!$A$2:$A$4</c:f>
              <c:strCache>
                <c:ptCount val="3"/>
                <c:pt idx="0">
                  <c:v>死因･原因不明(含；複数原因)</c:v>
                </c:pt>
                <c:pt idx="1">
                  <c:v>死因を予測･推定</c:v>
                </c:pt>
                <c:pt idx="2">
                  <c:v>死因は明確</c:v>
                </c:pt>
              </c:strCache>
            </c:strRef>
          </c:cat>
          <c:val>
            <c:numRef>
              <c:f>Sheet1!$B$2:$B$4</c:f>
              <c:numCache>
                <c:formatCode>General</c:formatCode>
                <c:ptCount val="3"/>
                <c:pt idx="0">
                  <c:v>19.0</c:v>
                </c:pt>
                <c:pt idx="1">
                  <c:v>4.0</c:v>
                </c:pt>
                <c:pt idx="2">
                  <c:v>0.0</c:v>
                </c:pt>
              </c:numCache>
            </c:numRef>
          </c:val>
        </c:ser>
        <c:ser>
          <c:idx val="1"/>
          <c:order val="1"/>
          <c:tx>
            <c:strRef>
              <c:f>Sheet1!$C$1</c:f>
              <c:strCache>
                <c:ptCount val="1"/>
                <c:pt idx="0">
                  <c:v>解剖が役立つ　【死因確定】</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c:spPr>
          <c:invertIfNegative val="0"/>
          <c:dPt>
            <c:idx val="0"/>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c:spPr>
          </c:dPt>
          <c:dPt>
            <c:idx val="1"/>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c:spPr>
          </c:dPt>
          <c:cat>
            <c:strRef>
              <c:f>Sheet1!$A$2:$A$4</c:f>
              <c:strCache>
                <c:ptCount val="3"/>
                <c:pt idx="0">
                  <c:v>死因･原因不明(含；複数原因)</c:v>
                </c:pt>
                <c:pt idx="1">
                  <c:v>死因を予測･推定</c:v>
                </c:pt>
                <c:pt idx="2">
                  <c:v>死因は明確</c:v>
                </c:pt>
              </c:strCache>
            </c:strRef>
          </c:cat>
          <c:val>
            <c:numRef>
              <c:f>Sheet1!$C$2:$C$4</c:f>
              <c:numCache>
                <c:formatCode>General</c:formatCode>
                <c:ptCount val="3"/>
                <c:pt idx="0">
                  <c:v>7.0</c:v>
                </c:pt>
                <c:pt idx="1">
                  <c:v>19.0</c:v>
                </c:pt>
                <c:pt idx="2">
                  <c:v>15.0</c:v>
                </c:pt>
              </c:numCache>
            </c:numRef>
          </c:val>
        </c:ser>
        <c:ser>
          <c:idx val="2"/>
          <c:order val="2"/>
          <c:tx>
            <c:strRef>
              <c:f>Sheet1!$D$1</c:f>
              <c:strCache>
                <c:ptCount val="1"/>
                <c:pt idx="0">
                  <c:v>解剖でも不明　【究明不可】</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c:spPr>
          <c:invertIfNegative val="0"/>
          <c:dPt>
            <c:idx val="0"/>
            <c:invertIfNegative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c:spPr>
          </c:dPt>
          <c:dPt>
            <c:idx val="1"/>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c:spPr>
          </c:dPt>
          <c:dPt>
            <c:idx val="2"/>
            <c:invertIfNegative val="0"/>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rgbClr val="000000"/>
                </a:solidFill>
                <a:prstDash val="solid"/>
              </a:ln>
              <a:effectLst>
                <a:outerShdw blurRad="40000" dist="23000" dir="5400000" rotWithShape="0">
                  <a:srgbClr val="000000">
                    <a:alpha val="35000"/>
                  </a:srgbClr>
                </a:outerShdw>
              </a:effectLst>
            </c:spPr>
          </c:dPt>
          <c:cat>
            <c:strRef>
              <c:f>Sheet1!$A$2:$A$4</c:f>
              <c:strCache>
                <c:ptCount val="3"/>
                <c:pt idx="0">
                  <c:v>死因･原因不明(含；複数原因)</c:v>
                </c:pt>
                <c:pt idx="1">
                  <c:v>死因を予測･推定</c:v>
                </c:pt>
                <c:pt idx="2">
                  <c:v>死因は明確</c:v>
                </c:pt>
              </c:strCache>
            </c:strRef>
          </c:cat>
          <c:val>
            <c:numRef>
              <c:f>Sheet1!$D$2:$D$4</c:f>
              <c:numCache>
                <c:formatCode>General</c:formatCode>
                <c:ptCount val="3"/>
                <c:pt idx="0">
                  <c:v>4.0</c:v>
                </c:pt>
                <c:pt idx="1">
                  <c:v>4.0</c:v>
                </c:pt>
                <c:pt idx="2">
                  <c:v>1.0</c:v>
                </c:pt>
              </c:numCache>
            </c:numRef>
          </c:val>
        </c:ser>
        <c:dLbls>
          <c:showLegendKey val="0"/>
          <c:showVal val="0"/>
          <c:showCatName val="0"/>
          <c:showSerName val="0"/>
          <c:showPercent val="0"/>
          <c:showBubbleSize val="0"/>
        </c:dLbls>
        <c:gapWidth val="150"/>
        <c:shape val="box"/>
        <c:axId val="-2120312712"/>
        <c:axId val="-2120309688"/>
        <c:axId val="-2121096584"/>
      </c:bar3DChart>
      <c:catAx>
        <c:axId val="-2120312712"/>
        <c:scaling>
          <c:orientation val="minMax"/>
        </c:scaling>
        <c:delete val="1"/>
        <c:axPos val="b"/>
        <c:majorTickMark val="out"/>
        <c:minorTickMark val="none"/>
        <c:tickLblPos val="nextTo"/>
        <c:crossAx val="-2120309688"/>
        <c:crosses val="autoZero"/>
        <c:auto val="1"/>
        <c:lblAlgn val="ctr"/>
        <c:lblOffset val="100"/>
        <c:noMultiLvlLbl val="0"/>
      </c:catAx>
      <c:valAx>
        <c:axId val="-2120309688"/>
        <c:scaling>
          <c:orientation val="minMax"/>
        </c:scaling>
        <c:delete val="0"/>
        <c:axPos val="l"/>
        <c:majorGridlines>
          <c:spPr>
            <a:ln>
              <a:solidFill>
                <a:schemeClr val="tx1">
                  <a:lumMod val="65000"/>
                  <a:lumOff val="35000"/>
                </a:schemeClr>
              </a:solidFill>
            </a:ln>
          </c:spPr>
        </c:majorGridlines>
        <c:numFmt formatCode="General" sourceLinked="1"/>
        <c:majorTickMark val="out"/>
        <c:minorTickMark val="none"/>
        <c:tickLblPos val="nextTo"/>
        <c:crossAx val="-2120312712"/>
        <c:crosses val="autoZero"/>
        <c:crossBetween val="between"/>
      </c:valAx>
      <c:serAx>
        <c:axId val="-2121096584"/>
        <c:scaling>
          <c:orientation val="minMax"/>
        </c:scaling>
        <c:delete val="0"/>
        <c:axPos val="b"/>
        <c:majorTickMark val="out"/>
        <c:minorTickMark val="none"/>
        <c:tickLblPos val="nextTo"/>
        <c:txPr>
          <a:bodyPr/>
          <a:lstStyle/>
          <a:p>
            <a:pPr>
              <a:defRPr sz="1600"/>
            </a:pPr>
            <a:endParaRPr lang="ja-JP"/>
          </a:p>
        </c:txPr>
        <c:crossAx val="-2120309688"/>
        <c:crosses val="autoZero"/>
      </c:serAx>
    </c:plotArea>
    <c:plotVisOnly val="1"/>
    <c:dispBlanksAs val="gap"/>
    <c:showDLblsOverMax val="0"/>
  </c:chart>
  <c:spPr>
    <a:noFill/>
    <a:ln>
      <a:noFill/>
    </a:ln>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
          <c:y val="0.25860854191624"/>
          <c:w val="0.907246644705137"/>
          <c:h val="0.721080438589442"/>
        </c:manualLayout>
      </c:layout>
      <c:pie3DChart>
        <c:varyColors val="1"/>
        <c:ser>
          <c:idx val="0"/>
          <c:order val="0"/>
          <c:tx>
            <c:strRef>
              <c:f>Sheet1!$B$1</c:f>
              <c:strCache>
                <c:ptCount val="1"/>
                <c:pt idx="0">
                  <c:v>遺族／医療機関の関係</c:v>
                </c:pt>
              </c:strCache>
            </c:strRef>
          </c:tx>
          <c:dPt>
            <c:idx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Pt>
          <c:dPt>
            <c:idx val="1"/>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Pt>
            <c:idx val="2"/>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Pt>
          <c:dLbls>
            <c:delete val="1"/>
          </c:dLbls>
          <c:cat>
            <c:strRef>
              <c:f>Sheet1!$A$2:$A$4</c:f>
              <c:strCache>
                <c:ptCount val="3"/>
                <c:pt idx="0">
                  <c:v>関係不良(対話なし）</c:v>
                </c:pt>
                <c:pt idx="1">
                  <c:v>病院側の対話努力</c:v>
                </c:pt>
                <c:pt idx="2">
                  <c:v>問題なし</c:v>
                </c:pt>
              </c:strCache>
            </c:strRef>
          </c:cat>
          <c:val>
            <c:numRef>
              <c:f>Sheet1!$B$2:$B$4</c:f>
              <c:numCache>
                <c:formatCode>General</c:formatCode>
                <c:ptCount val="3"/>
                <c:pt idx="0">
                  <c:v>39.2</c:v>
                </c:pt>
                <c:pt idx="1">
                  <c:v>34.3</c:v>
                </c:pt>
                <c:pt idx="2">
                  <c:v>26.5</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551289072944014"/>
          <c:y val="0.0447030707199359"/>
          <c:w val="0.880890387894498"/>
          <c:h val="0.84207224130427"/>
        </c:manualLayout>
      </c:layout>
      <c:pie3DChart>
        <c:varyColors val="1"/>
        <c:ser>
          <c:idx val="0"/>
          <c:order val="0"/>
          <c:tx>
            <c:strRef>
              <c:f>Sheet1!$B$1</c:f>
              <c:strCache>
                <c:ptCount val="1"/>
                <c:pt idx="0">
                  <c:v>評価報告へ対する遺族の反応</c:v>
                </c:pt>
              </c:strCache>
            </c:strRef>
          </c:tx>
          <c:dPt>
            <c:idx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Pt>
          <c:dPt>
            <c:idx val="1"/>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Pt>
            <c:idx val="2"/>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Pt>
          <c:dLbls>
            <c:delete val="1"/>
          </c:dLbls>
          <c:cat>
            <c:strRef>
              <c:f>Sheet1!$A$2:$A$4</c:f>
              <c:strCache>
                <c:ptCount val="3"/>
                <c:pt idx="0">
                  <c:v>全く了解･理解しない</c:v>
                </c:pt>
                <c:pt idx="1">
                  <c:v>質問多いが理解</c:v>
                </c:pt>
                <c:pt idx="2">
                  <c:v>良く了解･理解した</c:v>
                </c:pt>
              </c:strCache>
            </c:strRef>
          </c:cat>
          <c:val>
            <c:numRef>
              <c:f>Sheet1!$B$2:$B$4</c:f>
              <c:numCache>
                <c:formatCode>General</c:formatCode>
                <c:ptCount val="3"/>
                <c:pt idx="0">
                  <c:v>7.8</c:v>
                </c:pt>
                <c:pt idx="1">
                  <c:v>35.3</c:v>
                </c:pt>
                <c:pt idx="2">
                  <c:v>56.9</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32921830190956"/>
          <c:y val="0.216980218048141"/>
          <c:w val="0.817369289393053"/>
          <c:h val="0.783019781951859"/>
        </c:manualLayout>
      </c:layout>
      <c:pie3DChart>
        <c:varyColors val="1"/>
        <c:ser>
          <c:idx val="0"/>
          <c:order val="0"/>
          <c:tx>
            <c:strRef>
              <c:f>Sheet1!$B$1</c:f>
              <c:strCache>
                <c:ptCount val="1"/>
                <c:pt idx="0">
                  <c:v>医療機関側</c:v>
                </c:pt>
              </c:strCache>
            </c:strRef>
          </c:tx>
          <c:dPt>
            <c:idx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Pt>
          <c:dPt>
            <c:idx val="1"/>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Pt>
            <c:idx val="2"/>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Pt>
          <c:dLbls>
            <c:delete val="1"/>
          </c:dLbls>
          <c:cat>
            <c:strRef>
              <c:f>Sheet1!$A$2:$A$4</c:f>
              <c:strCache>
                <c:ptCount val="3"/>
                <c:pt idx="0">
                  <c:v>全く了解しない</c:v>
                </c:pt>
                <c:pt idx="1">
                  <c:v>質問多いが理解</c:v>
                </c:pt>
                <c:pt idx="2">
                  <c:v>良く了解･理解した</c:v>
                </c:pt>
              </c:strCache>
            </c:strRef>
          </c:cat>
          <c:val>
            <c:numRef>
              <c:f>Sheet1!$B$2:$B$4</c:f>
              <c:numCache>
                <c:formatCode>General</c:formatCode>
                <c:ptCount val="3"/>
                <c:pt idx="0">
                  <c:v>2.0</c:v>
                </c:pt>
                <c:pt idx="1">
                  <c:v>2.0</c:v>
                </c:pt>
                <c:pt idx="2">
                  <c:v>96.0</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860108520606074"/>
          <c:y val="0.208623822647171"/>
          <c:w val="0.819428860705298"/>
          <c:h val="0.788654266005709"/>
        </c:manualLayout>
      </c:layout>
      <c:pie3DChart>
        <c:varyColors val="1"/>
        <c:ser>
          <c:idx val="0"/>
          <c:order val="0"/>
          <c:tx>
            <c:strRef>
              <c:f>Sheet1!$B$1</c:f>
              <c:strCache>
                <c:ptCount val="1"/>
                <c:pt idx="0">
                  <c:v>回答</c:v>
                </c:pt>
              </c:strCache>
            </c:strRef>
          </c:tx>
          <c:dPt>
            <c:idx val="0"/>
            <c:bubble3D val="0"/>
            <c:spPr>
              <a:solidFill>
                <a:srgbClr val="4EBED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Pt>
          <c:dPt>
            <c:idx val="1"/>
            <c:bubble3D val="0"/>
            <c:spPr>
              <a:solidFill>
                <a:srgbClr val="2D8DE3"/>
              </a:solidFill>
              <a:ln>
                <a:solidFill>
                  <a:srgbClr val="000090"/>
                </a:solidFill>
              </a:ln>
            </c:spPr>
          </c:dPt>
          <c:dPt>
            <c:idx val="2"/>
            <c:bubble3D val="0"/>
            <c:spPr>
              <a:solidFill>
                <a:srgbClr val="FA827C"/>
              </a:solidFill>
            </c:spPr>
          </c:dPt>
          <c:dPt>
            <c:idx val="4"/>
            <c:bubble3D val="0"/>
            <c:spPr>
              <a:solidFill>
                <a:schemeClr val="bg2">
                  <a:lumMod val="50000"/>
                </a:schemeClr>
              </a:solidFill>
            </c:spPr>
          </c:dPt>
          <c:dLbls>
            <c:dLbl>
              <c:idx val="0"/>
              <c:layout>
                <c:manualLayout>
                  <c:x val="-0.28747563976378"/>
                  <c:y val="-0.222838260075832"/>
                </c:manualLayout>
              </c:layout>
              <c:tx>
                <c:rich>
                  <a:bodyPr/>
                  <a:lstStyle/>
                  <a:p>
                    <a:r>
                      <a:rPr lang="ja-JP" altLang="en-US" dirty="0"/>
                      <a:t>開示</a:t>
                    </a:r>
                    <a:r>
                      <a:rPr lang="ja-JP" altLang="en-US" dirty="0" smtClean="0"/>
                      <a:t>されてかまわない</a:t>
                    </a:r>
                    <a:r>
                      <a:rPr lang="en-US" altLang="ja-JP" baseline="0" dirty="0" smtClean="0"/>
                      <a:t> = </a:t>
                    </a:r>
                    <a:r>
                      <a:rPr lang="en-US" altLang="ja-JP" sz="2000" baseline="0" dirty="0" smtClean="0"/>
                      <a:t>22</a:t>
                    </a:r>
                    <a:endParaRPr lang="ja-JP" altLang="en-US" sz="2000" dirty="0"/>
                  </a:p>
                </c:rich>
              </c:tx>
              <c:showLegendKey val="0"/>
              <c:showVal val="1"/>
              <c:showCatName val="1"/>
              <c:showSerName val="0"/>
              <c:showPercent val="0"/>
              <c:showBubbleSize val="0"/>
            </c:dLbl>
            <c:dLbl>
              <c:idx val="1"/>
              <c:layout>
                <c:manualLayout>
                  <c:x val="0.170516218624748"/>
                  <c:y val="0.0588290054446072"/>
                </c:manualLayout>
              </c:layout>
              <c:tx>
                <c:rich>
                  <a:bodyPr/>
                  <a:lstStyle/>
                  <a:p>
                    <a:pPr>
                      <a:lnSpc>
                        <a:spcPct val="90000"/>
                      </a:lnSpc>
                      <a:defRPr sz="1600"/>
                    </a:pPr>
                    <a:r>
                      <a:rPr lang="ja-JP" altLang="en-US" sz="1600" dirty="0"/>
                      <a:t>どちらかというと開示</a:t>
                    </a:r>
                    <a:r>
                      <a:rPr lang="ja-JP" altLang="en-US" sz="1600" dirty="0" smtClean="0"/>
                      <a:t>して</a:t>
                    </a:r>
                    <a:endParaRPr lang="en-US" altLang="ja-JP" sz="1600" dirty="0" smtClean="0"/>
                  </a:p>
                  <a:p>
                    <a:pPr>
                      <a:lnSpc>
                        <a:spcPct val="90000"/>
                      </a:lnSpc>
                      <a:defRPr sz="1600"/>
                    </a:pPr>
                    <a:r>
                      <a:rPr lang="ja-JP" altLang="en-US" sz="1600" dirty="0" smtClean="0"/>
                      <a:t>も良い</a:t>
                    </a:r>
                    <a:r>
                      <a:rPr lang="en-US" altLang="ja-JP" sz="1600" baseline="0" dirty="0" smtClean="0"/>
                      <a:t> = </a:t>
                    </a:r>
                    <a:r>
                      <a:rPr lang="en-US" altLang="ja-JP" sz="2000" baseline="0" dirty="0" smtClean="0"/>
                      <a:t>8</a:t>
                    </a:r>
                  </a:p>
                </c:rich>
              </c:tx>
              <c:spPr/>
              <c:showLegendKey val="0"/>
              <c:showVal val="1"/>
              <c:showCatName val="1"/>
              <c:showSerName val="0"/>
              <c:showPercent val="0"/>
              <c:showBubbleSize val="0"/>
            </c:dLbl>
            <c:dLbl>
              <c:idx val="2"/>
              <c:layout>
                <c:manualLayout>
                  <c:x val="-0.148057203144711"/>
                  <c:y val="-0.003321260065306"/>
                </c:manualLayout>
              </c:layout>
              <c:tx>
                <c:rich>
                  <a:bodyPr/>
                  <a:lstStyle/>
                  <a:p>
                    <a:pPr>
                      <a:defRPr sz="1600"/>
                    </a:pPr>
                    <a:r>
                      <a:rPr lang="ja-JP" altLang="en-US" sz="1600" dirty="0"/>
                      <a:t>どちらかというと開示されては</a:t>
                    </a:r>
                    <a:r>
                      <a:rPr lang="ja-JP" altLang="en-US" sz="1600" dirty="0" smtClean="0"/>
                      <a:t>困る</a:t>
                    </a:r>
                    <a:r>
                      <a:rPr lang="en-US" altLang="ja-JP" sz="1600" baseline="0" dirty="0" smtClean="0"/>
                      <a:t> =</a:t>
                    </a:r>
                    <a:r>
                      <a:rPr lang="en-US" altLang="ja-JP" sz="1800" baseline="0" dirty="0" smtClean="0"/>
                      <a:t> 1</a:t>
                    </a:r>
                    <a:endParaRPr lang="en-US" altLang="ja-JP" sz="1800" dirty="0"/>
                  </a:p>
                </c:rich>
              </c:tx>
              <c:spPr/>
              <c:showLegendKey val="0"/>
              <c:showVal val="1"/>
              <c:showCatName val="1"/>
              <c:showSerName val="0"/>
              <c:showPercent val="0"/>
              <c:showBubbleSize val="0"/>
            </c:dLbl>
            <c:dLbl>
              <c:idx val="3"/>
              <c:layout>
                <c:manualLayout>
                  <c:x val="0.0499450852170584"/>
                  <c:y val="-0.0910680566745403"/>
                </c:manualLayout>
              </c:layout>
              <c:tx>
                <c:rich>
                  <a:bodyPr/>
                  <a:lstStyle/>
                  <a:p>
                    <a:pPr>
                      <a:defRPr sz="1600"/>
                    </a:pPr>
                    <a:r>
                      <a:rPr lang="ja-JP" altLang="en-US" sz="1600" dirty="0"/>
                      <a:t>開示されては</a:t>
                    </a:r>
                    <a:r>
                      <a:rPr lang="ja-JP" altLang="en-US" sz="1600" dirty="0" smtClean="0"/>
                      <a:t>困る</a:t>
                    </a:r>
                    <a:r>
                      <a:rPr lang="en-US" altLang="ja-JP" sz="1600" baseline="0" dirty="0" smtClean="0"/>
                      <a:t> </a:t>
                    </a:r>
                    <a:r>
                      <a:rPr lang="ja-JP" altLang="en-US" sz="1600" baseline="0" dirty="0" smtClean="0"/>
                      <a:t>＝</a:t>
                    </a:r>
                    <a:r>
                      <a:rPr lang="en-US" altLang="ja-JP" sz="1600" baseline="0" dirty="0" smtClean="0"/>
                      <a:t> </a:t>
                    </a:r>
                    <a:r>
                      <a:rPr lang="en-US" altLang="ja-JP" sz="1800" baseline="0" dirty="0" smtClean="0"/>
                      <a:t>0</a:t>
                    </a:r>
                    <a:endParaRPr lang="ja-JP" altLang="en-US" sz="1800" dirty="0"/>
                  </a:p>
                </c:rich>
              </c:tx>
              <c:spPr/>
              <c:showLegendKey val="0"/>
              <c:showVal val="1"/>
              <c:showCatName val="1"/>
              <c:showSerName val="0"/>
              <c:showPercent val="0"/>
              <c:showBubbleSize val="0"/>
            </c:dLbl>
            <c:dLbl>
              <c:idx val="4"/>
              <c:layout>
                <c:manualLayout>
                  <c:x val="0.308416399248662"/>
                  <c:y val="-0.0774956323638894"/>
                </c:manualLayout>
              </c:layout>
              <c:tx>
                <c:rich>
                  <a:bodyPr/>
                  <a:lstStyle/>
                  <a:p>
                    <a:pPr>
                      <a:defRPr sz="1600"/>
                    </a:pPr>
                    <a:r>
                      <a:rPr lang="ja-JP" altLang="en-US" sz="1600" dirty="0" smtClean="0"/>
                      <a:t>無回答</a:t>
                    </a:r>
                    <a:r>
                      <a:rPr lang="en-US" altLang="ja-JP" sz="1600" dirty="0" smtClean="0"/>
                      <a:t> </a:t>
                    </a:r>
                    <a:r>
                      <a:rPr lang="ja-JP" altLang="en-US" sz="1600" dirty="0" smtClean="0"/>
                      <a:t>＝</a:t>
                    </a:r>
                    <a:r>
                      <a:rPr lang="en-US" altLang="ja-JP" sz="1600" dirty="0" smtClean="0"/>
                      <a:t> </a:t>
                    </a:r>
                    <a:r>
                      <a:rPr lang="en-US" altLang="ja-JP" sz="1800" dirty="0" smtClean="0"/>
                      <a:t>2</a:t>
                    </a:r>
                    <a:endParaRPr lang="en-US" altLang="ja-JP" sz="1800" dirty="0"/>
                  </a:p>
                </c:rich>
              </c:tx>
              <c:spPr/>
              <c:showLegendKey val="0"/>
              <c:showVal val="1"/>
              <c:showCatName val="1"/>
              <c:showSerName val="0"/>
              <c:showPercent val="0"/>
              <c:showBubbleSize val="0"/>
            </c:dLbl>
            <c:showLegendKey val="0"/>
            <c:showVal val="1"/>
            <c:showCatName val="1"/>
            <c:showSerName val="0"/>
            <c:showPercent val="0"/>
            <c:showBubbleSize val="0"/>
            <c:showLeaderLines val="1"/>
          </c:dLbls>
          <c:cat>
            <c:strRef>
              <c:f>Sheet1!$A$2:$A$6</c:f>
              <c:strCache>
                <c:ptCount val="5"/>
                <c:pt idx="0">
                  <c:v>開示されてもかまわない</c:v>
                </c:pt>
                <c:pt idx="1">
                  <c:v>どちらかというと開示しても良い</c:v>
                </c:pt>
                <c:pt idx="2">
                  <c:v>どちらかというと開示されては困る</c:v>
                </c:pt>
                <c:pt idx="3">
                  <c:v>開示されては困る</c:v>
                </c:pt>
                <c:pt idx="4">
                  <c:v>無回答</c:v>
                </c:pt>
              </c:strCache>
            </c:strRef>
          </c:cat>
          <c:val>
            <c:numRef>
              <c:f>Sheet1!$B$2:$B$6</c:f>
              <c:numCache>
                <c:formatCode>General</c:formatCode>
                <c:ptCount val="5"/>
                <c:pt idx="0">
                  <c:v>22.0</c:v>
                </c:pt>
                <c:pt idx="1">
                  <c:v>8.0</c:v>
                </c:pt>
                <c:pt idx="2">
                  <c:v>1.0</c:v>
                </c:pt>
                <c:pt idx="3">
                  <c:v>0.0</c:v>
                </c:pt>
                <c:pt idx="4">
                  <c:v>2.0</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depthPercent val="150"/>
      <c:rAngAx val="1"/>
    </c:view3D>
    <c:floor>
      <c:thickness val="0"/>
    </c:floor>
    <c:sideWall>
      <c:thickness val="0"/>
    </c:sideWall>
    <c:backWall>
      <c:thickness val="0"/>
    </c:backWall>
    <c:plotArea>
      <c:layout/>
      <c:bar3DChart>
        <c:barDir val="col"/>
        <c:grouping val="standard"/>
        <c:varyColors val="0"/>
        <c:ser>
          <c:idx val="0"/>
          <c:order val="0"/>
          <c:tx>
            <c:strRef>
              <c:f>Sheet3!$C$3</c:f>
              <c:strCache>
                <c:ptCount val="1"/>
                <c:pt idx="0">
                  <c:v>発症</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sz="1200">
                    <a:solidFill>
                      <a:srgbClr val="FF6600"/>
                    </a:solidFill>
                  </a:defRPr>
                </a:pPr>
                <a:endParaRPr lang="ja-JP"/>
              </a:p>
            </c:txPr>
            <c:showLegendKey val="0"/>
            <c:showVal val="1"/>
            <c:showCatName val="0"/>
            <c:showSerName val="0"/>
            <c:showPercent val="0"/>
            <c:showBubbleSize val="0"/>
            <c:showLeaderLines val="0"/>
          </c:dLbls>
          <c:cat>
            <c:strRef>
              <c:f>Sheet3!$B$4:$B$26</c:f>
              <c:strCache>
                <c:ptCount val="23"/>
                <c:pt idx="0">
                  <c:v>施行中</c:v>
                </c:pt>
                <c:pt idx="1">
                  <c:v>直後</c:v>
                </c:pt>
                <c:pt idx="2">
                  <c:v>当日</c:v>
                </c:pt>
                <c:pt idx="3">
                  <c:v>翌日</c:v>
                </c:pt>
                <c:pt idx="4">
                  <c:v>2日</c:v>
                </c:pt>
                <c:pt idx="5">
                  <c:v>3日</c:v>
                </c:pt>
                <c:pt idx="6">
                  <c:v>4日</c:v>
                </c:pt>
                <c:pt idx="7">
                  <c:v>5日</c:v>
                </c:pt>
                <c:pt idx="8">
                  <c:v>6日</c:v>
                </c:pt>
                <c:pt idx="9">
                  <c:v>7日</c:v>
                </c:pt>
                <c:pt idx="10">
                  <c:v>8日</c:v>
                </c:pt>
                <c:pt idx="11">
                  <c:v>9日</c:v>
                </c:pt>
                <c:pt idx="12">
                  <c:v>10日</c:v>
                </c:pt>
                <c:pt idx="13">
                  <c:v>2週</c:v>
                </c:pt>
                <c:pt idx="14">
                  <c:v>3週</c:v>
                </c:pt>
                <c:pt idx="15">
                  <c:v>1ヵ月</c:v>
                </c:pt>
                <c:pt idx="16">
                  <c:v>2ヵ月</c:v>
                </c:pt>
                <c:pt idx="17">
                  <c:v>3ヵ月</c:v>
                </c:pt>
                <c:pt idx="18">
                  <c:v>4ヵ月</c:v>
                </c:pt>
                <c:pt idx="19">
                  <c:v>5ヵ月</c:v>
                </c:pt>
                <c:pt idx="20">
                  <c:v>6ヵ月</c:v>
                </c:pt>
                <c:pt idx="21">
                  <c:v>1年</c:v>
                </c:pt>
                <c:pt idx="22">
                  <c:v>20年</c:v>
                </c:pt>
              </c:strCache>
            </c:strRef>
          </c:cat>
          <c:val>
            <c:numRef>
              <c:f>Sheet3!$C$4:$C$26</c:f>
              <c:numCache>
                <c:formatCode>General</c:formatCode>
                <c:ptCount val="23"/>
                <c:pt idx="0">
                  <c:v>42.0</c:v>
                </c:pt>
                <c:pt idx="1">
                  <c:v>29.0</c:v>
                </c:pt>
                <c:pt idx="2">
                  <c:v>11.0</c:v>
                </c:pt>
                <c:pt idx="3">
                  <c:v>8.0</c:v>
                </c:pt>
                <c:pt idx="4">
                  <c:v>3.0</c:v>
                </c:pt>
                <c:pt idx="5">
                  <c:v>7.0</c:v>
                </c:pt>
                <c:pt idx="6">
                  <c:v>4.0</c:v>
                </c:pt>
                <c:pt idx="7">
                  <c:v>4.0</c:v>
                </c:pt>
                <c:pt idx="8">
                  <c:v>2.0</c:v>
                </c:pt>
                <c:pt idx="9">
                  <c:v>5.0</c:v>
                </c:pt>
                <c:pt idx="10">
                  <c:v>1.0</c:v>
                </c:pt>
                <c:pt idx="11">
                  <c:v>1.0</c:v>
                </c:pt>
                <c:pt idx="12">
                  <c:v>2.0</c:v>
                </c:pt>
                <c:pt idx="13">
                  <c:v>2.0</c:v>
                </c:pt>
                <c:pt idx="14">
                  <c:v>3.0</c:v>
                </c:pt>
                <c:pt idx="15">
                  <c:v>3.0</c:v>
                </c:pt>
                <c:pt idx="17">
                  <c:v>2.0</c:v>
                </c:pt>
                <c:pt idx="18">
                  <c:v>1.0</c:v>
                </c:pt>
                <c:pt idx="22">
                  <c:v>1.0</c:v>
                </c:pt>
              </c:numCache>
            </c:numRef>
          </c:val>
        </c:ser>
        <c:ser>
          <c:idx val="1"/>
          <c:order val="1"/>
          <c:tx>
            <c:strRef>
              <c:f>Sheet3!$D$3</c:f>
              <c:strCache>
                <c:ptCount val="1"/>
                <c:pt idx="0">
                  <c:v>中枢神経障害を発症せず死亡した事例(137事例)</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sz="1200">
                    <a:solidFill>
                      <a:srgbClr val="000090"/>
                    </a:solidFill>
                  </a:defRPr>
                </a:pPr>
                <a:endParaRPr lang="ja-JP"/>
              </a:p>
            </c:txPr>
            <c:showLegendKey val="0"/>
            <c:showVal val="1"/>
            <c:showCatName val="0"/>
            <c:showSerName val="0"/>
            <c:showPercent val="0"/>
            <c:showBubbleSize val="0"/>
            <c:showLeaderLines val="0"/>
          </c:dLbls>
          <c:cat>
            <c:strRef>
              <c:f>Sheet3!$B$4:$B$26</c:f>
              <c:strCache>
                <c:ptCount val="23"/>
                <c:pt idx="0">
                  <c:v>施行中</c:v>
                </c:pt>
                <c:pt idx="1">
                  <c:v>直後</c:v>
                </c:pt>
                <c:pt idx="2">
                  <c:v>当日</c:v>
                </c:pt>
                <c:pt idx="3">
                  <c:v>翌日</c:v>
                </c:pt>
                <c:pt idx="4">
                  <c:v>2日</c:v>
                </c:pt>
                <c:pt idx="5">
                  <c:v>3日</c:v>
                </c:pt>
                <c:pt idx="6">
                  <c:v>4日</c:v>
                </c:pt>
                <c:pt idx="7">
                  <c:v>5日</c:v>
                </c:pt>
                <c:pt idx="8">
                  <c:v>6日</c:v>
                </c:pt>
                <c:pt idx="9">
                  <c:v>7日</c:v>
                </c:pt>
                <c:pt idx="10">
                  <c:v>8日</c:v>
                </c:pt>
                <c:pt idx="11">
                  <c:v>9日</c:v>
                </c:pt>
                <c:pt idx="12">
                  <c:v>10日</c:v>
                </c:pt>
                <c:pt idx="13">
                  <c:v>2週</c:v>
                </c:pt>
                <c:pt idx="14">
                  <c:v>3週</c:v>
                </c:pt>
                <c:pt idx="15">
                  <c:v>1ヵ月</c:v>
                </c:pt>
                <c:pt idx="16">
                  <c:v>2ヵ月</c:v>
                </c:pt>
                <c:pt idx="17">
                  <c:v>3ヵ月</c:v>
                </c:pt>
                <c:pt idx="18">
                  <c:v>4ヵ月</c:v>
                </c:pt>
                <c:pt idx="19">
                  <c:v>5ヵ月</c:v>
                </c:pt>
                <c:pt idx="20">
                  <c:v>6ヵ月</c:v>
                </c:pt>
                <c:pt idx="21">
                  <c:v>1年</c:v>
                </c:pt>
                <c:pt idx="22">
                  <c:v>20年</c:v>
                </c:pt>
              </c:strCache>
            </c:strRef>
          </c:cat>
          <c:val>
            <c:numRef>
              <c:f>Sheet3!$D$4:$D$26</c:f>
              <c:numCache>
                <c:formatCode>General</c:formatCode>
                <c:ptCount val="23"/>
                <c:pt idx="0">
                  <c:v>7.0</c:v>
                </c:pt>
                <c:pt idx="1">
                  <c:v>8.0</c:v>
                </c:pt>
                <c:pt idx="2">
                  <c:v>36.0</c:v>
                </c:pt>
                <c:pt idx="3">
                  <c:v>12.0</c:v>
                </c:pt>
                <c:pt idx="4">
                  <c:v>6.0</c:v>
                </c:pt>
                <c:pt idx="5">
                  <c:v>5.0</c:v>
                </c:pt>
                <c:pt idx="6">
                  <c:v>2.0</c:v>
                </c:pt>
                <c:pt idx="7">
                  <c:v>7.0</c:v>
                </c:pt>
                <c:pt idx="8">
                  <c:v>5.0</c:v>
                </c:pt>
                <c:pt idx="9">
                  <c:v>3.0</c:v>
                </c:pt>
                <c:pt idx="10">
                  <c:v>2.0</c:v>
                </c:pt>
                <c:pt idx="11">
                  <c:v>1.0</c:v>
                </c:pt>
                <c:pt idx="12">
                  <c:v>1.0</c:v>
                </c:pt>
                <c:pt idx="13">
                  <c:v>8.0</c:v>
                </c:pt>
                <c:pt idx="14">
                  <c:v>8.0</c:v>
                </c:pt>
                <c:pt idx="15">
                  <c:v>10.0</c:v>
                </c:pt>
                <c:pt idx="16">
                  <c:v>3.0</c:v>
                </c:pt>
                <c:pt idx="17">
                  <c:v>1.0</c:v>
                </c:pt>
                <c:pt idx="18">
                  <c:v>1.0</c:v>
                </c:pt>
                <c:pt idx="19">
                  <c:v>1.0</c:v>
                </c:pt>
                <c:pt idx="20">
                  <c:v>2.0</c:v>
                </c:pt>
                <c:pt idx="21">
                  <c:v>1.0</c:v>
                </c:pt>
                <c:pt idx="22">
                  <c:v>1.0</c:v>
                </c:pt>
              </c:numCache>
            </c:numRef>
          </c:val>
        </c:ser>
        <c:dLbls>
          <c:showLegendKey val="0"/>
          <c:showVal val="1"/>
          <c:showCatName val="0"/>
          <c:showSerName val="0"/>
          <c:showPercent val="0"/>
          <c:showBubbleSize val="0"/>
        </c:dLbls>
        <c:gapWidth val="75"/>
        <c:shape val="box"/>
        <c:axId val="2146857704"/>
        <c:axId val="2146860648"/>
        <c:axId val="2146863832"/>
      </c:bar3DChart>
      <c:catAx>
        <c:axId val="2146857704"/>
        <c:scaling>
          <c:orientation val="minMax"/>
        </c:scaling>
        <c:delete val="1"/>
        <c:axPos val="b"/>
        <c:majorTickMark val="none"/>
        <c:minorTickMark val="none"/>
        <c:tickLblPos val="nextTo"/>
        <c:crossAx val="2146860648"/>
        <c:crosses val="autoZero"/>
        <c:auto val="1"/>
        <c:lblAlgn val="ctr"/>
        <c:lblOffset val="100"/>
        <c:noMultiLvlLbl val="0"/>
      </c:catAx>
      <c:valAx>
        <c:axId val="2146860648"/>
        <c:scaling>
          <c:orientation val="minMax"/>
        </c:scaling>
        <c:delete val="0"/>
        <c:axPos val="l"/>
        <c:numFmt formatCode="General" sourceLinked="1"/>
        <c:majorTickMark val="none"/>
        <c:minorTickMark val="none"/>
        <c:tickLblPos val="nextTo"/>
        <c:txPr>
          <a:bodyPr/>
          <a:lstStyle/>
          <a:p>
            <a:pPr>
              <a:defRPr sz="1200"/>
            </a:pPr>
            <a:endParaRPr lang="ja-JP"/>
          </a:p>
        </c:txPr>
        <c:crossAx val="2146857704"/>
        <c:crosses val="autoZero"/>
        <c:crossBetween val="between"/>
      </c:valAx>
      <c:serAx>
        <c:axId val="2146863832"/>
        <c:scaling>
          <c:orientation val="minMax"/>
        </c:scaling>
        <c:delete val="1"/>
        <c:axPos val="b"/>
        <c:majorTickMark val="out"/>
        <c:minorTickMark val="none"/>
        <c:tickLblPos val="nextTo"/>
        <c:crossAx val="2146860648"/>
        <c:crosses val="autoZero"/>
      </c:ser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depthPercent val="150"/>
      <c:rAngAx val="1"/>
    </c:view3D>
    <c:floor>
      <c:thickness val="0"/>
    </c:floor>
    <c:sideWall>
      <c:thickness val="0"/>
    </c:sideWall>
    <c:backWall>
      <c:thickness val="0"/>
    </c:backWall>
    <c:plotArea>
      <c:layout/>
      <c:bar3DChart>
        <c:barDir val="col"/>
        <c:grouping val="standard"/>
        <c:varyColors val="0"/>
        <c:ser>
          <c:idx val="0"/>
          <c:order val="0"/>
          <c:tx>
            <c:strRef>
              <c:f>Sheet1!$C$3</c:f>
              <c:strCache>
                <c:ptCount val="1"/>
                <c:pt idx="0">
                  <c:v>中枢神経障害「発症」を死亡数に含めた場合(18事例:再掲)</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sz="1200">
                    <a:solidFill>
                      <a:srgbClr val="FF6600"/>
                    </a:solidFill>
                  </a:defRPr>
                </a:pPr>
                <a:endParaRPr lang="ja-JP"/>
              </a:p>
            </c:txPr>
            <c:showLegendKey val="0"/>
            <c:showVal val="1"/>
            <c:showCatName val="0"/>
            <c:showSerName val="0"/>
            <c:showPercent val="0"/>
            <c:showBubbleSize val="0"/>
            <c:showLeaderLines val="0"/>
          </c:dLbls>
          <c:cat>
            <c:strRef>
              <c:f>Sheet1!$B$4:$B$26</c:f>
              <c:strCache>
                <c:ptCount val="23"/>
                <c:pt idx="0">
                  <c:v>施行中</c:v>
                </c:pt>
                <c:pt idx="1">
                  <c:v>直後</c:v>
                </c:pt>
                <c:pt idx="2">
                  <c:v>当日</c:v>
                </c:pt>
                <c:pt idx="3">
                  <c:v>翌日</c:v>
                </c:pt>
                <c:pt idx="4">
                  <c:v>2日</c:v>
                </c:pt>
                <c:pt idx="5">
                  <c:v>3日</c:v>
                </c:pt>
                <c:pt idx="6">
                  <c:v>4日</c:v>
                </c:pt>
                <c:pt idx="7">
                  <c:v>5日</c:v>
                </c:pt>
                <c:pt idx="8">
                  <c:v>6日</c:v>
                </c:pt>
                <c:pt idx="9">
                  <c:v>7日</c:v>
                </c:pt>
                <c:pt idx="10">
                  <c:v>8日</c:v>
                </c:pt>
                <c:pt idx="11">
                  <c:v>9日</c:v>
                </c:pt>
                <c:pt idx="12">
                  <c:v>10日</c:v>
                </c:pt>
                <c:pt idx="13">
                  <c:v>2週</c:v>
                </c:pt>
                <c:pt idx="14">
                  <c:v>3週</c:v>
                </c:pt>
                <c:pt idx="15">
                  <c:v>1ヵ月</c:v>
                </c:pt>
                <c:pt idx="16">
                  <c:v>2ヵ月</c:v>
                </c:pt>
                <c:pt idx="17">
                  <c:v>3ヵ月</c:v>
                </c:pt>
                <c:pt idx="18">
                  <c:v>4ヵ月</c:v>
                </c:pt>
                <c:pt idx="19">
                  <c:v>5ヵ月</c:v>
                </c:pt>
                <c:pt idx="20">
                  <c:v>6ヵ月</c:v>
                </c:pt>
                <c:pt idx="21">
                  <c:v>1年</c:v>
                </c:pt>
                <c:pt idx="22">
                  <c:v>20年</c:v>
                </c:pt>
              </c:strCache>
            </c:strRef>
          </c:cat>
          <c:val>
            <c:numRef>
              <c:f>Sheet1!$C$4:$C$26</c:f>
              <c:numCache>
                <c:formatCode>General</c:formatCode>
                <c:ptCount val="23"/>
                <c:pt idx="1">
                  <c:v>5.0</c:v>
                </c:pt>
                <c:pt idx="2">
                  <c:v>7.0</c:v>
                </c:pt>
                <c:pt idx="3">
                  <c:v>1.0</c:v>
                </c:pt>
                <c:pt idx="5">
                  <c:v>1.0</c:v>
                </c:pt>
                <c:pt idx="6">
                  <c:v>2.0</c:v>
                </c:pt>
                <c:pt idx="8">
                  <c:v>1.0</c:v>
                </c:pt>
              </c:numCache>
            </c:numRef>
          </c:val>
        </c:ser>
        <c:ser>
          <c:idx val="1"/>
          <c:order val="1"/>
          <c:tx>
            <c:strRef>
              <c:f>Sheet1!$D$3</c:f>
              <c:strCache>
                <c:ptCount val="1"/>
                <c:pt idx="0">
                  <c:v>中枢神経障害を発症後に死亡した事例(18事例)</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a:solidFill>
                      <a:srgbClr val="000090"/>
                    </a:solidFill>
                  </a:defRPr>
                </a:pPr>
                <a:endParaRPr lang="ja-JP"/>
              </a:p>
            </c:txPr>
            <c:showLegendKey val="0"/>
            <c:showVal val="1"/>
            <c:showCatName val="0"/>
            <c:showSerName val="0"/>
            <c:showPercent val="0"/>
            <c:showBubbleSize val="0"/>
            <c:showLeaderLines val="0"/>
          </c:dLbls>
          <c:cat>
            <c:strRef>
              <c:f>Sheet1!$B$4:$B$26</c:f>
              <c:strCache>
                <c:ptCount val="23"/>
                <c:pt idx="0">
                  <c:v>施行中</c:v>
                </c:pt>
                <c:pt idx="1">
                  <c:v>直後</c:v>
                </c:pt>
                <c:pt idx="2">
                  <c:v>当日</c:v>
                </c:pt>
                <c:pt idx="3">
                  <c:v>翌日</c:v>
                </c:pt>
                <c:pt idx="4">
                  <c:v>2日</c:v>
                </c:pt>
                <c:pt idx="5">
                  <c:v>3日</c:v>
                </c:pt>
                <c:pt idx="6">
                  <c:v>4日</c:v>
                </c:pt>
                <c:pt idx="7">
                  <c:v>5日</c:v>
                </c:pt>
                <c:pt idx="8">
                  <c:v>6日</c:v>
                </c:pt>
                <c:pt idx="9">
                  <c:v>7日</c:v>
                </c:pt>
                <c:pt idx="10">
                  <c:v>8日</c:v>
                </c:pt>
                <c:pt idx="11">
                  <c:v>9日</c:v>
                </c:pt>
                <c:pt idx="12">
                  <c:v>10日</c:v>
                </c:pt>
                <c:pt idx="13">
                  <c:v>2週</c:v>
                </c:pt>
                <c:pt idx="14">
                  <c:v>3週</c:v>
                </c:pt>
                <c:pt idx="15">
                  <c:v>1ヵ月</c:v>
                </c:pt>
                <c:pt idx="16">
                  <c:v>2ヵ月</c:v>
                </c:pt>
                <c:pt idx="17">
                  <c:v>3ヵ月</c:v>
                </c:pt>
                <c:pt idx="18">
                  <c:v>4ヵ月</c:v>
                </c:pt>
                <c:pt idx="19">
                  <c:v>5ヵ月</c:v>
                </c:pt>
                <c:pt idx="20">
                  <c:v>6ヵ月</c:v>
                </c:pt>
                <c:pt idx="21">
                  <c:v>1年</c:v>
                </c:pt>
                <c:pt idx="22">
                  <c:v>20年</c:v>
                </c:pt>
              </c:strCache>
            </c:strRef>
          </c:cat>
          <c:val>
            <c:numRef>
              <c:f>Sheet1!$D$4:$D$26</c:f>
              <c:numCache>
                <c:formatCode>General</c:formatCode>
                <c:ptCount val="23"/>
                <c:pt idx="3">
                  <c:v>1.0</c:v>
                </c:pt>
                <c:pt idx="13">
                  <c:v>5.0</c:v>
                </c:pt>
                <c:pt idx="14">
                  <c:v>3.0</c:v>
                </c:pt>
                <c:pt idx="16">
                  <c:v>4.0</c:v>
                </c:pt>
                <c:pt idx="19">
                  <c:v>2.0</c:v>
                </c:pt>
                <c:pt idx="20">
                  <c:v>1.0</c:v>
                </c:pt>
                <c:pt idx="21">
                  <c:v>1.0</c:v>
                </c:pt>
              </c:numCache>
            </c:numRef>
          </c:val>
        </c:ser>
        <c:dLbls>
          <c:showLegendKey val="0"/>
          <c:showVal val="1"/>
          <c:showCatName val="0"/>
          <c:showSerName val="0"/>
          <c:showPercent val="0"/>
          <c:showBubbleSize val="0"/>
        </c:dLbls>
        <c:gapWidth val="75"/>
        <c:shape val="box"/>
        <c:axId val="2146833528"/>
        <c:axId val="2146829720"/>
        <c:axId val="2146825864"/>
      </c:bar3DChart>
      <c:catAx>
        <c:axId val="2146833528"/>
        <c:scaling>
          <c:orientation val="minMax"/>
        </c:scaling>
        <c:delete val="0"/>
        <c:axPos val="b"/>
        <c:majorTickMark val="none"/>
        <c:minorTickMark val="none"/>
        <c:tickLblPos val="nextTo"/>
        <c:txPr>
          <a:bodyPr/>
          <a:lstStyle/>
          <a:p>
            <a:pPr>
              <a:defRPr sz="1400" b="1" i="0"/>
            </a:pPr>
            <a:endParaRPr lang="ja-JP"/>
          </a:p>
        </c:txPr>
        <c:crossAx val="2146829720"/>
        <c:crosses val="autoZero"/>
        <c:auto val="1"/>
        <c:lblAlgn val="ctr"/>
        <c:lblOffset val="100"/>
        <c:noMultiLvlLbl val="0"/>
      </c:catAx>
      <c:valAx>
        <c:axId val="2146829720"/>
        <c:scaling>
          <c:orientation val="minMax"/>
        </c:scaling>
        <c:delete val="0"/>
        <c:axPos val="l"/>
        <c:numFmt formatCode="General" sourceLinked="1"/>
        <c:majorTickMark val="none"/>
        <c:minorTickMark val="none"/>
        <c:tickLblPos val="nextTo"/>
        <c:txPr>
          <a:bodyPr/>
          <a:lstStyle/>
          <a:p>
            <a:pPr>
              <a:defRPr sz="1400"/>
            </a:pPr>
            <a:endParaRPr lang="ja-JP"/>
          </a:p>
        </c:txPr>
        <c:crossAx val="2146833528"/>
        <c:crosses val="autoZero"/>
        <c:crossBetween val="between"/>
      </c:valAx>
      <c:serAx>
        <c:axId val="2146825864"/>
        <c:scaling>
          <c:orientation val="minMax"/>
        </c:scaling>
        <c:delete val="1"/>
        <c:axPos val="b"/>
        <c:majorTickMark val="out"/>
        <c:minorTickMark val="none"/>
        <c:tickLblPos val="nextTo"/>
        <c:crossAx val="2146829720"/>
        <c:crosses val="autoZero"/>
      </c:ser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0.37931</cdr:x>
      <cdr:y>0.25652</cdr:y>
    </cdr:from>
    <cdr:to>
      <cdr:x>0.49271</cdr:x>
      <cdr:y>0.45985</cdr:y>
    </cdr:to>
    <cdr:cxnSp macro="">
      <cdr:nvCxnSpPr>
        <cdr:cNvPr id="3" name="直線コネクタ 2"/>
        <cdr:cNvCxnSpPr/>
      </cdr:nvCxnSpPr>
      <cdr:spPr>
        <a:xfrm xmlns:a="http://schemas.openxmlformats.org/drawingml/2006/main" flipH="1" flipV="1">
          <a:off x="2253822" y="980969"/>
          <a:ext cx="673818" cy="777583"/>
        </a:xfrm>
        <a:prstGeom xmlns:a="http://schemas.openxmlformats.org/drawingml/2006/main" prst="line">
          <a:avLst/>
        </a:prstGeom>
        <a:ln xmlns:a="http://schemas.openxmlformats.org/drawingml/2006/main">
          <a:solidFill>
            <a:srgbClr val="FF0000"/>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726FB39-A2F5-B043-BD87-3A685780D664}" type="datetimeFigureOut">
              <a:rPr kumimoji="1" lang="ja-JP" altLang="en-US" smtClean="0"/>
              <a:t>15/05/18</a:t>
            </a:fld>
            <a:endParaRPr kumimoji="1" lang="ja-JP" altLang="en-US"/>
          </a:p>
        </p:txBody>
      </p:sp>
      <p:sp>
        <p:nvSpPr>
          <p:cNvPr id="4" name="フッター プレースホルダー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65B58C9C-06F3-4746-8BA1-6AF924E5691E}" type="slidenum">
              <a:rPr kumimoji="1" lang="ja-JP" altLang="en-US" smtClean="0"/>
              <a:t>‹#›</a:t>
            </a:fld>
            <a:endParaRPr kumimoji="1" lang="ja-JP" altLang="en-US"/>
          </a:p>
        </p:txBody>
      </p:sp>
    </p:spTree>
    <p:extLst>
      <p:ext uri="{BB962C8B-B14F-4D97-AF65-F5344CB8AC3E}">
        <p14:creationId xmlns:p14="http://schemas.microsoft.com/office/powerpoint/2010/main" val="2275377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F7C0C7-5F85-BB40-A305-8A94409E0C14}" type="datetimeFigureOut">
              <a:rPr kumimoji="1" lang="ja-JP" altLang="en-US" smtClean="0"/>
              <a:t>15/05/18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2"/>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B8DFBD8C-0FEF-CE4C-94D8-18BCBC76364E}" type="slidenum">
              <a:rPr kumimoji="1" lang="ja-JP" altLang="en-US" smtClean="0"/>
              <a:t>‹#›</a:t>
            </a:fld>
            <a:endParaRPr kumimoji="1" lang="ja-JP" altLang="en-US"/>
          </a:p>
        </p:txBody>
      </p:sp>
    </p:spTree>
    <p:extLst>
      <p:ext uri="{BB962C8B-B14F-4D97-AF65-F5344CB8AC3E}">
        <p14:creationId xmlns:p14="http://schemas.microsoft.com/office/powerpoint/2010/main" val="88959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ヘッダー プレースホルダー 4"/>
          <p:cNvSpPr>
            <a:spLocks noGrp="1"/>
          </p:cNvSpPr>
          <p:nvPr>
            <p:ph type="hdr" sz="quarter" idx="10"/>
          </p:nvPr>
        </p:nvSpPr>
        <p:spPr/>
        <p:txBody>
          <a:bodyPr/>
          <a:lstStyle/>
          <a:p>
            <a:r>
              <a:rPr kumimoji="1" lang="ja-JP" altLang="en-US" smtClean="0"/>
              <a:t>現況報告</a:t>
            </a:r>
            <a:endParaRPr kumimoji="1" lang="ja-JP" altLang="en-US"/>
          </a:p>
        </p:txBody>
      </p:sp>
      <p:sp>
        <p:nvSpPr>
          <p:cNvPr id="6" name="日付プレースホルダー 5"/>
          <p:cNvSpPr>
            <a:spLocks noGrp="1"/>
          </p:cNvSpPr>
          <p:nvPr>
            <p:ph type="dt" idx="11"/>
          </p:nvPr>
        </p:nvSpPr>
        <p:spPr/>
        <p:txBody>
          <a:bodyPr/>
          <a:lstStyle/>
          <a:p>
            <a:r>
              <a:rPr kumimoji="1" lang="en-US" altLang="ja-JP" smtClean="0"/>
              <a:t>2014/06/24</a:t>
            </a:r>
            <a:endParaRPr kumimoji="1" lang="ja-JP" altLang="en-US"/>
          </a:p>
        </p:txBody>
      </p:sp>
    </p:spTree>
    <p:extLst>
      <p:ext uri="{BB962C8B-B14F-4D97-AF65-F5344CB8AC3E}">
        <p14:creationId xmlns:p14="http://schemas.microsoft.com/office/powerpoint/2010/main" val="193735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919163" y="744538"/>
            <a:ext cx="4960937" cy="3721100"/>
          </a:xfrm>
          <a:ln/>
        </p:spPr>
      </p:sp>
      <p:sp>
        <p:nvSpPr>
          <p:cNvPr id="3" name="ノート プレースホルダ 2"/>
          <p:cNvSpPr>
            <a:spLocks noGrp="1"/>
          </p:cNvSpPr>
          <p:nvPr>
            <p:ph type="body" idx="1"/>
          </p:nvPr>
        </p:nvSpPr>
        <p:spPr/>
        <p:txBody>
          <a:bodyPr>
            <a:normAutofit/>
          </a:bodyPr>
          <a:lstStyle/>
          <a:p>
            <a:pPr>
              <a:defRPr/>
            </a:pPr>
            <a:endParaRPr lang="ja-JP" altLang="en-US" dirty="0"/>
          </a:p>
        </p:txBody>
      </p:sp>
      <p:sp>
        <p:nvSpPr>
          <p:cNvPr id="14340" name="スライド番号プレースホルダ 3"/>
          <p:cNvSpPr>
            <a:spLocks noGrp="1"/>
          </p:cNvSpPr>
          <p:nvPr>
            <p:ph type="sldNum" sz="quarter" idx="5"/>
          </p:nvPr>
        </p:nvSpPr>
        <p:spPr>
          <a:noFill/>
        </p:spPr>
        <p:txBody>
          <a:bodyPr/>
          <a:lstStyle/>
          <a:p>
            <a:pPr defTabSz="911535"/>
            <a:fld id="{90EB782F-C840-4E36-BBED-D958B9C3200C}" type="slidenum">
              <a:rPr lang="en-US" altLang="ja-JP" smtClean="0">
                <a:solidFill>
                  <a:prstClr val="black"/>
                </a:solidFill>
              </a:rPr>
              <a:pPr defTabSz="911535"/>
              <a:t>31</a:t>
            </a:fld>
            <a:endParaRPr lang="en-US" altLang="ja-JP"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B20E0DB-311F-C946-8C6E-3F0DA62B412A}" type="datetime1">
              <a:rPr kumimoji="1" lang="ja-JP" altLang="en-US" smtClean="0"/>
              <a:t>15/05/18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25513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8B0D891-2A27-0345-B536-9CA020A7B6E6}" type="datetime1">
              <a:rPr kumimoji="1" lang="ja-JP" altLang="en-US" smtClean="0"/>
              <a:t>15/05/18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298721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D464A5B-05AA-BF46-87F4-3E965F1FF33E}" type="datetime1">
              <a:rPr kumimoji="1" lang="ja-JP" altLang="en-US" smtClean="0"/>
              <a:t>15/05/18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30407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E17F754-0F62-E64F-820B-E7F7B11EBE76}" type="datetime1">
              <a:rPr kumimoji="1" lang="ja-JP" altLang="en-US" smtClean="0"/>
              <a:t>15/05/18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280653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8E98D50-ED09-174C-99EB-C20E45D85C70}" type="datetime1">
              <a:rPr kumimoji="1" lang="ja-JP" altLang="en-US" smtClean="0"/>
              <a:t>15/05/18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01585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A13789DB-8AAD-D44F-B8F5-9923BEDA22C7}" type="datetime1">
              <a:rPr kumimoji="1" lang="ja-JP" altLang="en-US" smtClean="0"/>
              <a:t>15/05/18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4532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5E1F432F-7F47-6541-8858-B082EBC7369E}" type="datetime1">
              <a:rPr kumimoji="1" lang="ja-JP" altLang="en-US" smtClean="0"/>
              <a:t>15/05/18</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83091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E486EC6D-A2AD-4B4A-9719-A40A5AA6025E}" type="datetime1">
              <a:rPr kumimoji="1" lang="ja-JP" altLang="en-US" smtClean="0"/>
              <a:t>15/05/18</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57578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D832074-6F01-0E4A-81E0-8B7F033791CE}" type="datetime1">
              <a:rPr kumimoji="1" lang="ja-JP" altLang="en-US" smtClean="0"/>
              <a:t>15/05/18</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81778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07313670-FD4B-AC45-AD76-5F6FF9231DE8}" type="datetime1">
              <a:rPr kumimoji="1" lang="ja-JP" altLang="en-US" smtClean="0"/>
              <a:t>15/05/18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329769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EB37D173-0F12-2F4A-AB0C-DD5246027889}" type="datetime1">
              <a:rPr kumimoji="1" lang="ja-JP" altLang="en-US" smtClean="0"/>
              <a:t>15/05/18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7010400" y="6504587"/>
            <a:ext cx="2133600" cy="365125"/>
          </a:xfrm>
          <a:prstGeom prst="rect">
            <a:avLst/>
          </a:prstGeom>
        </p:spPr>
        <p:txBody>
          <a:bodyPr/>
          <a:lstStyle/>
          <a:p>
            <a:fld id="{AA014B8D-F846-744F-8254-8A2F017A2E38}" type="slidenum">
              <a:rPr kumimoji="1" lang="ja-JP" altLang="en-US" smtClean="0"/>
              <a:t>‹#›</a:t>
            </a:fld>
            <a:endParaRPr kumimoji="1" lang="ja-JP" altLang="en-US"/>
          </a:p>
        </p:txBody>
      </p:sp>
    </p:spTree>
    <p:extLst>
      <p:ext uri="{BB962C8B-B14F-4D97-AF65-F5344CB8AC3E}">
        <p14:creationId xmlns:p14="http://schemas.microsoft.com/office/powerpoint/2010/main" val="1807727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テキスト ボックス 7"/>
          <p:cNvSpPr txBox="1"/>
          <p:nvPr userDrawn="1"/>
        </p:nvSpPr>
        <p:spPr>
          <a:xfrm>
            <a:off x="8718449" y="6481457"/>
            <a:ext cx="646331" cy="461665"/>
          </a:xfrm>
          <a:prstGeom prst="rect">
            <a:avLst/>
          </a:prstGeom>
          <a:noFill/>
        </p:spPr>
        <p:txBody>
          <a:bodyPr wrap="none" rtlCol="0">
            <a:spAutoFit/>
          </a:bodyPr>
          <a:lstStyle/>
          <a:p>
            <a:fld id="{0435F722-DF7F-1844-84A4-B7171FAD98F1}" type="slidenum">
              <a:rPr kumimoji="1" lang="ja-JP" altLang="en-US" sz="2400" smtClean="0"/>
              <a:t>‹#›</a:t>
            </a:fld>
            <a:endParaRPr kumimoji="1" lang="ja-JP" altLang="en-US" sz="2400" dirty="0"/>
          </a:p>
        </p:txBody>
      </p:sp>
      <p:sp>
        <p:nvSpPr>
          <p:cNvPr id="9" name="テキスト ボックス 8"/>
          <p:cNvSpPr txBox="1"/>
          <p:nvPr userDrawn="1"/>
        </p:nvSpPr>
        <p:spPr>
          <a:xfrm>
            <a:off x="236953" y="6599207"/>
            <a:ext cx="1659429" cy="253916"/>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sz="1050" dirty="0" smtClean="0"/>
              <a:t>日本医療安全調査機構　</a:t>
            </a:r>
            <a:r>
              <a:rPr kumimoji="1" lang="en-US" altLang="ja-JP" sz="1050" dirty="0" smtClean="0"/>
              <a:t>.</a:t>
            </a:r>
            <a:endParaRPr kumimoji="1" lang="ja-JP" altLang="en-US" sz="1050" dirty="0"/>
          </a:p>
        </p:txBody>
      </p:sp>
      <p:pic>
        <p:nvPicPr>
          <p:cNvPr id="10" name="Picture 2"/>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rightnessContrast bright="4000" contrast="4000"/>
                    </a14:imgEffect>
                  </a14:imgLayer>
                </a14:imgProps>
              </a:ext>
            </a:extLst>
          </a:blip>
          <a:srcRect/>
          <a:stretch>
            <a:fillRect/>
          </a:stretch>
        </p:blipFill>
        <p:spPr bwMode="auto">
          <a:xfrm>
            <a:off x="46447" y="6592822"/>
            <a:ext cx="207436" cy="258394"/>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11" name="テキスト ボックス 10"/>
          <p:cNvSpPr txBox="1"/>
          <p:nvPr userDrawn="1"/>
        </p:nvSpPr>
        <p:spPr>
          <a:xfrm>
            <a:off x="46447" y="-7654"/>
            <a:ext cx="2646878" cy="261610"/>
          </a:xfrm>
          <a:prstGeom prst="rect">
            <a:avLst/>
          </a:prstGeom>
          <a:noFill/>
        </p:spPr>
        <p:txBody>
          <a:bodyPr wrap="none" rtlCol="0">
            <a:spAutoFit/>
          </a:bodyPr>
          <a:lstStyle/>
          <a:p>
            <a:r>
              <a:rPr kumimoji="1" lang="ja-JP" altLang="en-US" sz="1100" dirty="0" smtClean="0"/>
              <a:t>日本医学ジャーナリスト協会　</a:t>
            </a:r>
            <a:r>
              <a:rPr kumimoji="1" lang="en-US" altLang="ja-JP" sz="1100" dirty="0" smtClean="0"/>
              <a:t>2015.</a:t>
            </a:r>
            <a:r>
              <a:rPr kumimoji="1" lang="ja-JP" altLang="en-US" sz="1100" dirty="0" smtClean="0"/>
              <a:t>５</a:t>
            </a:r>
            <a:r>
              <a:rPr kumimoji="1" lang="en-US" altLang="ja-JP" sz="1100" dirty="0" smtClean="0"/>
              <a:t>.</a:t>
            </a:r>
            <a:r>
              <a:rPr kumimoji="1" lang="ja-JP" altLang="en-US" sz="1100" dirty="0" smtClean="0"/>
              <a:t>２０</a:t>
            </a:r>
            <a:r>
              <a:rPr kumimoji="1" lang="en-US" altLang="ja-JP" sz="1100" dirty="0" smtClean="0"/>
              <a:t>.</a:t>
            </a:r>
            <a:endParaRPr kumimoji="1" lang="ja-JP" altLang="en-US" sz="1100" dirty="0"/>
          </a:p>
        </p:txBody>
      </p:sp>
    </p:spTree>
    <p:extLst>
      <p:ext uri="{BB962C8B-B14F-4D97-AF65-F5344CB8AC3E}">
        <p14:creationId xmlns:p14="http://schemas.microsoft.com/office/powerpoint/2010/main" val="2527651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e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0.emf"/><Relationship Id="rId5" Type="http://schemas.openxmlformats.org/officeDocument/2006/relationships/image" Target="../media/image6.emf"/><Relationship Id="rId6" Type="http://schemas.openxmlformats.org/officeDocument/2006/relationships/image" Target="../media/image11.jpeg"/><Relationship Id="rId7" Type="http://schemas.microsoft.com/office/2007/relationships/hdphoto" Target="../media/hdphoto5.wdp"/><Relationship Id="rId8"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microsoft.com/office/2007/relationships/hdphoto" Target="../media/hdphoto6.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wmf"/><Relationship Id="rId3"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microsoft.com/office/2007/relationships/hdphoto" Target="../media/hdphoto7.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 Id="rId3" Type="http://schemas.openxmlformats.org/officeDocument/2006/relationships/chart" Target="../charts/char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8.wdp"/><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24.jpeg"/><Relationship Id="rId5" Type="http://schemas.microsoft.com/office/2007/relationships/hdphoto" Target="../media/hdphoto10.wdp"/><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11.wdp"/><Relationship Id="rId4"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ord.yahoo.co.jp/o/image/SIG=123fhfpgo/EXP=1360312421;_ylt=A7dPdDblZhNRqjoA3LqU3uV7;_ylu=X3oDMTBhZ2FzZWJsBHZ0aWQDSVMwMDQ-/*-http:/www.civillink.net/fsozai/sozai/okane.gif" TargetMode="External"/><Relationship Id="rId4" Type="http://schemas.openxmlformats.org/officeDocument/2006/relationships/image" Target="../media/image30.pn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wmf"/><Relationship Id="rId9" Type="http://schemas.openxmlformats.org/officeDocument/2006/relationships/image" Target="../media/image35.png"/><Relationship Id="rId10" Type="http://schemas.openxmlformats.org/officeDocument/2006/relationships/image" Target="../media/image36.jpeg"/><Relationship Id="rId11" Type="http://schemas.microsoft.com/office/2007/relationships/hdphoto" Target="../media/hdphoto12.wdp"/><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microsoft.com/office/2007/relationships/hdphoto" Target="../media/hdphoto13.wdp"/><Relationship Id="rId4" Type="http://schemas.openxmlformats.org/officeDocument/2006/relationships/image" Target="../media/image38.jpg"/><Relationship Id="rId5" Type="http://schemas.openxmlformats.org/officeDocument/2006/relationships/image" Target="../media/image39.jpeg"/><Relationship Id="rId6" Type="http://schemas.microsoft.com/office/2007/relationships/hdphoto" Target="../media/hdphoto14.wdp"/><Relationship Id="rId7" Type="http://schemas.openxmlformats.org/officeDocument/2006/relationships/image" Target="../media/image40.jpeg"/><Relationship Id="rId8" Type="http://schemas.microsoft.com/office/2007/relationships/hdphoto" Target="../media/hdphoto15.wdp"/><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4" Type="http://schemas.microsoft.com/office/2007/relationships/hdphoto" Target="../media/hdphoto16.wdp"/><Relationship Id="rId5" Type="http://schemas.openxmlformats.org/officeDocument/2006/relationships/image" Target="../media/image42.jpeg"/><Relationship Id="rId6" Type="http://schemas.microsoft.com/office/2007/relationships/hdphoto" Target="../media/hdphoto17.wdp"/><Relationship Id="rId7"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18.wdp"/><Relationship Id="rId4" Type="http://schemas.openxmlformats.org/officeDocument/2006/relationships/image" Target="../media/image29.jpeg"/><Relationship Id="rId5" Type="http://schemas.openxmlformats.org/officeDocument/2006/relationships/image" Target="../media/image41.jpeg"/><Relationship Id="rId6" Type="http://schemas.microsoft.com/office/2007/relationships/hdphoto" Target="../media/hdphoto16.wdp"/><Relationship Id="rId7" Type="http://schemas.openxmlformats.org/officeDocument/2006/relationships/image" Target="../media/image45.jpeg"/><Relationship Id="rId8" Type="http://schemas.microsoft.com/office/2007/relationships/hdphoto" Target="../media/hdphoto17.wdp"/><Relationship Id="rId9"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A014B8D-F846-744F-8254-8A2F017A2E38}" type="slidenum">
              <a:rPr kumimoji="1" lang="ja-JP" altLang="en-US" smtClean="0"/>
              <a:t>1</a:t>
            </a:fld>
            <a:endParaRPr kumimoji="1" lang="ja-JP" altLang="en-US"/>
          </a:p>
        </p:txBody>
      </p:sp>
      <p:sp>
        <p:nvSpPr>
          <p:cNvPr id="3" name="正方形/長方形 2"/>
          <p:cNvSpPr/>
          <p:nvPr/>
        </p:nvSpPr>
        <p:spPr>
          <a:xfrm>
            <a:off x="0" y="34188"/>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717212" y="3505381"/>
            <a:ext cx="1707218" cy="523220"/>
          </a:xfrm>
          <a:prstGeom prst="rect">
            <a:avLst/>
          </a:prstGeom>
          <a:noFill/>
        </p:spPr>
        <p:txBody>
          <a:bodyPr wrap="none" rtlCol="0">
            <a:spAutoFit/>
          </a:bodyPr>
          <a:lstStyle/>
          <a:p>
            <a:pPr algn="ctr"/>
            <a:r>
              <a:rPr lang="ja-JP" altLang="en-US" sz="1400" dirty="0"/>
              <a:t>平成</a:t>
            </a:r>
            <a:r>
              <a:rPr lang="ja-JP" altLang="en-US" sz="1400" dirty="0" smtClean="0"/>
              <a:t>２</a:t>
            </a:r>
            <a:r>
              <a:rPr lang="en-US" altLang="ja-JP" sz="1400" dirty="0" smtClean="0"/>
              <a:t>7</a:t>
            </a:r>
            <a:r>
              <a:rPr lang="ja-JP" altLang="en-US" sz="1400" dirty="0" smtClean="0"/>
              <a:t>年５月２０日</a:t>
            </a:r>
          </a:p>
          <a:p>
            <a:pPr algn="ctr"/>
            <a:r>
              <a:rPr lang="ja-JP" altLang="en-US" sz="1400" dirty="0" smtClean="0"/>
              <a:t>日本プレスセンター</a:t>
            </a:r>
          </a:p>
        </p:txBody>
      </p:sp>
      <p:sp>
        <p:nvSpPr>
          <p:cNvPr id="5" name="テキスト ボックス 4"/>
          <p:cNvSpPr txBox="1"/>
          <p:nvPr/>
        </p:nvSpPr>
        <p:spPr>
          <a:xfrm>
            <a:off x="2641697" y="4196462"/>
            <a:ext cx="3858248" cy="1208536"/>
          </a:xfrm>
          <a:prstGeom prst="rect">
            <a:avLst/>
          </a:prstGeom>
          <a:noFill/>
        </p:spPr>
        <p:txBody>
          <a:bodyPr wrap="none" rtlCol="0">
            <a:spAutoFit/>
          </a:bodyPr>
          <a:lstStyle/>
          <a:p>
            <a:pPr algn="ctr"/>
            <a:r>
              <a:rPr kumimoji="1" lang="ja-JP" altLang="en-US" dirty="0" smtClean="0"/>
              <a:t>日本医療安全調査機構</a:t>
            </a:r>
            <a:endParaRPr kumimoji="1" lang="en-US" altLang="ja-JP" dirty="0" smtClean="0"/>
          </a:p>
          <a:p>
            <a:pPr algn="ctr"/>
            <a:r>
              <a:rPr lang="en-US" altLang="ja-JP" sz="1600" dirty="0" smtClean="0"/>
              <a:t>Japan Medical Safety Research Organization</a:t>
            </a:r>
            <a:endParaRPr kumimoji="1" lang="en-US" altLang="ja-JP" sz="1600" dirty="0" smtClean="0"/>
          </a:p>
          <a:p>
            <a:pPr algn="ctr">
              <a:lnSpc>
                <a:spcPct val="140000"/>
              </a:lnSpc>
            </a:pPr>
            <a:r>
              <a:rPr lang="ja-JP" altLang="en-US" dirty="0" smtClean="0"/>
              <a:t>木村壮介</a:t>
            </a:r>
            <a:endParaRPr lang="en-US" altLang="ja-JP" dirty="0" smtClean="0"/>
          </a:p>
          <a:p>
            <a:pPr algn="ctr">
              <a:lnSpc>
                <a:spcPct val="80000"/>
              </a:lnSpc>
            </a:pPr>
            <a:r>
              <a:rPr kumimoji="1" lang="en-US" altLang="ja-JP" sz="1600" dirty="0" smtClean="0"/>
              <a:t>Sosuke Kimura,  MD</a:t>
            </a:r>
            <a:r>
              <a:rPr lang="en-US" altLang="ja-JP" sz="1600" dirty="0" smtClean="0"/>
              <a:t>.</a:t>
            </a:r>
            <a:r>
              <a:rPr kumimoji="1" lang="en-US" altLang="ja-JP" sz="1600" dirty="0" smtClean="0"/>
              <a:t>PhD</a:t>
            </a:r>
            <a:endParaRPr kumimoji="1" lang="ja-JP" altLang="en-US" sz="1600" dirty="0"/>
          </a:p>
        </p:txBody>
      </p:sp>
      <p:sp>
        <p:nvSpPr>
          <p:cNvPr id="6" name="テキスト ボックス 5"/>
          <p:cNvSpPr txBox="1"/>
          <p:nvPr/>
        </p:nvSpPr>
        <p:spPr>
          <a:xfrm>
            <a:off x="2952133" y="1242925"/>
            <a:ext cx="3237385" cy="400110"/>
          </a:xfrm>
          <a:prstGeom prst="rect">
            <a:avLst/>
          </a:prstGeom>
          <a:noFill/>
        </p:spPr>
        <p:txBody>
          <a:bodyPr wrap="none" rtlCol="0">
            <a:spAutoFit/>
          </a:bodyPr>
          <a:lstStyle/>
          <a:p>
            <a:pPr algn="ctr"/>
            <a:r>
              <a:rPr lang="ja-JP" altLang="en-US" sz="2000" dirty="0" smtClean="0"/>
              <a:t>日本医学ジャーナリスト協会</a:t>
            </a:r>
            <a:endParaRPr lang="en-US" altLang="ja-JP" sz="2000" dirty="0" smtClean="0"/>
          </a:p>
        </p:txBody>
      </p:sp>
      <p:sp>
        <p:nvSpPr>
          <p:cNvPr id="7" name="テキスト ボックス 6"/>
          <p:cNvSpPr txBox="1"/>
          <p:nvPr/>
        </p:nvSpPr>
        <p:spPr>
          <a:xfrm>
            <a:off x="2016725" y="2053957"/>
            <a:ext cx="4993675" cy="966418"/>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lnSpc>
                <a:spcPct val="120000"/>
              </a:lnSpc>
            </a:pPr>
            <a:r>
              <a:rPr lang="ja-JP" altLang="en-US" sz="2400" dirty="0" smtClean="0">
                <a:solidFill>
                  <a:schemeClr val="tx1"/>
                </a:solidFill>
              </a:rPr>
              <a:t>医療</a:t>
            </a:r>
            <a:r>
              <a:rPr lang="ja-JP" altLang="en-US" sz="2400" dirty="0">
                <a:solidFill>
                  <a:schemeClr val="tx1"/>
                </a:solidFill>
              </a:rPr>
              <a:t>事故</a:t>
            </a:r>
            <a:r>
              <a:rPr lang="ja-JP" altLang="en-US" sz="2400" dirty="0" smtClean="0">
                <a:solidFill>
                  <a:schemeClr val="tx1"/>
                </a:solidFill>
              </a:rPr>
              <a:t>調査の現状（モデル事業）と</a:t>
            </a:r>
            <a:endParaRPr lang="en-US" altLang="ja-JP" sz="2400" dirty="0" smtClean="0">
              <a:solidFill>
                <a:schemeClr val="tx1"/>
              </a:solidFill>
            </a:endParaRPr>
          </a:p>
          <a:p>
            <a:pPr algn="ctr">
              <a:lnSpc>
                <a:spcPct val="120000"/>
              </a:lnSpc>
            </a:pPr>
            <a:r>
              <a:rPr lang="ja-JP" altLang="en-US" sz="2400" dirty="0" smtClean="0">
                <a:solidFill>
                  <a:schemeClr val="tx1"/>
                </a:solidFill>
              </a:rPr>
              <a:t>新らたな医療事故調査制度について</a:t>
            </a:r>
            <a:endParaRPr lang="en-US" altLang="ja-JP" sz="2400" dirty="0" smtClean="0">
              <a:solidFill>
                <a:schemeClr val="tx1"/>
              </a:solidFill>
            </a:endParaRPr>
          </a:p>
        </p:txBody>
      </p:sp>
      <p:grpSp>
        <p:nvGrpSpPr>
          <p:cNvPr id="12" name="図形グループ 11"/>
          <p:cNvGrpSpPr/>
          <p:nvPr/>
        </p:nvGrpSpPr>
        <p:grpSpPr>
          <a:xfrm>
            <a:off x="7094375" y="3766991"/>
            <a:ext cx="1452432" cy="2278336"/>
            <a:chOff x="7094375" y="3766991"/>
            <a:chExt cx="1452432" cy="2278336"/>
          </a:xfrm>
        </p:grpSpPr>
        <p:pic>
          <p:nvPicPr>
            <p:cNvPr id="8" name="図 7" descr="\\Ml110g7server\共有\各種様式 ファイル\医療安全調査機構logo.jpg"/>
            <p:cNvPicPr/>
            <p:nvPr/>
          </p:nvPicPr>
          <p:blipFill rotWithShape="1">
            <a:blip r:embed="rId2" cstate="print">
              <a:extLst>
                <a:ext uri="{BEBA8EAE-BF5A-486C-A8C5-ECC9F3942E4B}">
                  <a14:imgProps xmlns:a14="http://schemas.microsoft.com/office/drawing/2010/main">
                    <a14:imgLayer r:embed="rId3">
                      <a14:imgEffect>
                        <a14:saturation sat="124000"/>
                      </a14:imgEffect>
                      <a14:imgEffect>
                        <a14:brightnessContrast contrast="6000"/>
                      </a14:imgEffect>
                    </a14:imgLayer>
                  </a14:imgProps>
                </a:ext>
                <a:ext uri="{28A0092B-C50C-407E-A947-70E740481C1C}">
                  <a14:useLocalDpi xmlns:a14="http://schemas.microsoft.com/office/drawing/2010/main" val="0"/>
                </a:ext>
              </a:extLst>
            </a:blip>
            <a:srcRect l="-6367" t="-18725" r="-6212" b="-9369"/>
            <a:stretch/>
          </p:blipFill>
          <p:spPr bwMode="auto">
            <a:xfrm>
              <a:off x="7094375" y="3766991"/>
              <a:ext cx="1452432" cy="2278336"/>
            </a:xfrm>
            <a:prstGeom prst="rect">
              <a:avLst/>
            </a:prstGeom>
            <a:noFill/>
            <a:ln>
              <a:solidFill>
                <a:srgbClr val="000090"/>
              </a:solidFill>
            </a:ln>
          </p:spPr>
        </p:pic>
        <p:sp>
          <p:nvSpPr>
            <p:cNvPr id="10" name="テキスト ボックス 9"/>
            <p:cNvSpPr txBox="1"/>
            <p:nvPr/>
          </p:nvSpPr>
          <p:spPr>
            <a:xfrm>
              <a:off x="7222807" y="5692967"/>
              <a:ext cx="1213030" cy="338554"/>
            </a:xfrm>
            <a:prstGeom prst="rect">
              <a:avLst/>
            </a:prstGeom>
            <a:noFill/>
          </p:spPr>
          <p:txBody>
            <a:bodyPr wrap="square" rtlCol="0">
              <a:spAutoFit/>
            </a:bodyPr>
            <a:lstStyle/>
            <a:p>
              <a:pPr algn="ctr"/>
              <a:r>
                <a:rPr kumimoji="1" lang="en-US" altLang="ja-JP" sz="1600" b="1" i="1" dirty="0" smtClean="0">
                  <a:solidFill>
                    <a:srgbClr val="008000"/>
                  </a:solidFill>
                  <a:latin typeface="Arial Narrow"/>
                  <a:ea typeface="HGP明朝E"/>
                  <a:cs typeface="Arial Narrow"/>
                </a:rPr>
                <a:t>medsafe.jp</a:t>
              </a:r>
              <a:endParaRPr kumimoji="1" lang="ja-JP" altLang="en-US" sz="1600" b="1" i="1" dirty="0">
                <a:solidFill>
                  <a:srgbClr val="008000"/>
                </a:solidFill>
                <a:latin typeface="Arial Narrow"/>
                <a:ea typeface="HGP明朝E"/>
                <a:cs typeface="Arial Narrow"/>
              </a:endParaRPr>
            </a:p>
          </p:txBody>
        </p:sp>
      </p:grpSp>
      <p:sp>
        <p:nvSpPr>
          <p:cNvPr id="11" name="テキスト ボックス 10"/>
          <p:cNvSpPr txBox="1"/>
          <p:nvPr/>
        </p:nvSpPr>
        <p:spPr>
          <a:xfrm>
            <a:off x="2078943" y="6208258"/>
            <a:ext cx="4983756" cy="307777"/>
          </a:xfrm>
          <a:prstGeom prst="rect">
            <a:avLst/>
          </a:prstGeom>
          <a:noFill/>
        </p:spPr>
        <p:txBody>
          <a:bodyPr wrap="none" rtlCol="0">
            <a:spAutoFit/>
          </a:bodyPr>
          <a:lstStyle/>
          <a:p>
            <a:r>
              <a:rPr kumimoji="1" lang="ja-JP" altLang="en-US" sz="1400" dirty="0" smtClean="0"/>
              <a:t>発表に関し、開示すべきＣＯＩ関係にある企業などはありません。</a:t>
            </a:r>
            <a:endParaRPr kumimoji="1" lang="ja-JP" altLang="en-US" sz="1400" dirty="0"/>
          </a:p>
        </p:txBody>
      </p:sp>
    </p:spTree>
    <p:extLst>
      <p:ext uri="{BB962C8B-B14F-4D97-AF65-F5344CB8AC3E}">
        <p14:creationId xmlns:p14="http://schemas.microsoft.com/office/powerpoint/2010/main" val="36700019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994122"/>
          </a:xfrm>
          <a:prstGeom prst="rect">
            <a:avLst/>
          </a:prstGeom>
        </p:spPr>
        <p:txBody>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smtClean="0"/>
              <a:t>　</a:t>
            </a:r>
            <a:r>
              <a:rPr lang="en-US" altLang="ja-JP" sz="2800" smtClean="0"/>
              <a:t>①</a:t>
            </a:r>
            <a:r>
              <a:rPr lang="ja-JP" altLang="en-US" sz="2800" smtClean="0"/>
              <a:t>　申　請　受　付</a:t>
            </a:r>
            <a:endParaRPr lang="ja-JP" altLang="en-US" sz="2800" dirty="0"/>
          </a:p>
        </p:txBody>
      </p:sp>
      <p:pic>
        <p:nvPicPr>
          <p:cNvPr id="3" name="図 2" descr="IMG_0179.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saturation sat="105000"/>
                    </a14:imgEffect>
                    <a14:imgEffect>
                      <a14:brightnessContrast bright="21000" contrast="7000"/>
                    </a14:imgEffect>
                  </a14:imgLayer>
                </a14:imgProps>
              </a:ext>
            </a:extLst>
          </a:blip>
          <a:stretch>
            <a:fillRect/>
          </a:stretch>
        </p:blipFill>
        <p:spPr>
          <a:xfrm>
            <a:off x="683568" y="934720"/>
            <a:ext cx="8057336" cy="5371557"/>
          </a:xfrm>
          <a:prstGeom prst="rect">
            <a:avLst/>
          </a:prstGeom>
        </p:spPr>
      </p:pic>
      <p:grpSp>
        <p:nvGrpSpPr>
          <p:cNvPr id="4" name="図形グループ 3"/>
          <p:cNvGrpSpPr/>
          <p:nvPr/>
        </p:nvGrpSpPr>
        <p:grpSpPr>
          <a:xfrm>
            <a:off x="1044169" y="4514868"/>
            <a:ext cx="7845970" cy="2240372"/>
            <a:chOff x="-437449" y="3600878"/>
            <a:chExt cx="7845969" cy="2240372"/>
          </a:xfrm>
        </p:grpSpPr>
        <p:sp>
          <p:nvSpPr>
            <p:cNvPr id="5" name="角丸四角形 4"/>
            <p:cNvSpPr/>
            <p:nvPr/>
          </p:nvSpPr>
          <p:spPr>
            <a:xfrm>
              <a:off x="-437449" y="3600878"/>
              <a:ext cx="7763232" cy="2034177"/>
            </a:xfrm>
            <a:prstGeom prst="roundRect">
              <a:avLst>
                <a:gd name="adj" fmla="val 103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414354" y="3671425"/>
              <a:ext cx="7822874" cy="2169825"/>
            </a:xfrm>
            <a:prstGeom prst="rect">
              <a:avLst/>
            </a:prstGeom>
            <a:noFill/>
          </p:spPr>
          <p:txBody>
            <a:bodyPr wrap="none" rtlCol="0">
              <a:spAutoFit/>
            </a:bodyPr>
            <a:lstStyle/>
            <a:p>
              <a:r>
                <a:rPr lang="ja-JP" altLang="en-US" b="1" dirty="0"/>
                <a:t>東京地域事務局です。申請のご相談ですね。</a:t>
              </a:r>
              <a:endParaRPr lang="en-US" altLang="ja-JP" b="1" dirty="0"/>
            </a:p>
            <a:p>
              <a:pPr>
                <a:lnSpc>
                  <a:spcPct val="200000"/>
                </a:lnSpc>
              </a:pPr>
              <a:r>
                <a:rPr lang="ja-JP" altLang="en-US" dirty="0" smtClean="0"/>
                <a:t>　</a:t>
              </a:r>
              <a:r>
                <a:rPr lang="en-US" altLang="ja-JP" dirty="0" smtClean="0"/>
                <a:t>【</a:t>
              </a:r>
              <a:r>
                <a:rPr lang="ja-JP" altLang="en-US" dirty="0" smtClean="0"/>
                <a:t>病院</a:t>
              </a:r>
              <a:r>
                <a:rPr lang="ja-JP" altLang="en-US" dirty="0"/>
                <a:t>からの</a:t>
              </a:r>
              <a:r>
                <a:rPr lang="ja-JP" altLang="en-US" dirty="0" smtClean="0"/>
                <a:t>場合</a:t>
              </a:r>
              <a:r>
                <a:rPr lang="en-US" altLang="ja-JP" dirty="0" smtClean="0"/>
                <a:t>】</a:t>
              </a:r>
              <a:r>
                <a:rPr lang="ja-JP" altLang="en-US" dirty="0" smtClean="0"/>
                <a:t>：　どの</a:t>
              </a:r>
              <a:r>
                <a:rPr lang="ja-JP" altLang="en-US" dirty="0"/>
                <a:t>ような事例ですか</a:t>
              </a:r>
              <a:r>
                <a:rPr lang="ja-JP" altLang="en-US" dirty="0" smtClean="0"/>
                <a:t>？　ホームページ</a:t>
              </a:r>
              <a:r>
                <a:rPr lang="ja-JP" altLang="en-US" dirty="0"/>
                <a:t>の申請</a:t>
              </a:r>
              <a:r>
                <a:rPr lang="ja-JP" altLang="en-US" dirty="0" smtClean="0"/>
                <a:t>手続き</a:t>
              </a:r>
              <a:endParaRPr lang="en-US" altLang="ja-JP" dirty="0" smtClean="0"/>
            </a:p>
            <a:p>
              <a:r>
                <a:rPr lang="en-US" altLang="ja-JP" dirty="0" smtClean="0"/>
                <a:t>				</a:t>
              </a:r>
              <a:r>
                <a:rPr lang="ja-JP" altLang="en-US" dirty="0" smtClean="0"/>
                <a:t>　　</a:t>
              </a:r>
              <a:r>
                <a:rPr lang="en-US" altLang="ja-JP" dirty="0" smtClean="0"/>
                <a:t> </a:t>
              </a:r>
              <a:r>
                <a:rPr lang="ja-JP" altLang="en-US" dirty="0" smtClean="0"/>
                <a:t>関係</a:t>
              </a:r>
              <a:r>
                <a:rPr lang="ja-JP" altLang="en-US" dirty="0"/>
                <a:t>書類の欄をご覧になって、概要をお知らせください</a:t>
              </a:r>
              <a:r>
                <a:rPr lang="ja-JP" altLang="en-US" dirty="0" smtClean="0"/>
                <a:t>。</a:t>
              </a:r>
              <a:endParaRPr lang="en-US" altLang="ja-JP" dirty="0"/>
            </a:p>
            <a:p>
              <a:pPr>
                <a:lnSpc>
                  <a:spcPct val="150000"/>
                </a:lnSpc>
              </a:pPr>
              <a:r>
                <a:rPr lang="ja-JP" altLang="en-US" dirty="0" smtClean="0"/>
                <a:t>　</a:t>
              </a:r>
              <a:r>
                <a:rPr lang="en-US" altLang="ja-JP" dirty="0" smtClean="0"/>
                <a:t>【</a:t>
              </a:r>
              <a:r>
                <a:rPr lang="ja-JP" altLang="en-US" dirty="0" smtClean="0"/>
                <a:t>ご遺族</a:t>
              </a:r>
              <a:r>
                <a:rPr lang="ja-JP" altLang="en-US" dirty="0"/>
                <a:t>からの</a:t>
              </a:r>
              <a:r>
                <a:rPr lang="ja-JP" altLang="en-US" dirty="0" smtClean="0"/>
                <a:t>場合</a:t>
              </a:r>
              <a:r>
                <a:rPr lang="en-US" altLang="ja-JP" dirty="0" smtClean="0"/>
                <a:t>】</a:t>
              </a:r>
              <a:r>
                <a:rPr lang="ja-JP" altLang="en-US" dirty="0" smtClean="0"/>
                <a:t>：</a:t>
              </a:r>
              <a:r>
                <a:rPr lang="en-US" altLang="ja-JP" dirty="0" smtClean="0"/>
                <a:t> </a:t>
              </a:r>
              <a:r>
                <a:rPr lang="ja-JP" altLang="en-US" dirty="0" smtClean="0"/>
                <a:t>大変</a:t>
              </a:r>
              <a:r>
                <a:rPr lang="ja-JP" altLang="en-US" dirty="0"/>
                <a:t>でしたね</a:t>
              </a:r>
              <a:r>
                <a:rPr lang="ja-JP" altLang="en-US" dirty="0" smtClean="0"/>
                <a:t>。　病院</a:t>
              </a:r>
              <a:r>
                <a:rPr lang="ja-JP" altLang="en-US" dirty="0"/>
                <a:t>にご要望をお話しましたか</a:t>
              </a:r>
              <a:r>
                <a:rPr lang="ja-JP" altLang="en-US" dirty="0" smtClean="0"/>
                <a:t>？</a:t>
              </a:r>
              <a:endParaRPr lang="en-US" altLang="ja-JP" dirty="0" smtClean="0"/>
            </a:p>
            <a:p>
              <a:r>
                <a:rPr lang="en-US" altLang="ja-JP" dirty="0"/>
                <a:t>	</a:t>
              </a:r>
              <a:r>
                <a:rPr lang="en-US" altLang="ja-JP" dirty="0" smtClean="0"/>
                <a:t>			</a:t>
              </a:r>
              <a:r>
                <a:rPr lang="ja-JP" altLang="en-US" dirty="0" smtClean="0"/>
                <a:t>　　</a:t>
              </a:r>
              <a:r>
                <a:rPr lang="en-US" altLang="ja-JP" dirty="0" smtClean="0"/>
                <a:t>   </a:t>
              </a:r>
              <a:r>
                <a:rPr lang="ja-JP" altLang="en-US" dirty="0" smtClean="0"/>
                <a:t>病院</a:t>
              </a:r>
              <a:r>
                <a:rPr lang="ja-JP" altLang="en-US" dirty="0"/>
                <a:t>に当事業の説明をしましょうか</a:t>
              </a:r>
              <a:r>
                <a:rPr lang="ja-JP" altLang="en-US" dirty="0" smtClean="0"/>
                <a:t>？</a:t>
              </a:r>
              <a:endParaRPr lang="ja-JP" altLang="en-US" dirty="0"/>
            </a:p>
            <a:p>
              <a:endParaRPr kumimoji="1" lang="ja-JP" altLang="en-US" dirty="0"/>
            </a:p>
          </p:txBody>
        </p:sp>
      </p:grpSp>
    </p:spTree>
    <p:extLst>
      <p:ext uri="{BB962C8B-B14F-4D97-AF65-F5344CB8AC3E}">
        <p14:creationId xmlns:p14="http://schemas.microsoft.com/office/powerpoint/2010/main" val="34392150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17427" t="31623" r="16687" b="8681"/>
          <a:stretch/>
        </p:blipFill>
        <p:spPr bwMode="auto">
          <a:xfrm>
            <a:off x="2572761" y="2062557"/>
            <a:ext cx="3825403" cy="2106299"/>
          </a:xfrm>
          <a:prstGeom prst="rect">
            <a:avLst/>
          </a:prstGeom>
          <a:noFill/>
          <a:ln w="9525" algn="ctr">
            <a:noFill/>
            <a:miter lim="800000"/>
            <a:headEnd/>
            <a:tailEnd/>
          </a:ln>
        </p:spPr>
      </p:pic>
      <p:sp>
        <p:nvSpPr>
          <p:cNvPr id="3" name="片側の 2 つの角を切り取った四角形 2"/>
          <p:cNvSpPr/>
          <p:nvPr/>
        </p:nvSpPr>
        <p:spPr>
          <a:xfrm>
            <a:off x="2483768" y="1366428"/>
            <a:ext cx="3960440" cy="4465760"/>
          </a:xfrm>
          <a:prstGeom prst="snip2Same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 name="角丸四角形 3"/>
          <p:cNvSpPr/>
          <p:nvPr/>
        </p:nvSpPr>
        <p:spPr>
          <a:xfrm>
            <a:off x="3607937" y="5622897"/>
            <a:ext cx="2557715" cy="504056"/>
          </a:xfrm>
          <a:prstGeom prst="roundRect">
            <a:avLst/>
          </a:prstGeom>
          <a:ln w="19050" cmpd="sng">
            <a:solidFill>
              <a:srgbClr val="00009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解剖協力施設</a:t>
            </a:r>
            <a:endParaRPr kumimoji="1" lang="ja-JP" altLang="en-US" sz="2400" dirty="0"/>
          </a:p>
        </p:txBody>
      </p:sp>
      <p:sp>
        <p:nvSpPr>
          <p:cNvPr id="5" name="屈折矢印 4"/>
          <p:cNvSpPr/>
          <p:nvPr/>
        </p:nvSpPr>
        <p:spPr>
          <a:xfrm rot="5400000">
            <a:off x="526887" y="4297926"/>
            <a:ext cx="2288375" cy="1325507"/>
          </a:xfrm>
          <a:prstGeom prst="bentUpArrow">
            <a:avLst>
              <a:gd name="adj1" fmla="val 13694"/>
              <a:gd name="adj2" fmla="val 12715"/>
              <a:gd name="adj3" fmla="val 25000"/>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 name="角丸四角形 5"/>
          <p:cNvSpPr/>
          <p:nvPr/>
        </p:nvSpPr>
        <p:spPr>
          <a:xfrm>
            <a:off x="206248" y="1083188"/>
            <a:ext cx="2246413" cy="6220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t>遺体の搬送</a:t>
            </a:r>
            <a:endParaRPr kumimoji="1" lang="ja-JP" altLang="en-US" sz="2400" dirty="0"/>
          </a:p>
        </p:txBody>
      </p:sp>
      <p:pic>
        <p:nvPicPr>
          <p:cNvPr id="8" name="Picture 5" descr="C:\Documents and Settings\Administrator\Local Settings\Temporary Internet Files\Content.IE5\E5ZS1G3Y\MC900024524[1].wmf"/>
          <p:cNvPicPr>
            <a:picLocks noChangeAspect="1" noChangeArrowheads="1"/>
          </p:cNvPicPr>
          <p:nvPr/>
        </p:nvPicPr>
        <p:blipFill>
          <a:blip r:embed="rId3" cstate="print"/>
          <a:srcRect/>
          <a:stretch>
            <a:fillRect/>
          </a:stretch>
        </p:blipFill>
        <p:spPr bwMode="auto">
          <a:xfrm>
            <a:off x="6864504" y="1694270"/>
            <a:ext cx="1800200" cy="1729283"/>
          </a:xfrm>
          <a:prstGeom prst="rect">
            <a:avLst/>
          </a:prstGeom>
          <a:noFill/>
        </p:spPr>
      </p:pic>
      <p:sp>
        <p:nvSpPr>
          <p:cNvPr id="9" name="テキスト ボックス 8"/>
          <p:cNvSpPr txBox="1"/>
          <p:nvPr/>
        </p:nvSpPr>
        <p:spPr>
          <a:xfrm>
            <a:off x="6733120" y="3457957"/>
            <a:ext cx="2088840"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dirty="0" smtClean="0"/>
              <a:t>解剖終了後、口頭で、遺族と依頼医療機関へ肉眼的所見を説明する。</a:t>
            </a:r>
            <a:endParaRPr kumimoji="1" lang="ja-JP" altLang="en-US" sz="1600" dirty="0"/>
          </a:p>
        </p:txBody>
      </p:sp>
      <p:sp>
        <p:nvSpPr>
          <p:cNvPr id="10" name="テキスト ボックス 9"/>
          <p:cNvSpPr txBox="1"/>
          <p:nvPr/>
        </p:nvSpPr>
        <p:spPr>
          <a:xfrm>
            <a:off x="2627785" y="4172977"/>
            <a:ext cx="3770379" cy="1118255"/>
          </a:xfrm>
          <a:prstGeom prst="rect">
            <a:avLst/>
          </a:prstGeom>
          <a:noFill/>
          <a:ln>
            <a:noFill/>
            <a:prstDash val="sysDash"/>
          </a:ln>
        </p:spPr>
        <p:txBody>
          <a:bodyPr wrap="square" rtlCol="0">
            <a:spAutoFit/>
          </a:bodyPr>
          <a:lstStyle/>
          <a:p>
            <a:r>
              <a:rPr kumimoji="1" lang="ja-JP" altLang="en-US" sz="1600" dirty="0" smtClean="0"/>
              <a:t>依頼医療機関に臨床経過について確認し、遺族から</a:t>
            </a:r>
            <a:r>
              <a:rPr lang="ja-JP" altLang="en-US" sz="1600" dirty="0" smtClean="0"/>
              <a:t>、</a:t>
            </a:r>
            <a:r>
              <a:rPr lang="en-US" altLang="ja-JP" sz="1600" dirty="0" smtClean="0"/>
              <a:t> </a:t>
            </a:r>
            <a:r>
              <a:rPr kumimoji="1" lang="ja-JP" altLang="en-US" sz="1600" dirty="0" smtClean="0"/>
              <a:t>明らかにして欲しいことを</a:t>
            </a:r>
            <a:r>
              <a:rPr lang="en-US" altLang="en-US" sz="1600" dirty="0" smtClean="0"/>
              <a:t>聞き取って</a:t>
            </a:r>
            <a:r>
              <a:rPr kumimoji="1" lang="ja-JP" altLang="en-US" sz="1600" dirty="0" smtClean="0"/>
              <a:t>から、解剖に入る。</a:t>
            </a:r>
            <a:endParaRPr kumimoji="1" lang="en-US" altLang="ja-JP" sz="1600" dirty="0" smtClean="0"/>
          </a:p>
          <a:p>
            <a:pPr>
              <a:lnSpc>
                <a:spcPct val="120000"/>
              </a:lnSpc>
            </a:pPr>
            <a:r>
              <a:rPr kumimoji="1" lang="ja-JP" altLang="en-US" sz="1600" dirty="0" smtClean="0"/>
              <a:t>約</a:t>
            </a:r>
            <a:r>
              <a:rPr kumimoji="1" lang="en-US" altLang="ja-JP" sz="1600" dirty="0" smtClean="0"/>
              <a:t>3</a:t>
            </a:r>
            <a:r>
              <a:rPr kumimoji="1" lang="ja-JP" altLang="en-US" sz="1600" dirty="0" smtClean="0"/>
              <a:t>時間</a:t>
            </a:r>
            <a:r>
              <a:rPr lang="ja-JP" altLang="en-US" sz="1600" dirty="0" smtClean="0"/>
              <a:t>所要</a:t>
            </a:r>
            <a:r>
              <a:rPr kumimoji="1" lang="ja-JP" altLang="en-US" sz="1600" dirty="0" smtClean="0"/>
              <a:t>。</a:t>
            </a:r>
            <a:endParaRPr kumimoji="1" lang="en-US" altLang="ja-JP" sz="1600" dirty="0" smtClean="0"/>
          </a:p>
        </p:txBody>
      </p:sp>
      <p:sp>
        <p:nvSpPr>
          <p:cNvPr id="11" name="メモ 10"/>
          <p:cNvSpPr/>
          <p:nvPr/>
        </p:nvSpPr>
        <p:spPr>
          <a:xfrm>
            <a:off x="6651510" y="5144537"/>
            <a:ext cx="2240972" cy="1315072"/>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10000"/>
              </a:lnSpc>
            </a:pPr>
            <a:endParaRPr kumimoji="1" lang="en-US" altLang="ja-JP" sz="1600" dirty="0" smtClean="0"/>
          </a:p>
          <a:p>
            <a:pPr>
              <a:lnSpc>
                <a:spcPct val="110000"/>
              </a:lnSpc>
            </a:pPr>
            <a:r>
              <a:rPr kumimoji="1" lang="ja-JP" altLang="en-US" sz="1600" dirty="0" smtClean="0"/>
              <a:t>その後、組織診断を加えた解剖結果報告書案が作成され、評価委員会で検討される。</a:t>
            </a:r>
            <a:endParaRPr kumimoji="1" lang="ja-JP" altLang="en-US" sz="1600" dirty="0"/>
          </a:p>
        </p:txBody>
      </p:sp>
      <p:sp>
        <p:nvSpPr>
          <p:cNvPr id="13" name="下矢印 12"/>
          <p:cNvSpPr/>
          <p:nvPr/>
        </p:nvSpPr>
        <p:spPr>
          <a:xfrm>
            <a:off x="7333992" y="4602756"/>
            <a:ext cx="796421" cy="509212"/>
          </a:xfrm>
          <a:prstGeom prst="downArrow">
            <a:avLst>
              <a:gd name="adj1" fmla="val 349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noChangeArrowheads="1"/>
          </p:cNvPicPr>
          <p:nvPr/>
        </p:nvPicPr>
        <p:blipFill rotWithShape="1">
          <a:blip r:embed="rId4" cstate="print"/>
          <a:srcRect b="19373"/>
          <a:stretch/>
        </p:blipFill>
        <p:spPr bwMode="auto">
          <a:xfrm>
            <a:off x="509707" y="2283240"/>
            <a:ext cx="1224136" cy="1061098"/>
          </a:xfrm>
          <a:prstGeom prst="rect">
            <a:avLst/>
          </a:prstGeom>
          <a:noFill/>
          <a:ln w="9525">
            <a:noFill/>
            <a:miter lim="800000"/>
            <a:headEnd/>
            <a:tailEnd/>
          </a:ln>
        </p:spPr>
      </p:pic>
      <p:pic>
        <p:nvPicPr>
          <p:cNvPr id="15" name="Picture 3" descr="C:\Documents and Settings\Administrator\Local Settings\Temporary Internet Files\Content.IE5\C5K1MJW9\MC900239657[1].wmf"/>
          <p:cNvPicPr>
            <a:picLocks noChangeAspect="1" noChangeArrowheads="1"/>
          </p:cNvPicPr>
          <p:nvPr/>
        </p:nvPicPr>
        <p:blipFill>
          <a:blip r:embed="rId5" cstate="print"/>
          <a:srcRect/>
          <a:stretch>
            <a:fillRect/>
          </a:stretch>
        </p:blipFill>
        <p:spPr bwMode="auto">
          <a:xfrm>
            <a:off x="2572762" y="5478881"/>
            <a:ext cx="1262095" cy="980728"/>
          </a:xfrm>
          <a:prstGeom prst="rect">
            <a:avLst/>
          </a:prstGeom>
          <a:noFill/>
        </p:spPr>
      </p:pic>
      <p:cxnSp>
        <p:nvCxnSpPr>
          <p:cNvPr id="16" name="直線矢印コネクタ 15"/>
          <p:cNvCxnSpPr/>
          <p:nvPr/>
        </p:nvCxnSpPr>
        <p:spPr>
          <a:xfrm flipV="1">
            <a:off x="2472430" y="1394203"/>
            <a:ext cx="784735" cy="7280"/>
          </a:xfrm>
          <a:prstGeom prst="straightConnector1">
            <a:avLst/>
          </a:prstGeom>
          <a:ln w="92075">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7" name="タイトル 1"/>
          <p:cNvSpPr txBox="1">
            <a:spLocks/>
          </p:cNvSpPr>
          <p:nvPr/>
        </p:nvSpPr>
        <p:spPr>
          <a:xfrm>
            <a:off x="3055707" y="330514"/>
            <a:ext cx="2874924" cy="520004"/>
          </a:xfrm>
          <a:prstGeom prst="rect">
            <a:avLst/>
          </a:prstGeom>
        </p:spPr>
        <p:style>
          <a:lnRef idx="1">
            <a:schemeClr val="accent2"/>
          </a:lnRef>
          <a:fillRef idx="2">
            <a:schemeClr val="accent2"/>
          </a:fillRef>
          <a:effectRef idx="1">
            <a:schemeClr val="accent2"/>
          </a:effectRef>
          <a:fontRef idx="minor">
            <a:schemeClr val="dk1"/>
          </a:fontRef>
        </p:style>
        <p:txBody>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調査</a:t>
            </a:r>
            <a:r>
              <a:rPr lang="en-US" altLang="ja-JP" sz="2800" dirty="0" smtClean="0"/>
              <a:t>･</a:t>
            </a:r>
            <a:r>
              <a:rPr lang="ja-JP" altLang="en-US" sz="2800" dirty="0" smtClean="0"/>
              <a:t>評価の手順</a:t>
            </a:r>
            <a:endParaRPr lang="ja-JP" altLang="en-US" sz="2800" dirty="0"/>
          </a:p>
        </p:txBody>
      </p:sp>
      <p:sp>
        <p:nvSpPr>
          <p:cNvPr id="18" name="テキスト ボックス 17"/>
          <p:cNvSpPr txBox="1"/>
          <p:nvPr/>
        </p:nvSpPr>
        <p:spPr>
          <a:xfrm>
            <a:off x="283676" y="3339201"/>
            <a:ext cx="1723549" cy="400110"/>
          </a:xfrm>
          <a:prstGeom prst="rect">
            <a:avLst/>
          </a:prstGeom>
          <a:noFill/>
        </p:spPr>
        <p:txBody>
          <a:bodyPr wrap="none" rtlCol="0">
            <a:spAutoFit/>
          </a:bodyPr>
          <a:lstStyle/>
          <a:p>
            <a:r>
              <a:rPr kumimoji="1" lang="ja-JP" altLang="en-US" sz="2000" dirty="0" smtClean="0"/>
              <a:t>当該医療機関</a:t>
            </a:r>
            <a:endParaRPr kumimoji="1" lang="ja-JP" altLang="en-US" sz="2000" dirty="0"/>
          </a:p>
        </p:txBody>
      </p:sp>
      <p:cxnSp>
        <p:nvCxnSpPr>
          <p:cNvPr id="19" name="直線矢印コネクタ 18"/>
          <p:cNvCxnSpPr/>
          <p:nvPr/>
        </p:nvCxnSpPr>
        <p:spPr>
          <a:xfrm flipV="1">
            <a:off x="5440968" y="1389172"/>
            <a:ext cx="865277" cy="8924"/>
          </a:xfrm>
          <a:prstGeom prst="straightConnector1">
            <a:avLst/>
          </a:prstGeom>
          <a:ln w="92075">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20" name="角丸四角形 19"/>
          <p:cNvSpPr/>
          <p:nvPr/>
        </p:nvSpPr>
        <p:spPr>
          <a:xfrm>
            <a:off x="283674" y="3344338"/>
            <a:ext cx="1768047" cy="444703"/>
          </a:xfrm>
          <a:prstGeom prst="roundRect">
            <a:avLst/>
          </a:prstGeom>
          <a:noFill/>
          <a:ln w="190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1" name="Picture 2" descr="C:\Documents and Settings\Administrator\Local Settings\Temporary Internet Files\Content.IE5\6788KJP7\MC900347781[1].wmf"/>
          <p:cNvPicPr>
            <a:picLocks noChangeAspect="1" noChangeArrowheads="1"/>
          </p:cNvPicPr>
          <p:nvPr/>
        </p:nvPicPr>
        <p:blipFill>
          <a:blip r:embed="rId6" cstate="print"/>
          <a:srcRect/>
          <a:stretch>
            <a:fillRect/>
          </a:stretch>
        </p:blipFill>
        <p:spPr bwMode="auto">
          <a:xfrm>
            <a:off x="309217" y="4444930"/>
            <a:ext cx="1662755" cy="1051370"/>
          </a:xfrm>
          <a:prstGeom prst="rect">
            <a:avLst/>
          </a:prstGeom>
          <a:noFill/>
        </p:spPr>
      </p:pic>
      <p:sp>
        <p:nvSpPr>
          <p:cNvPr id="22" name="テキスト ボックス 21"/>
          <p:cNvSpPr txBox="1"/>
          <p:nvPr/>
        </p:nvSpPr>
        <p:spPr>
          <a:xfrm>
            <a:off x="1214786" y="5466522"/>
            <a:ext cx="595035" cy="338554"/>
          </a:xfrm>
          <a:prstGeom prst="rect">
            <a:avLst/>
          </a:prstGeom>
          <a:noFill/>
        </p:spPr>
        <p:txBody>
          <a:bodyPr wrap="none" rtlCol="0">
            <a:spAutoFit/>
          </a:bodyPr>
          <a:lstStyle/>
          <a:p>
            <a:r>
              <a:rPr kumimoji="1" lang="ja-JP" altLang="en-US" sz="1600" dirty="0" smtClean="0"/>
              <a:t>搬送</a:t>
            </a:r>
            <a:endParaRPr kumimoji="1" lang="ja-JP" altLang="en-US" sz="1600" dirty="0"/>
          </a:p>
        </p:txBody>
      </p:sp>
      <p:sp>
        <p:nvSpPr>
          <p:cNvPr id="12" name="角丸四角形 11"/>
          <p:cNvSpPr/>
          <p:nvPr/>
        </p:nvSpPr>
        <p:spPr>
          <a:xfrm>
            <a:off x="3268504" y="1083187"/>
            <a:ext cx="2250389" cy="6220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dirty="0" smtClean="0"/>
              <a:t>解剖の実施</a:t>
            </a:r>
            <a:endParaRPr lang="ja-JP" altLang="en-US" sz="2400" dirty="0"/>
          </a:p>
        </p:txBody>
      </p:sp>
      <p:sp>
        <p:nvSpPr>
          <p:cNvPr id="7" name="角丸四角形 6"/>
          <p:cNvSpPr/>
          <p:nvPr/>
        </p:nvSpPr>
        <p:spPr>
          <a:xfrm>
            <a:off x="6273273" y="1083187"/>
            <a:ext cx="2570585" cy="6110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smtClean="0"/>
              <a:t>肉眼所見の説明</a:t>
            </a:r>
            <a:endParaRPr kumimoji="1" lang="ja-JP" altLang="en-US" sz="2400" dirty="0"/>
          </a:p>
        </p:txBody>
      </p:sp>
      <p:sp>
        <p:nvSpPr>
          <p:cNvPr id="23" name="正方形/長方形 22"/>
          <p:cNvSpPr/>
          <p:nvPr/>
        </p:nvSpPr>
        <p:spPr>
          <a:xfrm>
            <a:off x="592824" y="330514"/>
            <a:ext cx="543739" cy="523220"/>
          </a:xfrm>
          <a:prstGeom prst="rect">
            <a:avLst/>
          </a:prstGeom>
        </p:spPr>
        <p:txBody>
          <a:bodyPr wrap="none">
            <a:spAutoFit/>
          </a:bodyPr>
          <a:lstStyle/>
          <a:p>
            <a:r>
              <a:rPr lang="en-US" altLang="ja-JP" sz="2800" dirty="0" smtClean="0">
                <a:latin typeface="+mj-ea"/>
                <a:ea typeface="+mj-ea"/>
              </a:rPr>
              <a:t>②</a:t>
            </a:r>
            <a:endParaRPr lang="ja-JP" altLang="en-US" sz="2800" dirty="0">
              <a:latin typeface="+mj-ea"/>
              <a:ea typeface="+mj-ea"/>
            </a:endParaRPr>
          </a:p>
        </p:txBody>
      </p:sp>
    </p:spTree>
    <p:extLst>
      <p:ext uri="{BB962C8B-B14F-4D97-AF65-F5344CB8AC3E}">
        <p14:creationId xmlns:p14="http://schemas.microsoft.com/office/powerpoint/2010/main" val="26846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01025" y="842873"/>
            <a:ext cx="4386263" cy="5641394"/>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p:cNvSpPr/>
          <p:nvPr/>
        </p:nvSpPr>
        <p:spPr>
          <a:xfrm>
            <a:off x="179512" y="842873"/>
            <a:ext cx="4320480" cy="5653101"/>
          </a:xfrm>
          <a:prstGeom prst="rect">
            <a:avLst/>
          </a:prstGeom>
          <a:ln>
            <a:solidFill>
              <a:srgbClr val="008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4" name="角丸四角形 3"/>
          <p:cNvSpPr/>
          <p:nvPr/>
        </p:nvSpPr>
        <p:spPr>
          <a:xfrm>
            <a:off x="4758188" y="2815939"/>
            <a:ext cx="2054930" cy="2405046"/>
          </a:xfrm>
          <a:prstGeom prst="roundRect">
            <a:avLst>
              <a:gd name="adj" fmla="val 7468"/>
            </a:avLst>
          </a:prstGeom>
          <a:solidFill>
            <a:schemeClr val="accent5">
              <a:lumMod val="20000"/>
              <a:lumOff val="80000"/>
            </a:schemeClr>
          </a:solidFill>
          <a:ln w="38100" cmpd="sng">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タイトル 1"/>
          <p:cNvSpPr txBox="1">
            <a:spLocks/>
          </p:cNvSpPr>
          <p:nvPr/>
        </p:nvSpPr>
        <p:spPr bwMode="auto">
          <a:xfrm>
            <a:off x="4844010" y="408248"/>
            <a:ext cx="3925070" cy="4413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65290" tIns="32645" rIns="65290" bIns="32645" anchor="ctr"/>
          <a:lstStyle/>
          <a:p>
            <a:pPr algn="ctr"/>
            <a:r>
              <a:rPr lang="ja-JP" altLang="en-US" sz="2000" dirty="0" smtClean="0">
                <a:latin typeface="ＭＳ ゴシック" pitchFamily="49" charset="-128"/>
                <a:ea typeface="ＤＦ特太ゴシック体"/>
                <a:cs typeface="ＤＦ特太ゴシック体"/>
              </a:rPr>
              <a:t>協　働　型</a:t>
            </a:r>
            <a:endParaRPr lang="ja-JP" altLang="en-US" sz="2000" dirty="0">
              <a:solidFill>
                <a:srgbClr val="000000"/>
              </a:solidFill>
              <a:latin typeface="HGPｺﾞｼｯｸM" pitchFamily="50" charset="-128"/>
              <a:ea typeface="ＤＦ特太ゴシック体"/>
              <a:cs typeface="ＤＦ特太ゴシック体"/>
            </a:endParaRPr>
          </a:p>
        </p:txBody>
      </p:sp>
      <p:sp>
        <p:nvSpPr>
          <p:cNvPr id="6" name="角丸四角形 5"/>
          <p:cNvSpPr/>
          <p:nvPr/>
        </p:nvSpPr>
        <p:spPr>
          <a:xfrm>
            <a:off x="4933791" y="3826251"/>
            <a:ext cx="1685306" cy="648072"/>
          </a:xfrm>
          <a:prstGeom prst="roundRect">
            <a:avLst>
              <a:gd name="adj" fmla="val 5834"/>
            </a:avLst>
          </a:prstGeom>
          <a:ln w="28575" cmpd="sng">
            <a:solidFill>
              <a:srgbClr val="FF0000"/>
            </a:solidFill>
          </a:ln>
        </p:spPr>
        <p:style>
          <a:lnRef idx="1">
            <a:schemeClr val="accent2"/>
          </a:lnRef>
          <a:fillRef idx="2">
            <a:schemeClr val="accent2"/>
          </a:fillRef>
          <a:effectRef idx="1">
            <a:schemeClr val="accent2"/>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chemeClr val="tx1"/>
                </a:solidFill>
                <a:latin typeface="HGPｺﾞｼｯｸM" pitchFamily="50" charset="-128"/>
                <a:ea typeface="HGPｺﾞｼｯｸM" pitchFamily="50" charset="-128"/>
              </a:rPr>
              <a:t>協働調査委員会</a:t>
            </a:r>
            <a:endParaRPr lang="en-US" altLang="ja-JP" sz="1600" b="1" dirty="0" smtClean="0">
              <a:solidFill>
                <a:schemeClr val="tx1"/>
              </a:solidFill>
              <a:latin typeface="HGPｺﾞｼｯｸM" pitchFamily="50" charset="-128"/>
              <a:ea typeface="HGPｺﾞｼｯｸM" pitchFamily="50" charset="-128"/>
            </a:endParaRPr>
          </a:p>
          <a:p>
            <a:pPr algn="ctr" defTabSz="914070">
              <a:defRPr/>
            </a:pPr>
            <a:r>
              <a:rPr lang="ja-JP" altLang="en-US" sz="1050" dirty="0" smtClean="0">
                <a:solidFill>
                  <a:schemeClr val="tx1"/>
                </a:solidFill>
                <a:latin typeface="HGPｺﾞｼｯｸM" pitchFamily="50" charset="-128"/>
                <a:ea typeface="HGPｺﾞｼｯｸM" pitchFamily="50" charset="-128"/>
              </a:rPr>
              <a:t>（委員：内部４名、外部４名）</a:t>
            </a:r>
            <a:endParaRPr lang="en-US" altLang="ja-JP" sz="1050" dirty="0" smtClean="0">
              <a:solidFill>
                <a:schemeClr val="tx1"/>
              </a:solidFill>
              <a:latin typeface="HGPｺﾞｼｯｸM" pitchFamily="50" charset="-128"/>
              <a:ea typeface="HGPｺﾞｼｯｸM" pitchFamily="50" charset="-128"/>
            </a:endParaRPr>
          </a:p>
          <a:p>
            <a:pPr algn="ctr" defTabSz="914070">
              <a:defRPr/>
            </a:pPr>
            <a:r>
              <a:rPr lang="en-US" altLang="ja-JP" sz="1050" dirty="0" smtClean="0">
                <a:solidFill>
                  <a:schemeClr val="tx1"/>
                </a:solidFill>
                <a:latin typeface="HGPｺﾞｼｯｸM" pitchFamily="50" charset="-128"/>
                <a:ea typeface="HGPｺﾞｼｯｸM" pitchFamily="50" charset="-128"/>
              </a:rPr>
              <a:t>(</a:t>
            </a:r>
            <a:r>
              <a:rPr lang="ja-JP" altLang="en-US" sz="1050" dirty="0" smtClean="0">
                <a:solidFill>
                  <a:schemeClr val="tx1"/>
                </a:solidFill>
                <a:latin typeface="HGPｺﾞｼｯｸM" pitchFamily="50" charset="-128"/>
                <a:ea typeface="HGPｺﾞｼｯｸM" pitchFamily="50" charset="-128"/>
              </a:rPr>
              <a:t>委員長は外部委員）</a:t>
            </a:r>
            <a:endParaRPr lang="ja-JP" altLang="en-US" sz="1050" dirty="0">
              <a:solidFill>
                <a:schemeClr val="tx1"/>
              </a:solidFill>
              <a:latin typeface="HGPｺﾞｼｯｸM" pitchFamily="50" charset="-128"/>
              <a:ea typeface="HGPｺﾞｼｯｸM" pitchFamily="50" charset="-128"/>
            </a:endParaRPr>
          </a:p>
        </p:txBody>
      </p:sp>
      <p:sp>
        <p:nvSpPr>
          <p:cNvPr id="8" name="右矢印 7"/>
          <p:cNvSpPr/>
          <p:nvPr/>
        </p:nvSpPr>
        <p:spPr>
          <a:xfrm rot="12189801">
            <a:off x="7313105" y="1338481"/>
            <a:ext cx="784711" cy="204476"/>
          </a:xfrm>
          <a:prstGeom prst="rightArrow">
            <a:avLst/>
          </a:prstGeom>
          <a:ln/>
        </p:spPr>
        <p:style>
          <a:lnRef idx="2">
            <a:schemeClr val="accent3"/>
          </a:lnRef>
          <a:fillRef idx="1">
            <a:schemeClr val="lt1"/>
          </a:fillRef>
          <a:effectRef idx="0">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9" name="右矢印 8"/>
          <p:cNvSpPr/>
          <p:nvPr/>
        </p:nvSpPr>
        <p:spPr bwMode="auto">
          <a:xfrm rot="9506339" flipH="1" flipV="1">
            <a:off x="5621304" y="1282140"/>
            <a:ext cx="792087" cy="141458"/>
          </a:xfrm>
          <a:prstGeom prst="rightArrow">
            <a:avLst/>
          </a:prstGeom>
          <a:ln/>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10" name="右矢印 9"/>
          <p:cNvSpPr/>
          <p:nvPr/>
        </p:nvSpPr>
        <p:spPr bwMode="auto">
          <a:xfrm rot="20221059" flipH="1" flipV="1">
            <a:off x="5673860" y="1404615"/>
            <a:ext cx="803501" cy="152707"/>
          </a:xfrm>
          <a:prstGeom prst="rightArrow">
            <a:avLst/>
          </a:prstGeom>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11" name="角丸四角形 10"/>
          <p:cNvSpPr/>
          <p:nvPr/>
        </p:nvSpPr>
        <p:spPr bwMode="auto">
          <a:xfrm>
            <a:off x="4947348" y="2893644"/>
            <a:ext cx="1652118" cy="319623"/>
          </a:xfrm>
          <a:prstGeom prst="roundRect">
            <a:avLst>
              <a:gd name="adj" fmla="val 15106"/>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ysClr val="windowText" lastClr="000000"/>
                </a:solidFill>
                <a:latin typeface="HGPｺﾞｼｯｸM" pitchFamily="50" charset="-128"/>
                <a:ea typeface="HGPｺﾞｼｯｸM" pitchFamily="50" charset="-128"/>
              </a:rPr>
              <a:t>Ａｉ</a:t>
            </a:r>
            <a:r>
              <a:rPr lang="en-US" altLang="ja-JP" sz="1200" dirty="0" smtClean="0">
                <a:solidFill>
                  <a:sysClr val="windowText" lastClr="000000"/>
                </a:solidFill>
                <a:latin typeface="HGPｺﾞｼｯｸM" pitchFamily="50" charset="-128"/>
                <a:ea typeface="HGPｺﾞｼｯｸM" pitchFamily="50" charset="-128"/>
              </a:rPr>
              <a:t> (</a:t>
            </a:r>
            <a:r>
              <a:rPr lang="ja-JP" altLang="en-US" sz="1200" dirty="0" smtClean="0">
                <a:solidFill>
                  <a:sysClr val="windowText" lastClr="000000"/>
                </a:solidFill>
                <a:latin typeface="HGPｺﾞｼｯｸM" pitchFamily="50" charset="-128"/>
                <a:ea typeface="HGPｺﾞｼｯｸM" pitchFamily="50" charset="-128"/>
              </a:rPr>
              <a:t>実施推奨）</a:t>
            </a:r>
            <a:endParaRPr lang="ja-JP" altLang="en-US" sz="1200" dirty="0">
              <a:solidFill>
                <a:sysClr val="windowText" lastClr="000000"/>
              </a:solidFill>
              <a:latin typeface="HGPｺﾞｼｯｸM" pitchFamily="50" charset="-128"/>
              <a:ea typeface="HGPｺﾞｼｯｸM" pitchFamily="50" charset="-128"/>
            </a:endParaRPr>
          </a:p>
        </p:txBody>
      </p:sp>
      <p:pic>
        <p:nvPicPr>
          <p:cNvPr id="1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6000" contrast="28000"/>
                    </a14:imgEffect>
                  </a14:imgLayer>
                </a14:imgProps>
              </a:ext>
            </a:extLst>
          </a:blip>
          <a:srcRect/>
          <a:stretch>
            <a:fillRect/>
          </a:stretch>
        </p:blipFill>
        <p:spPr bwMode="auto">
          <a:xfrm>
            <a:off x="8136866" y="1519972"/>
            <a:ext cx="416107" cy="518326"/>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13" name="右矢印 12"/>
          <p:cNvSpPr/>
          <p:nvPr/>
        </p:nvSpPr>
        <p:spPr bwMode="auto">
          <a:xfrm>
            <a:off x="5722168" y="1723315"/>
            <a:ext cx="2304256" cy="216024"/>
          </a:xfrm>
          <a:prstGeom prst="rightArrow">
            <a:avLst/>
          </a:prstGeom>
          <a:ln/>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cxnSp>
        <p:nvCxnSpPr>
          <p:cNvPr id="14" name="直線コネクタ 13"/>
          <p:cNvCxnSpPr>
            <a:stCxn id="50" idx="2"/>
          </p:cNvCxnSpPr>
          <p:nvPr/>
        </p:nvCxnSpPr>
        <p:spPr bwMode="auto">
          <a:xfrm>
            <a:off x="6900074" y="1586563"/>
            <a:ext cx="52042" cy="4909411"/>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5" name="角丸四角形 14"/>
          <p:cNvSpPr/>
          <p:nvPr/>
        </p:nvSpPr>
        <p:spPr bwMode="auto">
          <a:xfrm>
            <a:off x="4947348" y="3284110"/>
            <a:ext cx="1656184" cy="461808"/>
          </a:xfrm>
          <a:prstGeom prst="roundRect">
            <a:avLst>
              <a:gd name="adj" fmla="val 5834"/>
            </a:avLst>
          </a:prstGeom>
          <a:ln w="28575" cmpd="sng">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ysClr val="windowText" lastClr="000000"/>
                </a:solidFill>
                <a:latin typeface="HGPｺﾞｼｯｸM" pitchFamily="50" charset="-128"/>
                <a:ea typeface="HGPｺﾞｼｯｸM" pitchFamily="50" charset="-128"/>
              </a:rPr>
              <a:t>解剖</a:t>
            </a:r>
            <a:r>
              <a:rPr lang="en-US" altLang="ja-JP" sz="1600" b="1" dirty="0" smtClean="0">
                <a:solidFill>
                  <a:sysClr val="windowText" lastClr="000000"/>
                </a:solidFill>
                <a:latin typeface="HGPｺﾞｼｯｸM" pitchFamily="50" charset="-128"/>
                <a:ea typeface="HGPｺﾞｼｯｸM" pitchFamily="50" charset="-128"/>
              </a:rPr>
              <a:t>  </a:t>
            </a:r>
            <a:r>
              <a:rPr lang="ja-JP" altLang="en-US" sz="1600" b="1" dirty="0" smtClean="0">
                <a:solidFill>
                  <a:sysClr val="windowText" lastClr="000000"/>
                </a:solidFill>
                <a:latin typeface="HGPｺﾞｼｯｸM" pitchFamily="50" charset="-128"/>
                <a:ea typeface="HGPｺﾞｼｯｸM" pitchFamily="50" charset="-128"/>
              </a:rPr>
              <a:t>　</a:t>
            </a:r>
            <a:r>
              <a:rPr lang="ja-JP" altLang="en-US" sz="1200" b="1" dirty="0" smtClean="0">
                <a:solidFill>
                  <a:sysClr val="windowText" lastClr="000000"/>
                </a:solidFill>
                <a:latin typeface="HGPｺﾞｼｯｸM" pitchFamily="50" charset="-128"/>
                <a:ea typeface="HGPｺﾞｼｯｸM" pitchFamily="50" charset="-128"/>
              </a:rPr>
              <a:t>院内</a:t>
            </a:r>
            <a:endParaRPr lang="ja-JP" altLang="en-US" sz="1200" b="1" dirty="0">
              <a:solidFill>
                <a:sysClr val="windowText" lastClr="000000"/>
              </a:solidFill>
              <a:latin typeface="HGPｺﾞｼｯｸM" pitchFamily="50" charset="-128"/>
              <a:ea typeface="HGPｺﾞｼｯｸM" pitchFamily="50" charset="-128"/>
            </a:endParaRPr>
          </a:p>
        </p:txBody>
      </p:sp>
      <p:sp>
        <p:nvSpPr>
          <p:cNvPr id="16" name="角丸四角形 15"/>
          <p:cNvSpPr/>
          <p:nvPr/>
        </p:nvSpPr>
        <p:spPr bwMode="auto">
          <a:xfrm>
            <a:off x="7143259" y="5409794"/>
            <a:ext cx="1731446" cy="975619"/>
          </a:xfrm>
          <a:prstGeom prst="roundRect">
            <a:avLst>
              <a:gd name="adj" fmla="val 5834"/>
            </a:avLst>
          </a:prstGeom>
          <a:ln w="57150"/>
        </p:spPr>
        <p:style>
          <a:lnRef idx="2">
            <a:schemeClr val="accent3"/>
          </a:lnRef>
          <a:fillRef idx="1">
            <a:schemeClr val="lt1"/>
          </a:fillRef>
          <a:effectRef idx="0">
            <a:schemeClr val="accent3"/>
          </a:effectRef>
          <a:fontRef idx="minor">
            <a:schemeClr val="dk1"/>
          </a:fontRef>
        </p:style>
        <p:txBody>
          <a:bodyPr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ysClr val="windowText" lastClr="000000"/>
                </a:solidFill>
                <a:latin typeface="HGPｺﾞｼｯｸM" pitchFamily="50" charset="-128"/>
                <a:ea typeface="HGPｺﾞｼｯｸM" pitchFamily="50" charset="-128"/>
              </a:rPr>
              <a:t>評価</a:t>
            </a:r>
            <a:r>
              <a:rPr lang="ja-JP" altLang="en-US" sz="1600" b="1" dirty="0">
                <a:solidFill>
                  <a:sysClr val="windowText" lastClr="000000"/>
                </a:solidFill>
                <a:latin typeface="HGPｺﾞｼｯｸM" pitchFamily="50" charset="-128"/>
                <a:ea typeface="HGPｺﾞｼｯｸM" pitchFamily="50" charset="-128"/>
              </a:rPr>
              <a:t>結果</a:t>
            </a:r>
            <a:r>
              <a:rPr lang="ja-JP" altLang="en-US" sz="1600" b="1" dirty="0" smtClean="0">
                <a:solidFill>
                  <a:sysClr val="windowText" lastClr="000000"/>
                </a:solidFill>
                <a:latin typeface="HGPｺﾞｼｯｸM" pitchFamily="50" charset="-128"/>
                <a:ea typeface="HGPｺﾞｼｯｸM" pitchFamily="50" charset="-128"/>
              </a:rPr>
              <a:t>の説明</a:t>
            </a:r>
            <a:endParaRPr lang="ja-JP" altLang="en-US" sz="1600" b="1" dirty="0">
              <a:solidFill>
                <a:sysClr val="windowText" lastClr="000000"/>
              </a:solidFill>
              <a:latin typeface="HGPｺﾞｼｯｸM" pitchFamily="50" charset="-128"/>
              <a:ea typeface="HGPｺﾞｼｯｸM" pitchFamily="50" charset="-128"/>
            </a:endParaRPr>
          </a:p>
        </p:txBody>
      </p:sp>
      <p:pic>
        <p:nvPicPr>
          <p:cNvPr id="17" name="Picture 1"/>
          <p:cNvPicPr>
            <a:picLocks noChangeAspect="1" noChangeArrowheads="1"/>
          </p:cNvPicPr>
          <p:nvPr/>
        </p:nvPicPr>
        <p:blipFill>
          <a:blip r:embed="rId4" cstate="print"/>
          <a:srcRect/>
          <a:stretch>
            <a:fillRect/>
          </a:stretch>
        </p:blipFill>
        <p:spPr bwMode="auto">
          <a:xfrm>
            <a:off x="8292826" y="5769835"/>
            <a:ext cx="390793" cy="560834"/>
          </a:xfrm>
          <a:prstGeom prst="rect">
            <a:avLst/>
          </a:prstGeom>
          <a:ln>
            <a:noFill/>
            <a:headEnd/>
            <a:tailEnd/>
          </a:ln>
        </p:spPr>
        <p:style>
          <a:lnRef idx="2">
            <a:schemeClr val="accent1"/>
          </a:lnRef>
          <a:fillRef idx="1">
            <a:schemeClr val="lt1"/>
          </a:fillRef>
          <a:effectRef idx="0">
            <a:schemeClr val="accent1"/>
          </a:effectRef>
          <a:fontRef idx="minor">
            <a:schemeClr val="dk1"/>
          </a:fontRef>
        </p:style>
      </p:pic>
      <p:pic>
        <p:nvPicPr>
          <p:cNvPr id="18" name="Picture 2"/>
          <p:cNvPicPr>
            <a:picLocks noChangeAspect="1" noChangeArrowheads="1"/>
          </p:cNvPicPr>
          <p:nvPr/>
        </p:nvPicPr>
        <p:blipFill>
          <a:blip r:embed="rId5" cstate="print"/>
          <a:srcRect/>
          <a:stretch>
            <a:fillRect/>
          </a:stretch>
        </p:blipFill>
        <p:spPr bwMode="auto">
          <a:xfrm>
            <a:off x="7343735" y="5736988"/>
            <a:ext cx="574564" cy="596754"/>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19" name="右矢印 18"/>
          <p:cNvSpPr/>
          <p:nvPr/>
        </p:nvSpPr>
        <p:spPr bwMode="auto">
          <a:xfrm rot="10142794">
            <a:off x="6603532" y="3259939"/>
            <a:ext cx="668324" cy="288032"/>
          </a:xfrm>
          <a:prstGeom prst="rightArrow">
            <a:avLst/>
          </a:prstGeom>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20" name="タイトル 1"/>
          <p:cNvSpPr txBox="1">
            <a:spLocks/>
          </p:cNvSpPr>
          <p:nvPr/>
        </p:nvSpPr>
        <p:spPr bwMode="auto">
          <a:xfrm>
            <a:off x="376443" y="401477"/>
            <a:ext cx="3925070" cy="4413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65290" tIns="32645" rIns="65290" bIns="32645" anchor="ctr"/>
          <a:lstStyle/>
          <a:p>
            <a:pPr algn="ctr"/>
            <a:r>
              <a:rPr lang="ja-JP" altLang="en-US" sz="2000" dirty="0" smtClean="0">
                <a:latin typeface="ＭＳ ゴシック" pitchFamily="49" charset="-128"/>
                <a:ea typeface="ＤＦ特太ゴシック体"/>
                <a:cs typeface="ＤＦ特太ゴシック体"/>
              </a:rPr>
              <a:t>従　来　型</a:t>
            </a:r>
            <a:endParaRPr lang="ja-JP" altLang="en-US" sz="2000" dirty="0">
              <a:solidFill>
                <a:srgbClr val="000000"/>
              </a:solidFill>
              <a:latin typeface="HGPｺﾞｼｯｸM" pitchFamily="50" charset="-128"/>
              <a:ea typeface="ＤＦ特太ゴシック体"/>
              <a:cs typeface="ＤＦ特太ゴシック体"/>
            </a:endParaRPr>
          </a:p>
        </p:txBody>
      </p:sp>
      <p:pic>
        <p:nvPicPr>
          <p:cNvPr id="21" name="Picture 2"/>
          <p:cNvPicPr>
            <a:picLocks noChangeAspect="1" noChangeArrowheads="1"/>
          </p:cNvPicPr>
          <p:nvPr/>
        </p:nvPicPr>
        <p:blipFill rotWithShape="1">
          <a:blip r:embed="rId5" cstate="print"/>
          <a:srcRect b="29446"/>
          <a:stretch/>
        </p:blipFill>
        <p:spPr bwMode="auto">
          <a:xfrm>
            <a:off x="400164" y="1510096"/>
            <a:ext cx="634982" cy="481651"/>
          </a:xfrm>
          <a:prstGeom prst="rect">
            <a:avLst/>
          </a:prstGeom>
          <a:noFill/>
          <a:ln w="9525">
            <a:noFill/>
            <a:miter lim="800000"/>
            <a:headEnd/>
            <a:tailEnd/>
          </a:ln>
        </p:spPr>
      </p:pic>
      <p:pic>
        <p:nvPicPr>
          <p:cNvPr id="22" name="Picture 1"/>
          <p:cNvPicPr>
            <a:picLocks noChangeAspect="1" noChangeArrowheads="1"/>
          </p:cNvPicPr>
          <p:nvPr/>
        </p:nvPicPr>
        <p:blipFill rotWithShape="1">
          <a:blip r:embed="rId4" cstate="print"/>
          <a:srcRect t="1" b="16475"/>
          <a:stretch/>
        </p:blipFill>
        <p:spPr bwMode="auto">
          <a:xfrm>
            <a:off x="1968970" y="944616"/>
            <a:ext cx="438415" cy="430389"/>
          </a:xfrm>
          <a:prstGeom prst="rect">
            <a:avLst/>
          </a:prstGeom>
          <a:noFill/>
          <a:ln w="9525">
            <a:noFill/>
            <a:miter lim="800000"/>
            <a:headEnd/>
            <a:tailEnd/>
          </a:ln>
        </p:spPr>
      </p:pic>
      <p:sp>
        <p:nvSpPr>
          <p:cNvPr id="23" name="角丸四角形 22"/>
          <p:cNvSpPr/>
          <p:nvPr/>
        </p:nvSpPr>
        <p:spPr bwMode="auto">
          <a:xfrm>
            <a:off x="425212" y="984242"/>
            <a:ext cx="887123" cy="352161"/>
          </a:xfrm>
          <a:prstGeom prst="roundRect">
            <a:avLst>
              <a:gd name="adj" fmla="val 5834"/>
            </a:avLst>
          </a:prstGeom>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200" dirty="0" smtClean="0">
                <a:solidFill>
                  <a:sysClr val="windowText" lastClr="000000"/>
                </a:solidFill>
                <a:latin typeface="HGPｺﾞｼｯｸM" pitchFamily="50" charset="-128"/>
                <a:ea typeface="HGPｺﾞｼｯｸM" pitchFamily="50" charset="-128"/>
              </a:rPr>
              <a:t>事業説明</a:t>
            </a:r>
            <a:endParaRPr lang="en-US" altLang="ja-JP" sz="1200" dirty="0" smtClean="0">
              <a:solidFill>
                <a:sysClr val="windowText" lastClr="000000"/>
              </a:solidFill>
              <a:latin typeface="HGPｺﾞｼｯｸM" pitchFamily="50" charset="-128"/>
              <a:ea typeface="HGPｺﾞｼｯｸM" pitchFamily="50" charset="-128"/>
            </a:endParaRPr>
          </a:p>
          <a:p>
            <a:pPr algn="ctr" defTabSz="914070">
              <a:defRPr/>
            </a:pPr>
            <a:r>
              <a:rPr lang="ja-JP" altLang="en-US" sz="1200" dirty="0" smtClean="0">
                <a:solidFill>
                  <a:sysClr val="windowText" lastClr="000000"/>
                </a:solidFill>
                <a:latin typeface="HGPｺﾞｼｯｸM" pitchFamily="50" charset="-128"/>
                <a:ea typeface="HGPｺﾞｼｯｸM" pitchFamily="50" charset="-128"/>
              </a:rPr>
              <a:t>と同意</a:t>
            </a:r>
            <a:endParaRPr lang="ja-JP" altLang="en-US" sz="1200" dirty="0">
              <a:solidFill>
                <a:sysClr val="windowText" lastClr="000000"/>
              </a:solidFill>
              <a:latin typeface="HGPｺﾞｼｯｸM" pitchFamily="50" charset="-128"/>
              <a:ea typeface="HGPｺﾞｼｯｸM" pitchFamily="50" charset="-128"/>
            </a:endParaRPr>
          </a:p>
        </p:txBody>
      </p:sp>
      <p:sp>
        <p:nvSpPr>
          <p:cNvPr id="24" name="右矢印 23"/>
          <p:cNvSpPr/>
          <p:nvPr/>
        </p:nvSpPr>
        <p:spPr bwMode="auto">
          <a:xfrm rot="20221059" flipH="1" flipV="1">
            <a:off x="1031066" y="1431486"/>
            <a:ext cx="803501" cy="152707"/>
          </a:xfrm>
          <a:prstGeom prst="rightArrow">
            <a:avLst/>
          </a:prstGeom>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25" name="右矢印 24"/>
          <p:cNvSpPr/>
          <p:nvPr/>
        </p:nvSpPr>
        <p:spPr bwMode="auto">
          <a:xfrm rot="9506339" flipH="1" flipV="1">
            <a:off x="1010139" y="1288577"/>
            <a:ext cx="792087" cy="141458"/>
          </a:xfrm>
          <a:prstGeom prst="rightArrow">
            <a:avLst/>
          </a:prstGeom>
          <a:ln/>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26" name="右矢印 25"/>
          <p:cNvSpPr/>
          <p:nvPr/>
        </p:nvSpPr>
        <p:spPr>
          <a:xfrm rot="12189801">
            <a:off x="2663362" y="1334571"/>
            <a:ext cx="711875" cy="208627"/>
          </a:xfrm>
          <a:prstGeom prst="rightArrow">
            <a:avLst/>
          </a:prstGeom>
          <a:ln/>
        </p:spPr>
        <p:style>
          <a:lnRef idx="2">
            <a:schemeClr val="accent3"/>
          </a:lnRef>
          <a:fillRef idx="1">
            <a:schemeClr val="lt1"/>
          </a:fillRef>
          <a:effectRef idx="0">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27" name="角丸四角形 26"/>
          <p:cNvSpPr/>
          <p:nvPr/>
        </p:nvSpPr>
        <p:spPr>
          <a:xfrm>
            <a:off x="3042812" y="1039862"/>
            <a:ext cx="1254889" cy="288032"/>
          </a:xfrm>
          <a:prstGeom prst="roundRect">
            <a:avLst>
              <a:gd name="adj" fmla="val 5834"/>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200" dirty="0" smtClean="0">
                <a:solidFill>
                  <a:schemeClr val="tx1"/>
                </a:solidFill>
                <a:latin typeface="HGPｺﾞｼｯｸM" pitchFamily="50" charset="-128"/>
                <a:ea typeface="HGPｺﾞｼｯｸM" pitchFamily="50" charset="-128"/>
              </a:rPr>
              <a:t>遺族へ聞き取り</a:t>
            </a:r>
            <a:endParaRPr lang="ja-JP" altLang="en-US" sz="1200" dirty="0">
              <a:solidFill>
                <a:schemeClr val="tx1"/>
              </a:solidFill>
              <a:latin typeface="HGPｺﾞｼｯｸM" pitchFamily="50" charset="-128"/>
              <a:ea typeface="HGPｺﾞｼｯｸM" pitchFamily="50" charset="-128"/>
            </a:endParaRPr>
          </a:p>
        </p:txBody>
      </p:sp>
      <p:sp>
        <p:nvSpPr>
          <p:cNvPr id="28" name="右矢印 27"/>
          <p:cNvSpPr/>
          <p:nvPr/>
        </p:nvSpPr>
        <p:spPr bwMode="auto">
          <a:xfrm>
            <a:off x="1206717" y="1753723"/>
            <a:ext cx="2088232" cy="216024"/>
          </a:xfrm>
          <a:prstGeom prst="rightArrow">
            <a:avLst/>
          </a:prstGeom>
          <a:ln/>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29" name="角丸四角形 28"/>
          <p:cNvSpPr/>
          <p:nvPr/>
        </p:nvSpPr>
        <p:spPr>
          <a:xfrm>
            <a:off x="7178498" y="3181098"/>
            <a:ext cx="1680866" cy="305052"/>
          </a:xfrm>
          <a:prstGeom prst="roundRect">
            <a:avLst>
              <a:gd name="adj" fmla="val 5834"/>
            </a:avLst>
          </a:prstGeom>
          <a:solidFill>
            <a:schemeClr val="accent3">
              <a:lumMod val="20000"/>
              <a:lumOff val="80000"/>
            </a:schemeClr>
          </a:solidFill>
          <a:ln w="19050" cmpd="sng">
            <a:solidFill>
              <a:srgbClr val="FF0000"/>
            </a:solidFill>
          </a:ln>
        </p:spPr>
        <p:style>
          <a:lnRef idx="1">
            <a:schemeClr val="accent3"/>
          </a:lnRef>
          <a:fillRef idx="2">
            <a:schemeClr val="accent3"/>
          </a:fillRef>
          <a:effectRef idx="1">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400" b="1" dirty="0" smtClean="0">
                <a:solidFill>
                  <a:schemeClr val="tx1"/>
                </a:solidFill>
                <a:latin typeface="HGPｺﾞｼｯｸM" pitchFamily="50" charset="-128"/>
                <a:ea typeface="HGPｺﾞｼｯｸM" pitchFamily="50" charset="-128"/>
              </a:rPr>
              <a:t>解剖立会医を派遣</a:t>
            </a:r>
            <a:endParaRPr lang="en-US" altLang="ja-JP" sz="1400" b="1" dirty="0" smtClean="0">
              <a:solidFill>
                <a:schemeClr val="tx1"/>
              </a:solidFill>
              <a:latin typeface="HGPｺﾞｼｯｸM" pitchFamily="50" charset="-128"/>
              <a:ea typeface="HGPｺﾞｼｯｸM" pitchFamily="50" charset="-128"/>
            </a:endParaRPr>
          </a:p>
        </p:txBody>
      </p:sp>
      <p:sp>
        <p:nvSpPr>
          <p:cNvPr id="30" name="角丸四角形 29"/>
          <p:cNvSpPr/>
          <p:nvPr/>
        </p:nvSpPr>
        <p:spPr bwMode="auto">
          <a:xfrm>
            <a:off x="6336666" y="1704954"/>
            <a:ext cx="1224136" cy="302302"/>
          </a:xfrm>
          <a:prstGeom prst="roundRect">
            <a:avLst>
              <a:gd name="adj" fmla="val 5834"/>
            </a:avLst>
          </a:prstGeom>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dirty="0" smtClean="0">
                <a:solidFill>
                  <a:sysClr val="windowText" lastClr="000000"/>
                </a:solidFill>
                <a:latin typeface="HGPｺﾞｼｯｸM" pitchFamily="50" charset="-128"/>
                <a:ea typeface="HGPｺﾞｼｯｸM" pitchFamily="50" charset="-128"/>
              </a:rPr>
              <a:t>申請</a:t>
            </a:r>
            <a:endParaRPr lang="ja-JP" altLang="en-US" sz="1050" dirty="0">
              <a:solidFill>
                <a:sysClr val="windowText" lastClr="000000"/>
              </a:solidFill>
              <a:latin typeface="HGPｺﾞｼｯｸM" pitchFamily="50" charset="-128"/>
              <a:ea typeface="HGPｺﾞｼｯｸM" pitchFamily="50" charset="-128"/>
            </a:endParaRPr>
          </a:p>
        </p:txBody>
      </p:sp>
      <p:cxnSp>
        <p:nvCxnSpPr>
          <p:cNvPr id="31" name="直線コネクタ 30"/>
          <p:cNvCxnSpPr/>
          <p:nvPr/>
        </p:nvCxnSpPr>
        <p:spPr bwMode="auto">
          <a:xfrm>
            <a:off x="2195736" y="1484784"/>
            <a:ext cx="0" cy="4900432"/>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2" name="角丸四角形 31"/>
          <p:cNvSpPr/>
          <p:nvPr/>
        </p:nvSpPr>
        <p:spPr bwMode="auto">
          <a:xfrm>
            <a:off x="1596433" y="1724047"/>
            <a:ext cx="1224136" cy="302302"/>
          </a:xfrm>
          <a:prstGeom prst="roundRect">
            <a:avLst>
              <a:gd name="adj" fmla="val 5834"/>
            </a:avLst>
          </a:prstGeom>
          <a:ln/>
        </p:spPr>
        <p:style>
          <a:lnRef idx="1">
            <a:schemeClr val="accent6"/>
          </a:lnRef>
          <a:fillRef idx="2">
            <a:schemeClr val="accent6"/>
          </a:fillRef>
          <a:effectRef idx="1">
            <a:schemeClr val="accent6"/>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dirty="0" smtClean="0">
                <a:solidFill>
                  <a:sysClr val="windowText" lastClr="000000"/>
                </a:solidFill>
                <a:latin typeface="HGPｺﾞｼｯｸM" pitchFamily="50" charset="-128"/>
                <a:ea typeface="HGPｺﾞｼｯｸM" pitchFamily="50" charset="-128"/>
              </a:rPr>
              <a:t>申請</a:t>
            </a:r>
            <a:endParaRPr lang="ja-JP" altLang="en-US" sz="1600" dirty="0">
              <a:solidFill>
                <a:sysClr val="windowText" lastClr="000000"/>
              </a:solidFill>
              <a:latin typeface="HGPｺﾞｼｯｸM" pitchFamily="50" charset="-128"/>
              <a:ea typeface="HGPｺﾞｼｯｸM" pitchFamily="50" charset="-128"/>
            </a:endParaRPr>
          </a:p>
        </p:txBody>
      </p:sp>
      <p:sp>
        <p:nvSpPr>
          <p:cNvPr id="33" name="角丸四角形 32"/>
          <p:cNvSpPr/>
          <p:nvPr/>
        </p:nvSpPr>
        <p:spPr>
          <a:xfrm>
            <a:off x="2340322" y="2434525"/>
            <a:ext cx="2016224" cy="2550075"/>
          </a:xfrm>
          <a:prstGeom prst="roundRect">
            <a:avLst>
              <a:gd name="adj" fmla="val 10206"/>
            </a:avLst>
          </a:prstGeom>
          <a:solidFill>
            <a:schemeClr val="accent3">
              <a:lumMod val="20000"/>
              <a:lumOff val="80000"/>
            </a:schemeClr>
          </a:solidFill>
          <a:ln w="38100" cmpd="sng">
            <a:solidFill>
              <a:srgbClr val="008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35" name="角丸四角形 34"/>
          <p:cNvSpPr/>
          <p:nvPr/>
        </p:nvSpPr>
        <p:spPr>
          <a:xfrm>
            <a:off x="300845" y="3645214"/>
            <a:ext cx="1800200" cy="648072"/>
          </a:xfrm>
          <a:prstGeom prst="roundRect">
            <a:avLst/>
          </a:prstGeom>
          <a:solidFill>
            <a:schemeClr val="accent5">
              <a:lumMod val="20000"/>
              <a:lumOff val="80000"/>
            </a:schemeClr>
          </a:solidFill>
          <a:ln w="38100" cmpd="sng">
            <a:solidFill>
              <a:srgbClr val="33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院内</a:t>
            </a:r>
            <a:r>
              <a:rPr lang="ja-JP" altLang="en-US" sz="1600" dirty="0" smtClean="0">
                <a:solidFill>
                  <a:schemeClr val="tx1"/>
                </a:solidFill>
              </a:rPr>
              <a:t>調査実施</a:t>
            </a:r>
            <a:endParaRPr lang="en-US" altLang="ja-JP" sz="1600" dirty="0" smtClean="0">
              <a:solidFill>
                <a:schemeClr val="tx1"/>
              </a:solidFill>
            </a:endParaRPr>
          </a:p>
          <a:p>
            <a:pPr algn="ctr"/>
            <a:r>
              <a:rPr lang="ja-JP" altLang="en-US" sz="1600" dirty="0" smtClean="0">
                <a:solidFill>
                  <a:schemeClr val="tx1"/>
                </a:solidFill>
              </a:rPr>
              <a:t>報告書作成</a:t>
            </a:r>
            <a:endParaRPr kumimoji="1" lang="ja-JP" altLang="en-US" sz="1600" dirty="0">
              <a:solidFill>
                <a:schemeClr val="tx1"/>
              </a:solidFill>
            </a:endParaRPr>
          </a:p>
        </p:txBody>
      </p:sp>
      <p:sp>
        <p:nvSpPr>
          <p:cNvPr id="37" name="角丸四角形 36"/>
          <p:cNvSpPr/>
          <p:nvPr/>
        </p:nvSpPr>
        <p:spPr>
          <a:xfrm>
            <a:off x="2533581" y="3833818"/>
            <a:ext cx="1656184" cy="648072"/>
          </a:xfrm>
          <a:prstGeom prst="roundRect">
            <a:avLst>
              <a:gd name="adj" fmla="val 5834"/>
            </a:avLst>
          </a:prstGeom>
          <a:ln w="28575" cmpd="sng">
            <a:solidFill>
              <a:srgbClr val="FF0000"/>
            </a:solidFill>
          </a:ln>
        </p:spPr>
        <p:style>
          <a:lnRef idx="1">
            <a:schemeClr val="accent2"/>
          </a:lnRef>
          <a:fillRef idx="2">
            <a:schemeClr val="accent2"/>
          </a:fillRef>
          <a:effectRef idx="1">
            <a:schemeClr val="accent2"/>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chemeClr val="tx1"/>
                </a:solidFill>
                <a:latin typeface="HGPｺﾞｼｯｸM" pitchFamily="50" charset="-128"/>
                <a:ea typeface="HGPｺﾞｼｯｸM" pitchFamily="50" charset="-128"/>
              </a:rPr>
              <a:t>地域評価委員会</a:t>
            </a:r>
            <a:endParaRPr lang="en-US" altLang="ja-JP" sz="1600" b="1" dirty="0" smtClean="0">
              <a:solidFill>
                <a:schemeClr val="tx1"/>
              </a:solidFill>
              <a:latin typeface="HGPｺﾞｼｯｸM" pitchFamily="50" charset="-128"/>
              <a:ea typeface="HGPｺﾞｼｯｸM" pitchFamily="50" charset="-128"/>
            </a:endParaRPr>
          </a:p>
          <a:p>
            <a:pPr algn="ctr" defTabSz="914070">
              <a:defRPr/>
            </a:pPr>
            <a:r>
              <a:rPr lang="ja-JP" altLang="en-US" dirty="0" smtClean="0">
                <a:solidFill>
                  <a:schemeClr val="tx1"/>
                </a:solidFill>
                <a:latin typeface="HGPｺﾞｼｯｸM" pitchFamily="50" charset="-128"/>
                <a:ea typeface="HGPｺﾞｼｯｸM" pitchFamily="50" charset="-128"/>
              </a:rPr>
              <a:t>（臨床専門医・解剖医・弁護士等）</a:t>
            </a:r>
            <a:endParaRPr lang="ja-JP" altLang="en-US" dirty="0">
              <a:solidFill>
                <a:schemeClr val="tx1"/>
              </a:solidFill>
              <a:latin typeface="HGPｺﾞｼｯｸM" pitchFamily="50" charset="-128"/>
              <a:ea typeface="HGPｺﾞｼｯｸM" pitchFamily="50" charset="-128"/>
            </a:endParaRPr>
          </a:p>
        </p:txBody>
      </p:sp>
      <p:sp>
        <p:nvSpPr>
          <p:cNvPr id="38" name="角丸四角形 37"/>
          <p:cNvSpPr/>
          <p:nvPr/>
        </p:nvSpPr>
        <p:spPr>
          <a:xfrm>
            <a:off x="2555776" y="4524078"/>
            <a:ext cx="1634474" cy="338209"/>
          </a:xfrm>
          <a:prstGeom prst="roundRect">
            <a:avLst>
              <a:gd name="adj" fmla="val 5834"/>
            </a:avLst>
          </a:prstGeom>
          <a:ln/>
        </p:spPr>
        <p:style>
          <a:lnRef idx="2">
            <a:schemeClr val="accent3"/>
          </a:lnRef>
          <a:fillRef idx="1">
            <a:schemeClr val="lt1"/>
          </a:fillRef>
          <a:effectRef idx="0">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400" dirty="0" smtClean="0">
                <a:solidFill>
                  <a:schemeClr val="tx1"/>
                </a:solidFill>
                <a:latin typeface="HGPｺﾞｼｯｸM" pitchFamily="50" charset="-128"/>
                <a:ea typeface="HGPｺﾞｼｯｸM" pitchFamily="50" charset="-128"/>
              </a:rPr>
              <a:t>評価結果報告書</a:t>
            </a:r>
            <a:endParaRPr lang="en-US" altLang="ja-JP" sz="1400" dirty="0" smtClean="0">
              <a:solidFill>
                <a:schemeClr val="tx1"/>
              </a:solidFill>
              <a:latin typeface="HGPｺﾞｼｯｸM" pitchFamily="50" charset="-128"/>
              <a:ea typeface="HGPｺﾞｼｯｸM" pitchFamily="50" charset="-128"/>
            </a:endParaRPr>
          </a:p>
        </p:txBody>
      </p:sp>
      <p:sp>
        <p:nvSpPr>
          <p:cNvPr id="39" name="角丸四角形 38"/>
          <p:cNvSpPr/>
          <p:nvPr/>
        </p:nvSpPr>
        <p:spPr bwMode="auto">
          <a:xfrm>
            <a:off x="2411760" y="5355073"/>
            <a:ext cx="1872208" cy="1008112"/>
          </a:xfrm>
          <a:prstGeom prst="roundRect">
            <a:avLst>
              <a:gd name="adj" fmla="val 5834"/>
            </a:avLst>
          </a:prstGeom>
          <a:ln w="57150"/>
        </p:spPr>
        <p:style>
          <a:lnRef idx="2">
            <a:schemeClr val="accent3"/>
          </a:lnRef>
          <a:fillRef idx="1">
            <a:schemeClr val="lt1"/>
          </a:fillRef>
          <a:effectRef idx="0">
            <a:schemeClr val="accent3"/>
          </a:effectRef>
          <a:fontRef idx="minor">
            <a:schemeClr val="dk1"/>
          </a:fontRef>
        </p:style>
        <p:txBody>
          <a:bodyPr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ysClr val="windowText" lastClr="000000"/>
                </a:solidFill>
                <a:latin typeface="HGPｺﾞｼｯｸM" pitchFamily="50" charset="-128"/>
                <a:ea typeface="HGPｺﾞｼｯｸM" pitchFamily="50" charset="-128"/>
              </a:rPr>
              <a:t>評価</a:t>
            </a:r>
            <a:r>
              <a:rPr lang="ja-JP" altLang="en-US" sz="1600" b="1" dirty="0">
                <a:solidFill>
                  <a:sysClr val="windowText" lastClr="000000"/>
                </a:solidFill>
                <a:latin typeface="HGPｺﾞｼｯｸM" pitchFamily="50" charset="-128"/>
                <a:ea typeface="HGPｺﾞｼｯｸM" pitchFamily="50" charset="-128"/>
              </a:rPr>
              <a:t>結果</a:t>
            </a:r>
            <a:r>
              <a:rPr lang="ja-JP" altLang="en-US" sz="1600" b="1" dirty="0" smtClean="0">
                <a:solidFill>
                  <a:sysClr val="windowText" lastClr="000000"/>
                </a:solidFill>
                <a:latin typeface="HGPｺﾞｼｯｸM" pitchFamily="50" charset="-128"/>
                <a:ea typeface="HGPｺﾞｼｯｸM" pitchFamily="50" charset="-128"/>
              </a:rPr>
              <a:t>の説明</a:t>
            </a:r>
            <a:endParaRPr lang="ja-JP" altLang="en-US" sz="1600" b="1" dirty="0">
              <a:solidFill>
                <a:sysClr val="windowText" lastClr="000000"/>
              </a:solidFill>
              <a:latin typeface="HGPｺﾞｼｯｸM" pitchFamily="50" charset="-128"/>
              <a:ea typeface="HGPｺﾞｼｯｸM" pitchFamily="50" charset="-128"/>
            </a:endParaRPr>
          </a:p>
        </p:txBody>
      </p:sp>
      <p:sp>
        <p:nvSpPr>
          <p:cNvPr id="40" name="屈折矢印 39"/>
          <p:cNvSpPr/>
          <p:nvPr/>
        </p:nvSpPr>
        <p:spPr>
          <a:xfrm rot="5400000">
            <a:off x="1087150" y="3850806"/>
            <a:ext cx="590381" cy="1482773"/>
          </a:xfrm>
          <a:prstGeom prst="bentUpArrow">
            <a:avLst>
              <a:gd name="adj1" fmla="val 45979"/>
              <a:gd name="adj2" fmla="val 34048"/>
              <a:gd name="adj3" fmla="val 26382"/>
            </a:avLst>
          </a:prstGeom>
          <a:solidFill>
            <a:schemeClr val="accent5">
              <a:lumMod val="20000"/>
              <a:lumOff val="80000"/>
            </a:schemeClr>
          </a:solidFill>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41" name="Picture 2"/>
          <p:cNvPicPr>
            <a:picLocks noChangeAspect="1" noChangeArrowheads="1"/>
          </p:cNvPicPr>
          <p:nvPr/>
        </p:nvPicPr>
        <p:blipFill>
          <a:blip r:embed="rId5" cstate="print"/>
          <a:srcRect/>
          <a:stretch>
            <a:fillRect/>
          </a:stretch>
        </p:blipFill>
        <p:spPr bwMode="auto">
          <a:xfrm>
            <a:off x="2627784" y="5693215"/>
            <a:ext cx="574564" cy="596754"/>
          </a:xfrm>
          <a:prstGeom prst="rect">
            <a:avLst/>
          </a:prstGeom>
          <a:ln>
            <a:noFill/>
            <a:headEnd/>
            <a:tailEnd/>
          </a:ln>
        </p:spPr>
        <p:style>
          <a:lnRef idx="2">
            <a:schemeClr val="accent1"/>
          </a:lnRef>
          <a:fillRef idx="1">
            <a:schemeClr val="lt1"/>
          </a:fillRef>
          <a:effectRef idx="0">
            <a:schemeClr val="accent1"/>
          </a:effectRef>
          <a:fontRef idx="minor">
            <a:schemeClr val="dk1"/>
          </a:fontRef>
        </p:style>
      </p:pic>
      <p:pic>
        <p:nvPicPr>
          <p:cNvPr id="42" name="Picture 1"/>
          <p:cNvPicPr>
            <a:picLocks noChangeAspect="1" noChangeArrowheads="1"/>
          </p:cNvPicPr>
          <p:nvPr/>
        </p:nvPicPr>
        <p:blipFill>
          <a:blip r:embed="rId4" cstate="print"/>
          <a:srcRect/>
          <a:stretch>
            <a:fillRect/>
          </a:stretch>
        </p:blipFill>
        <p:spPr bwMode="auto">
          <a:xfrm>
            <a:off x="3779912" y="5693215"/>
            <a:ext cx="390793" cy="560834"/>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45" name="テキスト ボックス 44"/>
          <p:cNvSpPr txBox="1"/>
          <p:nvPr/>
        </p:nvSpPr>
        <p:spPr>
          <a:xfrm>
            <a:off x="635094" y="4524079"/>
            <a:ext cx="1544336" cy="307777"/>
          </a:xfrm>
          <a:prstGeom prst="rect">
            <a:avLst/>
          </a:prstGeom>
          <a:noFill/>
        </p:spPr>
        <p:txBody>
          <a:bodyPr wrap="square" rtlCol="0">
            <a:spAutoFit/>
          </a:bodyPr>
          <a:lstStyle/>
          <a:p>
            <a:r>
              <a:rPr kumimoji="1" lang="ja-JP" altLang="en-US" sz="1400" dirty="0" smtClean="0"/>
              <a:t>院内報告書提出</a:t>
            </a:r>
            <a:endParaRPr kumimoji="1" lang="ja-JP" altLang="en-US" sz="1400" dirty="0"/>
          </a:p>
        </p:txBody>
      </p:sp>
      <p:pic>
        <p:nvPicPr>
          <p:cNvPr id="46" name="Picture 2"/>
          <p:cNvPicPr>
            <a:picLocks noChangeAspect="1" noChangeArrowheads="1"/>
          </p:cNvPicPr>
          <p:nvPr/>
        </p:nvPicPr>
        <p:blipFill rotWithShape="1">
          <a:blip r:embed="rId5" cstate="print"/>
          <a:srcRect b="29446"/>
          <a:stretch/>
        </p:blipFill>
        <p:spPr bwMode="auto">
          <a:xfrm>
            <a:off x="4884294" y="1504898"/>
            <a:ext cx="634982" cy="481651"/>
          </a:xfrm>
          <a:prstGeom prst="rect">
            <a:avLst/>
          </a:prstGeom>
          <a:noFill/>
          <a:ln w="9525">
            <a:noFill/>
            <a:miter lim="800000"/>
            <a:headEnd/>
            <a:tailEnd/>
          </a:ln>
        </p:spPr>
      </p:pic>
      <p:sp>
        <p:nvSpPr>
          <p:cNvPr id="47" name="テキスト ボックス 46"/>
          <p:cNvSpPr txBox="1"/>
          <p:nvPr/>
        </p:nvSpPr>
        <p:spPr>
          <a:xfrm>
            <a:off x="4779512" y="2031157"/>
            <a:ext cx="4288353" cy="338554"/>
          </a:xfrm>
          <a:prstGeom prst="rect">
            <a:avLst/>
          </a:prstGeom>
          <a:noFill/>
        </p:spPr>
        <p:txBody>
          <a:bodyPr wrap="none" rtlCol="0">
            <a:spAutoFit/>
          </a:bodyPr>
          <a:lstStyle/>
          <a:p>
            <a:r>
              <a:rPr kumimoji="1" lang="ja-JP" altLang="en-US" sz="1600" dirty="0" smtClean="0"/>
              <a:t>　　</a:t>
            </a:r>
            <a:r>
              <a:rPr kumimoji="1" lang="ja-JP" altLang="en-US" sz="1400" dirty="0" smtClean="0"/>
              <a:t>当該医療機関</a:t>
            </a:r>
            <a:r>
              <a:rPr kumimoji="1" lang="ja-JP" altLang="en-US" sz="1600" dirty="0" smtClean="0"/>
              <a:t>　　　　　　</a:t>
            </a:r>
            <a:r>
              <a:rPr kumimoji="1" lang="en-US" altLang="ja-JP" sz="1600" dirty="0" smtClean="0"/>
              <a:t> </a:t>
            </a:r>
            <a:r>
              <a:rPr kumimoji="1" lang="ja-JP" altLang="en-US" sz="1400" dirty="0" smtClean="0"/>
              <a:t>日本医療安全調査機構</a:t>
            </a:r>
            <a:endParaRPr kumimoji="1" lang="ja-JP" altLang="en-US" sz="1400" dirty="0"/>
          </a:p>
        </p:txBody>
      </p:sp>
      <p:sp>
        <p:nvSpPr>
          <p:cNvPr id="48" name="テキスト ボックス 47"/>
          <p:cNvSpPr txBox="1"/>
          <p:nvPr/>
        </p:nvSpPr>
        <p:spPr>
          <a:xfrm>
            <a:off x="1793828" y="1282148"/>
            <a:ext cx="1005403" cy="338554"/>
          </a:xfrm>
          <a:prstGeom prst="rect">
            <a:avLst/>
          </a:prstGeom>
          <a:noFill/>
        </p:spPr>
        <p:txBody>
          <a:bodyPr wrap="none" rtlCol="0">
            <a:spAutoFit/>
          </a:bodyPr>
          <a:lstStyle/>
          <a:p>
            <a:r>
              <a:rPr kumimoji="1" lang="ja-JP" altLang="en-US" sz="1600" dirty="0" smtClean="0"/>
              <a:t>患者遺族</a:t>
            </a:r>
            <a:endParaRPr kumimoji="1" lang="ja-JP" altLang="en-US" sz="1600" dirty="0"/>
          </a:p>
        </p:txBody>
      </p:sp>
      <p:pic>
        <p:nvPicPr>
          <p:cNvPr id="49" name="Picture 1"/>
          <p:cNvPicPr>
            <a:picLocks noChangeAspect="1" noChangeArrowheads="1"/>
          </p:cNvPicPr>
          <p:nvPr/>
        </p:nvPicPr>
        <p:blipFill rotWithShape="1">
          <a:blip r:embed="rId4" cstate="print"/>
          <a:srcRect t="1" b="16475"/>
          <a:stretch/>
        </p:blipFill>
        <p:spPr bwMode="auto">
          <a:xfrm>
            <a:off x="6643466" y="906015"/>
            <a:ext cx="438415" cy="430389"/>
          </a:xfrm>
          <a:prstGeom prst="rect">
            <a:avLst/>
          </a:prstGeom>
          <a:noFill/>
          <a:ln w="9525">
            <a:noFill/>
            <a:miter lim="800000"/>
            <a:headEnd/>
            <a:tailEnd/>
          </a:ln>
        </p:spPr>
      </p:pic>
      <p:sp>
        <p:nvSpPr>
          <p:cNvPr id="50" name="テキスト ボックス 49"/>
          <p:cNvSpPr txBox="1"/>
          <p:nvPr/>
        </p:nvSpPr>
        <p:spPr>
          <a:xfrm>
            <a:off x="6397372" y="1248009"/>
            <a:ext cx="1005403" cy="338554"/>
          </a:xfrm>
          <a:prstGeom prst="rect">
            <a:avLst/>
          </a:prstGeom>
          <a:noFill/>
        </p:spPr>
        <p:txBody>
          <a:bodyPr wrap="none" rtlCol="0">
            <a:spAutoFit/>
          </a:bodyPr>
          <a:lstStyle/>
          <a:p>
            <a:r>
              <a:rPr kumimoji="1" lang="ja-JP" altLang="en-US" sz="1600" dirty="0" smtClean="0"/>
              <a:t>患者遺族</a:t>
            </a:r>
            <a:endParaRPr kumimoji="1" lang="ja-JP" altLang="en-US" sz="1600" dirty="0"/>
          </a:p>
        </p:txBody>
      </p:sp>
      <p:sp>
        <p:nvSpPr>
          <p:cNvPr id="52" name="角丸四角形 51"/>
          <p:cNvSpPr/>
          <p:nvPr/>
        </p:nvSpPr>
        <p:spPr>
          <a:xfrm>
            <a:off x="7695553" y="1039862"/>
            <a:ext cx="1254889" cy="288032"/>
          </a:xfrm>
          <a:prstGeom prst="roundRect">
            <a:avLst>
              <a:gd name="adj" fmla="val 5834"/>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200" dirty="0" smtClean="0">
                <a:solidFill>
                  <a:schemeClr val="tx1"/>
                </a:solidFill>
                <a:latin typeface="HGPｺﾞｼｯｸM" pitchFamily="50" charset="-128"/>
                <a:ea typeface="HGPｺﾞｼｯｸM" pitchFamily="50" charset="-128"/>
              </a:rPr>
              <a:t>遺族へ聞き取り</a:t>
            </a:r>
            <a:endParaRPr lang="ja-JP" altLang="en-US" sz="1200" dirty="0">
              <a:solidFill>
                <a:schemeClr val="tx1"/>
              </a:solidFill>
              <a:latin typeface="HGPｺﾞｼｯｸM" pitchFamily="50" charset="-128"/>
              <a:ea typeface="HGPｺﾞｼｯｸM" pitchFamily="50" charset="-128"/>
            </a:endParaRPr>
          </a:p>
        </p:txBody>
      </p:sp>
      <p:sp>
        <p:nvSpPr>
          <p:cNvPr id="53" name="角丸四角形 52"/>
          <p:cNvSpPr/>
          <p:nvPr/>
        </p:nvSpPr>
        <p:spPr bwMode="auto">
          <a:xfrm>
            <a:off x="4780512" y="1045983"/>
            <a:ext cx="887123" cy="352161"/>
          </a:xfrm>
          <a:prstGeom prst="roundRect">
            <a:avLst>
              <a:gd name="adj" fmla="val 5834"/>
            </a:avLst>
          </a:prstGeom>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200" dirty="0" smtClean="0">
                <a:solidFill>
                  <a:sysClr val="windowText" lastClr="000000"/>
                </a:solidFill>
                <a:latin typeface="HGPｺﾞｼｯｸM" pitchFamily="50" charset="-128"/>
                <a:ea typeface="HGPｺﾞｼｯｸM" pitchFamily="50" charset="-128"/>
              </a:rPr>
              <a:t>事業説明</a:t>
            </a:r>
            <a:endParaRPr lang="en-US" altLang="ja-JP" sz="1200" dirty="0" smtClean="0">
              <a:solidFill>
                <a:sysClr val="windowText" lastClr="000000"/>
              </a:solidFill>
              <a:latin typeface="HGPｺﾞｼｯｸM" pitchFamily="50" charset="-128"/>
              <a:ea typeface="HGPｺﾞｼｯｸM" pitchFamily="50" charset="-128"/>
            </a:endParaRPr>
          </a:p>
          <a:p>
            <a:pPr algn="ctr" defTabSz="914070">
              <a:defRPr/>
            </a:pPr>
            <a:r>
              <a:rPr lang="ja-JP" altLang="en-US" sz="1200" dirty="0" smtClean="0">
                <a:solidFill>
                  <a:sysClr val="windowText" lastClr="000000"/>
                </a:solidFill>
                <a:latin typeface="HGPｺﾞｼｯｸM" pitchFamily="50" charset="-128"/>
                <a:ea typeface="HGPｺﾞｼｯｸM" pitchFamily="50" charset="-128"/>
              </a:rPr>
              <a:t>と同意</a:t>
            </a:r>
            <a:endParaRPr lang="ja-JP" altLang="en-US" sz="1200" dirty="0">
              <a:solidFill>
                <a:sysClr val="windowText" lastClr="000000"/>
              </a:solidFill>
              <a:latin typeface="HGPｺﾞｼｯｸM" pitchFamily="50" charset="-128"/>
              <a:ea typeface="HGPｺﾞｼｯｸM" pitchFamily="50" charset="-128"/>
            </a:endParaRPr>
          </a:p>
        </p:txBody>
      </p:sp>
      <p:sp>
        <p:nvSpPr>
          <p:cNvPr id="54" name="テキスト ボックス 53"/>
          <p:cNvSpPr txBox="1"/>
          <p:nvPr/>
        </p:nvSpPr>
        <p:spPr>
          <a:xfrm>
            <a:off x="383476" y="2031157"/>
            <a:ext cx="4199185" cy="338554"/>
          </a:xfrm>
          <a:prstGeom prst="rect">
            <a:avLst/>
          </a:prstGeom>
          <a:noFill/>
        </p:spPr>
        <p:txBody>
          <a:bodyPr wrap="square" rtlCol="0">
            <a:spAutoFit/>
          </a:bodyPr>
          <a:lstStyle/>
          <a:p>
            <a:r>
              <a:rPr kumimoji="1" lang="ja-JP" altLang="en-US" sz="1400" dirty="0" smtClean="0"/>
              <a:t>　当該医療機関</a:t>
            </a:r>
            <a:r>
              <a:rPr kumimoji="1" lang="ja-JP" altLang="en-US" sz="1600" dirty="0" smtClean="0"/>
              <a:t>　　　　　</a:t>
            </a:r>
            <a:r>
              <a:rPr kumimoji="1" lang="en-US" altLang="ja-JP" sz="1600" dirty="0" smtClean="0"/>
              <a:t> </a:t>
            </a:r>
            <a:r>
              <a:rPr kumimoji="1" lang="ja-JP" altLang="en-US" sz="1400" dirty="0" smtClean="0"/>
              <a:t>日本医療安全調査機構</a:t>
            </a:r>
            <a:endParaRPr kumimoji="1" lang="ja-JP" altLang="en-US" sz="1400" dirty="0"/>
          </a:p>
        </p:txBody>
      </p:sp>
      <p:pic>
        <p:nvPicPr>
          <p:cNvPr id="55"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2000" contrast="24000"/>
                    </a14:imgEffect>
                  </a14:imgLayer>
                </a14:imgProps>
              </a:ext>
            </a:extLst>
          </a:blip>
          <a:srcRect/>
          <a:stretch>
            <a:fillRect/>
          </a:stretch>
        </p:blipFill>
        <p:spPr bwMode="auto">
          <a:xfrm>
            <a:off x="3443877" y="1519972"/>
            <a:ext cx="416107" cy="518326"/>
          </a:xfrm>
          <a:prstGeom prst="rect">
            <a:avLst/>
          </a:prstGeom>
          <a:ln>
            <a:noFill/>
            <a:headEnd/>
            <a:tailEnd/>
          </a:ln>
        </p:spPr>
        <p:style>
          <a:lnRef idx="2">
            <a:schemeClr val="accent1"/>
          </a:lnRef>
          <a:fillRef idx="1">
            <a:schemeClr val="lt1"/>
          </a:fillRef>
          <a:effectRef idx="0">
            <a:schemeClr val="accent1"/>
          </a:effectRef>
          <a:fontRef idx="minor">
            <a:schemeClr val="dk1"/>
          </a:fontRef>
        </p:style>
      </p:pic>
      <p:sp>
        <p:nvSpPr>
          <p:cNvPr id="60" name="角丸四角形 59"/>
          <p:cNvSpPr/>
          <p:nvPr/>
        </p:nvSpPr>
        <p:spPr>
          <a:xfrm>
            <a:off x="4966131" y="2435976"/>
            <a:ext cx="1685950" cy="382407"/>
          </a:xfrm>
          <a:prstGeom prst="roundRect">
            <a:avLst/>
          </a:prstGeom>
          <a:solidFill>
            <a:schemeClr val="accent5">
              <a:lumMod val="20000"/>
              <a:lumOff val="80000"/>
            </a:schemeClr>
          </a:solidFill>
          <a:ln w="38100" cmpd="sng">
            <a:solidFill>
              <a:srgbClr val="33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院内</a:t>
            </a:r>
            <a:r>
              <a:rPr lang="ja-JP" altLang="en-US" sz="1600" dirty="0" smtClean="0">
                <a:solidFill>
                  <a:schemeClr val="tx1"/>
                </a:solidFill>
              </a:rPr>
              <a:t>調査実施</a:t>
            </a:r>
            <a:endParaRPr lang="en-US" altLang="ja-JP" sz="1600" dirty="0" smtClean="0">
              <a:solidFill>
                <a:schemeClr val="tx1"/>
              </a:solidFill>
            </a:endParaRPr>
          </a:p>
        </p:txBody>
      </p:sp>
      <p:sp>
        <p:nvSpPr>
          <p:cNvPr id="61" name="右矢印 60"/>
          <p:cNvSpPr/>
          <p:nvPr/>
        </p:nvSpPr>
        <p:spPr bwMode="auto">
          <a:xfrm rot="10056775">
            <a:off x="6635170" y="3795025"/>
            <a:ext cx="668324" cy="288032"/>
          </a:xfrm>
          <a:prstGeom prst="rightArrow">
            <a:avLst/>
          </a:prstGeom>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62" name="角丸四角形 61"/>
          <p:cNvSpPr/>
          <p:nvPr/>
        </p:nvSpPr>
        <p:spPr>
          <a:xfrm>
            <a:off x="7179596" y="3694581"/>
            <a:ext cx="1678533" cy="394035"/>
          </a:xfrm>
          <a:prstGeom prst="roundRect">
            <a:avLst>
              <a:gd name="adj" fmla="val 5834"/>
            </a:avLst>
          </a:prstGeom>
          <a:solidFill>
            <a:schemeClr val="accent3">
              <a:lumMod val="20000"/>
              <a:lumOff val="80000"/>
            </a:schemeClr>
          </a:solidFill>
          <a:ln w="19050" cmpd="sng">
            <a:solidFill>
              <a:srgbClr val="FF0000"/>
            </a:solidFill>
          </a:ln>
        </p:spPr>
        <p:style>
          <a:lnRef idx="1">
            <a:schemeClr val="accent3"/>
          </a:lnRef>
          <a:fillRef idx="2">
            <a:schemeClr val="accent3"/>
          </a:fillRef>
          <a:effectRef idx="1">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400" b="1" dirty="0" smtClean="0">
                <a:solidFill>
                  <a:schemeClr val="tx1"/>
                </a:solidFill>
                <a:latin typeface="HGPｺﾞｼｯｸM" pitchFamily="50" charset="-128"/>
                <a:ea typeface="HGPｺﾞｼｯｸM" pitchFamily="50" charset="-128"/>
              </a:rPr>
              <a:t>外部委員を派遣</a:t>
            </a:r>
            <a:endParaRPr lang="en-US" altLang="ja-JP" sz="1400" b="1" dirty="0" smtClean="0">
              <a:solidFill>
                <a:schemeClr val="tx1"/>
              </a:solidFill>
              <a:latin typeface="HGPｺﾞｼｯｸM" pitchFamily="50" charset="-128"/>
              <a:ea typeface="HGPｺﾞｼｯｸM" pitchFamily="50" charset="-128"/>
            </a:endParaRPr>
          </a:p>
        </p:txBody>
      </p:sp>
      <p:sp>
        <p:nvSpPr>
          <p:cNvPr id="63" name="右矢印 62"/>
          <p:cNvSpPr/>
          <p:nvPr/>
        </p:nvSpPr>
        <p:spPr bwMode="auto">
          <a:xfrm rot="11774279" flipV="1">
            <a:off x="6669092" y="2572346"/>
            <a:ext cx="668324" cy="288032"/>
          </a:xfrm>
          <a:prstGeom prst="rightArrow">
            <a:avLst/>
          </a:prstGeom>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endParaRPr lang="ja-JP" altLang="en-US" dirty="0"/>
          </a:p>
        </p:txBody>
      </p:sp>
      <p:sp>
        <p:nvSpPr>
          <p:cNvPr id="64" name="角丸四角形 63"/>
          <p:cNvSpPr/>
          <p:nvPr/>
        </p:nvSpPr>
        <p:spPr>
          <a:xfrm>
            <a:off x="7179596" y="2623168"/>
            <a:ext cx="1680866" cy="344611"/>
          </a:xfrm>
          <a:prstGeom prst="roundRect">
            <a:avLst>
              <a:gd name="adj" fmla="val 5834"/>
            </a:avLst>
          </a:prstGeom>
          <a:solidFill>
            <a:schemeClr val="accent3">
              <a:lumMod val="20000"/>
              <a:lumOff val="80000"/>
            </a:schemeClr>
          </a:solidFill>
          <a:ln/>
        </p:spPr>
        <p:style>
          <a:lnRef idx="1">
            <a:schemeClr val="accent3"/>
          </a:lnRef>
          <a:fillRef idx="2">
            <a:schemeClr val="accent3"/>
          </a:fillRef>
          <a:effectRef idx="1">
            <a:schemeClr val="accent3"/>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400" dirty="0" smtClean="0">
                <a:solidFill>
                  <a:schemeClr val="tx1"/>
                </a:solidFill>
                <a:latin typeface="HGPｺﾞｼｯｸM" pitchFamily="50" charset="-128"/>
                <a:ea typeface="HGPｺﾞｼｯｸM" pitchFamily="50" charset="-128"/>
              </a:rPr>
              <a:t>進捗の確認・支援</a:t>
            </a:r>
            <a:endParaRPr lang="ja-JP" altLang="en-US" sz="1400" dirty="0">
              <a:solidFill>
                <a:schemeClr val="tx1"/>
              </a:solidFill>
              <a:latin typeface="HGPｺﾞｼｯｸM" pitchFamily="50" charset="-128"/>
              <a:ea typeface="HGPｺﾞｼｯｸM" pitchFamily="50" charset="-128"/>
            </a:endParaRPr>
          </a:p>
        </p:txBody>
      </p:sp>
      <p:sp>
        <p:nvSpPr>
          <p:cNvPr id="65" name="下矢印 64"/>
          <p:cNvSpPr/>
          <p:nvPr/>
        </p:nvSpPr>
        <p:spPr>
          <a:xfrm>
            <a:off x="3122243" y="5015268"/>
            <a:ext cx="492480" cy="314811"/>
          </a:xfrm>
          <a:prstGeom prst="downArrow">
            <a:avLst>
              <a:gd name="adj1" fmla="val 349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下矢印 65"/>
          <p:cNvSpPr/>
          <p:nvPr/>
        </p:nvSpPr>
        <p:spPr>
          <a:xfrm>
            <a:off x="7711923" y="5020733"/>
            <a:ext cx="492480" cy="353191"/>
          </a:xfrm>
          <a:prstGeom prst="downArrow">
            <a:avLst>
              <a:gd name="adj1" fmla="val 349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屈折矢印 66"/>
          <p:cNvSpPr/>
          <p:nvPr/>
        </p:nvSpPr>
        <p:spPr>
          <a:xfrm rot="5400000">
            <a:off x="5862583" y="3690084"/>
            <a:ext cx="524375" cy="2088864"/>
          </a:xfrm>
          <a:prstGeom prst="bentUpArrow">
            <a:avLst>
              <a:gd name="adj1" fmla="val 50000"/>
              <a:gd name="adj2" fmla="val 48892"/>
              <a:gd name="adj3" fmla="val 50000"/>
            </a:avLst>
          </a:prstGeom>
          <a:solidFill>
            <a:schemeClr val="accent5">
              <a:lumMod val="20000"/>
              <a:lumOff val="80000"/>
            </a:schemeClr>
          </a:solid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59" name="テキスト ボックス 58"/>
          <p:cNvSpPr txBox="1"/>
          <p:nvPr/>
        </p:nvSpPr>
        <p:spPr>
          <a:xfrm>
            <a:off x="5023083" y="4572223"/>
            <a:ext cx="2145571" cy="307777"/>
          </a:xfrm>
          <a:prstGeom prst="rect">
            <a:avLst/>
          </a:prstGeom>
          <a:noFill/>
        </p:spPr>
        <p:txBody>
          <a:bodyPr wrap="square" rtlCol="0">
            <a:spAutoFit/>
          </a:bodyPr>
          <a:lstStyle/>
          <a:p>
            <a:pPr algn="ctr" defTabSz="914070">
              <a:defRPr/>
            </a:pPr>
            <a:r>
              <a:rPr lang="ja-JP" altLang="en-US" sz="1400" dirty="0">
                <a:latin typeface="HGPｺﾞｼｯｸM" pitchFamily="50" charset="-128"/>
                <a:ea typeface="HGPｺﾞｼｯｸM" pitchFamily="50" charset="-128"/>
              </a:rPr>
              <a:t>協働調査</a:t>
            </a:r>
            <a:r>
              <a:rPr lang="ja-JP" altLang="en-US" sz="1400" dirty="0" smtClean="0">
                <a:latin typeface="HGPｺﾞｼｯｸM" pitchFamily="50" charset="-128"/>
                <a:ea typeface="HGPｺﾞｼｯｸM" pitchFamily="50" charset="-128"/>
              </a:rPr>
              <a:t>報告書作成</a:t>
            </a:r>
            <a:r>
              <a:rPr kumimoji="1" lang="ja-JP" altLang="en-US" sz="1400" dirty="0" smtClean="0"/>
              <a:t>提出</a:t>
            </a:r>
            <a:endParaRPr kumimoji="1" lang="ja-JP" altLang="en-US" sz="1400" dirty="0"/>
          </a:p>
        </p:txBody>
      </p:sp>
      <p:sp>
        <p:nvSpPr>
          <p:cNvPr id="7" name="角丸四角形 6"/>
          <p:cNvSpPr/>
          <p:nvPr/>
        </p:nvSpPr>
        <p:spPr>
          <a:xfrm>
            <a:off x="7179596" y="4365642"/>
            <a:ext cx="1656184" cy="653077"/>
          </a:xfrm>
          <a:prstGeom prst="roundRect">
            <a:avLst>
              <a:gd name="adj" fmla="val 5834"/>
            </a:avLst>
          </a:prstGeom>
          <a:ln w="28575" cmpd="sng">
            <a:solidFill>
              <a:srgbClr val="FF0000"/>
            </a:solidFill>
          </a:ln>
        </p:spPr>
        <p:style>
          <a:lnRef idx="1">
            <a:schemeClr val="accent4"/>
          </a:lnRef>
          <a:fillRef idx="2">
            <a:schemeClr val="accent4"/>
          </a:fillRef>
          <a:effectRef idx="1">
            <a:schemeClr val="accent4"/>
          </a:effectRef>
          <a:fontRef idx="minor">
            <a:schemeClr val="dk1"/>
          </a:fontRef>
        </p:style>
        <p:txBody>
          <a:bodyPr lIns="65290" tIns="32645" rIns="65290" bIns="32645"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chemeClr val="tx1"/>
                </a:solidFill>
                <a:latin typeface="HGPｺﾞｼｯｸM" pitchFamily="50" charset="-128"/>
                <a:ea typeface="HGPｺﾞｼｯｸM" pitchFamily="50" charset="-128"/>
              </a:rPr>
              <a:t>中央審査委員会</a:t>
            </a:r>
            <a:endParaRPr lang="en-US" altLang="ja-JP" sz="1600" b="1" dirty="0" smtClean="0">
              <a:solidFill>
                <a:schemeClr val="tx1"/>
              </a:solidFill>
              <a:latin typeface="HGPｺﾞｼｯｸM" pitchFamily="50" charset="-128"/>
              <a:ea typeface="HGPｺﾞｼｯｸM" pitchFamily="50" charset="-128"/>
            </a:endParaRPr>
          </a:p>
          <a:p>
            <a:pPr algn="ctr" defTabSz="914070">
              <a:defRPr/>
            </a:pPr>
            <a:r>
              <a:rPr lang="ja-JP" altLang="en-US" sz="1400" b="1" dirty="0" smtClean="0">
                <a:solidFill>
                  <a:schemeClr val="tx1"/>
                </a:solidFill>
                <a:latin typeface="HGPｺﾞｼｯｸM" pitchFamily="50" charset="-128"/>
                <a:ea typeface="HGPｺﾞｼｯｸM" pitchFamily="50" charset="-128"/>
              </a:rPr>
              <a:t>による審査</a:t>
            </a:r>
            <a:endParaRPr lang="ja-JP" altLang="en-US" sz="1400" b="1" dirty="0">
              <a:solidFill>
                <a:schemeClr val="tx1"/>
              </a:solidFill>
              <a:latin typeface="HGPｺﾞｼｯｸM" pitchFamily="50" charset="-128"/>
              <a:ea typeface="HGPｺﾞｼｯｸM" pitchFamily="50" charset="-128"/>
            </a:endParaRPr>
          </a:p>
        </p:txBody>
      </p:sp>
      <p:sp>
        <p:nvSpPr>
          <p:cNvPr id="68" name="角丸四角形 67"/>
          <p:cNvSpPr/>
          <p:nvPr/>
        </p:nvSpPr>
        <p:spPr bwMode="auto">
          <a:xfrm>
            <a:off x="2650971" y="2656882"/>
            <a:ext cx="1473597" cy="287560"/>
          </a:xfrm>
          <a:prstGeom prst="roundRect">
            <a:avLst>
              <a:gd name="adj" fmla="val 15106"/>
            </a:avLst>
          </a:prstGeom>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ysClr val="windowText" lastClr="000000"/>
                </a:solidFill>
                <a:latin typeface="HGPｺﾞｼｯｸM" pitchFamily="50" charset="-128"/>
                <a:ea typeface="HGPｺﾞｼｯｸM" pitchFamily="50" charset="-128"/>
              </a:rPr>
              <a:t>Ａｉ</a:t>
            </a:r>
            <a:r>
              <a:rPr lang="en-US" altLang="ja-JP" sz="1200" dirty="0" smtClean="0">
                <a:solidFill>
                  <a:sysClr val="windowText" lastClr="000000"/>
                </a:solidFill>
                <a:latin typeface="HGPｺﾞｼｯｸM" pitchFamily="50" charset="-128"/>
                <a:ea typeface="HGPｺﾞｼｯｸM" pitchFamily="50" charset="-128"/>
              </a:rPr>
              <a:t> (</a:t>
            </a:r>
            <a:r>
              <a:rPr lang="ja-JP" altLang="en-US" sz="1200" dirty="0" smtClean="0">
                <a:solidFill>
                  <a:sysClr val="windowText" lastClr="000000"/>
                </a:solidFill>
                <a:latin typeface="HGPｺﾞｼｯｸM" pitchFamily="50" charset="-128"/>
                <a:ea typeface="HGPｺﾞｼｯｸM" pitchFamily="50" charset="-128"/>
              </a:rPr>
              <a:t>実施推奨）</a:t>
            </a:r>
            <a:endParaRPr lang="ja-JP" altLang="en-US" sz="1200" dirty="0">
              <a:solidFill>
                <a:sysClr val="windowText" lastClr="000000"/>
              </a:solidFill>
              <a:latin typeface="HGPｺﾞｼｯｸM" pitchFamily="50" charset="-128"/>
              <a:ea typeface="HGPｺﾞｼｯｸM" pitchFamily="50" charset="-128"/>
            </a:endParaRPr>
          </a:p>
        </p:txBody>
      </p:sp>
      <p:sp>
        <p:nvSpPr>
          <p:cNvPr id="70" name="屈折矢印 69"/>
          <p:cNvSpPr/>
          <p:nvPr/>
        </p:nvSpPr>
        <p:spPr>
          <a:xfrm rot="5400000">
            <a:off x="1292828" y="2402873"/>
            <a:ext cx="533400" cy="1738990"/>
          </a:xfrm>
          <a:prstGeom prst="bentUpArrow">
            <a:avLst>
              <a:gd name="adj1" fmla="val 25869"/>
              <a:gd name="adj2" fmla="val 31240"/>
              <a:gd name="adj3" fmla="val 47141"/>
            </a:avLst>
          </a:prstGeom>
          <a:solidFill>
            <a:srgbClr val="FF0000"/>
          </a:solidFill>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3" name="テキスト ボックス 42"/>
          <p:cNvSpPr txBox="1"/>
          <p:nvPr/>
        </p:nvSpPr>
        <p:spPr>
          <a:xfrm>
            <a:off x="764715" y="3030301"/>
            <a:ext cx="1082348" cy="307777"/>
          </a:xfrm>
          <a:prstGeom prst="rect">
            <a:avLst/>
          </a:prstGeom>
          <a:noFill/>
        </p:spPr>
        <p:txBody>
          <a:bodyPr wrap="none" rtlCol="0">
            <a:spAutoFit/>
          </a:bodyPr>
          <a:lstStyle/>
          <a:p>
            <a:r>
              <a:rPr kumimoji="1" lang="ja-JP" altLang="en-US" sz="1400" dirty="0" smtClean="0"/>
              <a:t>遺体の搬送</a:t>
            </a:r>
            <a:endParaRPr kumimoji="1" lang="ja-JP" altLang="en-US" sz="1400" dirty="0"/>
          </a:p>
        </p:txBody>
      </p:sp>
      <p:pic>
        <p:nvPicPr>
          <p:cNvPr id="69" name="Picture 2" descr="C:\Documents and Settings\Administrator\Local Settings\Temporary Internet Files\Content.IE5\6788KJP7\MC900347781[1].wmf"/>
          <p:cNvPicPr>
            <a:picLocks noChangeAspect="1" noChangeArrowheads="1"/>
          </p:cNvPicPr>
          <p:nvPr/>
        </p:nvPicPr>
        <p:blipFill>
          <a:blip r:embed="rId8" cstate="print"/>
          <a:srcRect/>
          <a:stretch>
            <a:fillRect/>
          </a:stretch>
        </p:blipFill>
        <p:spPr bwMode="auto">
          <a:xfrm>
            <a:off x="542918" y="2429219"/>
            <a:ext cx="997043" cy="630436"/>
          </a:xfrm>
          <a:prstGeom prst="rect">
            <a:avLst/>
          </a:prstGeom>
          <a:noFill/>
        </p:spPr>
      </p:pic>
      <p:sp>
        <p:nvSpPr>
          <p:cNvPr id="56" name="円/楕円 55"/>
          <p:cNvSpPr/>
          <p:nvPr/>
        </p:nvSpPr>
        <p:spPr>
          <a:xfrm>
            <a:off x="2041134" y="2515576"/>
            <a:ext cx="2562452" cy="207932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4498448" y="2379822"/>
            <a:ext cx="2562452" cy="218988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7087804" y="4151387"/>
            <a:ext cx="1869007" cy="106959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340322" y="2055642"/>
            <a:ext cx="1981277" cy="294856"/>
          </a:xfrm>
          <a:prstGeom prst="roundRect">
            <a:avLst/>
          </a:prstGeom>
          <a:noFill/>
          <a:ln w="444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4943522" y="2063610"/>
            <a:ext cx="1531764" cy="286888"/>
          </a:xfrm>
          <a:prstGeom prst="roundRect">
            <a:avLst/>
          </a:prstGeom>
          <a:noFill/>
          <a:ln w="444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bwMode="auto">
          <a:xfrm>
            <a:off x="2431904" y="2987303"/>
            <a:ext cx="1811242" cy="801155"/>
          </a:xfrm>
          <a:prstGeom prst="roundRect">
            <a:avLst>
              <a:gd name="adj" fmla="val 5834"/>
            </a:avLst>
          </a:prstGeom>
          <a:ln w="28575" cmpd="sng">
            <a:solidFill>
              <a:srgbClr val="FF0000"/>
            </a:solidFill>
          </a:ln>
        </p:spPr>
        <p:style>
          <a:lnRef idx="1">
            <a:schemeClr val="accent2"/>
          </a:lnRef>
          <a:fillRef idx="2">
            <a:schemeClr val="accent2"/>
          </a:fillRef>
          <a:effectRef idx="1">
            <a:schemeClr val="accent2"/>
          </a:effectRef>
          <a:fontRef idx="minor">
            <a:schemeClr val="dk1"/>
          </a:fontRef>
        </p:style>
        <p:txBody>
          <a:bodyPr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70">
              <a:defRPr/>
            </a:pPr>
            <a:r>
              <a:rPr lang="ja-JP" altLang="en-US" sz="1600" b="1" dirty="0" smtClean="0">
                <a:solidFill>
                  <a:sysClr val="windowText" lastClr="000000"/>
                </a:solidFill>
                <a:latin typeface="HGPｺﾞｼｯｸM" pitchFamily="50" charset="-128"/>
                <a:ea typeface="HGPｺﾞｼｯｸM" pitchFamily="50" charset="-128"/>
              </a:rPr>
              <a:t>解剖</a:t>
            </a:r>
            <a:endParaRPr lang="en-US" altLang="ja-JP" sz="1200" b="1" dirty="0" smtClean="0">
              <a:solidFill>
                <a:sysClr val="windowText" lastClr="000000"/>
              </a:solidFill>
              <a:latin typeface="HGPｺﾞｼｯｸM" pitchFamily="50" charset="-128"/>
              <a:ea typeface="HGPｺﾞｼｯｸM" pitchFamily="50" charset="-128"/>
            </a:endParaRPr>
          </a:p>
          <a:p>
            <a:pPr algn="ctr"/>
            <a:r>
              <a:rPr lang="en-US" altLang="ja-JP" sz="1600" b="1" dirty="0"/>
              <a:t> </a:t>
            </a:r>
            <a:r>
              <a:rPr lang="ja-JP" altLang="en-US" sz="1600" b="1" dirty="0">
                <a:solidFill>
                  <a:schemeClr val="tx1"/>
                </a:solidFill>
              </a:rPr>
              <a:t>３８</a:t>
            </a:r>
            <a:r>
              <a:rPr lang="en-US" altLang="ja-JP" sz="1600" b="1" dirty="0">
                <a:solidFill>
                  <a:schemeClr val="tx1"/>
                </a:solidFill>
              </a:rPr>
              <a:t> </a:t>
            </a:r>
            <a:r>
              <a:rPr lang="ja-JP" altLang="en-US" sz="1200" dirty="0" smtClean="0">
                <a:solidFill>
                  <a:schemeClr val="tx1"/>
                </a:solidFill>
              </a:rPr>
              <a:t>協力</a:t>
            </a:r>
            <a:r>
              <a:rPr lang="ja-JP" altLang="en-US" sz="1200" dirty="0">
                <a:solidFill>
                  <a:schemeClr val="tx1"/>
                </a:solidFill>
              </a:rPr>
              <a:t>施設</a:t>
            </a:r>
            <a:endParaRPr lang="en-US" altLang="ja-JP" sz="1200" dirty="0">
              <a:solidFill>
                <a:schemeClr val="tx1"/>
              </a:solidFill>
            </a:endParaRPr>
          </a:p>
          <a:p>
            <a:r>
              <a:rPr lang="ja-JP" altLang="en-US" sz="1200" dirty="0">
                <a:solidFill>
                  <a:schemeClr val="tx1"/>
                </a:solidFill>
              </a:rPr>
              <a:t>（全国</a:t>
            </a:r>
            <a:r>
              <a:rPr lang="en-US" altLang="ja-JP" sz="1200" dirty="0">
                <a:solidFill>
                  <a:schemeClr val="tx1"/>
                </a:solidFill>
              </a:rPr>
              <a:t>460</a:t>
            </a:r>
            <a:r>
              <a:rPr lang="ja-JP" altLang="en-US" sz="1200" dirty="0">
                <a:solidFill>
                  <a:schemeClr val="tx1"/>
                </a:solidFill>
              </a:rPr>
              <a:t>解剖認定施設</a:t>
            </a:r>
            <a:r>
              <a:rPr lang="ja-JP" altLang="en-US" sz="1200" dirty="0" smtClean="0">
                <a:solidFill>
                  <a:schemeClr val="tx1"/>
                </a:solidFill>
              </a:rPr>
              <a:t>）</a:t>
            </a:r>
            <a:endParaRPr lang="ja-JP" altLang="en-US" sz="1200" dirty="0">
              <a:solidFill>
                <a:schemeClr val="tx1"/>
              </a:solidFill>
            </a:endParaRPr>
          </a:p>
        </p:txBody>
      </p:sp>
      <p:sp>
        <p:nvSpPr>
          <p:cNvPr id="44" name="正方形/長方形 43"/>
          <p:cNvSpPr/>
          <p:nvPr/>
        </p:nvSpPr>
        <p:spPr>
          <a:xfrm>
            <a:off x="2831909" y="3315398"/>
            <a:ext cx="1039415" cy="20099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896611" y="3429450"/>
            <a:ext cx="428715" cy="208431"/>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8361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dissolv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dissolv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dissolve">
                                      <p:cBhvr>
                                        <p:cTn id="2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2" grpId="0" animBg="1"/>
      <p:bldP spid="73" grpId="0" animBg="1"/>
      <p:bldP spid="34"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65738373"/>
              </p:ext>
            </p:extLst>
          </p:nvPr>
        </p:nvGraphicFramePr>
        <p:xfrm>
          <a:off x="179510" y="333305"/>
          <a:ext cx="8754948" cy="5687983"/>
        </p:xfrm>
        <a:graphic>
          <a:graphicData uri="http://schemas.openxmlformats.org/drawingml/2006/table">
            <a:tbl>
              <a:tblPr/>
              <a:tblGrid>
                <a:gridCol w="2152778"/>
                <a:gridCol w="568399"/>
                <a:gridCol w="568399"/>
                <a:gridCol w="568399"/>
                <a:gridCol w="568399"/>
                <a:gridCol w="568399"/>
                <a:gridCol w="568399"/>
                <a:gridCol w="568399"/>
                <a:gridCol w="568399"/>
                <a:gridCol w="568399"/>
                <a:gridCol w="568399"/>
                <a:gridCol w="918180"/>
              </a:tblGrid>
              <a:tr h="816652">
                <a:tc gridSpan="12">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altLang="ja-JP" sz="2400" b="1" i="0" u="none" strike="noStrike" dirty="0" smtClean="0">
                        <a:latin typeface="ＭＳ Ｐゴシック"/>
                      </a:endParaRPr>
                    </a:p>
                    <a:p>
                      <a:pPr marL="0" marR="0" indent="0" algn="r" defTabSz="914400" rtl="0" eaLnBrk="1" fontAlgn="ctr" latinLnBrk="0" hangingPunct="1">
                        <a:lnSpc>
                          <a:spcPct val="80000"/>
                        </a:lnSpc>
                        <a:spcBef>
                          <a:spcPts val="0"/>
                        </a:spcBef>
                        <a:spcAft>
                          <a:spcPts val="0"/>
                        </a:spcAft>
                        <a:buClrTx/>
                        <a:buSzTx/>
                        <a:buFontTx/>
                        <a:buNone/>
                        <a:tabLst/>
                        <a:defRPr/>
                      </a:pPr>
                      <a:r>
                        <a:rPr lang="en-US" altLang="ja-JP" sz="1600" b="1" i="0" u="none" strike="noStrike" dirty="0" smtClean="0">
                          <a:latin typeface="ＭＳ Ｐゴシック"/>
                        </a:rPr>
                        <a:t>(</a:t>
                      </a:r>
                      <a:r>
                        <a:rPr lang="ja-JP" altLang="en-US" sz="1600" b="1" i="0" u="none" strike="noStrike" dirty="0" smtClean="0">
                          <a:latin typeface="ＭＳ Ｐゴシック"/>
                        </a:rPr>
                        <a:t>平成</a:t>
                      </a:r>
                      <a:r>
                        <a:rPr lang="en-US" altLang="ja-JP" sz="1600" b="1" i="0" u="none" strike="noStrike" dirty="0" smtClean="0">
                          <a:latin typeface="ＭＳ Ｐゴシック"/>
                        </a:rPr>
                        <a:t>27</a:t>
                      </a:r>
                      <a:r>
                        <a:rPr lang="ja-JP" altLang="en-US" sz="1600" b="1" i="0" u="none" strike="noStrike" dirty="0" smtClean="0">
                          <a:latin typeface="ＭＳ Ｐゴシック"/>
                        </a:rPr>
                        <a:t>年</a:t>
                      </a:r>
                      <a:r>
                        <a:rPr lang="en-US" altLang="ja-JP" sz="1600" b="1" i="0" u="none" strike="noStrike" dirty="0" smtClean="0">
                          <a:latin typeface="ＭＳ Ｐゴシック"/>
                        </a:rPr>
                        <a:t>4</a:t>
                      </a:r>
                      <a:r>
                        <a:rPr lang="ja-JP" altLang="en-US" sz="1600" b="1" i="0" u="none" strike="noStrike" dirty="0" smtClean="0">
                          <a:latin typeface="ＭＳ Ｐゴシック"/>
                        </a:rPr>
                        <a:t>月</a:t>
                      </a:r>
                      <a:r>
                        <a:rPr lang="en-US" altLang="ja-JP" sz="1600" b="1" i="0" u="none" strike="noStrike" dirty="0" smtClean="0">
                          <a:latin typeface="ＭＳ Ｐゴシック"/>
                        </a:rPr>
                        <a:t>27</a:t>
                      </a:r>
                      <a:r>
                        <a:rPr lang="ja-JP" altLang="en-US" sz="1600" b="1" i="0" u="none" strike="noStrike" dirty="0" smtClean="0">
                          <a:latin typeface="ＭＳ Ｐゴシック"/>
                        </a:rPr>
                        <a:t>日現在）</a:t>
                      </a:r>
                      <a:r>
                        <a:rPr lang="ja-JP" altLang="en-US" sz="2400" b="1" i="0" u="none" strike="noStrike" dirty="0" smtClean="0">
                          <a:latin typeface="ＭＳ Ｐゴシック"/>
                        </a:rPr>
                        <a:t>　　　　　　　　　　</a:t>
                      </a:r>
                      <a:endParaRPr lang="ja-JP" altLang="en-US" sz="1800" b="0" i="0" u="none" strike="noStrike" dirty="0">
                        <a:latin typeface="ＭＳ Ｐゴシック"/>
                      </a:endParaRPr>
                    </a:p>
                  </a:txBody>
                  <a:tcPr marL="4504" marR="4504" marT="450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47479">
                <a:tc>
                  <a:txBody>
                    <a:bodyPr/>
                    <a:lstStyle/>
                    <a:p>
                      <a:pPr algn="l" fontAlgn="ctr"/>
                      <a:endParaRPr lang="zh-TW" altLang="en-US" sz="1400" b="1" i="0" u="none" strike="noStrike" dirty="0">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北海道</a:t>
                      </a: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宮城</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茨城</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東京</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新潟</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愛知</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大阪</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兵庫</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岡山</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ja-JP" altLang="en-US" sz="1400" b="1" i="0" u="none" strike="noStrike" dirty="0">
                          <a:latin typeface="ＭＳ Ｐゴシック"/>
                        </a:rPr>
                        <a:t>福岡</a:t>
                      </a: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lnSpc>
                          <a:spcPct val="100000"/>
                        </a:lnSpc>
                      </a:pPr>
                      <a:r>
                        <a:rPr lang="ja-JP" altLang="en-US" sz="1400" b="1" i="0" u="none" strike="noStrike" dirty="0">
                          <a:latin typeface="ＭＳ Ｐゴシック"/>
                        </a:rPr>
                        <a:t>計</a:t>
                      </a: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815959">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ja-JP" sz="1200" b="1" i="0" u="none" strike="noStrike" dirty="0" smtClean="0">
                          <a:latin typeface="ＭＳ Ｐゴシック"/>
                        </a:rPr>
                        <a:t>  </a:t>
                      </a:r>
                      <a:r>
                        <a:rPr lang="ja-JP" altLang="en-US" sz="1200" b="1" i="0" u="none" strike="noStrike" dirty="0" smtClean="0">
                          <a:latin typeface="ＭＳ Ｐゴシック"/>
                        </a:rPr>
                        <a:t>平成</a:t>
                      </a:r>
                      <a:r>
                        <a:rPr lang="en-US" altLang="ja-JP" sz="1200" b="1" i="0" u="none" strike="noStrike" dirty="0" smtClean="0">
                          <a:latin typeface="ＭＳ Ｐゴシック"/>
                        </a:rPr>
                        <a:t>17</a:t>
                      </a:r>
                      <a:r>
                        <a:rPr lang="ja-JP" altLang="en-US" sz="1200" b="1" i="0" u="none" strike="noStrike" dirty="0" smtClean="0">
                          <a:latin typeface="ＭＳ Ｐゴシック"/>
                        </a:rPr>
                        <a:t>年度から現在前までの</a:t>
                      </a:r>
                    </a:p>
                    <a:p>
                      <a:pPr algn="l" fontAlgn="ctr"/>
                      <a:r>
                        <a:rPr lang="ja-JP" altLang="en-US" sz="1600" b="1" i="0" u="none" strike="noStrike" dirty="0" smtClean="0">
                          <a:solidFill>
                            <a:schemeClr val="accent6"/>
                          </a:solidFill>
                          <a:latin typeface="ＭＳ Ｐゴシック"/>
                        </a:rPr>
                        <a:t>　</a:t>
                      </a:r>
                      <a:r>
                        <a:rPr lang="en-US" altLang="ja-JP" sz="1600" b="1" i="0" u="none" strike="noStrike" dirty="0" smtClean="0">
                          <a:solidFill>
                            <a:schemeClr val="accent6"/>
                          </a:solidFill>
                          <a:latin typeface="ＭＳ Ｐゴシック"/>
                        </a:rPr>
                        <a:t>  </a:t>
                      </a:r>
                      <a:r>
                        <a:rPr lang="ja-JP" altLang="en-US" sz="1600" b="1" i="0" u="none" strike="noStrike" dirty="0" smtClean="0">
                          <a:solidFill>
                            <a:schemeClr val="accent6"/>
                          </a:solidFill>
                          <a:latin typeface="ＭＳ Ｐゴシック"/>
                        </a:rPr>
                        <a:t>　　</a:t>
                      </a:r>
                      <a:r>
                        <a:rPr lang="ja-JP" altLang="en-US" sz="1600" b="1" i="0" u="none" strike="noStrike" dirty="0" smtClean="0">
                          <a:solidFill>
                            <a:srgbClr val="FF0000"/>
                          </a:solidFill>
                          <a:latin typeface="ＭＳ Ｐゴシック"/>
                        </a:rPr>
                        <a:t>事例</a:t>
                      </a:r>
                      <a:r>
                        <a:rPr lang="ja-JP" altLang="en-US" sz="1600" b="1" i="0" u="none" strike="noStrike" dirty="0">
                          <a:solidFill>
                            <a:srgbClr val="FF0000"/>
                          </a:solidFill>
                          <a:latin typeface="ＭＳ Ｐゴシック"/>
                        </a:rPr>
                        <a:t>総数</a:t>
                      </a:r>
                      <a:r>
                        <a:rPr lang="ja-JP" altLang="en-US" sz="1600" b="1" i="0" u="none" strike="noStrike" dirty="0">
                          <a:latin typeface="ＭＳ Ｐゴシック"/>
                        </a:rPr>
                        <a:t/>
                      </a:r>
                      <a:br>
                        <a:rPr lang="ja-JP" altLang="en-US" sz="1600" b="1" i="0" u="none" strike="noStrike" dirty="0">
                          <a:latin typeface="ＭＳ Ｐゴシック"/>
                        </a:rPr>
                      </a:br>
                      <a:r>
                        <a:rPr lang="ja-JP" altLang="en-US" sz="1600" b="1" i="0" u="none" strike="noStrike" dirty="0" smtClean="0">
                          <a:latin typeface="ＭＳ Ｐゴシック"/>
                        </a:rPr>
                        <a:t>　　　</a:t>
                      </a:r>
                      <a:endParaRPr lang="ja-JP" altLang="en-US" sz="1600" b="1" i="0" u="none" strike="noStrike" dirty="0">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16</a:t>
                      </a:r>
                      <a:r>
                        <a:rPr lang="en-US" altLang="ja-JP" sz="2400" b="1" i="0" u="none" strike="noStrike" dirty="0">
                          <a:latin typeface="ＭＳ Ｐゴシック"/>
                        </a:rPr>
                        <a:t/>
                      </a:r>
                      <a:br>
                        <a:rPr lang="en-US" altLang="ja-JP" sz="2400" b="1" i="0" u="none" strike="noStrike" dirty="0">
                          <a:latin typeface="ＭＳ Ｐゴシック"/>
                        </a:rPr>
                      </a:br>
                      <a:r>
                        <a:rPr lang="ja-JP" altLang="en-US" sz="2000" b="1" i="0" u="none" strike="noStrike" dirty="0">
                          <a:latin typeface="ＭＳ Ｐゴシック"/>
                        </a:rPr>
                        <a:t>（</a:t>
                      </a:r>
                      <a:r>
                        <a:rPr lang="en-US" altLang="ja-JP" sz="2000" b="1" i="0" u="none" strike="noStrike" dirty="0">
                          <a:latin typeface="ＭＳ Ｐゴシック"/>
                        </a:rPr>
                        <a:t>2</a:t>
                      </a:r>
                      <a:r>
                        <a:rPr lang="ja-JP" altLang="en-US" sz="2000" b="1" i="0" u="none" strike="noStrike" dirty="0">
                          <a:latin typeface="ＭＳ Ｐゴシック"/>
                        </a:rPr>
                        <a:t>）</a:t>
                      </a: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7</a:t>
                      </a:r>
                      <a:r>
                        <a:rPr lang="en-US" altLang="ja-JP" sz="2400" b="1" i="0" u="none" strike="noStrike" dirty="0">
                          <a:latin typeface="ＭＳ Ｐゴシック"/>
                        </a:rPr>
                        <a:t/>
                      </a:r>
                      <a:br>
                        <a:rPr lang="en-US" altLang="ja-JP" sz="2400" b="1" i="0" u="none" strike="noStrike" dirty="0">
                          <a:latin typeface="ＭＳ Ｐゴシック"/>
                        </a:rPr>
                      </a:br>
                      <a:endParaRPr lang="en-US" altLang="ja-JP" sz="240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13</a:t>
                      </a:r>
                      <a:r>
                        <a:rPr lang="en-US" altLang="ja-JP" sz="2400" b="1" i="0" u="none" strike="noStrike" dirty="0">
                          <a:latin typeface="ＭＳ Ｐゴシック"/>
                        </a:rPr>
                        <a:t/>
                      </a:r>
                      <a:br>
                        <a:rPr lang="en-US" altLang="ja-JP" sz="2400" b="1" i="0" u="none" strike="noStrike" dirty="0">
                          <a:latin typeface="ＭＳ Ｐゴシック"/>
                        </a:rPr>
                      </a:br>
                      <a:endParaRPr lang="en-US" altLang="ja-JP" sz="240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79</a:t>
                      </a:r>
                      <a:r>
                        <a:rPr lang="en-US" altLang="ja-JP" sz="2400" b="1" i="0" u="none" strike="noStrike" dirty="0">
                          <a:latin typeface="ＭＳ Ｐゴシック"/>
                        </a:rPr>
                        <a:t/>
                      </a:r>
                      <a:br>
                        <a:rPr lang="en-US" altLang="ja-JP" sz="2400" b="1" i="0" u="none" strike="noStrike" dirty="0">
                          <a:latin typeface="ＭＳ Ｐゴシック"/>
                        </a:rPr>
                      </a:br>
                      <a:r>
                        <a:rPr lang="ja-JP" altLang="en-US" sz="2000" b="1" i="0" u="none" strike="noStrike" dirty="0" smtClean="0">
                          <a:latin typeface="ＭＳ Ｐゴシック"/>
                        </a:rPr>
                        <a:t>（</a:t>
                      </a:r>
                      <a:r>
                        <a:rPr lang="en-US" altLang="ja-JP" sz="2000" b="1" i="0" u="none" strike="noStrike" dirty="0" smtClean="0">
                          <a:latin typeface="ＭＳ Ｐゴシック"/>
                        </a:rPr>
                        <a:t>6</a:t>
                      </a:r>
                      <a:r>
                        <a:rPr lang="ja-JP" altLang="en-US" sz="2000" b="1" i="0" u="none" strike="noStrike" dirty="0" smtClean="0">
                          <a:latin typeface="ＭＳ Ｐゴシック"/>
                        </a:rPr>
                        <a:t>）</a:t>
                      </a:r>
                      <a:endParaRPr lang="ja-JP" altLang="en-US" sz="200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a:latin typeface="ＭＳ Ｐゴシック"/>
                        </a:rPr>
                        <a:t>8</a:t>
                      </a:r>
                      <a:br>
                        <a:rPr lang="en-US" altLang="ja-JP" sz="2400" b="1" i="0" u="none" strike="noStrike" dirty="0">
                          <a:latin typeface="ＭＳ Ｐゴシック"/>
                        </a:rPr>
                      </a:br>
                      <a:r>
                        <a:rPr lang="ja-JP" altLang="en-US" sz="2000" b="1" i="0" u="none" strike="noStrike" dirty="0">
                          <a:latin typeface="ＭＳ Ｐゴシック"/>
                        </a:rPr>
                        <a:t>（</a:t>
                      </a:r>
                      <a:r>
                        <a:rPr lang="en-US" altLang="ja-JP" sz="2000" b="1" i="0" u="none" strike="noStrike" dirty="0">
                          <a:latin typeface="ＭＳ Ｐゴシック"/>
                        </a:rPr>
                        <a:t>1</a:t>
                      </a:r>
                      <a:r>
                        <a:rPr lang="ja-JP" altLang="en-US" sz="2000" b="1" i="0" u="none" strike="noStrike" dirty="0">
                          <a:latin typeface="ＭＳ Ｐゴシック"/>
                        </a:rPr>
                        <a:t>）</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22</a:t>
                      </a:r>
                      <a:r>
                        <a:rPr lang="en-US" altLang="ja-JP" sz="2400" b="1" i="0" u="none" strike="noStrike" dirty="0">
                          <a:latin typeface="ＭＳ Ｐゴシック"/>
                        </a:rPr>
                        <a:t/>
                      </a:r>
                      <a:br>
                        <a:rPr lang="en-US" altLang="ja-JP" sz="2400" b="1" i="0" u="none" strike="noStrike" dirty="0">
                          <a:latin typeface="ＭＳ Ｐゴシック"/>
                        </a:rPr>
                      </a:br>
                      <a:r>
                        <a:rPr lang="ja-JP" altLang="en-US" sz="2000" b="1" i="0" u="none" strike="noStrike" dirty="0" smtClean="0">
                          <a:latin typeface="ＭＳ Ｐゴシック"/>
                        </a:rPr>
                        <a:t>（</a:t>
                      </a:r>
                      <a:r>
                        <a:rPr lang="en-US" altLang="ja-JP" sz="2000" b="1" i="0" u="none" strike="noStrike" dirty="0" smtClean="0">
                          <a:latin typeface="ＭＳ Ｐゴシック"/>
                        </a:rPr>
                        <a:t>7</a:t>
                      </a:r>
                      <a:r>
                        <a:rPr lang="ja-JP" altLang="en-US" sz="2000" b="1" i="0" u="none" strike="noStrike" dirty="0" smtClean="0">
                          <a:latin typeface="ＭＳ Ｐゴシック"/>
                        </a:rPr>
                        <a:t>）</a:t>
                      </a:r>
                      <a:endParaRPr lang="ja-JP" altLang="en-US" sz="200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51</a:t>
                      </a:r>
                      <a:r>
                        <a:rPr lang="en-US" altLang="ja-JP" sz="2400" b="1" i="0" u="none" strike="noStrike" dirty="0">
                          <a:latin typeface="ＭＳ Ｐゴシック"/>
                        </a:rPr>
                        <a:t/>
                      </a:r>
                      <a:br>
                        <a:rPr lang="en-US" altLang="ja-JP" sz="2400" b="1" i="0" u="none" strike="noStrike" dirty="0">
                          <a:latin typeface="ＭＳ Ｐゴシック"/>
                        </a:rPr>
                      </a:br>
                      <a:r>
                        <a:rPr lang="ja-JP" altLang="en-US" sz="2000" b="1" i="0" u="none" strike="noStrike" dirty="0" smtClean="0">
                          <a:latin typeface="ＭＳ Ｐゴシック"/>
                        </a:rPr>
                        <a:t>（</a:t>
                      </a:r>
                      <a:r>
                        <a:rPr lang="en-US" altLang="ja-JP" sz="2000" b="1" i="0" u="none" strike="noStrike" dirty="0" smtClean="0">
                          <a:latin typeface="ＭＳ Ｐゴシック"/>
                        </a:rPr>
                        <a:t>6</a:t>
                      </a:r>
                      <a:r>
                        <a:rPr lang="ja-JP" altLang="en-US" sz="2000" b="1" i="0" u="none" strike="noStrike" dirty="0" smtClean="0">
                          <a:latin typeface="ＭＳ Ｐゴシック"/>
                        </a:rPr>
                        <a:t>）</a:t>
                      </a:r>
                      <a:endParaRPr lang="ja-JP" altLang="en-US" sz="200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20</a:t>
                      </a:r>
                      <a:r>
                        <a:rPr lang="en-US" altLang="ja-JP" sz="2400" b="1" i="0" u="none" strike="noStrike" dirty="0">
                          <a:latin typeface="ＭＳ Ｐゴシック"/>
                        </a:rPr>
                        <a:t/>
                      </a:r>
                      <a:br>
                        <a:rPr lang="en-US" altLang="ja-JP" sz="2400" b="1" i="0" u="none" strike="noStrike" dirty="0">
                          <a:latin typeface="ＭＳ Ｐゴシック"/>
                        </a:rPr>
                      </a:br>
                      <a:r>
                        <a:rPr lang="en-US" altLang="ja-JP" sz="2000" b="1" i="0" u="none" strike="noStrike" dirty="0" smtClean="0">
                          <a:latin typeface="ＭＳ Ｐゴシック"/>
                        </a:rPr>
                        <a:t>(3)</a:t>
                      </a:r>
                      <a:endParaRPr lang="en-US" altLang="ja-JP" sz="200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8</a:t>
                      </a:r>
                      <a:r>
                        <a:rPr lang="en-US" altLang="ja-JP" sz="2400" b="1" i="0" u="none" strike="noStrike" dirty="0">
                          <a:latin typeface="ＭＳ Ｐゴシック"/>
                        </a:rPr>
                        <a:t/>
                      </a:r>
                      <a:br>
                        <a:rPr lang="en-US" altLang="ja-JP" sz="2400" b="1" i="0" u="none" strike="noStrike" dirty="0">
                          <a:latin typeface="ＭＳ Ｐゴシック"/>
                        </a:rPr>
                      </a:br>
                      <a:r>
                        <a:rPr lang="ja-JP" altLang="en-US" sz="2000" b="1" i="0" u="none" strike="noStrike" dirty="0" smtClean="0">
                          <a:latin typeface="ＭＳ Ｐゴシック"/>
                        </a:rPr>
                        <a:t>（</a:t>
                      </a:r>
                      <a:r>
                        <a:rPr lang="en-US" altLang="ja-JP" sz="2000" b="1" i="0" u="none" strike="noStrike" dirty="0" smtClean="0">
                          <a:latin typeface="ＭＳ Ｐゴシック"/>
                        </a:rPr>
                        <a:t>3</a:t>
                      </a:r>
                      <a:r>
                        <a:rPr lang="ja-JP" altLang="en-US" sz="2000" b="1" i="0" u="none" strike="noStrike" dirty="0" smtClean="0">
                          <a:latin typeface="ＭＳ Ｐゴシック"/>
                        </a:rPr>
                        <a:t>）</a:t>
                      </a:r>
                      <a:endParaRPr lang="en-US" altLang="ja-JP" sz="200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latin typeface="ＭＳ Ｐゴシック"/>
                        </a:rPr>
                        <a:t>15</a:t>
                      </a:r>
                      <a:r>
                        <a:rPr lang="en-US" altLang="ja-JP" sz="2400" b="1" i="0" u="none" strike="noStrike" dirty="0">
                          <a:latin typeface="ＭＳ Ｐゴシック"/>
                        </a:rPr>
                        <a:t/>
                      </a:r>
                      <a:br>
                        <a:rPr lang="en-US" altLang="ja-JP" sz="2400" b="1" i="0" u="none" strike="noStrike" dirty="0">
                          <a:latin typeface="ＭＳ Ｐゴシック"/>
                        </a:rPr>
                      </a:br>
                      <a:r>
                        <a:rPr lang="en-US" altLang="ja-JP" sz="1050" b="1" i="0" u="none" strike="noStrike" dirty="0" smtClean="0">
                          <a:latin typeface="ＭＳ Ｐゴシック"/>
                        </a:rPr>
                        <a:t>(1)</a:t>
                      </a:r>
                    </a:p>
                    <a:p>
                      <a:pPr algn="ctr" fontAlgn="ctr"/>
                      <a:r>
                        <a:rPr lang="en-US" altLang="ja-JP" sz="1050" b="1" i="0" u="none" strike="noStrike" dirty="0" smtClean="0">
                          <a:latin typeface="ＭＳ Ｐゴシック"/>
                        </a:rPr>
                        <a:t>※</a:t>
                      </a:r>
                      <a:r>
                        <a:rPr lang="ja-JP" altLang="en-US" sz="1050" b="1" i="0" u="none" strike="noStrike" dirty="0" smtClean="0">
                          <a:latin typeface="ＭＳ Ｐゴシック"/>
                        </a:rPr>
                        <a:t>１</a:t>
                      </a:r>
                      <a:endParaRPr lang="en-US" altLang="ja-JP" sz="1050" b="1"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solidFill>
                            <a:srgbClr val="FF0000"/>
                          </a:solidFill>
                          <a:latin typeface="ＭＳ Ｐゴシック"/>
                        </a:rPr>
                        <a:t>239</a:t>
                      </a:r>
                      <a:r>
                        <a:rPr lang="en-US" altLang="ja-JP" sz="2400" b="1" i="0" u="none" strike="noStrike" dirty="0">
                          <a:solidFill>
                            <a:srgbClr val="FF0000"/>
                          </a:solidFill>
                          <a:latin typeface="ＭＳ Ｐゴシック"/>
                        </a:rPr>
                        <a:t/>
                      </a:r>
                      <a:br>
                        <a:rPr lang="en-US" altLang="ja-JP" sz="2400" b="1" i="0" u="none" strike="noStrike" dirty="0">
                          <a:solidFill>
                            <a:srgbClr val="FF0000"/>
                          </a:solidFill>
                          <a:latin typeface="ＭＳ Ｐゴシック"/>
                        </a:rPr>
                      </a:br>
                      <a:r>
                        <a:rPr lang="ja-JP" altLang="en-US" sz="2000" b="1" i="0" u="none" strike="noStrike" dirty="0" smtClean="0">
                          <a:solidFill>
                            <a:srgbClr val="FF0000"/>
                          </a:solidFill>
                          <a:latin typeface="ＭＳ Ｐゴシック"/>
                        </a:rPr>
                        <a:t>（</a:t>
                      </a:r>
                      <a:r>
                        <a:rPr lang="en-US" altLang="ja-JP" sz="2000" b="1" i="0" u="none" strike="noStrike" dirty="0" smtClean="0">
                          <a:solidFill>
                            <a:srgbClr val="FF0000"/>
                          </a:solidFill>
                          <a:latin typeface="ＭＳ Ｐゴシック"/>
                        </a:rPr>
                        <a:t>29</a:t>
                      </a:r>
                      <a:r>
                        <a:rPr lang="ja-JP" altLang="en-US" sz="2000" b="1" i="0" u="none" strike="noStrike" dirty="0" smtClean="0">
                          <a:solidFill>
                            <a:srgbClr val="FF0000"/>
                          </a:solidFill>
                          <a:latin typeface="ＭＳ Ｐゴシック"/>
                        </a:rPr>
                        <a:t>）</a:t>
                      </a:r>
                      <a:endParaRPr lang="ja-JP" altLang="en-US" sz="2000" b="1" i="0" u="none" strike="noStrike" dirty="0">
                        <a:solidFill>
                          <a:srgbClr val="FF0000"/>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503613">
                <a:tc>
                  <a:txBody>
                    <a:bodyPr/>
                    <a:lstStyle/>
                    <a:p>
                      <a:pPr algn="l" fontAlgn="ctr"/>
                      <a:r>
                        <a:rPr lang="ja-JP" altLang="en-US" sz="1400" b="1" i="0" u="none" strike="noStrike" baseline="0" dirty="0" smtClean="0">
                          <a:latin typeface="ＭＳ Ｐゴシック"/>
                        </a:rPr>
                        <a:t> </a:t>
                      </a:r>
                      <a:r>
                        <a:rPr lang="en-US" altLang="ja-JP" sz="1400" b="1" i="0" u="none" strike="noStrike" baseline="0" dirty="0" smtClean="0">
                          <a:latin typeface="ＭＳ Ｐゴシック"/>
                        </a:rPr>
                        <a:t> </a:t>
                      </a:r>
                      <a:r>
                        <a:rPr lang="ja-JP" altLang="en-US" sz="1400" b="1" i="0" u="none" strike="noStrike" baseline="0" dirty="0" smtClean="0">
                          <a:latin typeface="ＭＳ Ｐゴシック"/>
                        </a:rPr>
                        <a:t>　</a:t>
                      </a:r>
                      <a:r>
                        <a:rPr lang="ja-JP" altLang="en-US" sz="1200" b="1" i="0" u="none" strike="noStrike" dirty="0" smtClean="0">
                          <a:solidFill>
                            <a:schemeClr val="accent2"/>
                          </a:solidFill>
                          <a:latin typeface="ＭＳ Ｐゴシック"/>
                        </a:rPr>
                        <a:t>解剖後に受諾した事例</a:t>
                      </a:r>
                      <a:endParaRPr lang="en-US" altLang="ja-JP" sz="1200" b="1" i="0" u="none" strike="noStrike" dirty="0" smtClean="0">
                        <a:solidFill>
                          <a:schemeClr val="accent2"/>
                        </a:solidFill>
                        <a:latin typeface="ＭＳ Ｐゴシック"/>
                      </a:endParaRPr>
                    </a:p>
                    <a:p>
                      <a:pPr algn="l" fontAlgn="ctr"/>
                      <a:r>
                        <a:rPr lang="ja-JP" altLang="en-US" sz="1200" b="1" i="0" u="none" strike="noStrike" dirty="0" smtClean="0">
                          <a:solidFill>
                            <a:schemeClr val="accent2"/>
                          </a:solidFill>
                          <a:latin typeface="ＭＳ Ｐゴシック"/>
                        </a:rPr>
                        <a:t>　　　　　　　　（再掲）</a:t>
                      </a:r>
                      <a:endParaRPr lang="ja-JP" altLang="en-US" sz="1200" b="1" i="0" u="none" strike="noStrike" dirty="0">
                        <a:solidFill>
                          <a:schemeClr val="accent2"/>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smtClean="0">
                          <a:solidFill>
                            <a:schemeClr val="accent2"/>
                          </a:solidFill>
                          <a:latin typeface="ＭＳ Ｐゴシック"/>
                        </a:rPr>
                        <a:t>1</a:t>
                      </a:r>
                      <a:endParaRPr lang="en-US" altLang="ja-JP" sz="1800" b="1" i="0" u="none" strike="noStrike" dirty="0">
                        <a:solidFill>
                          <a:schemeClr val="accent2"/>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smtClean="0">
                          <a:solidFill>
                            <a:schemeClr val="accent2"/>
                          </a:solidFill>
                          <a:latin typeface="ＭＳ Ｐゴシック"/>
                        </a:rPr>
                        <a:t>1</a:t>
                      </a:r>
                      <a:endParaRPr lang="en-US" altLang="ja-JP" sz="180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80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smtClean="0">
                          <a:solidFill>
                            <a:schemeClr val="accent2"/>
                          </a:solidFill>
                          <a:latin typeface="ＭＳ Ｐゴシック"/>
                        </a:rPr>
                        <a:t>3</a:t>
                      </a:r>
                      <a:endParaRPr lang="en-US" altLang="ja-JP" sz="180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altLang="ja-JP" sz="180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smtClean="0">
                          <a:solidFill>
                            <a:schemeClr val="accent2"/>
                          </a:solidFill>
                          <a:latin typeface="ＭＳ Ｐゴシック"/>
                        </a:rPr>
                        <a:t>2</a:t>
                      </a:r>
                      <a:endParaRPr lang="en-US" altLang="ja-JP" sz="105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smtClean="0">
                          <a:solidFill>
                            <a:schemeClr val="accent2"/>
                          </a:solidFill>
                          <a:latin typeface="ＭＳ Ｐゴシック"/>
                        </a:rPr>
                        <a:t>1</a:t>
                      </a:r>
                      <a:endParaRPr lang="en-US" altLang="ja-JP" sz="180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altLang="ja-JP" sz="180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smtClean="0">
                          <a:solidFill>
                            <a:schemeClr val="accent2"/>
                          </a:solidFill>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800" b="1" i="0" u="none" strike="noStrike" dirty="0">
                        <a:solidFill>
                          <a:schemeClr val="accent2"/>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smtClean="0">
                          <a:solidFill>
                            <a:schemeClr val="accent2"/>
                          </a:solidFill>
                          <a:latin typeface="ＭＳ Ｐゴシック"/>
                        </a:rPr>
                        <a:t>9</a:t>
                      </a:r>
                      <a:endParaRPr lang="en-US" altLang="ja-JP" sz="2000" b="1" i="0" u="none" strike="noStrike" dirty="0">
                        <a:solidFill>
                          <a:schemeClr val="accent2"/>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359597">
                <a:tc>
                  <a:txBody>
                    <a:bodyPr/>
                    <a:lstStyle/>
                    <a:p>
                      <a:pPr algn="l" fontAlgn="ctr"/>
                      <a:r>
                        <a:rPr lang="ja-JP" altLang="en-US" sz="1400" b="1" i="0" u="none" strike="noStrike" dirty="0" smtClean="0">
                          <a:latin typeface="ＭＳ Ｐゴシック"/>
                        </a:rPr>
                        <a:t>　　</a:t>
                      </a:r>
                      <a:r>
                        <a:rPr lang="en-US" altLang="ja-JP" sz="1400" b="1" i="0" u="none" strike="noStrike" dirty="0" smtClean="0">
                          <a:latin typeface="ＭＳ Ｐゴシック"/>
                        </a:rPr>
                        <a:t>22</a:t>
                      </a:r>
                      <a:r>
                        <a:rPr lang="ja-JP" altLang="en-US" sz="1400" b="1" i="0" u="none" strike="noStrike" dirty="0">
                          <a:latin typeface="ＭＳ Ｐゴシック"/>
                        </a:rPr>
                        <a:t>年度</a:t>
                      </a:r>
                      <a:r>
                        <a:rPr lang="ja-JP" altLang="en-US" sz="1400" b="1" i="0" u="none" strike="noStrike" dirty="0" smtClean="0">
                          <a:latin typeface="ＭＳ Ｐゴシック"/>
                        </a:rPr>
                        <a:t>受付数</a:t>
                      </a:r>
                      <a:endParaRPr lang="ja-JP" altLang="en-US" sz="1400" b="1" i="0" u="none" strike="noStrike" dirty="0">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4</a:t>
                      </a: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13</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800" b="1" i="0" u="none" strike="noStrike" dirty="0">
                          <a:latin typeface="ＭＳ Ｐゴシック"/>
                        </a:rPr>
                        <a:t>0</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3</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3</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800" b="1" i="0" u="none" strike="noStrike" dirty="0">
                          <a:latin typeface="ＭＳ Ｐゴシック"/>
                        </a:rPr>
                        <a:t>6</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0</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2</a:t>
                      </a: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1" i="0" u="none" strike="noStrike" dirty="0">
                          <a:latin typeface="ＭＳ Ｐゴシック"/>
                        </a:rPr>
                        <a:t>33</a:t>
                      </a: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EAF1DD"/>
                    </a:solidFill>
                  </a:tcPr>
                </a:tc>
              </a:tr>
              <a:tr h="288032">
                <a:tc>
                  <a:txBody>
                    <a:bodyPr/>
                    <a:lstStyle/>
                    <a:p>
                      <a:pPr algn="l" fontAlgn="ctr"/>
                      <a:r>
                        <a:rPr lang="ja-JP" altLang="en-US" sz="1400" b="1" i="0" u="none" strike="noStrike" dirty="0" smtClean="0">
                          <a:latin typeface="ＭＳ Ｐゴシック"/>
                        </a:rPr>
                        <a:t>　　</a:t>
                      </a:r>
                      <a:r>
                        <a:rPr lang="en-US" altLang="ja-JP" sz="1400" b="1" i="0" u="none" strike="noStrike" dirty="0" smtClean="0">
                          <a:latin typeface="ＭＳ Ｐゴシック"/>
                        </a:rPr>
                        <a:t>23</a:t>
                      </a:r>
                      <a:r>
                        <a:rPr lang="ja-JP" altLang="en-US" sz="1400" b="1" i="0" u="none" strike="noStrike" dirty="0">
                          <a:latin typeface="ＭＳ Ｐゴシック"/>
                        </a:rPr>
                        <a:t>年度</a:t>
                      </a:r>
                      <a:r>
                        <a:rPr lang="ja-JP" altLang="en-US" sz="1400" b="1" i="0" u="none" strike="noStrike" dirty="0" smtClean="0">
                          <a:latin typeface="ＭＳ Ｐゴシック"/>
                        </a:rPr>
                        <a:t>受付数</a:t>
                      </a:r>
                      <a:endParaRPr lang="ja-JP" altLang="en-US" sz="1400" b="1" i="0" u="none" strike="noStrike" dirty="0">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1</a:t>
                      </a: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2</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6</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800" b="1" i="0" u="none" strike="noStrike" dirty="0">
                          <a:latin typeface="ＭＳ Ｐゴシック"/>
                        </a:rPr>
                        <a:t>0</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6</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6</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800" b="1" i="0" u="none" strike="noStrike" dirty="0">
                          <a:latin typeface="ＭＳ Ｐゴシック"/>
                        </a:rPr>
                        <a:t>2</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1800" b="1" i="0" u="none" strike="noStrike" dirty="0">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1" i="0" u="none" strike="noStrike" dirty="0">
                          <a:latin typeface="ＭＳ Ｐゴシック"/>
                        </a:rPr>
                        <a:t>26</a:t>
                      </a: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AF1DD"/>
                    </a:solidFill>
                  </a:tcPr>
                </a:tc>
              </a:tr>
              <a:tr h="338768">
                <a:tc>
                  <a:txBody>
                    <a:bodyPr/>
                    <a:lstStyle/>
                    <a:p>
                      <a:pPr algn="l" fontAlgn="ctr"/>
                      <a:r>
                        <a:rPr lang="ja-JP" altLang="en-US" sz="1400" b="1" i="0" u="none" strike="noStrike" dirty="0" smtClean="0">
                          <a:latin typeface="ＭＳ Ｐゴシック"/>
                        </a:rPr>
                        <a:t>　　</a:t>
                      </a:r>
                      <a:r>
                        <a:rPr lang="en-US" altLang="ja-JP" sz="1400" b="1" i="0" u="none" strike="noStrike" dirty="0" smtClean="0">
                          <a:latin typeface="ＭＳ Ｐゴシック"/>
                        </a:rPr>
                        <a:t>24</a:t>
                      </a:r>
                      <a:r>
                        <a:rPr lang="ja-JP" altLang="en-US" sz="1400" b="1" i="0" u="none" strike="noStrike" dirty="0">
                          <a:latin typeface="ＭＳ Ｐゴシック"/>
                        </a:rPr>
                        <a:t>年度受付数</a:t>
                      </a: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a:latin typeface="ＭＳ Ｐゴシック"/>
                        </a:rPr>
                        <a:t>0</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a:latin typeface="ＭＳ Ｐゴシック"/>
                        </a:rPr>
                        <a:t>2</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smtClean="0">
                          <a:latin typeface="ＭＳ Ｐゴシック"/>
                        </a:rPr>
                        <a:t>6</a:t>
                      </a:r>
                      <a:endParaRPr lang="en-US" altLang="ja-JP" sz="2000" b="0"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2000" b="0" i="0" u="none" strike="noStrike" dirty="0">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a:latin typeface="ＭＳ Ｐゴシック"/>
                        </a:rPr>
                        <a:t>3</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a:latin typeface="ＭＳ Ｐゴシック"/>
                        </a:rPr>
                        <a:t>10</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2000" b="0" i="0" u="none" strike="noStrike" dirty="0" smtClean="0">
                          <a:latin typeface="ＭＳ Ｐゴシック"/>
                        </a:rPr>
                        <a:t>5</a:t>
                      </a:r>
                      <a:endParaRPr lang="en-US" altLang="ja-JP" sz="2000" b="0"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a:latin typeface="ＭＳ Ｐゴシック"/>
                        </a:rPr>
                        <a:t>1</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smtClean="0">
                          <a:latin typeface="ＭＳ Ｐゴシック"/>
                        </a:rPr>
                        <a:t>2</a:t>
                      </a:r>
                      <a:endParaRPr lang="en-US" altLang="ja-JP" sz="1200" b="0" i="0" u="none" strike="noStrike" dirty="0">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fontAlgn="ctr"/>
                      <a:r>
                        <a:rPr lang="en-US" altLang="ja-JP" sz="2000" b="0" i="0" u="none" strike="noStrike" dirty="0" smtClean="0">
                          <a:solidFill>
                            <a:schemeClr val="tx1"/>
                          </a:solidFill>
                          <a:latin typeface="ＭＳ Ｐゴシック"/>
                        </a:rPr>
                        <a:t>32</a:t>
                      </a:r>
                      <a:endParaRPr lang="en-US" altLang="ja-JP" sz="2000" b="0" i="0" u="none" strike="noStrike" dirty="0">
                        <a:solidFill>
                          <a:schemeClr val="tx1"/>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AF1DD"/>
                    </a:solidFill>
                  </a:tcPr>
                </a:tc>
              </a:tr>
              <a:tr h="224403">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latin typeface="ＭＳ Ｐゴシック"/>
                        </a:rPr>
                        <a:t>　　</a:t>
                      </a:r>
                      <a:r>
                        <a:rPr lang="en-US" altLang="ja-JP" sz="1400" b="1" i="0" u="none" strike="noStrike" dirty="0" smtClean="0">
                          <a:latin typeface="ＭＳ Ｐゴシック"/>
                        </a:rPr>
                        <a:t>25</a:t>
                      </a:r>
                      <a:r>
                        <a:rPr lang="ja-JP" altLang="en-US" sz="1400" b="1" i="0" u="none" strike="noStrike" dirty="0" smtClean="0">
                          <a:latin typeface="ＭＳ Ｐゴシック"/>
                        </a:rPr>
                        <a:t>年度受付数</a:t>
                      </a:r>
                      <a:endParaRPr lang="ja-JP" altLang="en-US" sz="1400" b="1" i="0" u="none" strike="noStrike" dirty="0">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2000" b="0" i="0" u="none" strike="noStrike" dirty="0" smtClean="0">
                          <a:latin typeface="+mn-ea"/>
                          <a:ea typeface="+mn-ea"/>
                        </a:rPr>
                        <a:t>１</a:t>
                      </a:r>
                      <a:endParaRPr lang="en-US" altLang="ja-JP" sz="2000" b="0" i="0" u="none" strike="noStrike" dirty="0">
                        <a:latin typeface="+mn-ea"/>
                        <a:ea typeface="+mn-ea"/>
                      </a:endParaRP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1</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2</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4</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0</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3</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3</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3</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4</a:t>
                      </a:r>
                      <a:endParaRPr lang="en-US" altLang="ja-JP" sz="2000" b="0"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latin typeface="+mn-ea"/>
                          <a:ea typeface="+mn-ea"/>
                        </a:rPr>
                        <a:t>3</a:t>
                      </a:r>
                      <a:r>
                        <a:rPr lang="en-US" altLang="ja-JP" sz="2000" b="0" i="0" u="none" strike="noStrike" baseline="-25000" dirty="0" smtClean="0">
                          <a:latin typeface="+mn-ea"/>
                          <a:ea typeface="+mn-ea"/>
                        </a:rPr>
                        <a:t>※1</a:t>
                      </a:r>
                      <a:endParaRPr lang="en-US" altLang="ja-JP" sz="2000" b="0" i="0" u="none" strike="noStrike" baseline="-25000"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2000" b="0" i="0" u="none" strike="noStrike" dirty="0" smtClean="0">
                          <a:solidFill>
                            <a:schemeClr val="tx1"/>
                          </a:solidFill>
                          <a:latin typeface="ＭＳ Ｐゴシック"/>
                        </a:rPr>
                        <a:t>24</a:t>
                      </a:r>
                      <a:endParaRPr lang="en-US" altLang="ja-JP" sz="2000" b="0" i="0" u="none" strike="noStrike" dirty="0">
                        <a:solidFill>
                          <a:schemeClr val="tx1"/>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439984">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ja-JP" altLang="en-US" sz="1400" b="1" i="0" u="none" strike="noStrike" dirty="0" smtClean="0">
                          <a:latin typeface="ＭＳ Ｐゴシック"/>
                        </a:rPr>
                        <a:t>　　</a:t>
                      </a:r>
                      <a:r>
                        <a:rPr lang="en-US" altLang="ja-JP" sz="1400" b="1" i="0" u="none" strike="noStrike" dirty="0" smtClean="0">
                          <a:latin typeface="ＭＳ Ｐゴシック"/>
                        </a:rPr>
                        <a:t>26</a:t>
                      </a:r>
                      <a:r>
                        <a:rPr lang="ja-JP" altLang="en-US" sz="1400" b="1" i="0" u="none" strike="noStrike" dirty="0" smtClean="0">
                          <a:latin typeface="ＭＳ Ｐゴシック"/>
                        </a:rPr>
                        <a:t>年度受付数　　</a:t>
                      </a:r>
                      <a:endParaRPr lang="ja-JP" altLang="en-US" sz="1400" b="1" i="0" u="none" strike="noStrike" dirty="0">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en-US" altLang="ja-JP" sz="2400" b="1" i="0" u="none" strike="noStrike" dirty="0">
                        <a:latin typeface="+mn-ea"/>
                        <a:ea typeface="+mn-ea"/>
                      </a:endParaRP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2400" b="1" i="0" u="none" strike="noStrike" dirty="0" smtClean="0">
                          <a:latin typeface="+mn-ea"/>
                          <a:ea typeface="+mn-ea"/>
                        </a:rPr>
                        <a:t>2</a:t>
                      </a: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2400" b="1" i="0" u="none" strike="noStrike" dirty="0" smtClean="0">
                          <a:latin typeface="+mn-ea"/>
                          <a:ea typeface="+mn-ea"/>
                        </a:rPr>
                        <a:t>6</a:t>
                      </a: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2400" b="1" i="0" u="none" strike="noStrike" dirty="0" smtClean="0">
                          <a:latin typeface="+mn-ea"/>
                          <a:ea typeface="+mn-ea"/>
                        </a:rPr>
                        <a:t>2</a:t>
                      </a: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2400" b="1" i="0" u="none" strike="noStrike" dirty="0" smtClean="0">
                          <a:latin typeface="+mn-ea"/>
                          <a:ea typeface="+mn-ea"/>
                        </a:rPr>
                        <a:t>6</a:t>
                      </a: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2400" b="1" i="0" u="none" strike="noStrike" dirty="0" smtClean="0">
                          <a:latin typeface="+mn-ea"/>
                          <a:ea typeface="+mn-ea"/>
                        </a:rPr>
                        <a:t>1</a:t>
                      </a: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2400" b="1" i="0" u="none" strike="noStrike" dirty="0" smtClean="0">
                          <a:latin typeface="+mn-ea"/>
                          <a:ea typeface="+mn-ea"/>
                        </a:rPr>
                        <a:t>1</a:t>
                      </a:r>
                      <a:endParaRPr lang="en-US" altLang="ja-JP" sz="2400" b="1" i="0" u="none" strike="noStrike" dirty="0">
                        <a:latin typeface="+mn-ea"/>
                        <a:ea typeface="+mn-ea"/>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2400" b="1" i="0" u="none" strike="noStrike" dirty="0" smtClean="0">
                          <a:latin typeface="+mn-ea"/>
                          <a:ea typeface="+mn-ea"/>
                        </a:rPr>
                        <a:t>1</a:t>
                      </a: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altLang="ja-JP" sz="2400" b="1" i="0" u="none" strike="noStrike" dirty="0" smtClean="0">
                          <a:solidFill>
                            <a:srgbClr val="FF0000"/>
                          </a:solidFill>
                          <a:latin typeface="ＭＳ Ｐゴシック"/>
                        </a:rPr>
                        <a:t>19</a:t>
                      </a:r>
                      <a:endParaRPr lang="en-US" altLang="ja-JP" sz="2400" b="1" i="0" u="none" strike="noStrike" dirty="0">
                        <a:solidFill>
                          <a:srgbClr val="FF0000"/>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83227">
                <a:tc>
                  <a:txBody>
                    <a:bodyPr/>
                    <a:lstStyle/>
                    <a:p>
                      <a:pPr algn="l" fontAlgn="ctr"/>
                      <a:r>
                        <a:rPr lang="ja-JP" altLang="en-US" sz="1400" b="1" i="0" u="none" strike="noStrike" dirty="0" smtClean="0">
                          <a:solidFill>
                            <a:schemeClr val="accent1"/>
                          </a:solidFill>
                          <a:latin typeface="ＭＳ Ｐゴシック"/>
                        </a:rPr>
                        <a:t>　受付後</a:t>
                      </a:r>
                      <a:r>
                        <a:rPr lang="ja-JP" altLang="en-US" sz="1400" b="1" i="0" u="none" strike="noStrike" dirty="0">
                          <a:solidFill>
                            <a:schemeClr val="accent1"/>
                          </a:solidFill>
                          <a:latin typeface="ＭＳ Ｐゴシック"/>
                        </a:rPr>
                        <a:t>、</a:t>
                      </a:r>
                      <a:r>
                        <a:rPr lang="ja-JP" altLang="en-US" sz="1600" b="1" i="0" u="none" strike="noStrike" dirty="0">
                          <a:solidFill>
                            <a:schemeClr val="accent1"/>
                          </a:solidFill>
                          <a:latin typeface="ＭＳ Ｐゴシック"/>
                        </a:rPr>
                        <a:t>評価中の事例</a:t>
                      </a: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smtClean="0">
                          <a:solidFill>
                            <a:schemeClr val="accent1"/>
                          </a:solidFill>
                          <a:latin typeface="ＭＳ Ｐゴシック"/>
                        </a:rPr>
                        <a:t>0</a:t>
                      </a:r>
                      <a:endParaRPr lang="en-US" altLang="ja-JP" sz="2000" b="1" i="0" u="none" strike="noStrike" dirty="0">
                        <a:solidFill>
                          <a:schemeClr val="accent1"/>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2</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0</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4</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2000" b="1" i="0" u="none" strike="noStrike" dirty="0" smtClean="0">
                          <a:solidFill>
                            <a:schemeClr val="accent1"/>
                          </a:solidFill>
                          <a:latin typeface="ＭＳ Ｐゴシック"/>
                        </a:rPr>
                        <a:t>0</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1</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6</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2000" b="1" i="0" u="none" strike="noStrike" dirty="0" smtClean="0">
                          <a:solidFill>
                            <a:schemeClr val="accent1"/>
                          </a:solidFill>
                          <a:latin typeface="ＭＳ Ｐゴシック"/>
                        </a:rPr>
                        <a:t>1</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1</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3</a:t>
                      </a:r>
                      <a:endParaRPr lang="en-US" altLang="ja-JP" sz="2000" b="1" i="0" u="none" strike="noStrike" dirty="0">
                        <a:solidFill>
                          <a:schemeClr val="accent1"/>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2000" b="1" i="0" u="none" strike="noStrike" dirty="0" smtClean="0">
                          <a:solidFill>
                            <a:schemeClr val="accent1"/>
                          </a:solidFill>
                          <a:latin typeface="ＭＳ Ｐゴシック"/>
                        </a:rPr>
                        <a:t>18</a:t>
                      </a:r>
                      <a:endParaRPr lang="en-US" altLang="ja-JP" sz="2000" b="1" i="0" u="none" strike="noStrike" dirty="0">
                        <a:solidFill>
                          <a:schemeClr val="accent1"/>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864096">
                <a:tc>
                  <a:txBody>
                    <a:bodyPr/>
                    <a:lstStyle/>
                    <a:p>
                      <a:pPr algn="l" fontAlgn="ctr"/>
                      <a:r>
                        <a:rPr lang="ja-JP" altLang="en-US" sz="1400" b="1" i="0" u="none" strike="noStrike" dirty="0" smtClean="0">
                          <a:solidFill>
                            <a:srgbClr val="000090"/>
                          </a:solidFill>
                          <a:latin typeface="ＭＳ Ｐゴシック"/>
                        </a:rPr>
                        <a:t>　評価</a:t>
                      </a:r>
                      <a:r>
                        <a:rPr lang="ja-JP" altLang="en-US" sz="1400" b="1" i="0" u="none" strike="noStrike" dirty="0">
                          <a:solidFill>
                            <a:srgbClr val="000090"/>
                          </a:solidFill>
                          <a:latin typeface="ＭＳ Ｐゴシック"/>
                        </a:rPr>
                        <a:t>結果報告書</a:t>
                      </a:r>
                      <a:r>
                        <a:rPr lang="ja-JP" altLang="en-US" sz="1400" b="1" i="0" u="none" strike="noStrike" dirty="0" smtClean="0">
                          <a:solidFill>
                            <a:srgbClr val="000090"/>
                          </a:solidFill>
                          <a:latin typeface="ＭＳ Ｐゴシック"/>
                        </a:rPr>
                        <a:t>を交付・</a:t>
                      </a:r>
                      <a:endParaRPr lang="en-US" altLang="ja-JP" sz="1400" b="1" i="0" u="none" strike="noStrike" dirty="0" smtClean="0">
                        <a:solidFill>
                          <a:srgbClr val="000090"/>
                        </a:solidFill>
                        <a:latin typeface="ＭＳ Ｐゴシック"/>
                      </a:endParaRPr>
                    </a:p>
                    <a:p>
                      <a:pPr algn="l" fontAlgn="ctr"/>
                      <a:r>
                        <a:rPr lang="ja-JP" altLang="en-US" sz="1400" b="1" i="0" u="none" strike="noStrike" dirty="0" smtClean="0">
                          <a:solidFill>
                            <a:srgbClr val="000090"/>
                          </a:solidFill>
                          <a:latin typeface="ＭＳ Ｐゴシック"/>
                        </a:rPr>
                        <a:t>　説明会</a:t>
                      </a:r>
                      <a:r>
                        <a:rPr lang="ja-JP" altLang="en-US" sz="1400" b="1" i="0" u="none" strike="noStrike" smtClean="0">
                          <a:solidFill>
                            <a:srgbClr val="000090"/>
                          </a:solidFill>
                          <a:latin typeface="ＭＳ Ｐゴシック"/>
                        </a:rPr>
                        <a:t>を実施した事例</a:t>
                      </a:r>
                      <a:endParaRPr lang="ja-JP" altLang="en-US" sz="1400" b="1" i="0" u="none" strike="noStrike" dirty="0">
                        <a:solidFill>
                          <a:srgbClr val="000090"/>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16</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r>
                        <a:rPr lang="ja-JP" altLang="en-US" sz="2000" b="1" i="0" u="none" strike="noStrike" dirty="0" smtClean="0">
                          <a:solidFill>
                            <a:srgbClr val="000090"/>
                          </a:solidFill>
                          <a:latin typeface="ＭＳ Ｐゴシック"/>
                        </a:rPr>
                        <a:t>（</a:t>
                      </a:r>
                      <a:r>
                        <a:rPr lang="en-US" altLang="ja-JP" sz="2000" b="1" i="0" u="none" strike="noStrike" dirty="0" smtClean="0">
                          <a:solidFill>
                            <a:srgbClr val="000090"/>
                          </a:solidFill>
                          <a:latin typeface="ＭＳ Ｐゴシック"/>
                        </a:rPr>
                        <a:t>2</a:t>
                      </a:r>
                      <a:r>
                        <a:rPr lang="ja-JP" altLang="en-US" sz="2000" b="1" i="0" u="none" strike="noStrike" dirty="0" smtClean="0">
                          <a:solidFill>
                            <a:srgbClr val="000090"/>
                          </a:solidFill>
                          <a:latin typeface="ＭＳ Ｐゴシック"/>
                        </a:rPr>
                        <a:t>）</a:t>
                      </a:r>
                      <a:endParaRPr lang="ja-JP" altLang="en-US" sz="2000" b="1" i="0" u="none" strike="noStrike" dirty="0">
                        <a:solidFill>
                          <a:srgbClr val="000090"/>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5</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endParaRPr lang="en-US" altLang="ja-JP"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13</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endParaRPr lang="en-US" altLang="ja-JP"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75</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r>
                        <a:rPr lang="ja-JP" altLang="en-US" sz="2000" b="1" i="0" u="none" strike="noStrike" dirty="0" smtClean="0">
                          <a:solidFill>
                            <a:srgbClr val="000090"/>
                          </a:solidFill>
                          <a:latin typeface="ＭＳ Ｐゴシック"/>
                        </a:rPr>
                        <a:t>（</a:t>
                      </a:r>
                      <a:r>
                        <a:rPr lang="en-US" altLang="ja-JP" sz="2000" b="1" i="0" u="none" strike="noStrike" dirty="0" smtClean="0">
                          <a:solidFill>
                            <a:srgbClr val="000090"/>
                          </a:solidFill>
                          <a:latin typeface="ＭＳ Ｐゴシック"/>
                        </a:rPr>
                        <a:t>2</a:t>
                      </a:r>
                      <a:r>
                        <a:rPr lang="ja-JP" altLang="en-US" sz="2000" b="1" i="0" u="none" strike="noStrike" dirty="0" smtClean="0">
                          <a:solidFill>
                            <a:srgbClr val="000090"/>
                          </a:solidFill>
                          <a:latin typeface="ＭＳ Ｐゴシック"/>
                        </a:rPr>
                        <a:t>）</a:t>
                      </a:r>
                      <a:endParaRPr lang="ja-JP" altLang="en-US"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8</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r>
                        <a:rPr lang="en-US" altLang="ja-JP" sz="2000" b="1" i="0" u="none" strike="noStrike" dirty="0" smtClean="0">
                          <a:solidFill>
                            <a:srgbClr val="000090"/>
                          </a:solidFill>
                          <a:latin typeface="ＭＳ Ｐゴシック"/>
                        </a:rPr>
                        <a:t>(1)</a:t>
                      </a:r>
                      <a:endParaRPr lang="en-US" altLang="ja-JP"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21</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r>
                        <a:rPr lang="ja-JP" altLang="en-US" sz="2000" b="1" i="0" u="none" strike="noStrike" dirty="0" smtClean="0">
                          <a:solidFill>
                            <a:srgbClr val="000090"/>
                          </a:solidFill>
                          <a:latin typeface="ＭＳ Ｐゴシック"/>
                        </a:rPr>
                        <a:t>（</a:t>
                      </a:r>
                      <a:r>
                        <a:rPr lang="en-US" altLang="ja-JP" sz="2000" b="1" i="0" u="none" strike="noStrike" dirty="0" smtClean="0">
                          <a:solidFill>
                            <a:srgbClr val="000090"/>
                          </a:solidFill>
                          <a:latin typeface="ＭＳ Ｐゴシック"/>
                        </a:rPr>
                        <a:t>6</a:t>
                      </a:r>
                      <a:r>
                        <a:rPr lang="ja-JP" altLang="en-US" sz="2000" b="1" i="0" u="none" strike="noStrike" dirty="0" smtClean="0">
                          <a:solidFill>
                            <a:srgbClr val="000090"/>
                          </a:solidFill>
                          <a:latin typeface="ＭＳ Ｐゴシック"/>
                        </a:rPr>
                        <a:t>）</a:t>
                      </a:r>
                      <a:endParaRPr lang="ja-JP" altLang="en-US"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45</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r>
                        <a:rPr lang="en-US" altLang="ja-JP" sz="2000" b="1" i="0" u="none" strike="noStrike" dirty="0" smtClean="0">
                          <a:solidFill>
                            <a:srgbClr val="000090"/>
                          </a:solidFill>
                          <a:latin typeface="ＭＳ Ｐゴシック"/>
                        </a:rPr>
                        <a:t>(2)</a:t>
                      </a:r>
                      <a:endParaRPr lang="en-US" altLang="ja-JP"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19</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r>
                        <a:rPr lang="en-US" altLang="ja-JP" sz="2000" b="1" i="0" u="none" strike="noStrike" dirty="0" smtClean="0">
                          <a:solidFill>
                            <a:srgbClr val="000090"/>
                          </a:solidFill>
                          <a:latin typeface="ＭＳ Ｐゴシック"/>
                        </a:rPr>
                        <a:t>(2)</a:t>
                      </a:r>
                      <a:endParaRPr lang="en-US" altLang="ja-JP"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7</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r>
                        <a:rPr lang="en-US" altLang="ja-JP" sz="2000" b="1" i="0" u="none" strike="noStrike" dirty="0" smtClean="0">
                          <a:solidFill>
                            <a:srgbClr val="000090"/>
                          </a:solidFill>
                          <a:latin typeface="ＭＳ Ｐゴシック"/>
                        </a:rPr>
                        <a:t>(2)</a:t>
                      </a:r>
                      <a:endParaRPr lang="en-US" altLang="ja-JP"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000" b="1" i="0" u="none" strike="noStrike" dirty="0" smtClean="0">
                          <a:solidFill>
                            <a:srgbClr val="000090"/>
                          </a:solidFill>
                          <a:latin typeface="ＭＳ Ｐゴシック"/>
                        </a:rPr>
                        <a:t>12</a:t>
                      </a:r>
                      <a:r>
                        <a:rPr lang="en-US" altLang="ja-JP" sz="2000" b="1" i="0" u="none" strike="noStrike" dirty="0">
                          <a:solidFill>
                            <a:srgbClr val="000090"/>
                          </a:solidFill>
                          <a:latin typeface="ＭＳ Ｐゴシック"/>
                        </a:rPr>
                        <a:t/>
                      </a:r>
                      <a:br>
                        <a:rPr lang="en-US" altLang="ja-JP" sz="2000" b="1" i="0" u="none" strike="noStrike" dirty="0">
                          <a:solidFill>
                            <a:srgbClr val="000090"/>
                          </a:solidFill>
                          <a:latin typeface="ＭＳ Ｐゴシック"/>
                        </a:rPr>
                      </a:br>
                      <a:endParaRPr lang="en-US" altLang="ja-JP" sz="2000" b="1" i="0" u="none" strike="noStrike" dirty="0">
                        <a:solidFill>
                          <a:srgbClr val="000090"/>
                        </a:solidFill>
                        <a:latin typeface="ＭＳ Ｐゴシック"/>
                      </a:endParaRPr>
                    </a:p>
                  </a:txBody>
                  <a:tcPr marL="4504" marR="4504" marT="45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2400" b="1" i="0" u="none" strike="noStrike" dirty="0" smtClean="0">
                          <a:solidFill>
                            <a:srgbClr val="FF0000"/>
                          </a:solidFill>
                          <a:latin typeface="ＭＳ Ｐゴシック"/>
                        </a:rPr>
                        <a:t>221</a:t>
                      </a:r>
                      <a:r>
                        <a:rPr lang="en-US" altLang="ja-JP" sz="2400" b="1" i="0" u="none" strike="noStrike" dirty="0">
                          <a:solidFill>
                            <a:srgbClr val="FF0000"/>
                          </a:solidFill>
                          <a:latin typeface="ＭＳ Ｐゴシック"/>
                        </a:rPr>
                        <a:t/>
                      </a:r>
                      <a:br>
                        <a:rPr lang="en-US" altLang="ja-JP" sz="2400" b="1" i="0" u="none" strike="noStrike" dirty="0">
                          <a:solidFill>
                            <a:srgbClr val="FF0000"/>
                          </a:solidFill>
                          <a:latin typeface="ＭＳ Ｐゴシック"/>
                        </a:rPr>
                      </a:br>
                      <a:r>
                        <a:rPr lang="ja-JP" altLang="en-US" sz="2000" b="1" i="0" u="none" strike="noStrike" dirty="0" smtClean="0">
                          <a:solidFill>
                            <a:srgbClr val="FF0000"/>
                          </a:solidFill>
                          <a:latin typeface="ＭＳ Ｐゴシック"/>
                        </a:rPr>
                        <a:t>（</a:t>
                      </a:r>
                      <a:r>
                        <a:rPr lang="en-US" altLang="ja-JP" sz="2000" b="1" i="0" u="none" strike="noStrike" dirty="0" smtClean="0">
                          <a:solidFill>
                            <a:srgbClr val="FF0000"/>
                          </a:solidFill>
                          <a:latin typeface="ＭＳ Ｐゴシック"/>
                        </a:rPr>
                        <a:t>17</a:t>
                      </a:r>
                      <a:r>
                        <a:rPr lang="ja-JP" altLang="en-US" sz="2000" b="1" i="0" u="none" strike="noStrike" dirty="0" smtClean="0">
                          <a:solidFill>
                            <a:srgbClr val="FF0000"/>
                          </a:solidFill>
                          <a:latin typeface="ＭＳ Ｐゴシック"/>
                        </a:rPr>
                        <a:t>）</a:t>
                      </a:r>
                      <a:endParaRPr lang="ja-JP" altLang="en-US" sz="2000" b="1" i="0" u="none" strike="noStrike" dirty="0">
                        <a:solidFill>
                          <a:srgbClr val="FF0000"/>
                        </a:solidFill>
                        <a:latin typeface="ＭＳ Ｐゴシック"/>
                      </a:endParaRPr>
                    </a:p>
                  </a:txBody>
                  <a:tcPr marL="4504" marR="4504" marT="4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bl>
          </a:graphicData>
        </a:graphic>
      </p:graphicFrame>
      <p:sp>
        <p:nvSpPr>
          <p:cNvPr id="3" name="タイトル 1"/>
          <p:cNvSpPr txBox="1">
            <a:spLocks/>
          </p:cNvSpPr>
          <p:nvPr/>
        </p:nvSpPr>
        <p:spPr>
          <a:xfrm>
            <a:off x="2573191" y="310032"/>
            <a:ext cx="3890400" cy="495124"/>
          </a:xfrm>
          <a:prstGeom prst="rect">
            <a:avLst/>
          </a:prstGeom>
          <a:ln/>
        </p:spPr>
        <p:style>
          <a:lnRef idx="1">
            <a:schemeClr val="accent3"/>
          </a:lnRef>
          <a:fillRef idx="3">
            <a:schemeClr val="accent3"/>
          </a:fillRef>
          <a:effectRef idx="2">
            <a:schemeClr val="accent3"/>
          </a:effectRef>
          <a:fontRef idx="minor">
            <a:schemeClr val="lt1"/>
          </a:fontRef>
        </p:style>
        <p:txBody>
          <a:bodyPr anchor="ctr" anchorCtr="0"/>
          <a:lstStyle/>
          <a:p>
            <a:pPr algn="ctr">
              <a:defRPr/>
            </a:pPr>
            <a:r>
              <a:rPr lang="ja-JP" altLang="en-US" sz="2400" dirty="0" smtClean="0">
                <a:solidFill>
                  <a:srgbClr val="000000"/>
                </a:solidFill>
                <a:latin typeface="ＭＳ Ｐゴシック"/>
              </a:rPr>
              <a:t>事例</a:t>
            </a:r>
            <a:r>
              <a:rPr lang="ja-JP" altLang="en-US" sz="2400" dirty="0">
                <a:solidFill>
                  <a:srgbClr val="000000"/>
                </a:solidFill>
                <a:latin typeface="ＭＳ Ｐゴシック"/>
              </a:rPr>
              <a:t>受付状況及び進捗</a:t>
            </a:r>
            <a:r>
              <a:rPr lang="ja-JP" altLang="en-US" sz="2400" dirty="0" smtClean="0">
                <a:solidFill>
                  <a:srgbClr val="000000"/>
                </a:solidFill>
                <a:latin typeface="ＭＳ Ｐゴシック"/>
              </a:rPr>
              <a:t>状況</a:t>
            </a:r>
            <a:endParaRPr lang="ja-JP" altLang="en-US" sz="2400" dirty="0">
              <a:solidFill>
                <a:srgbClr val="000000"/>
              </a:solidFill>
              <a:latin typeface="ＭＳ Ｐゴシック"/>
            </a:endParaRPr>
          </a:p>
        </p:txBody>
      </p:sp>
      <p:sp>
        <p:nvSpPr>
          <p:cNvPr id="4" name="テキスト ボックス 3"/>
          <p:cNvSpPr txBox="1"/>
          <p:nvPr/>
        </p:nvSpPr>
        <p:spPr>
          <a:xfrm>
            <a:off x="2700265" y="5992893"/>
            <a:ext cx="6065837" cy="369332"/>
          </a:xfrm>
          <a:prstGeom prst="rect">
            <a:avLst/>
          </a:prstGeom>
          <a:noFill/>
        </p:spPr>
        <p:txBody>
          <a:bodyPr wrap="square" rtlCol="0">
            <a:spAutoFit/>
          </a:bodyPr>
          <a:lstStyle/>
          <a:p>
            <a:r>
              <a:rPr lang="ja-JP" altLang="en-US" dirty="0" smtClean="0"/>
              <a:t>（　　）内は、協働型の事例を再掲　　</a:t>
            </a:r>
            <a:r>
              <a:rPr lang="en-US" altLang="ja-JP" sz="1400" dirty="0" smtClean="0"/>
              <a:t>※</a:t>
            </a:r>
            <a:r>
              <a:rPr lang="ja-JP" altLang="en-US" sz="1400" dirty="0" smtClean="0"/>
              <a:t>１佐賀支部</a:t>
            </a:r>
            <a:r>
              <a:rPr lang="en-US" altLang="ja-JP" sz="1400" dirty="0" smtClean="0"/>
              <a:t>1</a:t>
            </a:r>
            <a:r>
              <a:rPr lang="ja-JP" altLang="en-US" sz="1400" dirty="0" smtClean="0"/>
              <a:t>例を含む　</a:t>
            </a:r>
            <a:endParaRPr kumimoji="1" lang="ja-JP" altLang="en-US" sz="1400" dirty="0"/>
          </a:p>
        </p:txBody>
      </p:sp>
      <p:sp>
        <p:nvSpPr>
          <p:cNvPr id="5" name="テキスト ボックス 4"/>
          <p:cNvSpPr txBox="1"/>
          <p:nvPr/>
        </p:nvSpPr>
        <p:spPr>
          <a:xfrm>
            <a:off x="2967176" y="6257646"/>
            <a:ext cx="4173626" cy="369332"/>
          </a:xfrm>
          <a:prstGeom prst="rect">
            <a:avLst/>
          </a:prstGeom>
          <a:noFill/>
        </p:spPr>
        <p:txBody>
          <a:bodyPr wrap="none" rtlCol="0">
            <a:spAutoFit/>
          </a:bodyPr>
          <a:lstStyle/>
          <a:p>
            <a:r>
              <a:rPr lang="en-US" altLang="ja-JP" dirty="0" smtClean="0"/>
              <a:t>: 26</a:t>
            </a:r>
            <a:r>
              <a:rPr lang="ja-JP" altLang="en-US" dirty="0" smtClean="0"/>
              <a:t>年度；</a:t>
            </a:r>
            <a:r>
              <a:rPr lang="en-US" altLang="ja-JP" dirty="0" smtClean="0"/>
              <a:t> </a:t>
            </a:r>
            <a:r>
              <a:rPr lang="ja-JP" altLang="en-US" dirty="0" smtClean="0"/>
              <a:t>１６事例＋</a:t>
            </a:r>
            <a:r>
              <a:rPr lang="en-US" altLang="ja-JP" dirty="0" smtClean="0"/>
              <a:t>Pilot Study 10〜</a:t>
            </a:r>
            <a:r>
              <a:rPr lang="ja-JP" altLang="en-US" dirty="0" smtClean="0"/>
              <a:t>事例</a:t>
            </a:r>
            <a:endParaRPr lang="en-US" altLang="ja-JP" dirty="0" smtClean="0"/>
          </a:p>
        </p:txBody>
      </p:sp>
      <p:sp>
        <p:nvSpPr>
          <p:cNvPr id="6" name="テキスト ボックス 5"/>
          <p:cNvSpPr txBox="1"/>
          <p:nvPr/>
        </p:nvSpPr>
        <p:spPr>
          <a:xfrm>
            <a:off x="2690075" y="6211461"/>
            <a:ext cx="492443" cy="461665"/>
          </a:xfrm>
          <a:prstGeom prst="rect">
            <a:avLst/>
          </a:prstGeom>
          <a:noFill/>
        </p:spPr>
        <p:txBody>
          <a:bodyPr wrap="none" rtlCol="0">
            <a:spAutoFit/>
          </a:bodyPr>
          <a:lstStyle/>
          <a:p>
            <a:r>
              <a:rPr lang="en-US" altLang="ja-JP" sz="2400" dirty="0">
                <a:solidFill>
                  <a:srgbClr val="FF0000"/>
                </a:solidFill>
              </a:rPr>
              <a:t>＊</a:t>
            </a:r>
            <a:endParaRPr kumimoji="1" lang="ja-JP" altLang="en-US" sz="2400" dirty="0"/>
          </a:p>
        </p:txBody>
      </p:sp>
      <p:sp>
        <p:nvSpPr>
          <p:cNvPr id="7" name="テキスト ボックス 6"/>
          <p:cNvSpPr txBox="1"/>
          <p:nvPr/>
        </p:nvSpPr>
        <p:spPr>
          <a:xfrm>
            <a:off x="8519880" y="4242453"/>
            <a:ext cx="492443" cy="461665"/>
          </a:xfrm>
          <a:prstGeom prst="rect">
            <a:avLst/>
          </a:prstGeom>
          <a:noFill/>
        </p:spPr>
        <p:txBody>
          <a:bodyPr wrap="none" rtlCol="0">
            <a:spAutoFit/>
          </a:bodyPr>
          <a:lstStyle/>
          <a:p>
            <a:r>
              <a:rPr lang="en-US" altLang="ja-JP" sz="2400" dirty="0">
                <a:solidFill>
                  <a:srgbClr val="FF0000"/>
                </a:solidFill>
              </a:rPr>
              <a:t>＊</a:t>
            </a:r>
            <a:endParaRPr kumimoji="1" lang="ja-JP" altLang="en-US" sz="2400" dirty="0"/>
          </a:p>
        </p:txBody>
      </p:sp>
    </p:spTree>
    <p:extLst>
      <p:ext uri="{BB962C8B-B14F-4D97-AF65-F5344CB8AC3E}">
        <p14:creationId xmlns:p14="http://schemas.microsoft.com/office/powerpoint/2010/main" val="14458538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2373216" y="373552"/>
            <a:ext cx="446468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000" dirty="0" smtClean="0"/>
              <a:t>死因究明に係わる</a:t>
            </a:r>
            <a:r>
              <a:rPr kumimoji="1" lang="en-US" altLang="ja-JP" sz="2000" dirty="0" smtClean="0"/>
              <a:t>､</a:t>
            </a:r>
            <a:r>
              <a:rPr kumimoji="1" lang="ja-JP" altLang="en-US" sz="2000" dirty="0" smtClean="0"/>
              <a:t>解剖の意義</a:t>
            </a:r>
            <a:r>
              <a:rPr kumimoji="1" lang="en-US" altLang="ja-JP" sz="2000" dirty="0" smtClean="0"/>
              <a:t>･</a:t>
            </a:r>
            <a:r>
              <a:rPr kumimoji="1" lang="ja-JP" altLang="en-US" sz="2000" dirty="0" smtClean="0"/>
              <a:t>貢献度</a:t>
            </a:r>
            <a:endParaRPr kumimoji="1" lang="ja-JP" altLang="en-US" sz="2000" dirty="0"/>
          </a:p>
        </p:txBody>
      </p:sp>
      <p:sp>
        <p:nvSpPr>
          <p:cNvPr id="30" name="正方形/長方形 29"/>
          <p:cNvSpPr/>
          <p:nvPr/>
        </p:nvSpPr>
        <p:spPr>
          <a:xfrm>
            <a:off x="6437600" y="716368"/>
            <a:ext cx="2530460" cy="747897"/>
          </a:xfrm>
          <a:prstGeom prst="rect">
            <a:avLst/>
          </a:prstGeom>
        </p:spPr>
        <p:txBody>
          <a:bodyPr wrap="none">
            <a:spAutoFit/>
          </a:bodyPr>
          <a:lstStyle/>
          <a:p>
            <a:pPr>
              <a:lnSpc>
                <a:spcPct val="120000"/>
              </a:lnSpc>
            </a:pPr>
            <a:r>
              <a:rPr lang="ja-JP" altLang="en-US" dirty="0"/>
              <a:t>７３事例</a:t>
            </a:r>
            <a:r>
              <a:rPr lang="en-US" altLang="ja-JP" dirty="0"/>
              <a:t> </a:t>
            </a:r>
            <a:endParaRPr lang="en-US" altLang="ja-JP" dirty="0" smtClean="0"/>
          </a:p>
          <a:p>
            <a:pPr>
              <a:lnSpc>
                <a:spcPct val="120000"/>
              </a:lnSpc>
            </a:pPr>
            <a:r>
              <a:rPr lang="ja-JP" altLang="en-US" dirty="0" smtClean="0"/>
              <a:t>　　</a:t>
            </a:r>
            <a:r>
              <a:rPr lang="en-US" altLang="ja-JP" sz="1600" dirty="0" smtClean="0"/>
              <a:t> (</a:t>
            </a:r>
            <a:r>
              <a:rPr lang="ja-JP" altLang="en-US" sz="1600" dirty="0"/>
              <a:t>平成</a:t>
            </a:r>
            <a:r>
              <a:rPr lang="en-US" altLang="ja-JP" sz="1600" dirty="0"/>
              <a:t>22〜24</a:t>
            </a:r>
            <a:r>
              <a:rPr lang="ja-JP" altLang="en-US" sz="1600" dirty="0"/>
              <a:t>年度全例</a:t>
            </a:r>
            <a:r>
              <a:rPr lang="en-US" altLang="ja-JP" sz="1600" dirty="0" smtClean="0"/>
              <a:t>)</a:t>
            </a:r>
            <a:endParaRPr lang="ja-JP" altLang="en-US" sz="1600" dirty="0"/>
          </a:p>
        </p:txBody>
      </p:sp>
      <p:graphicFrame>
        <p:nvGraphicFramePr>
          <p:cNvPr id="3" name="グラフ 2"/>
          <p:cNvGraphicFramePr/>
          <p:nvPr>
            <p:extLst>
              <p:ext uri="{D42A27DB-BD31-4B8C-83A1-F6EECF244321}">
                <p14:modId xmlns:p14="http://schemas.microsoft.com/office/powerpoint/2010/main" val="60785451"/>
              </p:ext>
            </p:extLst>
          </p:nvPr>
        </p:nvGraphicFramePr>
        <p:xfrm>
          <a:off x="220164" y="659850"/>
          <a:ext cx="8923836" cy="6003637"/>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7552411" y="4761094"/>
            <a:ext cx="627996" cy="400110"/>
          </a:xfrm>
          <a:prstGeom prst="rect">
            <a:avLst/>
          </a:prstGeom>
          <a:noFill/>
        </p:spPr>
        <p:txBody>
          <a:bodyPr wrap="none" rtlCol="0">
            <a:spAutoFit/>
          </a:bodyPr>
          <a:lstStyle/>
          <a:p>
            <a:r>
              <a:rPr kumimoji="1" lang="en-US" altLang="ja-JP" sz="2000" dirty="0" smtClean="0"/>
              <a:t>32%</a:t>
            </a:r>
            <a:endParaRPr kumimoji="1" lang="ja-JP" altLang="en-US" sz="2000" dirty="0"/>
          </a:p>
        </p:txBody>
      </p:sp>
      <p:sp>
        <p:nvSpPr>
          <p:cNvPr id="12" name="テキスト ボックス 11"/>
          <p:cNvSpPr txBox="1"/>
          <p:nvPr/>
        </p:nvSpPr>
        <p:spPr>
          <a:xfrm>
            <a:off x="7552411" y="4119278"/>
            <a:ext cx="627996" cy="400110"/>
          </a:xfrm>
          <a:prstGeom prst="rect">
            <a:avLst/>
          </a:prstGeom>
          <a:noFill/>
        </p:spPr>
        <p:txBody>
          <a:bodyPr wrap="none" rtlCol="0">
            <a:spAutoFit/>
          </a:bodyPr>
          <a:lstStyle/>
          <a:p>
            <a:r>
              <a:rPr kumimoji="1" lang="en-US" altLang="ja-JP" sz="2000" dirty="0" smtClean="0"/>
              <a:t>56%</a:t>
            </a:r>
            <a:endParaRPr kumimoji="1" lang="ja-JP" altLang="en-US" sz="2000" dirty="0"/>
          </a:p>
        </p:txBody>
      </p:sp>
      <p:sp>
        <p:nvSpPr>
          <p:cNvPr id="13" name="テキスト ボックス 12"/>
          <p:cNvSpPr txBox="1"/>
          <p:nvPr/>
        </p:nvSpPr>
        <p:spPr>
          <a:xfrm>
            <a:off x="7672350" y="3643903"/>
            <a:ext cx="583663" cy="369332"/>
          </a:xfrm>
          <a:prstGeom prst="rect">
            <a:avLst/>
          </a:prstGeom>
          <a:noFill/>
        </p:spPr>
        <p:txBody>
          <a:bodyPr wrap="none" rtlCol="0">
            <a:spAutoFit/>
          </a:bodyPr>
          <a:lstStyle/>
          <a:p>
            <a:r>
              <a:rPr kumimoji="1" lang="en-US" altLang="ja-JP" dirty="0" smtClean="0"/>
              <a:t>12%</a:t>
            </a:r>
            <a:endParaRPr kumimoji="1" lang="ja-JP" altLang="en-US" dirty="0"/>
          </a:p>
        </p:txBody>
      </p:sp>
      <p:sp>
        <p:nvSpPr>
          <p:cNvPr id="14" name="右中かっこ 13"/>
          <p:cNvSpPr/>
          <p:nvPr/>
        </p:nvSpPr>
        <p:spPr>
          <a:xfrm>
            <a:off x="8051855" y="4177214"/>
            <a:ext cx="279827" cy="1125571"/>
          </a:xfrm>
          <a:prstGeom prst="rightBrac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8353548" y="4468274"/>
            <a:ext cx="716663" cy="461665"/>
          </a:xfrm>
          <a:prstGeom prst="rect">
            <a:avLst/>
          </a:prstGeom>
          <a:noFill/>
        </p:spPr>
        <p:txBody>
          <a:bodyPr wrap="none" rtlCol="0">
            <a:spAutoFit/>
          </a:bodyPr>
          <a:lstStyle/>
          <a:p>
            <a:r>
              <a:rPr kumimoji="1" lang="en-US" altLang="ja-JP" sz="2400" dirty="0" smtClean="0"/>
              <a:t>88%</a:t>
            </a:r>
            <a:endParaRPr kumimoji="1" lang="ja-JP" altLang="en-US" sz="2400" dirty="0"/>
          </a:p>
        </p:txBody>
      </p:sp>
      <p:cxnSp>
        <p:nvCxnSpPr>
          <p:cNvPr id="17" name="直線コネクタ 16"/>
          <p:cNvCxnSpPr/>
          <p:nvPr/>
        </p:nvCxnSpPr>
        <p:spPr>
          <a:xfrm>
            <a:off x="8426009" y="4874519"/>
            <a:ext cx="536479"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3663514" y="3372890"/>
            <a:ext cx="301660" cy="369332"/>
          </a:xfrm>
          <a:prstGeom prst="rect">
            <a:avLst/>
          </a:prstGeom>
          <a:noFill/>
        </p:spPr>
        <p:txBody>
          <a:bodyPr wrap="none" rtlCol="0">
            <a:spAutoFit/>
          </a:bodyPr>
          <a:lstStyle/>
          <a:p>
            <a:r>
              <a:rPr lang="en-US" altLang="ja-JP" dirty="0" smtClean="0">
                <a:solidFill>
                  <a:srgbClr val="000090"/>
                </a:solidFill>
              </a:rPr>
              <a:t>4</a:t>
            </a:r>
            <a:endParaRPr kumimoji="1" lang="ja-JP" altLang="en-US" dirty="0">
              <a:solidFill>
                <a:srgbClr val="000090"/>
              </a:solidFill>
            </a:endParaRPr>
          </a:p>
        </p:txBody>
      </p:sp>
      <p:sp>
        <p:nvSpPr>
          <p:cNvPr id="26" name="テキスト ボックス 25"/>
          <p:cNvSpPr txBox="1"/>
          <p:nvPr/>
        </p:nvSpPr>
        <p:spPr>
          <a:xfrm>
            <a:off x="3621971" y="4629001"/>
            <a:ext cx="301660" cy="369332"/>
          </a:xfrm>
          <a:prstGeom prst="rect">
            <a:avLst/>
          </a:prstGeom>
          <a:noFill/>
        </p:spPr>
        <p:txBody>
          <a:bodyPr wrap="none" rtlCol="0">
            <a:spAutoFit/>
          </a:bodyPr>
          <a:lstStyle/>
          <a:p>
            <a:r>
              <a:rPr kumimoji="1" lang="en-US" altLang="ja-JP" b="1" dirty="0" smtClean="0">
                <a:solidFill>
                  <a:srgbClr val="006301"/>
                </a:solidFill>
              </a:rPr>
              <a:t>0</a:t>
            </a:r>
            <a:endParaRPr kumimoji="1" lang="ja-JP" altLang="en-US" b="1" dirty="0">
              <a:solidFill>
                <a:srgbClr val="006301"/>
              </a:solidFill>
            </a:endParaRPr>
          </a:p>
        </p:txBody>
      </p:sp>
      <p:sp>
        <p:nvSpPr>
          <p:cNvPr id="27" name="テキスト ボックス 26"/>
          <p:cNvSpPr txBox="1"/>
          <p:nvPr/>
        </p:nvSpPr>
        <p:spPr>
          <a:xfrm>
            <a:off x="3986845" y="2442325"/>
            <a:ext cx="418654" cy="369332"/>
          </a:xfrm>
          <a:prstGeom prst="rect">
            <a:avLst/>
          </a:prstGeom>
          <a:noFill/>
        </p:spPr>
        <p:txBody>
          <a:bodyPr wrap="none" rtlCol="0">
            <a:spAutoFit/>
          </a:bodyPr>
          <a:lstStyle/>
          <a:p>
            <a:r>
              <a:rPr lang="en-US" altLang="ja-JP" smtClean="0">
                <a:solidFill>
                  <a:srgbClr val="006301"/>
                </a:solidFill>
              </a:rPr>
              <a:t>15</a:t>
            </a:r>
            <a:endParaRPr kumimoji="1" lang="ja-JP" altLang="en-US" dirty="0">
              <a:solidFill>
                <a:srgbClr val="006301"/>
              </a:solidFill>
            </a:endParaRPr>
          </a:p>
        </p:txBody>
      </p:sp>
      <p:sp>
        <p:nvSpPr>
          <p:cNvPr id="28" name="テキスト ボックス 27"/>
          <p:cNvSpPr txBox="1"/>
          <p:nvPr/>
        </p:nvSpPr>
        <p:spPr>
          <a:xfrm>
            <a:off x="4606630" y="3497088"/>
            <a:ext cx="342462" cy="369332"/>
          </a:xfrm>
          <a:prstGeom prst="rect">
            <a:avLst/>
          </a:prstGeom>
          <a:noFill/>
        </p:spPr>
        <p:txBody>
          <a:bodyPr wrap="none" rtlCol="0">
            <a:spAutoFit/>
          </a:bodyPr>
          <a:lstStyle/>
          <a:p>
            <a:r>
              <a:rPr lang="ja-JP" altLang="en-US" b="1" dirty="0" smtClean="0">
                <a:solidFill>
                  <a:srgbClr val="006301"/>
                </a:solidFill>
              </a:rPr>
              <a:t>１</a:t>
            </a:r>
            <a:endParaRPr kumimoji="1" lang="ja-JP" altLang="en-US" b="1" dirty="0">
              <a:solidFill>
                <a:srgbClr val="006301"/>
              </a:solidFill>
            </a:endParaRPr>
          </a:p>
        </p:txBody>
      </p:sp>
      <p:sp>
        <p:nvSpPr>
          <p:cNvPr id="37" name="テキスト ボックス 36"/>
          <p:cNvSpPr txBox="1"/>
          <p:nvPr/>
        </p:nvSpPr>
        <p:spPr>
          <a:xfrm>
            <a:off x="1735511" y="2442725"/>
            <a:ext cx="418654" cy="369332"/>
          </a:xfrm>
          <a:prstGeom prst="rect">
            <a:avLst/>
          </a:prstGeom>
          <a:noFill/>
        </p:spPr>
        <p:txBody>
          <a:bodyPr wrap="none" rtlCol="0">
            <a:spAutoFit/>
          </a:bodyPr>
          <a:lstStyle/>
          <a:p>
            <a:r>
              <a:rPr kumimoji="1" lang="en-US" altLang="ja-JP" dirty="0" smtClean="0">
                <a:solidFill>
                  <a:srgbClr val="660066"/>
                </a:solidFill>
              </a:rPr>
              <a:t>19</a:t>
            </a:r>
            <a:endParaRPr kumimoji="1" lang="ja-JP" altLang="en-US" dirty="0">
              <a:solidFill>
                <a:srgbClr val="660066"/>
              </a:solidFill>
            </a:endParaRPr>
          </a:p>
        </p:txBody>
      </p:sp>
      <p:sp>
        <p:nvSpPr>
          <p:cNvPr id="38" name="テキスト ボックス 37"/>
          <p:cNvSpPr txBox="1"/>
          <p:nvPr/>
        </p:nvSpPr>
        <p:spPr>
          <a:xfrm>
            <a:off x="2292280" y="3509571"/>
            <a:ext cx="301660" cy="369332"/>
          </a:xfrm>
          <a:prstGeom prst="rect">
            <a:avLst/>
          </a:prstGeom>
          <a:noFill/>
        </p:spPr>
        <p:txBody>
          <a:bodyPr wrap="none" rtlCol="0">
            <a:spAutoFit/>
          </a:bodyPr>
          <a:lstStyle/>
          <a:p>
            <a:r>
              <a:rPr lang="en-US" altLang="ja-JP" dirty="0" smtClean="0">
                <a:solidFill>
                  <a:srgbClr val="660066"/>
                </a:solidFill>
              </a:rPr>
              <a:t>7</a:t>
            </a:r>
            <a:endParaRPr kumimoji="1" lang="ja-JP" altLang="en-US" dirty="0">
              <a:solidFill>
                <a:srgbClr val="660066"/>
              </a:solidFill>
            </a:endParaRPr>
          </a:p>
        </p:txBody>
      </p:sp>
      <p:sp>
        <p:nvSpPr>
          <p:cNvPr id="39" name="テキスト ボックス 38"/>
          <p:cNvSpPr txBox="1"/>
          <p:nvPr/>
        </p:nvSpPr>
        <p:spPr>
          <a:xfrm>
            <a:off x="2803066" y="3357925"/>
            <a:ext cx="301660" cy="369332"/>
          </a:xfrm>
          <a:prstGeom prst="rect">
            <a:avLst/>
          </a:prstGeom>
          <a:noFill/>
        </p:spPr>
        <p:txBody>
          <a:bodyPr wrap="none" rtlCol="0">
            <a:spAutoFit/>
          </a:bodyPr>
          <a:lstStyle/>
          <a:p>
            <a:r>
              <a:rPr lang="en-US" altLang="ja-JP" dirty="0" smtClean="0">
                <a:solidFill>
                  <a:srgbClr val="660066"/>
                </a:solidFill>
              </a:rPr>
              <a:t>4</a:t>
            </a:r>
            <a:endParaRPr kumimoji="1" lang="ja-JP" altLang="en-US" dirty="0">
              <a:solidFill>
                <a:srgbClr val="660066"/>
              </a:solidFill>
            </a:endParaRPr>
          </a:p>
        </p:txBody>
      </p:sp>
      <p:sp>
        <p:nvSpPr>
          <p:cNvPr id="40" name="テキスト ボックス 39"/>
          <p:cNvSpPr txBox="1"/>
          <p:nvPr/>
        </p:nvSpPr>
        <p:spPr>
          <a:xfrm>
            <a:off x="2636612" y="4400704"/>
            <a:ext cx="301660" cy="369332"/>
          </a:xfrm>
          <a:prstGeom prst="rect">
            <a:avLst/>
          </a:prstGeom>
          <a:noFill/>
        </p:spPr>
        <p:txBody>
          <a:bodyPr wrap="none" rtlCol="0">
            <a:spAutoFit/>
          </a:bodyPr>
          <a:lstStyle/>
          <a:p>
            <a:r>
              <a:rPr lang="en-US" altLang="ja-JP" dirty="0" smtClean="0">
                <a:solidFill>
                  <a:srgbClr val="000090"/>
                </a:solidFill>
              </a:rPr>
              <a:t>4</a:t>
            </a:r>
            <a:endParaRPr kumimoji="1" lang="ja-JP" altLang="en-US" dirty="0">
              <a:solidFill>
                <a:srgbClr val="000090"/>
              </a:solidFill>
            </a:endParaRPr>
          </a:p>
        </p:txBody>
      </p:sp>
      <p:sp>
        <p:nvSpPr>
          <p:cNvPr id="41" name="テキスト ボックス 40"/>
          <p:cNvSpPr txBox="1"/>
          <p:nvPr/>
        </p:nvSpPr>
        <p:spPr>
          <a:xfrm>
            <a:off x="3114135" y="1942710"/>
            <a:ext cx="418654" cy="369332"/>
          </a:xfrm>
          <a:prstGeom prst="rect">
            <a:avLst/>
          </a:prstGeom>
          <a:noFill/>
        </p:spPr>
        <p:txBody>
          <a:bodyPr wrap="none" rtlCol="0">
            <a:spAutoFit/>
          </a:bodyPr>
          <a:lstStyle/>
          <a:p>
            <a:r>
              <a:rPr kumimoji="1" lang="en-US" altLang="ja-JP" dirty="0" smtClean="0">
                <a:solidFill>
                  <a:srgbClr val="000090"/>
                </a:solidFill>
              </a:rPr>
              <a:t>19</a:t>
            </a:r>
            <a:endParaRPr kumimoji="1" lang="ja-JP" altLang="en-US" dirty="0">
              <a:solidFill>
                <a:srgbClr val="000090"/>
              </a:solidFill>
            </a:endParaRPr>
          </a:p>
        </p:txBody>
      </p:sp>
      <p:sp>
        <p:nvSpPr>
          <p:cNvPr id="43" name="テキスト ボックス 42"/>
          <p:cNvSpPr txBox="1"/>
          <p:nvPr/>
        </p:nvSpPr>
        <p:spPr>
          <a:xfrm>
            <a:off x="5597284" y="4958546"/>
            <a:ext cx="1911601" cy="338554"/>
          </a:xfrm>
          <a:prstGeom prst="rect">
            <a:avLst/>
          </a:prstGeom>
          <a:noFill/>
        </p:spPr>
        <p:txBody>
          <a:bodyPr wrap="none" rtlCol="0">
            <a:spAutoFit/>
          </a:bodyPr>
          <a:lstStyle/>
          <a:p>
            <a:r>
              <a:rPr kumimoji="1" lang="en-US" altLang="ja-JP" sz="1600" dirty="0" smtClean="0"/>
              <a:t>【</a:t>
            </a:r>
            <a:r>
              <a:rPr kumimoji="1" lang="ja-JP" altLang="en-US" sz="1600" dirty="0" smtClean="0"/>
              <a:t>予測否定・真死因</a:t>
            </a:r>
            <a:r>
              <a:rPr kumimoji="1" lang="en-US" altLang="ja-JP" sz="1600" dirty="0" smtClean="0"/>
              <a:t>】</a:t>
            </a:r>
            <a:endParaRPr kumimoji="1" lang="ja-JP" altLang="en-US" sz="1600" dirty="0"/>
          </a:p>
        </p:txBody>
      </p:sp>
      <p:cxnSp>
        <p:nvCxnSpPr>
          <p:cNvPr id="45" name="直線コネクタ 44"/>
          <p:cNvCxnSpPr/>
          <p:nvPr/>
        </p:nvCxnSpPr>
        <p:spPr>
          <a:xfrm>
            <a:off x="4396232" y="4992464"/>
            <a:ext cx="25174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5691526" y="5285571"/>
            <a:ext cx="1701917"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a:off x="4925710" y="4472945"/>
            <a:ext cx="233915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rot="18876862">
            <a:off x="719905" y="5249371"/>
            <a:ext cx="1674720" cy="671979"/>
          </a:xfrm>
          <a:prstGeom prst="rect">
            <a:avLst/>
          </a:prstGeom>
          <a:noFill/>
        </p:spPr>
        <p:txBody>
          <a:bodyPr wrap="none" rtlCol="0">
            <a:spAutoFit/>
          </a:bodyPr>
          <a:lstStyle/>
          <a:p>
            <a:r>
              <a:rPr kumimoji="1" lang="ja-JP" altLang="en-US" sz="1600" b="1" dirty="0" smtClean="0"/>
              <a:t>不明</a:t>
            </a:r>
            <a:r>
              <a:rPr lang="ja-JP" altLang="en-US" sz="1600" b="1" dirty="0" smtClean="0"/>
              <a:t>・（</a:t>
            </a:r>
            <a:r>
              <a:rPr kumimoji="1" lang="ja-JP" altLang="en-US" sz="1600" b="1" dirty="0" smtClean="0"/>
              <a:t>多数</a:t>
            </a:r>
            <a:r>
              <a:rPr lang="ja-JP" altLang="en-US" sz="1600" b="1" dirty="0" smtClean="0"/>
              <a:t>）</a:t>
            </a:r>
            <a:endParaRPr kumimoji="1" lang="en-US" altLang="ja-JP" sz="1600" b="1" dirty="0" smtClean="0"/>
          </a:p>
          <a:p>
            <a:pPr>
              <a:lnSpc>
                <a:spcPct val="110000"/>
              </a:lnSpc>
            </a:pPr>
            <a:r>
              <a:rPr lang="ja-JP" altLang="en-US" sz="1600" dirty="0" smtClean="0"/>
              <a:t>　</a:t>
            </a:r>
            <a:r>
              <a:rPr lang="en-US" altLang="ja-JP" sz="1400" dirty="0" smtClean="0"/>
              <a:t>30</a:t>
            </a:r>
            <a:r>
              <a:rPr lang="ja-JP" altLang="en-US" sz="1400" dirty="0" smtClean="0"/>
              <a:t>事例</a:t>
            </a:r>
            <a:r>
              <a:rPr lang="en-US" altLang="ja-JP" sz="1400" dirty="0" smtClean="0"/>
              <a:t>/</a:t>
            </a:r>
            <a:r>
              <a:rPr lang="ja-JP" altLang="en-US" sz="1600" dirty="0" smtClean="0"/>
              <a:t>　</a:t>
            </a:r>
            <a:r>
              <a:rPr lang="ja-JP" altLang="en-US" sz="2000" b="1" dirty="0" smtClean="0">
                <a:solidFill>
                  <a:srgbClr val="FF0000"/>
                </a:solidFill>
              </a:rPr>
              <a:t>４１％</a:t>
            </a:r>
            <a:endParaRPr kumimoji="1" lang="ja-JP" altLang="en-US" sz="2000" b="1" dirty="0">
              <a:solidFill>
                <a:srgbClr val="FF0000"/>
              </a:solidFill>
            </a:endParaRPr>
          </a:p>
        </p:txBody>
      </p:sp>
      <p:sp>
        <p:nvSpPr>
          <p:cNvPr id="7" name="テキスト ボックス 6"/>
          <p:cNvSpPr txBox="1"/>
          <p:nvPr/>
        </p:nvSpPr>
        <p:spPr>
          <a:xfrm rot="18795374">
            <a:off x="1605238" y="5258989"/>
            <a:ext cx="1674720" cy="671979"/>
          </a:xfrm>
          <a:prstGeom prst="rect">
            <a:avLst/>
          </a:prstGeom>
          <a:noFill/>
        </p:spPr>
        <p:txBody>
          <a:bodyPr wrap="none" rtlCol="0">
            <a:spAutoFit/>
          </a:bodyPr>
          <a:lstStyle/>
          <a:p>
            <a:r>
              <a:rPr kumimoji="1" lang="ja-JP" altLang="en-US" sz="1600" b="1" dirty="0" smtClean="0"/>
              <a:t>推定・予測</a:t>
            </a:r>
            <a:endParaRPr kumimoji="1" lang="en-US" altLang="ja-JP" sz="1600" b="1" dirty="0" smtClean="0"/>
          </a:p>
          <a:p>
            <a:pPr>
              <a:lnSpc>
                <a:spcPct val="110000"/>
              </a:lnSpc>
            </a:pPr>
            <a:r>
              <a:rPr lang="ja-JP" altLang="en-US" sz="1600" dirty="0" smtClean="0"/>
              <a:t>　</a:t>
            </a:r>
            <a:r>
              <a:rPr lang="en-US" altLang="ja-JP" sz="1400" dirty="0" smtClean="0"/>
              <a:t>27</a:t>
            </a:r>
            <a:r>
              <a:rPr lang="ja-JP" altLang="en-US" sz="1400" dirty="0" smtClean="0"/>
              <a:t>事例</a:t>
            </a:r>
            <a:r>
              <a:rPr lang="en-US" altLang="ja-JP" sz="1400" dirty="0" smtClean="0"/>
              <a:t>/</a:t>
            </a:r>
            <a:r>
              <a:rPr lang="ja-JP" altLang="en-US" sz="1600" dirty="0" smtClean="0"/>
              <a:t>　</a:t>
            </a:r>
            <a:r>
              <a:rPr lang="ja-JP" altLang="en-US" sz="2000" b="1" dirty="0" smtClean="0">
                <a:solidFill>
                  <a:srgbClr val="0000FF"/>
                </a:solidFill>
              </a:rPr>
              <a:t>３７％</a:t>
            </a:r>
            <a:endParaRPr kumimoji="1" lang="ja-JP" altLang="en-US" sz="2000" b="1" dirty="0">
              <a:solidFill>
                <a:srgbClr val="0000FF"/>
              </a:solidFill>
            </a:endParaRPr>
          </a:p>
        </p:txBody>
      </p:sp>
      <p:sp>
        <p:nvSpPr>
          <p:cNvPr id="16" name="テキスト ボックス 15"/>
          <p:cNvSpPr txBox="1"/>
          <p:nvPr/>
        </p:nvSpPr>
        <p:spPr>
          <a:xfrm rot="18782622">
            <a:off x="2488509" y="5291155"/>
            <a:ext cx="1674720" cy="646331"/>
          </a:xfrm>
          <a:prstGeom prst="rect">
            <a:avLst/>
          </a:prstGeom>
          <a:noFill/>
        </p:spPr>
        <p:txBody>
          <a:bodyPr wrap="none" rtlCol="0">
            <a:spAutoFit/>
          </a:bodyPr>
          <a:lstStyle/>
          <a:p>
            <a:r>
              <a:rPr kumimoji="1" lang="ja-JP" altLang="en-US" sz="1600" b="1" dirty="0" smtClean="0"/>
              <a:t>明確</a:t>
            </a:r>
            <a:endParaRPr lang="en-US" altLang="ja-JP" sz="1600" b="1" dirty="0"/>
          </a:p>
          <a:p>
            <a:r>
              <a:rPr lang="ja-JP" altLang="en-US" sz="1600" dirty="0" smtClean="0"/>
              <a:t>　</a:t>
            </a:r>
            <a:r>
              <a:rPr lang="en-US" altLang="ja-JP" sz="1400" dirty="0" smtClean="0"/>
              <a:t>16</a:t>
            </a:r>
            <a:r>
              <a:rPr lang="ja-JP" altLang="en-US" sz="1400" dirty="0" smtClean="0"/>
              <a:t>事例</a:t>
            </a:r>
            <a:r>
              <a:rPr lang="en-US" altLang="ja-JP" sz="1400" dirty="0" smtClean="0"/>
              <a:t>/</a:t>
            </a:r>
            <a:r>
              <a:rPr lang="ja-JP" altLang="en-US" sz="1600" dirty="0" smtClean="0"/>
              <a:t>　</a:t>
            </a:r>
            <a:r>
              <a:rPr lang="ja-JP" altLang="en-US" sz="2000" b="1" dirty="0" smtClean="0">
                <a:solidFill>
                  <a:srgbClr val="008000"/>
                </a:solidFill>
              </a:rPr>
              <a:t>２２％</a:t>
            </a:r>
            <a:endParaRPr kumimoji="1" lang="ja-JP" altLang="en-US" sz="2000" b="1" dirty="0">
              <a:solidFill>
                <a:srgbClr val="008000"/>
              </a:solidFill>
            </a:endParaRPr>
          </a:p>
        </p:txBody>
      </p:sp>
      <p:sp>
        <p:nvSpPr>
          <p:cNvPr id="21" name="テキスト ボックス 20"/>
          <p:cNvSpPr txBox="1"/>
          <p:nvPr/>
        </p:nvSpPr>
        <p:spPr>
          <a:xfrm>
            <a:off x="423358" y="2060884"/>
            <a:ext cx="800219" cy="338554"/>
          </a:xfrm>
          <a:prstGeom prst="rect">
            <a:avLst/>
          </a:prstGeom>
          <a:noFill/>
        </p:spPr>
        <p:txBody>
          <a:bodyPr wrap="none" rtlCol="0">
            <a:spAutoFit/>
          </a:bodyPr>
          <a:lstStyle/>
          <a:p>
            <a:r>
              <a:rPr kumimoji="1" lang="ja-JP" altLang="en-US" sz="1600" dirty="0" smtClean="0"/>
              <a:t>事例数</a:t>
            </a:r>
            <a:endParaRPr kumimoji="1" lang="ja-JP" altLang="en-US" sz="1600" dirty="0"/>
          </a:p>
        </p:txBody>
      </p:sp>
      <p:sp>
        <p:nvSpPr>
          <p:cNvPr id="24" name="テキスト ボックス 23"/>
          <p:cNvSpPr txBox="1"/>
          <p:nvPr/>
        </p:nvSpPr>
        <p:spPr>
          <a:xfrm rot="18914133">
            <a:off x="-119005" y="5598926"/>
            <a:ext cx="1595309" cy="400110"/>
          </a:xfrm>
          <a:prstGeom prst="rect">
            <a:avLst/>
          </a:prstGeom>
          <a:noFill/>
        </p:spPr>
        <p:txBody>
          <a:bodyPr wrap="none" rtlCol="0">
            <a:spAutoFit/>
          </a:bodyPr>
          <a:lstStyle/>
          <a:p>
            <a:r>
              <a:rPr kumimoji="1" lang="en-US" altLang="ja-JP" sz="2000" b="1" dirty="0" smtClean="0"/>
              <a:t>【</a:t>
            </a:r>
            <a:r>
              <a:rPr kumimoji="1" lang="ja-JP" altLang="en-US" sz="2000" b="1" dirty="0" smtClean="0"/>
              <a:t>死因</a:t>
            </a:r>
            <a:r>
              <a:rPr lang="ja-JP" altLang="en-US" sz="2000" b="1" dirty="0" smtClean="0"/>
              <a:t>・</a:t>
            </a:r>
            <a:r>
              <a:rPr kumimoji="1" lang="ja-JP" altLang="en-US" sz="2000" b="1" dirty="0" smtClean="0"/>
              <a:t>原因</a:t>
            </a:r>
            <a:r>
              <a:rPr kumimoji="1" lang="en-US" altLang="ja-JP" sz="2000" b="1" dirty="0" smtClean="0"/>
              <a:t>】</a:t>
            </a:r>
            <a:endParaRPr kumimoji="1" lang="ja-JP" altLang="en-US" sz="2000" b="1" dirty="0"/>
          </a:p>
        </p:txBody>
      </p:sp>
      <p:sp>
        <p:nvSpPr>
          <p:cNvPr id="34" name="右矢印 33"/>
          <p:cNvSpPr/>
          <p:nvPr/>
        </p:nvSpPr>
        <p:spPr>
          <a:xfrm rot="18835824">
            <a:off x="4007098" y="5624426"/>
            <a:ext cx="1734478" cy="593667"/>
          </a:xfrm>
          <a:prstGeom prst="rightArrow">
            <a:avLst>
              <a:gd name="adj1" fmla="val 31920"/>
              <a:gd name="adj2" fmla="val 50000"/>
            </a:avLst>
          </a:prstGeom>
          <a:gradFill flip="none" rotWithShape="1">
            <a:gsLst>
              <a:gs pos="0">
                <a:schemeClr val="accent1">
                  <a:tint val="100000"/>
                  <a:shade val="100000"/>
                  <a:satMod val="130000"/>
                </a:schemeClr>
              </a:gs>
              <a:gs pos="99000">
                <a:schemeClr val="tx2">
                  <a:lumMod val="40000"/>
                  <a:lumOff val="6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1223986" y="6446870"/>
            <a:ext cx="3102194" cy="18253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867299" y="6279997"/>
            <a:ext cx="1210588" cy="400110"/>
          </a:xfrm>
          <a:prstGeom prst="rect">
            <a:avLst/>
          </a:prstGeom>
          <a:solidFill>
            <a:schemeClr val="bg1">
              <a:lumMod val="95000"/>
            </a:schemeClr>
          </a:solidFill>
          <a:ln w="28575" cmpd="sng">
            <a:solidFill>
              <a:srgbClr val="FF0000"/>
            </a:solidFill>
          </a:ln>
        </p:spPr>
        <p:txBody>
          <a:bodyPr wrap="none" rtlCol="0">
            <a:spAutoFit/>
          </a:bodyPr>
          <a:lstStyle/>
          <a:p>
            <a:r>
              <a:rPr kumimoji="1" lang="ja-JP" altLang="en-US" sz="2000" dirty="0" smtClean="0"/>
              <a:t>臨床評価</a:t>
            </a:r>
            <a:endParaRPr kumimoji="1" lang="ja-JP" altLang="en-US" sz="2000" dirty="0"/>
          </a:p>
        </p:txBody>
      </p:sp>
      <p:sp>
        <p:nvSpPr>
          <p:cNvPr id="5" name="テキスト ボックス 4"/>
          <p:cNvSpPr txBox="1"/>
          <p:nvPr/>
        </p:nvSpPr>
        <p:spPr>
          <a:xfrm>
            <a:off x="4957783" y="5748799"/>
            <a:ext cx="1210588" cy="400110"/>
          </a:xfrm>
          <a:prstGeom prst="rect">
            <a:avLst/>
          </a:prstGeom>
          <a:solidFill>
            <a:srgbClr val="F2F2F2"/>
          </a:solidFill>
          <a:ln w="28575" cmpd="sng">
            <a:solidFill>
              <a:srgbClr val="FF0000"/>
            </a:solidFill>
          </a:ln>
        </p:spPr>
        <p:txBody>
          <a:bodyPr wrap="none" rtlCol="0">
            <a:spAutoFit/>
          </a:bodyPr>
          <a:lstStyle/>
          <a:p>
            <a:r>
              <a:rPr kumimoji="1" lang="ja-JP" altLang="en-US" sz="2000" dirty="0" smtClean="0"/>
              <a:t>解剖結果</a:t>
            </a:r>
            <a:endParaRPr kumimoji="1" lang="ja-JP" altLang="en-US" sz="2000" dirty="0"/>
          </a:p>
        </p:txBody>
      </p:sp>
      <p:grpSp>
        <p:nvGrpSpPr>
          <p:cNvPr id="8" name="図形グループ 7"/>
          <p:cNvGrpSpPr/>
          <p:nvPr/>
        </p:nvGrpSpPr>
        <p:grpSpPr>
          <a:xfrm>
            <a:off x="4003425" y="1156703"/>
            <a:ext cx="1575689" cy="406007"/>
            <a:chOff x="3985413" y="1546018"/>
            <a:chExt cx="1575689" cy="406007"/>
          </a:xfrm>
        </p:grpSpPr>
        <p:sp>
          <p:nvSpPr>
            <p:cNvPr id="23" name="直方体 22"/>
            <p:cNvSpPr/>
            <p:nvPr/>
          </p:nvSpPr>
          <p:spPr>
            <a:xfrm>
              <a:off x="4009289" y="1546018"/>
              <a:ext cx="1529133" cy="391918"/>
            </a:xfrm>
            <a:prstGeom prst="cube">
              <a:avLst>
                <a:gd name="adj" fmla="val 34860"/>
              </a:avLst>
            </a:prstGeom>
            <a:solidFill>
              <a:schemeClr val="bg1">
                <a:lumMod val="85000"/>
              </a:schemeClr>
            </a:soli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85413" y="1662202"/>
              <a:ext cx="1575689" cy="289823"/>
            </a:xfrm>
            <a:prstGeom prst="rect">
              <a:avLst/>
            </a:prstGeom>
            <a:noFill/>
          </p:spPr>
          <p:txBody>
            <a:bodyPr wrap="square" rtlCol="0" anchor="b">
              <a:spAutoFit/>
            </a:bodyPr>
            <a:lstStyle/>
            <a:p>
              <a:pPr>
                <a:lnSpc>
                  <a:spcPct val="90000"/>
                </a:lnSpc>
              </a:pPr>
              <a:r>
                <a:rPr kumimoji="1" lang="en-US" altLang="ja-JP" sz="1200" dirty="0" smtClean="0"/>
                <a:t> </a:t>
              </a:r>
              <a:r>
                <a:rPr kumimoji="1" lang="ja-JP" altLang="en-US" sz="1400" dirty="0" smtClean="0"/>
                <a:t>数字</a:t>
              </a:r>
              <a:r>
                <a:rPr kumimoji="1" lang="en-US" altLang="ja-JP" sz="1400" dirty="0" smtClean="0"/>
                <a:t> </a:t>
              </a:r>
              <a:r>
                <a:rPr kumimoji="1" lang="ja-JP" altLang="en-US" sz="1400" dirty="0" smtClean="0"/>
                <a:t>＝</a:t>
              </a:r>
              <a:r>
                <a:rPr kumimoji="1" lang="en-US" altLang="ja-JP" sz="1400" dirty="0" smtClean="0"/>
                <a:t> </a:t>
              </a:r>
              <a:r>
                <a:rPr lang="ja-JP" altLang="en-US" sz="1400" dirty="0" smtClean="0"/>
                <a:t>事例数</a:t>
              </a:r>
              <a:endParaRPr kumimoji="1" lang="en-US" altLang="ja-JP" sz="1400" dirty="0" smtClean="0"/>
            </a:p>
          </p:txBody>
        </p:sp>
      </p:grpSp>
      <p:cxnSp>
        <p:nvCxnSpPr>
          <p:cNvPr id="55" name="直線コネクタ 54"/>
          <p:cNvCxnSpPr/>
          <p:nvPr/>
        </p:nvCxnSpPr>
        <p:spPr>
          <a:xfrm flipV="1">
            <a:off x="1036410" y="5313829"/>
            <a:ext cx="768731" cy="7575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flipV="1">
            <a:off x="1902130" y="5469399"/>
            <a:ext cx="638613" cy="653697"/>
          </a:xfrm>
          <a:prstGeom prst="line">
            <a:avLst/>
          </a:prstGeom>
          <a:ln>
            <a:solidFill>
              <a:srgbClr val="2C5EF4"/>
            </a:solidFill>
          </a:ln>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flipV="1">
            <a:off x="2779752" y="5805264"/>
            <a:ext cx="352088" cy="33992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834895" y="5262891"/>
            <a:ext cx="1019029" cy="276999"/>
          </a:xfrm>
          <a:prstGeom prst="rect">
            <a:avLst/>
          </a:prstGeom>
          <a:noFill/>
        </p:spPr>
        <p:txBody>
          <a:bodyPr wrap="none" rtlCol="0">
            <a:spAutoFit/>
          </a:bodyPr>
          <a:lstStyle/>
          <a:p>
            <a:r>
              <a:rPr kumimoji="1" lang="en-US" altLang="ja-JP" sz="1200" dirty="0" smtClean="0"/>
              <a:t>   </a:t>
            </a:r>
            <a:r>
              <a:rPr kumimoji="1" lang="ja-JP" altLang="en-US" sz="1200" dirty="0" smtClean="0"/>
              <a:t>４事例</a:t>
            </a:r>
            <a:r>
              <a:rPr kumimoji="1" lang="en-US" altLang="ja-JP" sz="1200" dirty="0" smtClean="0"/>
              <a:t>/  5%</a:t>
            </a:r>
            <a:endParaRPr kumimoji="1" lang="ja-JP" altLang="en-US" sz="1200" dirty="0"/>
          </a:p>
        </p:txBody>
      </p:sp>
      <p:sp>
        <p:nvSpPr>
          <p:cNvPr id="18" name="テキスト ボックス 17"/>
          <p:cNvSpPr txBox="1"/>
          <p:nvPr/>
        </p:nvSpPr>
        <p:spPr>
          <a:xfrm>
            <a:off x="6840068" y="4715465"/>
            <a:ext cx="702837" cy="276999"/>
          </a:xfrm>
          <a:prstGeom prst="rect">
            <a:avLst/>
          </a:prstGeom>
          <a:noFill/>
        </p:spPr>
        <p:txBody>
          <a:bodyPr wrap="none" rtlCol="0">
            <a:spAutoFit/>
          </a:bodyPr>
          <a:lstStyle/>
          <a:p>
            <a:r>
              <a:rPr kumimoji="1" lang="ja-JP" altLang="en-US" sz="1200" dirty="0" smtClean="0"/>
              <a:t>１９事例</a:t>
            </a:r>
            <a:endParaRPr kumimoji="1" lang="ja-JP" altLang="en-US" sz="1200" dirty="0"/>
          </a:p>
        </p:txBody>
      </p:sp>
      <p:sp>
        <p:nvSpPr>
          <p:cNvPr id="20" name="テキスト ボックス 19"/>
          <p:cNvSpPr txBox="1"/>
          <p:nvPr/>
        </p:nvSpPr>
        <p:spPr>
          <a:xfrm>
            <a:off x="6834895" y="4439559"/>
            <a:ext cx="702837" cy="276999"/>
          </a:xfrm>
          <a:prstGeom prst="rect">
            <a:avLst/>
          </a:prstGeom>
          <a:noFill/>
        </p:spPr>
        <p:txBody>
          <a:bodyPr wrap="none" rtlCol="0">
            <a:spAutoFit/>
          </a:bodyPr>
          <a:lstStyle/>
          <a:p>
            <a:r>
              <a:rPr kumimoji="1" lang="ja-JP" altLang="en-US" sz="1200" dirty="0" smtClean="0"/>
              <a:t>４１事例</a:t>
            </a:r>
            <a:endParaRPr kumimoji="1" lang="ja-JP" altLang="en-US" sz="1200" dirty="0"/>
          </a:p>
        </p:txBody>
      </p:sp>
    </p:spTree>
    <p:extLst>
      <p:ext uri="{BB962C8B-B14F-4D97-AF65-F5344CB8AC3E}">
        <p14:creationId xmlns:p14="http://schemas.microsoft.com/office/powerpoint/2010/main" val="508105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9408" y="1324421"/>
            <a:ext cx="4678940" cy="387318"/>
          </a:xfrm>
          <a:prstGeom prst="rect">
            <a:avLst/>
          </a:prstGeom>
          <a:solidFill>
            <a:srgbClr val="A49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89408" y="4281834"/>
            <a:ext cx="3033462" cy="387318"/>
          </a:xfrm>
          <a:prstGeom prst="rect">
            <a:avLst/>
          </a:prstGeom>
          <a:solidFill>
            <a:srgbClr val="D0BC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556155" y="1324421"/>
            <a:ext cx="1565138" cy="387318"/>
          </a:xfrm>
          <a:prstGeom prst="rect">
            <a:avLst/>
          </a:prstGeom>
          <a:solidFill>
            <a:srgbClr val="FFA2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556154" y="4281834"/>
            <a:ext cx="2415611" cy="387318"/>
          </a:xfrm>
          <a:prstGeom prst="rect">
            <a:avLst/>
          </a:prstGeom>
          <a:solidFill>
            <a:srgbClr val="DAFD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89408" y="1313378"/>
            <a:ext cx="8301201" cy="4907498"/>
          </a:xfrm>
          <a:prstGeom prst="rect">
            <a:avLst/>
          </a:prstGeom>
          <a:noFill/>
        </p:spPr>
        <p:txBody>
          <a:bodyPr wrap="square" rtlCol="0">
            <a:spAutoFit/>
          </a:bodyPr>
          <a:lstStyle/>
          <a:p>
            <a:pPr>
              <a:lnSpc>
                <a:spcPct val="110000"/>
              </a:lnSpc>
            </a:pPr>
            <a:r>
              <a:rPr kumimoji="1" lang="en-US" altLang="ja-JP" dirty="0" smtClean="0"/>
              <a:t>【</a:t>
            </a:r>
            <a:r>
              <a:rPr kumimoji="1" lang="ja-JP" altLang="en-US" dirty="0" smtClean="0"/>
              <a:t>死因</a:t>
            </a:r>
            <a:r>
              <a:rPr kumimoji="1" lang="en-US" altLang="ja-JP" dirty="0" smtClean="0"/>
              <a:t>･</a:t>
            </a:r>
            <a:r>
              <a:rPr kumimoji="1" lang="ja-JP" altLang="en-US" dirty="0" smtClean="0"/>
              <a:t>原因不明例　</a:t>
            </a:r>
            <a:r>
              <a:rPr kumimoji="1" lang="en-US" altLang="ja-JP" dirty="0" smtClean="0"/>
              <a:t> (</a:t>
            </a:r>
            <a:r>
              <a:rPr kumimoji="1" lang="ja-JP" altLang="en-US" dirty="0" smtClean="0"/>
              <a:t>含む多数の原因を検討</a:t>
            </a:r>
            <a:r>
              <a:rPr kumimoji="1" lang="en-US" altLang="ja-JP" dirty="0" smtClean="0"/>
              <a:t>)】</a:t>
            </a:r>
            <a:r>
              <a:rPr kumimoji="1" lang="ja-JP" altLang="en-US" dirty="0" smtClean="0"/>
              <a:t>　</a:t>
            </a:r>
            <a:r>
              <a:rPr kumimoji="1" lang="en-US" altLang="ja-JP" dirty="0" smtClean="0"/>
              <a:t>→</a:t>
            </a:r>
            <a:r>
              <a:rPr kumimoji="1" lang="ja-JP" altLang="en-US" dirty="0" smtClean="0"/>
              <a:t>　真死因が判明　</a:t>
            </a:r>
            <a:endParaRPr kumimoji="1" lang="en-US" altLang="ja-JP" dirty="0" smtClean="0"/>
          </a:p>
          <a:p>
            <a:pPr>
              <a:lnSpc>
                <a:spcPct val="50000"/>
              </a:lnSpc>
            </a:pPr>
            <a:endParaRPr kumimoji="1" lang="en-US" altLang="ja-JP" dirty="0" smtClean="0"/>
          </a:p>
          <a:p>
            <a:pPr>
              <a:lnSpc>
                <a:spcPct val="110000"/>
              </a:lnSpc>
            </a:pPr>
            <a:r>
              <a:rPr kumimoji="1" lang="ja-JP" altLang="en-US" dirty="0" smtClean="0"/>
              <a:t>　　</a:t>
            </a:r>
            <a:r>
              <a:rPr lang="ja-JP" altLang="en-US" dirty="0" smtClean="0"/>
              <a:t>１．</a:t>
            </a:r>
            <a:r>
              <a:rPr lang="ja-JP" altLang="en-US" dirty="0"/>
              <a:t>耳鼻科、耳管通気直後急変　　</a:t>
            </a:r>
            <a:endParaRPr lang="en-US" altLang="ja-JP" dirty="0" smtClean="0"/>
          </a:p>
          <a:p>
            <a:pPr>
              <a:lnSpc>
                <a:spcPct val="110000"/>
              </a:lnSpc>
            </a:pPr>
            <a:r>
              <a:rPr lang="en-US" altLang="ja-JP" dirty="0" smtClean="0"/>
              <a:t>		</a:t>
            </a:r>
            <a:r>
              <a:rPr lang="ja-JP" altLang="en-US" dirty="0" smtClean="0"/>
              <a:t>側</a:t>
            </a:r>
            <a:r>
              <a:rPr lang="ja-JP" altLang="en-US" dirty="0"/>
              <a:t>頭骨後壁に先天性欠損。頭蓋内との境、硬膜脆弱部から気脳症</a:t>
            </a:r>
            <a:r>
              <a:rPr lang="en-US" altLang="ja-JP" dirty="0"/>
              <a:t> </a:t>
            </a:r>
            <a:r>
              <a:rPr lang="ja-JP" altLang="en-US" dirty="0"/>
              <a:t>　</a:t>
            </a:r>
            <a:endParaRPr lang="en-US" altLang="ja-JP" dirty="0" smtClean="0"/>
          </a:p>
          <a:p>
            <a:pPr>
              <a:lnSpc>
                <a:spcPct val="70000"/>
              </a:lnSpc>
            </a:pPr>
            <a:r>
              <a:rPr lang="ja-JP" altLang="en-US" dirty="0"/>
              <a:t>　　</a:t>
            </a:r>
            <a:endParaRPr lang="en-US" altLang="ja-JP" dirty="0"/>
          </a:p>
          <a:p>
            <a:pPr>
              <a:lnSpc>
                <a:spcPct val="110000"/>
              </a:lnSpc>
            </a:pPr>
            <a:r>
              <a:rPr lang="ja-JP" altLang="en-US" dirty="0"/>
              <a:t>　　</a:t>
            </a:r>
            <a:r>
              <a:rPr lang="ja-JP" altLang="en-US" dirty="0" smtClean="0"/>
              <a:t>２．</a:t>
            </a:r>
            <a:r>
              <a:rPr lang="ja-JP" altLang="en-US" dirty="0"/>
              <a:t>脳出血発症１ヶ月、リハビリ回復期、突然心肺</a:t>
            </a:r>
            <a:r>
              <a:rPr lang="ja-JP" altLang="en-US" dirty="0" smtClean="0"/>
              <a:t>停止</a:t>
            </a:r>
            <a:endParaRPr lang="en-US" altLang="ja-JP" dirty="0" smtClean="0"/>
          </a:p>
          <a:p>
            <a:pPr>
              <a:lnSpc>
                <a:spcPct val="110000"/>
              </a:lnSpc>
            </a:pPr>
            <a:r>
              <a:rPr lang="ja-JP" altLang="en-US" dirty="0"/>
              <a:t>　</a:t>
            </a:r>
            <a:r>
              <a:rPr lang="en-US" altLang="ja-JP" dirty="0"/>
              <a:t>	</a:t>
            </a:r>
            <a:r>
              <a:rPr lang="en-US" altLang="ja-JP" dirty="0" smtClean="0"/>
              <a:t>	</a:t>
            </a:r>
            <a:r>
              <a:rPr lang="ja-JP" altLang="en-US" dirty="0" smtClean="0"/>
              <a:t>下肢</a:t>
            </a:r>
            <a:r>
              <a:rPr lang="ja-JP" altLang="en-US" dirty="0"/>
              <a:t>静脈血栓症による急性肺動脈血栓症</a:t>
            </a:r>
            <a:r>
              <a:rPr lang="en-US" altLang="ja-JP" dirty="0"/>
              <a:t> </a:t>
            </a:r>
            <a:endParaRPr lang="en-US" altLang="ja-JP" dirty="0" smtClean="0"/>
          </a:p>
          <a:p>
            <a:pPr>
              <a:lnSpc>
                <a:spcPct val="70000"/>
              </a:lnSpc>
            </a:pPr>
            <a:endParaRPr lang="en-US" altLang="ja-JP" dirty="0">
              <a:solidFill>
                <a:srgbClr val="0000FF"/>
              </a:solidFill>
            </a:endParaRPr>
          </a:p>
          <a:p>
            <a:pPr>
              <a:lnSpc>
                <a:spcPct val="110000"/>
              </a:lnSpc>
            </a:pPr>
            <a:r>
              <a:rPr lang="ja-JP" altLang="en-US" dirty="0" smtClean="0">
                <a:solidFill>
                  <a:srgbClr val="0000FF"/>
                </a:solidFill>
              </a:rPr>
              <a:t>　</a:t>
            </a:r>
            <a:r>
              <a:rPr lang="ja-JP" altLang="en-US" dirty="0" smtClean="0"/>
              <a:t>　３．ﾌｫﾝﾚｯｸﾘﾝｸﾞﾊｳｾﾞﾝ病の腎動脈瘤手術時、離れた下大静脈から出血</a:t>
            </a:r>
            <a:endParaRPr lang="en-US" altLang="ja-JP" dirty="0" smtClean="0"/>
          </a:p>
          <a:p>
            <a:pPr>
              <a:lnSpc>
                <a:spcPct val="110000"/>
              </a:lnSpc>
            </a:pPr>
            <a:r>
              <a:rPr kumimoji="1" lang="en-US" altLang="ja-JP" dirty="0"/>
              <a:t>	</a:t>
            </a:r>
            <a:r>
              <a:rPr kumimoji="1" lang="en-US" altLang="ja-JP" dirty="0" smtClean="0"/>
              <a:t>	</a:t>
            </a:r>
            <a:r>
              <a:rPr kumimoji="1" lang="ja-JP" altLang="en-US" dirty="0" smtClean="0"/>
              <a:t>部分的な大静脈の平滑筋繊維構造の異常</a:t>
            </a:r>
            <a:endParaRPr kumimoji="1" lang="en-US" altLang="ja-JP" dirty="0" smtClean="0"/>
          </a:p>
          <a:p>
            <a:pPr>
              <a:lnSpc>
                <a:spcPct val="110000"/>
              </a:lnSpc>
            </a:pPr>
            <a:endParaRPr kumimoji="1" lang="en-US" altLang="ja-JP" dirty="0" smtClean="0"/>
          </a:p>
          <a:p>
            <a:pPr>
              <a:lnSpc>
                <a:spcPct val="110000"/>
              </a:lnSpc>
            </a:pPr>
            <a:r>
              <a:rPr lang="en-US" altLang="ja-JP" dirty="0" smtClean="0"/>
              <a:t>【</a:t>
            </a:r>
            <a:r>
              <a:rPr lang="ja-JP" altLang="en-US" dirty="0" smtClean="0"/>
              <a:t>死因を予測</a:t>
            </a:r>
            <a:r>
              <a:rPr lang="en-US" altLang="ja-JP" dirty="0" smtClean="0"/>
              <a:t>･</a:t>
            </a:r>
            <a:r>
              <a:rPr lang="ja-JP" altLang="en-US" dirty="0" smtClean="0"/>
              <a:t>推定していた</a:t>
            </a:r>
            <a:r>
              <a:rPr lang="en-US" altLang="ja-JP" dirty="0" smtClean="0"/>
              <a:t>】					</a:t>
            </a:r>
            <a:r>
              <a:rPr lang="ja-JP" altLang="en-US" dirty="0" smtClean="0"/>
              <a:t>　</a:t>
            </a:r>
            <a:r>
              <a:rPr lang="en-US" altLang="ja-JP" dirty="0" smtClean="0"/>
              <a:t>→</a:t>
            </a:r>
            <a:r>
              <a:rPr lang="ja-JP" altLang="en-US" dirty="0" smtClean="0"/>
              <a:t>　予測否定、真死因判明</a:t>
            </a:r>
            <a:r>
              <a:rPr lang="en-US" altLang="ja-JP" dirty="0" smtClean="0"/>
              <a:t> </a:t>
            </a:r>
          </a:p>
          <a:p>
            <a:pPr>
              <a:lnSpc>
                <a:spcPct val="50000"/>
              </a:lnSpc>
            </a:pPr>
            <a:endParaRPr kumimoji="1" lang="en-US" altLang="ja-JP" dirty="0" smtClean="0"/>
          </a:p>
          <a:p>
            <a:pPr>
              <a:lnSpc>
                <a:spcPct val="110000"/>
              </a:lnSpc>
            </a:pPr>
            <a:r>
              <a:rPr kumimoji="1" lang="ja-JP" altLang="en-US" dirty="0" smtClean="0"/>
              <a:t>　　</a:t>
            </a:r>
            <a:r>
              <a:rPr lang="ja-JP" altLang="en-US" dirty="0" smtClean="0"/>
              <a:t>３</a:t>
            </a:r>
            <a:r>
              <a:rPr kumimoji="1" lang="ja-JP" altLang="en-US" dirty="0" smtClean="0"/>
              <a:t>．胆嚢炎</a:t>
            </a:r>
            <a:r>
              <a:rPr kumimoji="1" lang="en-US" altLang="ja-JP" dirty="0" smtClean="0"/>
              <a:t>･</a:t>
            </a:r>
            <a:r>
              <a:rPr kumimoji="1" lang="ja-JP" altLang="en-US" dirty="0" smtClean="0"/>
              <a:t>心不全、ﾍﾞｯﾄﾞ上で急変</a:t>
            </a:r>
            <a:endParaRPr kumimoji="1" lang="en-US" altLang="ja-JP" dirty="0" smtClean="0"/>
          </a:p>
          <a:p>
            <a:pPr>
              <a:lnSpc>
                <a:spcPct val="110000"/>
              </a:lnSpc>
            </a:pPr>
            <a:r>
              <a:rPr kumimoji="1" lang="ja-JP" altLang="en-US" dirty="0" smtClean="0"/>
              <a:t>　</a:t>
            </a:r>
            <a:r>
              <a:rPr lang="en-US" altLang="ja-JP" dirty="0"/>
              <a:t>	</a:t>
            </a:r>
            <a:r>
              <a:rPr lang="en-US" altLang="ja-JP" dirty="0" smtClean="0"/>
              <a:t>	</a:t>
            </a:r>
            <a:r>
              <a:rPr kumimoji="1" lang="ja-JP" altLang="en-US" dirty="0" smtClean="0"/>
              <a:t>解剖にて、心サルコイドーシスが判明　</a:t>
            </a:r>
            <a:endParaRPr kumimoji="1" lang="en-US" altLang="ja-JP" dirty="0" smtClean="0"/>
          </a:p>
          <a:p>
            <a:pPr>
              <a:lnSpc>
                <a:spcPct val="70000"/>
              </a:lnSpc>
            </a:pPr>
            <a:endParaRPr lang="en-US" altLang="ja-JP" dirty="0" smtClean="0"/>
          </a:p>
          <a:p>
            <a:pPr>
              <a:lnSpc>
                <a:spcPct val="110000"/>
              </a:lnSpc>
            </a:pPr>
            <a:r>
              <a:rPr lang="ja-JP" altLang="en-US" dirty="0" smtClean="0"/>
              <a:t>　　４．</a:t>
            </a:r>
            <a:r>
              <a:rPr lang="ja-JP" altLang="en-US" dirty="0"/>
              <a:t>透析管理、シャント閉塞に対し、血管形成、</a:t>
            </a:r>
            <a:r>
              <a:rPr lang="ja-JP" altLang="en-US" dirty="0" smtClean="0"/>
              <a:t>ショック</a:t>
            </a:r>
            <a:endParaRPr lang="en-US" altLang="ja-JP" dirty="0" smtClean="0"/>
          </a:p>
          <a:p>
            <a:pPr>
              <a:lnSpc>
                <a:spcPct val="110000"/>
              </a:lnSpc>
            </a:pPr>
            <a:r>
              <a:rPr lang="ja-JP" altLang="en-US" dirty="0" smtClean="0"/>
              <a:t>　</a:t>
            </a:r>
            <a:r>
              <a:rPr lang="en-US" altLang="ja-JP" dirty="0" smtClean="0"/>
              <a:t>		</a:t>
            </a:r>
            <a:r>
              <a:rPr lang="ja-JP" altLang="en-US" dirty="0" smtClean="0"/>
              <a:t>心アミロイドーシスが判明、シャントフロー急増</a:t>
            </a:r>
            <a:endParaRPr lang="en-US" altLang="ja-JP" dirty="0" smtClean="0"/>
          </a:p>
        </p:txBody>
      </p:sp>
      <p:sp>
        <p:nvSpPr>
          <p:cNvPr id="4" name="テキスト ボックス 3"/>
          <p:cNvSpPr txBox="1"/>
          <p:nvPr/>
        </p:nvSpPr>
        <p:spPr>
          <a:xfrm>
            <a:off x="2812234" y="680413"/>
            <a:ext cx="3474028" cy="46166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kumimoji="1" lang="ja-JP" altLang="en-US" sz="2400" dirty="0" smtClean="0">
                <a:solidFill>
                  <a:schemeClr val="tx1"/>
                </a:solidFill>
              </a:rPr>
              <a:t>調査解剖が貢献した事例</a:t>
            </a:r>
            <a:endParaRPr kumimoji="1" lang="ja-JP" altLang="en-US" sz="2400" dirty="0">
              <a:solidFill>
                <a:schemeClr val="tx1"/>
              </a:solidFill>
            </a:endParaRPr>
          </a:p>
        </p:txBody>
      </p:sp>
    </p:spTree>
    <p:extLst>
      <p:ext uri="{BB962C8B-B14F-4D97-AF65-F5344CB8AC3E}">
        <p14:creationId xmlns:p14="http://schemas.microsoft.com/office/powerpoint/2010/main" val="31014437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58669" y="5280319"/>
            <a:ext cx="7453348" cy="746366"/>
          </a:xfrm>
          <a:prstGeom prst="rect">
            <a:avLst/>
          </a:prstGeom>
          <a:solidFill>
            <a:schemeClr val="accent2">
              <a:lumMod val="40000"/>
              <a:lumOff val="60000"/>
            </a:schemeClr>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25736" y="840378"/>
            <a:ext cx="3027683" cy="362887"/>
          </a:xfrm>
          <a:prstGeom prst="rect">
            <a:avLst/>
          </a:prstGeom>
          <a:solidFill>
            <a:schemeClr val="bg1">
              <a:lumMod val="9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08036" y="4912891"/>
            <a:ext cx="3808401" cy="362887"/>
          </a:xfrm>
          <a:prstGeom prst="rect">
            <a:avLst/>
          </a:prstGeom>
          <a:solidFill>
            <a:schemeClr val="bg1">
              <a:lumMod val="9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302910" y="350546"/>
            <a:ext cx="4437411"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000" dirty="0" smtClean="0"/>
              <a:t>診療関連死に係わる背景因子の考察</a:t>
            </a:r>
            <a:endParaRPr kumimoji="1" lang="en-US" altLang="ja-JP" sz="2000" dirty="0" smtClean="0"/>
          </a:p>
        </p:txBody>
      </p:sp>
      <p:sp>
        <p:nvSpPr>
          <p:cNvPr id="3" name="テキスト ボックス 2"/>
          <p:cNvSpPr txBox="1"/>
          <p:nvPr/>
        </p:nvSpPr>
        <p:spPr>
          <a:xfrm>
            <a:off x="708324" y="836773"/>
            <a:ext cx="8026244" cy="5700023"/>
          </a:xfrm>
          <a:prstGeom prst="rect">
            <a:avLst/>
          </a:prstGeom>
          <a:noFill/>
        </p:spPr>
        <p:txBody>
          <a:bodyPr wrap="square" rtlCol="0">
            <a:spAutoFit/>
          </a:bodyPr>
          <a:lstStyle/>
          <a:p>
            <a:r>
              <a:rPr kumimoji="1" lang="ja-JP" altLang="en-US" dirty="0" smtClean="0"/>
              <a:t>診療関連死の背景にあるもの</a:t>
            </a:r>
            <a:endParaRPr kumimoji="1" lang="en-US" altLang="ja-JP" dirty="0" smtClean="0"/>
          </a:p>
          <a:p>
            <a:pPr>
              <a:lnSpc>
                <a:spcPct val="140000"/>
              </a:lnSpc>
            </a:pPr>
            <a:r>
              <a:rPr lang="en-US" altLang="ja-JP" dirty="0"/>
              <a:t>	</a:t>
            </a:r>
            <a:r>
              <a:rPr lang="en-US" altLang="ja-JP" dirty="0" smtClean="0"/>
              <a:t>1) </a:t>
            </a:r>
            <a:r>
              <a:rPr lang="ja-JP" altLang="en-US" u="sng" dirty="0" smtClean="0"/>
              <a:t>患者側因子；</a:t>
            </a:r>
            <a:r>
              <a:rPr lang="en-US" altLang="ja-JP" dirty="0" smtClean="0">
                <a:solidFill>
                  <a:srgbClr val="FF0000"/>
                </a:solidFill>
              </a:rPr>
              <a:t>				</a:t>
            </a:r>
            <a:r>
              <a:rPr lang="en-US" altLang="ja-JP" u="sng" dirty="0" smtClean="0">
                <a:solidFill>
                  <a:srgbClr val="FF0000"/>
                </a:solidFill>
              </a:rPr>
              <a:t>【</a:t>
            </a:r>
            <a:r>
              <a:rPr lang="ja-JP" altLang="en-US" u="sng" dirty="0" smtClean="0">
                <a:solidFill>
                  <a:srgbClr val="FF0000"/>
                </a:solidFill>
              </a:rPr>
              <a:t>Ｈｉｇｈ</a:t>
            </a:r>
            <a:r>
              <a:rPr lang="en-US" altLang="ja-JP" u="sng" dirty="0" smtClean="0">
                <a:solidFill>
                  <a:srgbClr val="FF0000"/>
                </a:solidFill>
              </a:rPr>
              <a:t> </a:t>
            </a:r>
            <a:r>
              <a:rPr lang="ja-JP" altLang="en-US" u="sng" dirty="0" smtClean="0">
                <a:solidFill>
                  <a:srgbClr val="FF0000"/>
                </a:solidFill>
              </a:rPr>
              <a:t>Ｒｉｓｋ</a:t>
            </a:r>
            <a:r>
              <a:rPr lang="en-US" altLang="ja-JP" u="sng" dirty="0" smtClean="0">
                <a:solidFill>
                  <a:srgbClr val="FF0000"/>
                </a:solidFill>
              </a:rPr>
              <a:t>】</a:t>
            </a:r>
            <a:endParaRPr lang="en-US" altLang="ja-JP" u="sng" dirty="0" smtClean="0"/>
          </a:p>
          <a:p>
            <a:pPr>
              <a:lnSpc>
                <a:spcPct val="120000"/>
              </a:lnSpc>
            </a:pPr>
            <a:r>
              <a:rPr lang="en-US" altLang="ja-JP" dirty="0"/>
              <a:t>	</a:t>
            </a:r>
            <a:r>
              <a:rPr lang="en-US" altLang="ja-JP" dirty="0" smtClean="0"/>
              <a:t>	①</a:t>
            </a:r>
            <a:r>
              <a:rPr lang="ja-JP" altLang="en-US" dirty="0" smtClean="0"/>
              <a:t>高齢化</a:t>
            </a:r>
            <a:r>
              <a:rPr lang="en-US" altLang="ja-JP" dirty="0" smtClean="0"/>
              <a:t>		</a:t>
            </a:r>
            <a:r>
              <a:rPr lang="ja-JP" altLang="en-US" dirty="0" smtClean="0"/>
              <a:t>　</a:t>
            </a:r>
            <a:r>
              <a:rPr lang="ja-JP" altLang="en-US" sz="1600" dirty="0" smtClean="0"/>
              <a:t>・体力、抵抗力の脆弱化</a:t>
            </a:r>
            <a:endParaRPr lang="en-US" altLang="ja-JP" sz="1600" dirty="0" smtClean="0"/>
          </a:p>
          <a:p>
            <a:r>
              <a:rPr kumimoji="1" lang="en-US" altLang="ja-JP" sz="1600" dirty="0"/>
              <a:t>	</a:t>
            </a:r>
            <a:r>
              <a:rPr kumimoji="1" lang="en-US" altLang="ja-JP" sz="1600" dirty="0" smtClean="0"/>
              <a:t>					</a:t>
            </a:r>
            <a:r>
              <a:rPr kumimoji="1" lang="ja-JP" altLang="en-US" sz="1600" dirty="0" smtClean="0"/>
              <a:t>　・理解力、判断力の低下</a:t>
            </a:r>
            <a:endParaRPr kumimoji="1" lang="en-US" altLang="ja-JP" sz="1600" dirty="0" smtClean="0"/>
          </a:p>
          <a:p>
            <a:r>
              <a:rPr lang="en-US" altLang="ja-JP" sz="1600" dirty="0"/>
              <a:t>	</a:t>
            </a:r>
            <a:r>
              <a:rPr lang="en-US" altLang="ja-JP" sz="1600" dirty="0" smtClean="0"/>
              <a:t>					</a:t>
            </a:r>
            <a:r>
              <a:rPr lang="ja-JP" altLang="en-US" sz="1600" dirty="0" smtClean="0"/>
              <a:t>　・家族の支えの欠如</a:t>
            </a:r>
            <a:r>
              <a:rPr lang="en-US" altLang="ja-JP" sz="1600" dirty="0" smtClean="0"/>
              <a:t>(</a:t>
            </a:r>
            <a:r>
              <a:rPr lang="ja-JP" altLang="en-US" sz="1600" dirty="0" smtClean="0"/>
              <a:t>傾向）</a:t>
            </a:r>
            <a:endParaRPr lang="en-US" altLang="ja-JP" sz="1600" dirty="0" smtClean="0"/>
          </a:p>
          <a:p>
            <a:pPr>
              <a:lnSpc>
                <a:spcPct val="110000"/>
              </a:lnSpc>
            </a:pPr>
            <a:r>
              <a:rPr kumimoji="1" lang="en-US" altLang="ja-JP" dirty="0"/>
              <a:t>	</a:t>
            </a:r>
            <a:r>
              <a:rPr kumimoji="1" lang="en-US" altLang="ja-JP" dirty="0" smtClean="0"/>
              <a:t>	②</a:t>
            </a:r>
            <a:r>
              <a:rPr kumimoji="1" lang="ja-JP" altLang="en-US" dirty="0" smtClean="0"/>
              <a:t>合併疾患の併存</a:t>
            </a:r>
            <a:r>
              <a:rPr kumimoji="1" lang="en-US" altLang="ja-JP" dirty="0" smtClean="0"/>
              <a:t> </a:t>
            </a:r>
            <a:r>
              <a:rPr kumimoji="1" lang="ja-JP" altLang="en-US" sz="1600" dirty="0" smtClean="0"/>
              <a:t>・複数合併（糖尿病、脳神経障害、心疾患等</a:t>
            </a:r>
            <a:r>
              <a:rPr kumimoji="1" lang="en-US" altLang="ja-JP" sz="1600" dirty="0" smtClean="0"/>
              <a:t>)</a:t>
            </a:r>
          </a:p>
          <a:p>
            <a:pPr>
              <a:lnSpc>
                <a:spcPct val="90000"/>
              </a:lnSpc>
            </a:pPr>
            <a:r>
              <a:rPr lang="en-US" altLang="ja-JP" sz="1600" dirty="0"/>
              <a:t>	</a:t>
            </a:r>
            <a:r>
              <a:rPr lang="en-US" altLang="ja-JP" sz="1600" dirty="0" smtClean="0"/>
              <a:t>					</a:t>
            </a:r>
            <a:r>
              <a:rPr lang="ja-JP" altLang="en-US" sz="1600" dirty="0" smtClean="0"/>
              <a:t>　・未治療、自覚</a:t>
            </a:r>
            <a:r>
              <a:rPr lang="en-US" altLang="ja-JP" sz="1600" dirty="0" smtClean="0"/>
              <a:t>･</a:t>
            </a:r>
            <a:r>
              <a:rPr lang="ja-JP" altLang="en-US" sz="1600" dirty="0" smtClean="0"/>
              <a:t>対応の欠如</a:t>
            </a:r>
            <a:endParaRPr kumimoji="1" lang="en-US" altLang="ja-JP" sz="1600" dirty="0"/>
          </a:p>
          <a:p>
            <a:pPr>
              <a:lnSpc>
                <a:spcPct val="140000"/>
              </a:lnSpc>
            </a:pPr>
            <a:r>
              <a:rPr lang="en-US" altLang="ja-JP" dirty="0" smtClean="0"/>
              <a:t>	2) </a:t>
            </a:r>
            <a:r>
              <a:rPr lang="ja-JP" altLang="en-US" u="sng" dirty="0" smtClean="0"/>
              <a:t>医療側因子；</a:t>
            </a:r>
            <a:r>
              <a:rPr lang="en-US" altLang="ja-JP" dirty="0" smtClean="0"/>
              <a:t>				</a:t>
            </a:r>
            <a:r>
              <a:rPr lang="en-US" altLang="ja-JP" u="sng" dirty="0" smtClean="0">
                <a:solidFill>
                  <a:srgbClr val="FF0000"/>
                </a:solidFill>
              </a:rPr>
              <a:t>【</a:t>
            </a:r>
            <a:r>
              <a:rPr lang="ja-JP" altLang="en-US" u="sng" dirty="0" smtClean="0">
                <a:solidFill>
                  <a:srgbClr val="FF0000"/>
                </a:solidFill>
              </a:rPr>
              <a:t>Ｈｉｇｈ</a:t>
            </a:r>
            <a:r>
              <a:rPr lang="en-US" altLang="ja-JP" u="sng" dirty="0" smtClean="0">
                <a:solidFill>
                  <a:srgbClr val="FF0000"/>
                </a:solidFill>
              </a:rPr>
              <a:t> </a:t>
            </a:r>
            <a:r>
              <a:rPr lang="en-US" altLang="ja-JP" u="sng" dirty="0" smtClean="0">
                <a:solidFill>
                  <a:srgbClr val="FF0000"/>
                </a:solidFill>
                <a:latin typeface="+mn-ea"/>
                <a:cs typeface="ＭＳ Ｐゴシック"/>
              </a:rPr>
              <a:t>Result</a:t>
            </a:r>
            <a:r>
              <a:rPr lang="en-US" altLang="ja-JP" u="sng" dirty="0" smtClean="0">
                <a:solidFill>
                  <a:srgbClr val="FF0000"/>
                </a:solidFill>
              </a:rPr>
              <a:t>】</a:t>
            </a:r>
          </a:p>
          <a:p>
            <a:pPr>
              <a:lnSpc>
                <a:spcPct val="120000"/>
              </a:lnSpc>
            </a:pPr>
            <a:r>
              <a:rPr kumimoji="1" lang="en-US" altLang="ja-JP" dirty="0"/>
              <a:t>	</a:t>
            </a:r>
            <a:r>
              <a:rPr kumimoji="1" lang="en-US" altLang="ja-JP" dirty="0" smtClean="0"/>
              <a:t>	①</a:t>
            </a:r>
            <a:r>
              <a:rPr kumimoji="1" lang="ja-JP" altLang="en-US" dirty="0" smtClean="0"/>
              <a:t>高度</a:t>
            </a:r>
            <a:r>
              <a:rPr kumimoji="1" lang="en-US" altLang="ja-JP" dirty="0" smtClean="0"/>
              <a:t>･</a:t>
            </a:r>
            <a:r>
              <a:rPr kumimoji="1" lang="ja-JP" altLang="en-US" dirty="0" smtClean="0"/>
              <a:t>複雑医療　</a:t>
            </a:r>
            <a:r>
              <a:rPr kumimoji="1" lang="en-US" altLang="ja-JP" dirty="0" smtClean="0"/>
              <a:t> </a:t>
            </a:r>
            <a:r>
              <a:rPr kumimoji="1" lang="ja-JP" altLang="en-US" sz="1600" dirty="0" smtClean="0"/>
              <a:t>・先進技術（新開発治療法、機器）</a:t>
            </a:r>
            <a:endParaRPr kumimoji="1" lang="en-US" altLang="ja-JP" sz="1600" dirty="0" smtClean="0"/>
          </a:p>
          <a:p>
            <a:r>
              <a:rPr lang="en-US" altLang="ja-JP" sz="1600" dirty="0"/>
              <a:t>	</a:t>
            </a:r>
            <a:r>
              <a:rPr lang="en-US" altLang="ja-JP" sz="1600" dirty="0" smtClean="0"/>
              <a:t>					</a:t>
            </a:r>
            <a:r>
              <a:rPr lang="ja-JP" altLang="en-US" sz="1600" dirty="0" smtClean="0"/>
              <a:t>　・薬剤</a:t>
            </a:r>
            <a:r>
              <a:rPr lang="en-US" altLang="ja-JP" sz="1600" dirty="0" smtClean="0"/>
              <a:t>(</a:t>
            </a:r>
            <a:r>
              <a:rPr lang="ja-JP" altLang="en-US" sz="1600" dirty="0" smtClean="0"/>
              <a:t>遺伝子標的薬、強力抗がん剤）</a:t>
            </a:r>
            <a:endParaRPr lang="en-US" altLang="ja-JP" sz="1600" dirty="0" smtClean="0"/>
          </a:p>
          <a:p>
            <a:r>
              <a:rPr kumimoji="1" lang="en-US" altLang="ja-JP" sz="1600" dirty="0"/>
              <a:t>	</a:t>
            </a:r>
            <a:r>
              <a:rPr kumimoji="1" lang="en-US" altLang="ja-JP" sz="1600" dirty="0" smtClean="0"/>
              <a:t>					</a:t>
            </a:r>
            <a:r>
              <a:rPr kumimoji="1" lang="ja-JP" altLang="en-US" sz="1600" dirty="0" smtClean="0"/>
              <a:t>　・低侵襲手術</a:t>
            </a:r>
            <a:r>
              <a:rPr kumimoji="1" lang="en-US" altLang="ja-JP" sz="1600" dirty="0" smtClean="0"/>
              <a:t>･</a:t>
            </a:r>
            <a:r>
              <a:rPr kumimoji="1" lang="ja-JP" altLang="en-US" sz="1600" dirty="0" smtClean="0"/>
              <a:t>治療；</a:t>
            </a:r>
            <a:r>
              <a:rPr kumimoji="1" lang="en-US" altLang="ja-JP" sz="1600" dirty="0" smtClean="0"/>
              <a:t> </a:t>
            </a:r>
            <a:r>
              <a:rPr kumimoji="1" lang="ja-JP" altLang="en-US" sz="1600" dirty="0" smtClean="0"/>
              <a:t>より高度</a:t>
            </a:r>
            <a:r>
              <a:rPr kumimoji="1" lang="en-US" altLang="ja-JP" sz="1600" dirty="0" smtClean="0"/>
              <a:t>･</a:t>
            </a:r>
            <a:r>
              <a:rPr kumimoji="1" lang="ja-JP" altLang="en-US" sz="1600" dirty="0" smtClean="0"/>
              <a:t>複雑な経験必要</a:t>
            </a:r>
            <a:endParaRPr kumimoji="1" lang="en-US" altLang="ja-JP" sz="1600" dirty="0" smtClean="0"/>
          </a:p>
          <a:p>
            <a:r>
              <a:rPr lang="en-US" altLang="ja-JP" dirty="0"/>
              <a:t>	</a:t>
            </a:r>
            <a:r>
              <a:rPr lang="en-US" altLang="ja-JP" dirty="0" smtClean="0"/>
              <a:t>	②</a:t>
            </a:r>
            <a:r>
              <a:rPr lang="ja-JP" altLang="en-US" dirty="0" smtClean="0"/>
              <a:t>チームによる緻密な管理を前提</a:t>
            </a:r>
            <a:endParaRPr lang="en-US" altLang="ja-JP" dirty="0" smtClean="0"/>
          </a:p>
          <a:p>
            <a:r>
              <a:rPr kumimoji="1" lang="en-US" altLang="ja-JP" dirty="0"/>
              <a:t>	</a:t>
            </a:r>
            <a:r>
              <a:rPr kumimoji="1" lang="en-US" altLang="ja-JP" dirty="0" smtClean="0"/>
              <a:t>					</a:t>
            </a:r>
            <a:r>
              <a:rPr kumimoji="1" lang="ja-JP" altLang="en-US" dirty="0" smtClean="0"/>
              <a:t>　</a:t>
            </a:r>
            <a:r>
              <a:rPr kumimoji="1" lang="ja-JP" altLang="en-US" sz="1600" dirty="0" smtClean="0"/>
              <a:t>・小さな間違い</a:t>
            </a:r>
            <a:r>
              <a:rPr kumimoji="1" lang="en-US" altLang="ja-JP" sz="1600" dirty="0" smtClean="0"/>
              <a:t> → </a:t>
            </a:r>
            <a:r>
              <a:rPr kumimoji="1" lang="ja-JP" altLang="en-US" sz="1600" dirty="0" smtClean="0"/>
              <a:t>大きな影響へ繋がる</a:t>
            </a:r>
            <a:endParaRPr kumimoji="1" lang="en-US" altLang="ja-JP" sz="1600" dirty="0" smtClean="0"/>
          </a:p>
          <a:p>
            <a:r>
              <a:rPr lang="en-US" altLang="ja-JP" sz="1600" dirty="0"/>
              <a:t>	</a:t>
            </a:r>
            <a:r>
              <a:rPr lang="en-US" altLang="ja-JP" sz="1600" dirty="0" smtClean="0"/>
              <a:t>					</a:t>
            </a:r>
            <a:r>
              <a:rPr lang="ja-JP" altLang="en-US" sz="1600" dirty="0" smtClean="0"/>
              <a:t>　・システム化した綿密な管理</a:t>
            </a:r>
            <a:r>
              <a:rPr lang="en-US" altLang="ja-JP" sz="1600" dirty="0" smtClean="0"/>
              <a:t>･</a:t>
            </a:r>
            <a:r>
              <a:rPr lang="ja-JP" altLang="en-US" sz="1600" dirty="0" smtClean="0"/>
              <a:t>チーム連携必要</a:t>
            </a:r>
            <a:endParaRPr lang="en-US" altLang="ja-JP" sz="1600" dirty="0" smtClean="0"/>
          </a:p>
          <a:p>
            <a:pPr>
              <a:lnSpc>
                <a:spcPct val="140000"/>
              </a:lnSpc>
            </a:pPr>
            <a:r>
              <a:rPr kumimoji="1" lang="ja-JP" altLang="en-US" dirty="0" smtClean="0"/>
              <a:t>診療関連死の特徴　</a:t>
            </a:r>
            <a:r>
              <a:rPr kumimoji="1" lang="en-US" altLang="ja-JP" dirty="0" smtClean="0"/>
              <a:t>【</a:t>
            </a:r>
            <a:r>
              <a:rPr kumimoji="1" lang="ja-JP" altLang="en-US" dirty="0" smtClean="0"/>
              <a:t>近年の傾向？</a:t>
            </a:r>
            <a:r>
              <a:rPr kumimoji="1" lang="en-US" altLang="ja-JP" dirty="0" smtClean="0"/>
              <a:t>】</a:t>
            </a:r>
          </a:p>
          <a:p>
            <a:pPr>
              <a:lnSpc>
                <a:spcPct val="150000"/>
              </a:lnSpc>
            </a:pPr>
            <a:r>
              <a:rPr lang="en-US" altLang="ja-JP" dirty="0"/>
              <a:t>	</a:t>
            </a:r>
            <a:r>
              <a:rPr lang="en-US" altLang="ja-JP" dirty="0" smtClean="0"/>
              <a:t>1) </a:t>
            </a:r>
            <a:r>
              <a:rPr lang="ja-JP" altLang="en-US" dirty="0" smtClean="0"/>
              <a:t>外因</a:t>
            </a:r>
            <a:r>
              <a:rPr lang="en-US" altLang="ja-JP" dirty="0" smtClean="0"/>
              <a:t> </a:t>
            </a:r>
            <a:r>
              <a:rPr lang="ja-JP" altLang="en-US" dirty="0" smtClean="0"/>
              <a:t>（直接診療が関与</a:t>
            </a:r>
            <a:r>
              <a:rPr lang="en-US" altLang="ja-JP" dirty="0" smtClean="0"/>
              <a:t>)</a:t>
            </a:r>
            <a:r>
              <a:rPr lang="ja-JP" altLang="en-US" dirty="0" smtClean="0"/>
              <a:t>と、内因</a:t>
            </a:r>
            <a:r>
              <a:rPr lang="en-US" altLang="ja-JP" dirty="0" smtClean="0"/>
              <a:t> (</a:t>
            </a:r>
            <a:r>
              <a:rPr lang="ja-JP" altLang="en-US" dirty="0" smtClean="0"/>
              <a:t>原疾患、複数合併症、免疫力等）が交錯</a:t>
            </a:r>
            <a:endParaRPr lang="en-US" altLang="ja-JP" dirty="0"/>
          </a:p>
          <a:p>
            <a:pPr>
              <a:lnSpc>
                <a:spcPct val="120000"/>
              </a:lnSpc>
            </a:pPr>
            <a:r>
              <a:rPr kumimoji="1" lang="en-US" altLang="ja-JP" dirty="0" smtClean="0"/>
              <a:t>	2) </a:t>
            </a:r>
            <a:r>
              <a:rPr kumimoji="1" lang="ja-JP" altLang="en-US" dirty="0" smtClean="0"/>
              <a:t>チーム医療内での意志の伝達・情報共有化が対応しきれていない</a:t>
            </a:r>
            <a:endParaRPr kumimoji="1" lang="en-US" altLang="ja-JP" dirty="0" smtClean="0"/>
          </a:p>
          <a:p>
            <a:pPr>
              <a:lnSpc>
                <a:spcPct val="60000"/>
              </a:lnSpc>
            </a:pPr>
            <a:endParaRPr lang="en-US" altLang="ja-JP" dirty="0" smtClean="0"/>
          </a:p>
          <a:p>
            <a:r>
              <a:rPr lang="ja-JP" altLang="en-US" dirty="0" smtClean="0"/>
              <a:t>　　原因究明としての、解剖</a:t>
            </a:r>
            <a:r>
              <a:rPr lang="en-US" altLang="ja-JP" dirty="0" smtClean="0"/>
              <a:t>(</a:t>
            </a:r>
            <a:r>
              <a:rPr lang="ja-JP" altLang="en-US" dirty="0" smtClean="0"/>
              <a:t>調査解剖</a:t>
            </a:r>
            <a:r>
              <a:rPr lang="en-US" altLang="ja-JP" dirty="0" smtClean="0"/>
              <a:t>)</a:t>
            </a:r>
            <a:r>
              <a:rPr lang="ja-JP" altLang="en-US" dirty="0" smtClean="0"/>
              <a:t>の意義は、以前よりも増している</a:t>
            </a:r>
            <a:endParaRPr kumimoji="1" lang="ja-JP" altLang="en-US" dirty="0"/>
          </a:p>
        </p:txBody>
      </p:sp>
      <p:cxnSp>
        <p:nvCxnSpPr>
          <p:cNvPr id="7" name="直線コネクタ 6"/>
          <p:cNvCxnSpPr/>
          <p:nvPr/>
        </p:nvCxnSpPr>
        <p:spPr>
          <a:xfrm>
            <a:off x="1111284" y="6415163"/>
            <a:ext cx="64749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1407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p:cNvSpPr/>
          <p:nvPr/>
        </p:nvSpPr>
        <p:spPr>
          <a:xfrm>
            <a:off x="1508172" y="3402070"/>
            <a:ext cx="1407252" cy="283506"/>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5661415" y="3402070"/>
            <a:ext cx="1407252" cy="283506"/>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5597653" y="4266007"/>
            <a:ext cx="2965218" cy="329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2" name="角丸四角形 71"/>
          <p:cNvSpPr/>
          <p:nvPr/>
        </p:nvSpPr>
        <p:spPr>
          <a:xfrm>
            <a:off x="1508172" y="4266007"/>
            <a:ext cx="2127724" cy="329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605140" y="400342"/>
            <a:ext cx="365966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en-US" altLang="ja-JP" dirty="0" smtClean="0"/>
              <a:t>③ </a:t>
            </a:r>
            <a:r>
              <a:rPr kumimoji="1" lang="ja-JP" altLang="en-US" dirty="0" smtClean="0"/>
              <a:t>「医療事故調査」</a:t>
            </a:r>
            <a:r>
              <a:rPr kumimoji="1" lang="en-US" altLang="ja-JP" dirty="0" smtClean="0"/>
              <a:t> </a:t>
            </a:r>
            <a:r>
              <a:rPr kumimoji="1" lang="ja-JP" altLang="en-US" dirty="0" smtClean="0"/>
              <a:t>の考え方</a:t>
            </a:r>
            <a:r>
              <a:rPr kumimoji="1" lang="en-US" altLang="ja-JP" dirty="0" smtClean="0"/>
              <a:t> </a:t>
            </a:r>
            <a:r>
              <a:rPr kumimoji="1" lang="ja-JP" altLang="en-US" dirty="0" smtClean="0"/>
              <a:t>／</a:t>
            </a:r>
            <a:r>
              <a:rPr kumimoji="1" lang="en-US" altLang="ja-JP" dirty="0" smtClean="0"/>
              <a:t> </a:t>
            </a:r>
            <a:r>
              <a:rPr kumimoji="1" lang="ja-JP" altLang="en-US" dirty="0" smtClean="0"/>
              <a:t>１</a:t>
            </a:r>
            <a:endParaRPr kumimoji="1" lang="ja-JP" altLang="en-US" dirty="0"/>
          </a:p>
        </p:txBody>
      </p:sp>
      <p:sp>
        <p:nvSpPr>
          <p:cNvPr id="4" name="テキスト ボックス 3"/>
          <p:cNvSpPr txBox="1"/>
          <p:nvPr/>
        </p:nvSpPr>
        <p:spPr>
          <a:xfrm>
            <a:off x="884492" y="1031962"/>
            <a:ext cx="7678379" cy="3620992"/>
          </a:xfrm>
          <a:prstGeom prst="rect">
            <a:avLst/>
          </a:prstGeom>
          <a:noFill/>
        </p:spPr>
        <p:txBody>
          <a:bodyPr wrap="none" rtlCol="0">
            <a:spAutoFit/>
          </a:bodyPr>
          <a:lstStyle/>
          <a:p>
            <a:r>
              <a:rPr lang="ja-JP" altLang="en-US" dirty="0" smtClean="0"/>
              <a:t>１．「医療事故調査」の位置づけ・目的</a:t>
            </a:r>
            <a:endParaRPr lang="en-US" altLang="ja-JP" dirty="0" smtClean="0"/>
          </a:p>
          <a:p>
            <a:pPr>
              <a:lnSpc>
                <a:spcPct val="130000"/>
              </a:lnSpc>
            </a:pPr>
            <a:r>
              <a:rPr kumimoji="1" lang="en-US" altLang="ja-JP" dirty="0"/>
              <a:t>	</a:t>
            </a:r>
            <a:r>
              <a:rPr kumimoji="1" lang="en-US" altLang="ja-JP" dirty="0" smtClean="0"/>
              <a:t>ⅰ</a:t>
            </a:r>
            <a:r>
              <a:rPr kumimoji="1" lang="ja-JP" altLang="en-US" dirty="0" smtClean="0"/>
              <a:t>　死亡原因の究明</a:t>
            </a:r>
            <a:endParaRPr kumimoji="1" lang="en-US" altLang="ja-JP" dirty="0" smtClean="0"/>
          </a:p>
          <a:p>
            <a:r>
              <a:rPr lang="en-US" altLang="ja-JP" dirty="0"/>
              <a:t>	</a:t>
            </a:r>
            <a:r>
              <a:rPr lang="en-US" altLang="ja-JP" dirty="0" smtClean="0"/>
              <a:t>		</a:t>
            </a:r>
            <a:r>
              <a:rPr lang="ja-JP" altLang="en-US" dirty="0" smtClean="0"/>
              <a:t>具体的</a:t>
            </a:r>
            <a:r>
              <a:rPr lang="en-US" altLang="ja-JP" dirty="0" smtClean="0"/>
              <a:t>Data</a:t>
            </a:r>
            <a:r>
              <a:rPr lang="ja-JP" altLang="en-US" dirty="0" smtClean="0"/>
              <a:t>に基づき</a:t>
            </a:r>
            <a:r>
              <a:rPr lang="en-US" altLang="ja-JP" dirty="0" smtClean="0"/>
              <a:t>､</a:t>
            </a:r>
            <a:r>
              <a:rPr lang="ja-JP" altLang="en-US" dirty="0" smtClean="0"/>
              <a:t>医学的な死因を究明</a:t>
            </a:r>
            <a:endParaRPr lang="en-US" altLang="ja-JP" dirty="0" smtClean="0"/>
          </a:p>
          <a:p>
            <a:pPr>
              <a:lnSpc>
                <a:spcPct val="130000"/>
              </a:lnSpc>
            </a:pPr>
            <a:r>
              <a:rPr kumimoji="1" lang="en-US" altLang="ja-JP" dirty="0"/>
              <a:t>	</a:t>
            </a:r>
            <a:r>
              <a:rPr kumimoji="1" lang="en-US" altLang="ja-JP" dirty="0" smtClean="0"/>
              <a:t>ⅱ</a:t>
            </a:r>
            <a:r>
              <a:rPr kumimoji="1" lang="ja-JP" altLang="en-US" dirty="0" smtClean="0"/>
              <a:t>　診療行為の医学的評価</a:t>
            </a:r>
            <a:endParaRPr kumimoji="1" lang="en-US" altLang="ja-JP" dirty="0" smtClean="0"/>
          </a:p>
          <a:p>
            <a:r>
              <a:rPr lang="en-US" altLang="ja-JP" dirty="0"/>
              <a:t>	</a:t>
            </a:r>
            <a:r>
              <a:rPr lang="en-US" altLang="ja-JP" dirty="0" smtClean="0"/>
              <a:t>		</a:t>
            </a:r>
            <a:r>
              <a:rPr lang="ja-JP" altLang="en-US" dirty="0" smtClean="0"/>
              <a:t>医学的評価であり、　法的評価ではない</a:t>
            </a:r>
            <a:endParaRPr lang="en-US" altLang="ja-JP" dirty="0" smtClean="0"/>
          </a:p>
          <a:p>
            <a:pPr>
              <a:lnSpc>
                <a:spcPct val="130000"/>
              </a:lnSpc>
            </a:pPr>
            <a:r>
              <a:rPr kumimoji="1" lang="en-US" altLang="ja-JP" dirty="0"/>
              <a:t>	</a:t>
            </a:r>
            <a:r>
              <a:rPr kumimoji="1" lang="en-US" altLang="ja-JP" dirty="0" smtClean="0"/>
              <a:t>ⅲ</a:t>
            </a:r>
            <a:r>
              <a:rPr kumimoji="1" lang="ja-JP" altLang="en-US" dirty="0" smtClean="0"/>
              <a:t>　再発防止への提言</a:t>
            </a:r>
            <a:endParaRPr kumimoji="1" lang="en-US" altLang="ja-JP" dirty="0" smtClean="0"/>
          </a:p>
          <a:p>
            <a:pPr>
              <a:lnSpc>
                <a:spcPct val="70000"/>
              </a:lnSpc>
            </a:pPr>
            <a:endParaRPr kumimoji="1" lang="en-US" altLang="ja-JP" dirty="0" smtClean="0"/>
          </a:p>
          <a:p>
            <a:pPr>
              <a:lnSpc>
                <a:spcPct val="70000"/>
              </a:lnSpc>
            </a:pPr>
            <a:r>
              <a:rPr lang="ja-JP" altLang="en-US" dirty="0" smtClean="0"/>
              <a:t>２．診療評価の「視点」</a:t>
            </a:r>
            <a:endParaRPr lang="en-US" altLang="ja-JP" dirty="0" smtClean="0"/>
          </a:p>
          <a:p>
            <a:pPr>
              <a:lnSpc>
                <a:spcPct val="120000"/>
              </a:lnSpc>
            </a:pPr>
            <a:r>
              <a:rPr kumimoji="1" lang="en-US" altLang="ja-JP" dirty="0"/>
              <a:t>	</a:t>
            </a:r>
            <a:r>
              <a:rPr kumimoji="1" lang="ja-JP" altLang="en-US" dirty="0" smtClean="0"/>
              <a:t>　</a:t>
            </a:r>
            <a:r>
              <a:rPr lang="en-US" altLang="ja-JP" dirty="0" smtClean="0"/>
              <a:t> </a:t>
            </a:r>
            <a:r>
              <a:rPr lang="ja-JP" altLang="en-US" dirty="0" smtClean="0"/>
              <a:t>事前的評価　</a:t>
            </a:r>
            <a:r>
              <a:rPr lang="en-US" altLang="ja-JP" dirty="0" smtClean="0"/>
              <a:t>						</a:t>
            </a:r>
            <a:r>
              <a:rPr lang="ja-JP" altLang="en-US" dirty="0" smtClean="0"/>
              <a:t>　</a:t>
            </a:r>
            <a:r>
              <a:rPr lang="en-US" altLang="ja-JP" dirty="0"/>
              <a:t> </a:t>
            </a:r>
            <a:r>
              <a:rPr lang="ja-JP" altLang="en-US" dirty="0" smtClean="0"/>
              <a:t>事後的評価</a:t>
            </a:r>
            <a:endParaRPr kumimoji="1" lang="en-US" altLang="ja-JP" dirty="0" smtClean="0"/>
          </a:p>
          <a:p>
            <a:pPr>
              <a:lnSpc>
                <a:spcPct val="120000"/>
              </a:lnSpc>
            </a:pPr>
            <a:r>
              <a:rPr kumimoji="1" lang="en-US" altLang="ja-JP" sz="1400" dirty="0" smtClean="0"/>
              <a:t>	</a:t>
            </a:r>
            <a:r>
              <a:rPr kumimoji="1" lang="ja-JP" altLang="en-US" sz="1400" dirty="0" smtClean="0"/>
              <a:t>・診療行為の時点において</a:t>
            </a:r>
            <a:r>
              <a:rPr kumimoji="1" lang="en-US" altLang="ja-JP" sz="1400" dirty="0" smtClean="0"/>
              <a:t>			</a:t>
            </a:r>
            <a:r>
              <a:rPr kumimoji="1" lang="ja-JP" altLang="en-US" sz="1400" dirty="0" smtClean="0"/>
              <a:t>　　　</a:t>
            </a:r>
            <a:r>
              <a:rPr kumimoji="1" lang="en-US" altLang="ja-JP" sz="1400" dirty="0" smtClean="0"/>
              <a:t>		</a:t>
            </a:r>
            <a:r>
              <a:rPr kumimoji="1" lang="ja-JP" altLang="en-US" sz="1400" dirty="0" smtClean="0"/>
              <a:t>・</a:t>
            </a:r>
            <a:r>
              <a:rPr lang="ja-JP" altLang="en-US" sz="1400" dirty="0" smtClean="0"/>
              <a:t>結果</a:t>
            </a:r>
            <a:r>
              <a:rPr lang="ja-JP" altLang="en-US" sz="1400" dirty="0"/>
              <a:t>から見てどのような対応</a:t>
            </a:r>
            <a:r>
              <a:rPr lang="ja-JP" altLang="en-US" sz="1400" dirty="0" smtClean="0"/>
              <a:t>を</a:t>
            </a:r>
            <a:endParaRPr lang="en-US" altLang="ja-JP" sz="1400" dirty="0" smtClean="0"/>
          </a:p>
          <a:p>
            <a:r>
              <a:rPr lang="en-US" altLang="ja-JP" sz="1400" dirty="0" smtClean="0"/>
              <a:t>	 </a:t>
            </a:r>
            <a:r>
              <a:rPr lang="ja-JP" altLang="en-US" sz="1400" dirty="0" smtClean="0"/>
              <a:t>その</a:t>
            </a:r>
            <a:r>
              <a:rPr lang="ja-JP" altLang="en-US" sz="1400" dirty="0"/>
              <a:t>行為が適切であったか否か。</a:t>
            </a:r>
            <a:r>
              <a:rPr lang="en-US" altLang="ja-JP" sz="1400" dirty="0" smtClean="0"/>
              <a:t>				</a:t>
            </a:r>
            <a:r>
              <a:rPr lang="ja-JP" altLang="en-US" sz="1400" dirty="0" smtClean="0"/>
              <a:t>　すれば死亡を回避</a:t>
            </a:r>
            <a:r>
              <a:rPr lang="ja-JP" altLang="en-US" sz="1400" dirty="0"/>
              <a:t>できたか</a:t>
            </a:r>
            <a:r>
              <a:rPr lang="ja-JP" altLang="en-US" sz="1400" dirty="0" smtClean="0"/>
              <a:t>。</a:t>
            </a:r>
            <a:endParaRPr lang="en-US" altLang="ja-JP" sz="1400" dirty="0" smtClean="0"/>
          </a:p>
          <a:p>
            <a:endParaRPr kumimoji="1" lang="en-US" altLang="ja-JP" sz="1400" dirty="0" smtClean="0"/>
          </a:p>
          <a:p>
            <a:pPr>
              <a:lnSpc>
                <a:spcPct val="70000"/>
              </a:lnSpc>
            </a:pPr>
            <a:r>
              <a:rPr lang="en-US" altLang="ja-JP" sz="1400" dirty="0" smtClean="0"/>
              <a:t>	</a:t>
            </a:r>
            <a:r>
              <a:rPr lang="ja-JP" altLang="en-US" dirty="0" smtClean="0"/>
              <a:t>　医学的評価はこちら</a:t>
            </a:r>
            <a:r>
              <a:rPr lang="en-US" altLang="ja-JP" dirty="0"/>
              <a:t>	</a:t>
            </a:r>
            <a:r>
              <a:rPr lang="ja-JP" altLang="en-US" dirty="0" smtClean="0"/>
              <a:t>　　</a:t>
            </a:r>
            <a:r>
              <a:rPr lang="en-US" altLang="ja-JP" dirty="0" smtClean="0"/>
              <a:t>			</a:t>
            </a:r>
            <a:r>
              <a:rPr lang="ja-JP" altLang="en-US" dirty="0" smtClean="0"/>
              <a:t>　　　　</a:t>
            </a:r>
            <a:r>
              <a:rPr lang="en-US" altLang="ja-JP" dirty="0" smtClean="0"/>
              <a:t>→ </a:t>
            </a:r>
            <a:r>
              <a:rPr lang="ja-JP" altLang="en-US" dirty="0" smtClean="0"/>
              <a:t>再発防止の提言に活かす</a:t>
            </a:r>
            <a:endParaRPr kumimoji="1" lang="ja-JP" altLang="en-US" dirty="0"/>
          </a:p>
        </p:txBody>
      </p:sp>
      <p:cxnSp>
        <p:nvCxnSpPr>
          <p:cNvPr id="7" name="直線コネクタ 6"/>
          <p:cNvCxnSpPr/>
          <p:nvPr/>
        </p:nvCxnSpPr>
        <p:spPr>
          <a:xfrm>
            <a:off x="2349678" y="2627162"/>
            <a:ext cx="37905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4569879" y="3424465"/>
            <a:ext cx="0" cy="1259287"/>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6193590" y="769674"/>
            <a:ext cx="2841643" cy="1015663"/>
          </a:xfrm>
          <a:prstGeom prst="rect">
            <a:avLst/>
          </a:prstGeom>
          <a:noFill/>
        </p:spPr>
        <p:txBody>
          <a:bodyPr wrap="none" rtlCol="0">
            <a:spAutoFit/>
          </a:bodyPr>
          <a:lstStyle/>
          <a:p>
            <a:r>
              <a:rPr lang="ja-JP" altLang="en-US" sz="1200" dirty="0" smtClean="0"/>
              <a:t>参照：</a:t>
            </a:r>
            <a:endParaRPr kumimoji="1" lang="en-US" altLang="ja-JP" sz="1200" dirty="0" smtClean="0"/>
          </a:p>
          <a:p>
            <a:r>
              <a:rPr kumimoji="1" lang="ja-JP" altLang="en-US" sz="1200" dirty="0" smtClean="0"/>
              <a:t>厚労科研；診療行為に関連した死亡の</a:t>
            </a:r>
            <a:endParaRPr kumimoji="1" lang="en-US" altLang="ja-JP" sz="1200" dirty="0" smtClean="0"/>
          </a:p>
          <a:p>
            <a:r>
              <a:rPr lang="ja-JP" altLang="en-US" sz="1200" dirty="0" smtClean="0"/>
              <a:t>調査分析に従事する者の育成・資質向上</a:t>
            </a:r>
            <a:endParaRPr lang="en-US" altLang="ja-JP" sz="1200" dirty="0" smtClean="0"/>
          </a:p>
          <a:p>
            <a:r>
              <a:rPr kumimoji="1" lang="ja-JP" altLang="en-US" sz="1200" dirty="0" smtClean="0"/>
              <a:t>のための手法に関する研究</a:t>
            </a:r>
            <a:endParaRPr kumimoji="1" lang="en-US" altLang="ja-JP" sz="1200" dirty="0" smtClean="0"/>
          </a:p>
          <a:p>
            <a:r>
              <a:rPr lang="ja-JP" altLang="en-US" sz="1200" dirty="0" smtClean="0"/>
              <a:t>木村哲、宮田哲朗　</a:t>
            </a:r>
            <a:r>
              <a:rPr lang="en-US" altLang="ja-JP" sz="1200" dirty="0" smtClean="0"/>
              <a:t>2009</a:t>
            </a:r>
            <a:endParaRPr kumimoji="1" lang="ja-JP" altLang="en-US" sz="1200" dirty="0"/>
          </a:p>
        </p:txBody>
      </p:sp>
      <p:grpSp>
        <p:nvGrpSpPr>
          <p:cNvPr id="9" name="図形グループ 8"/>
          <p:cNvGrpSpPr/>
          <p:nvPr/>
        </p:nvGrpSpPr>
        <p:grpSpPr>
          <a:xfrm>
            <a:off x="328849" y="4756016"/>
            <a:ext cx="8419615" cy="1891715"/>
            <a:chOff x="328849" y="4756016"/>
            <a:chExt cx="8419615" cy="1891715"/>
          </a:xfrm>
        </p:grpSpPr>
        <p:sp>
          <p:nvSpPr>
            <p:cNvPr id="11" name="正方形/長方形 10"/>
            <p:cNvSpPr/>
            <p:nvPr/>
          </p:nvSpPr>
          <p:spPr>
            <a:xfrm>
              <a:off x="328849" y="4756016"/>
              <a:ext cx="8419615" cy="1891715"/>
            </a:xfrm>
            <a:prstGeom prst="rect">
              <a:avLst/>
            </a:prstGeom>
            <a:solidFill>
              <a:schemeClr val="bg1"/>
            </a:solidFill>
            <a:ln w="1270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右矢印 70"/>
            <p:cNvSpPr/>
            <p:nvPr/>
          </p:nvSpPr>
          <p:spPr>
            <a:xfrm flipH="1">
              <a:off x="5773412" y="6217391"/>
              <a:ext cx="697147" cy="334468"/>
            </a:xfrm>
            <a:prstGeom prst="rightArrow">
              <a:avLst/>
            </a:prstGeom>
            <a:pattFill prst="dkVert">
              <a:fgClr>
                <a:srgbClr val="FF6600"/>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55641" y="4756016"/>
              <a:ext cx="8067659" cy="1723549"/>
            </a:xfrm>
            <a:prstGeom prst="rect">
              <a:avLst/>
            </a:prstGeom>
            <a:noFill/>
          </p:spPr>
          <p:txBody>
            <a:bodyPr wrap="square" rtlCol="0">
              <a:spAutoFit/>
            </a:bodyPr>
            <a:lstStyle/>
            <a:p>
              <a:r>
                <a:rPr kumimoji="1" lang="en-US" altLang="ja-JP" sz="1400" dirty="0" smtClean="0"/>
                <a:t>			</a:t>
              </a:r>
              <a:r>
                <a:rPr kumimoji="1" lang="ja-JP" altLang="en-US" sz="1400" dirty="0" smtClean="0"/>
                <a:t>　　　選択</a:t>
              </a:r>
              <a:r>
                <a:rPr kumimoji="1" lang="en-US" altLang="ja-JP" sz="1400" dirty="0" smtClean="0"/>
                <a:t>				</a:t>
              </a:r>
              <a:r>
                <a:rPr kumimoji="1" lang="ja-JP" altLang="en-US" sz="1400" dirty="0" smtClean="0"/>
                <a:t>　　</a:t>
              </a:r>
              <a:r>
                <a:rPr kumimoji="1" lang="en-US" altLang="ja-JP" sz="1400" dirty="0" smtClean="0"/>
                <a:t>  </a:t>
              </a:r>
              <a:r>
                <a:rPr kumimoji="1" lang="ja-JP" altLang="en-US" sz="1600" dirty="0" smtClean="0"/>
                <a:t>事前的評価</a:t>
              </a:r>
              <a:endParaRPr kumimoji="1" lang="en-US" altLang="ja-JP" sz="1600" dirty="0" smtClean="0"/>
            </a:p>
            <a:p>
              <a:r>
                <a:rPr kumimoji="1" lang="en-US" altLang="ja-JP" sz="1400" dirty="0" smtClean="0"/>
                <a:t>			</a:t>
              </a:r>
              <a:r>
                <a:rPr kumimoji="1" lang="ja-JP" altLang="en-US" sz="1400" dirty="0" smtClean="0"/>
                <a:t>　</a:t>
              </a:r>
              <a:r>
                <a:rPr kumimoji="1" lang="en-US" altLang="ja-JP" sz="1400" dirty="0" smtClean="0"/>
                <a:t>	</a:t>
              </a:r>
              <a:r>
                <a:rPr lang="ja-JP" altLang="ja-JP" sz="1400" dirty="0" smtClean="0"/>
                <a:t>■</a:t>
              </a:r>
              <a:r>
                <a:rPr lang="en-US" altLang="ja-JP" sz="1400" dirty="0" smtClean="0"/>
                <a:t>			</a:t>
              </a:r>
              <a:r>
                <a:rPr lang="ja-JP" altLang="en-US" sz="1400" dirty="0" smtClean="0"/>
                <a:t>　　　選択</a:t>
              </a:r>
              <a:r>
                <a:rPr lang="en-US" altLang="ja-JP" sz="1400" dirty="0" smtClean="0"/>
                <a:t>		</a:t>
              </a:r>
              <a:r>
                <a:rPr lang="ja-JP" altLang="en-US" sz="1400" dirty="0" smtClean="0"/>
                <a:t>　　　選択</a:t>
              </a:r>
              <a:r>
                <a:rPr lang="en-US" altLang="ja-JP" sz="1400" dirty="0" smtClean="0"/>
                <a:t>			</a:t>
              </a:r>
              <a:r>
                <a:rPr lang="ja-JP" altLang="en-US" sz="1400" dirty="0" smtClean="0"/>
                <a:t>　</a:t>
              </a:r>
              <a:r>
                <a:rPr lang="en-US" altLang="ja-JP" sz="1400" dirty="0" smtClean="0"/>
                <a:t>  </a:t>
              </a:r>
              <a:r>
                <a:rPr lang="ja-JP" altLang="en-US" sz="1600" dirty="0" smtClean="0"/>
                <a:t>死亡／現実</a:t>
              </a:r>
              <a:r>
                <a:rPr lang="en-US" altLang="ja-JP" sz="1400" dirty="0" smtClean="0"/>
                <a:t>	</a:t>
              </a:r>
              <a:endParaRPr kumimoji="1" lang="en-US" altLang="ja-JP" sz="1400" dirty="0" smtClean="0"/>
            </a:p>
            <a:p>
              <a:r>
                <a:rPr lang="en-US" altLang="ja-JP" sz="1400" dirty="0" smtClean="0"/>
                <a:t>			</a:t>
              </a:r>
              <a:r>
                <a:rPr lang="ja-JP" altLang="en-US" sz="1400" dirty="0" smtClean="0"/>
                <a:t>　</a:t>
              </a:r>
              <a:r>
                <a:rPr lang="en-US" altLang="ja-JP" sz="1400" dirty="0" smtClean="0"/>
                <a:t>	</a:t>
              </a:r>
              <a:r>
                <a:rPr lang="en-US" altLang="ja-JP" sz="1400" dirty="0" smtClean="0">
                  <a:solidFill>
                    <a:srgbClr val="FF0000"/>
                  </a:solidFill>
                </a:rPr>
                <a:t>◆				</a:t>
              </a:r>
              <a:r>
                <a:rPr lang="en-US" altLang="ja-JP" sz="1400" dirty="0" smtClean="0"/>
                <a:t>■			</a:t>
              </a:r>
              <a:r>
                <a:rPr lang="en-US" altLang="ja-JP" sz="1400" dirty="0" smtClean="0">
                  <a:solidFill>
                    <a:srgbClr val="FF0000"/>
                  </a:solidFill>
                </a:rPr>
                <a:t>◆</a:t>
              </a:r>
            </a:p>
            <a:p>
              <a:r>
                <a:rPr kumimoji="1" lang="ja-JP" altLang="en-US" sz="1400" dirty="0" smtClean="0"/>
                <a:t>標準的医療行為</a:t>
              </a:r>
              <a:r>
                <a:rPr kumimoji="1" lang="en-US" altLang="ja-JP" sz="1400" dirty="0" smtClean="0"/>
                <a:t>	</a:t>
              </a:r>
              <a:r>
                <a:rPr kumimoji="1" lang="ja-JP" altLang="en-US" sz="1400" dirty="0" smtClean="0"/>
                <a:t>　</a:t>
              </a:r>
              <a:r>
                <a:rPr kumimoji="1" lang="en-US" altLang="ja-JP" sz="1400" dirty="0" smtClean="0"/>
                <a:t>	■		</a:t>
              </a:r>
              <a:r>
                <a:rPr kumimoji="1" lang="ja-JP" altLang="en-US" sz="1400" dirty="0" smtClean="0"/>
                <a:t>　　　　</a:t>
              </a:r>
              <a:r>
                <a:rPr kumimoji="1" lang="en-US" altLang="ja-JP" sz="1400" dirty="0" smtClean="0"/>
                <a:t>	■			■</a:t>
              </a:r>
            </a:p>
            <a:p>
              <a:r>
                <a:rPr lang="en-US" altLang="ja-JP" sz="1400" dirty="0"/>
                <a:t>	</a:t>
              </a:r>
              <a:r>
                <a:rPr lang="en-US" altLang="ja-JP" sz="1400" dirty="0" smtClean="0"/>
                <a:t>		</a:t>
              </a:r>
              <a:r>
                <a:rPr lang="ja-JP" altLang="en-US" sz="1400" dirty="0" smtClean="0"/>
                <a:t>　</a:t>
              </a:r>
              <a:r>
                <a:rPr lang="en-US" altLang="ja-JP" sz="1400" dirty="0" smtClean="0"/>
                <a:t>	■				</a:t>
              </a:r>
              <a:r>
                <a:rPr lang="en-US" altLang="ja-JP" sz="1400" dirty="0" smtClean="0">
                  <a:solidFill>
                    <a:srgbClr val="FF0000"/>
                  </a:solidFill>
                </a:rPr>
                <a:t>◆</a:t>
              </a:r>
              <a:r>
                <a:rPr lang="en-US" altLang="ja-JP" sz="1400" dirty="0" smtClean="0"/>
                <a:t>			■</a:t>
              </a:r>
            </a:p>
            <a:p>
              <a:r>
                <a:rPr kumimoji="1" lang="en-US" altLang="ja-JP" sz="1400" dirty="0"/>
                <a:t>	</a:t>
              </a:r>
              <a:r>
                <a:rPr kumimoji="1" lang="en-US" altLang="ja-JP" sz="1400" dirty="0" smtClean="0"/>
                <a:t>		</a:t>
              </a:r>
              <a:r>
                <a:rPr kumimoji="1" lang="ja-JP" altLang="en-US" sz="1400" dirty="0" smtClean="0"/>
                <a:t>　</a:t>
              </a:r>
              <a:r>
                <a:rPr kumimoji="1" lang="en-US" altLang="ja-JP" sz="1400" dirty="0" smtClean="0"/>
                <a:t>	■				■			</a:t>
              </a:r>
              <a:r>
                <a:rPr kumimoji="1" lang="en-US" altLang="ja-JP" sz="1400" dirty="0" smtClean="0">
                  <a:solidFill>
                    <a:srgbClr val="0000FF"/>
                  </a:solidFill>
                </a:rPr>
                <a:t>▲</a:t>
              </a:r>
              <a:r>
                <a:rPr kumimoji="1" lang="en-US" altLang="ja-JP" sz="1400" dirty="0" smtClean="0">
                  <a:solidFill>
                    <a:srgbClr val="008000"/>
                  </a:solidFill>
                </a:rPr>
                <a:t>			</a:t>
              </a:r>
              <a:r>
                <a:rPr kumimoji="1" lang="ja-JP" altLang="en-US" sz="1400" dirty="0" smtClean="0">
                  <a:solidFill>
                    <a:srgbClr val="008000"/>
                  </a:solidFill>
                </a:rPr>
                <a:t>　</a:t>
              </a:r>
              <a:r>
                <a:rPr kumimoji="1" lang="en-US" altLang="ja-JP" sz="1400" dirty="0" smtClean="0">
                  <a:solidFill>
                    <a:srgbClr val="008000"/>
                  </a:solidFill>
                </a:rPr>
                <a:t>   </a:t>
              </a:r>
              <a:r>
                <a:rPr kumimoji="1" lang="ja-JP" altLang="en-US" sz="1600" dirty="0" smtClean="0">
                  <a:solidFill>
                    <a:srgbClr val="0000FF"/>
                  </a:solidFill>
                </a:rPr>
                <a:t>回復？／仮定</a:t>
              </a:r>
              <a:endParaRPr kumimoji="1" lang="en-US" altLang="ja-JP" sz="1600" dirty="0" smtClean="0">
                <a:solidFill>
                  <a:srgbClr val="0000FF"/>
                </a:solidFill>
              </a:endParaRPr>
            </a:p>
            <a:p>
              <a:r>
                <a:rPr lang="en-US" altLang="ja-JP" sz="1400" dirty="0"/>
                <a:t>	</a:t>
              </a:r>
              <a:r>
                <a:rPr lang="en-US" altLang="ja-JP" sz="1400" dirty="0" smtClean="0"/>
                <a:t>							■			</a:t>
              </a:r>
              <a:r>
                <a:rPr lang="ja-JP" altLang="en-US" sz="1400" dirty="0" smtClean="0"/>
                <a:t>　　　　</a:t>
              </a:r>
              <a:endParaRPr kumimoji="1" lang="ja-JP" altLang="en-US" sz="1600" dirty="0"/>
            </a:p>
          </p:txBody>
        </p:sp>
        <p:sp>
          <p:nvSpPr>
            <p:cNvPr id="6" name="左中かっこ 5"/>
            <p:cNvSpPr/>
            <p:nvPr/>
          </p:nvSpPr>
          <p:spPr>
            <a:xfrm>
              <a:off x="1995776" y="5118897"/>
              <a:ext cx="442246" cy="1031961"/>
            </a:xfrm>
            <a:prstGeom prst="lef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2" name="直線コネクタ 11"/>
            <p:cNvCxnSpPr/>
            <p:nvPr/>
          </p:nvCxnSpPr>
          <p:spPr>
            <a:xfrm flipV="1">
              <a:off x="2760282" y="5323021"/>
              <a:ext cx="1446723" cy="90721"/>
            </a:xfrm>
            <a:prstGeom prst="line">
              <a:avLst/>
            </a:prstGeom>
            <a:ln w="6350">
              <a:solidFill>
                <a:schemeClr val="tx1">
                  <a:lumMod val="65000"/>
                  <a:lumOff val="3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2774496" y="5417975"/>
              <a:ext cx="1446723" cy="918559"/>
            </a:xfrm>
            <a:prstGeom prst="line">
              <a:avLst/>
            </a:prstGeom>
            <a:ln w="6350">
              <a:solidFill>
                <a:schemeClr val="tx1">
                  <a:lumMod val="65000"/>
                  <a:lumOff val="3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4548188" y="5323021"/>
              <a:ext cx="1087612" cy="535134"/>
            </a:xfrm>
            <a:prstGeom prst="line">
              <a:avLst/>
            </a:prstGeom>
            <a:ln w="6350">
              <a:solidFill>
                <a:schemeClr val="tx1">
                  <a:lumMod val="65000"/>
                  <a:lumOff val="3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4558169" y="5853920"/>
              <a:ext cx="1064932" cy="292705"/>
            </a:xfrm>
            <a:prstGeom prst="line">
              <a:avLst/>
            </a:prstGeom>
            <a:ln w="6350">
              <a:solidFill>
                <a:schemeClr val="tx1">
                  <a:lumMod val="65000"/>
                  <a:lumOff val="3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flipV="1">
              <a:off x="5883667" y="5198281"/>
              <a:ext cx="1271644" cy="200594"/>
            </a:xfrm>
            <a:prstGeom prst="line">
              <a:avLst/>
            </a:prstGeom>
            <a:ln w="6350">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5897881" y="5398873"/>
              <a:ext cx="1248964" cy="150952"/>
            </a:xfrm>
            <a:prstGeom prst="line">
              <a:avLst/>
            </a:prstGeom>
            <a:ln w="6350">
              <a:solidFill>
                <a:schemeClr val="tx1">
                  <a:lumMod val="65000"/>
                  <a:lumOff val="3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V="1">
              <a:off x="5906347" y="6071537"/>
              <a:ext cx="1248964" cy="2"/>
            </a:xfrm>
            <a:prstGeom prst="line">
              <a:avLst/>
            </a:prstGeom>
            <a:ln w="6350">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5924794" y="6071537"/>
              <a:ext cx="1226284" cy="362026"/>
            </a:xfrm>
            <a:prstGeom prst="line">
              <a:avLst/>
            </a:prstGeom>
            <a:ln w="6350">
              <a:solidFill>
                <a:schemeClr val="tx1">
                  <a:lumMod val="65000"/>
                  <a:lumOff val="3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2" name="右矢印 61"/>
            <p:cNvSpPr/>
            <p:nvPr/>
          </p:nvSpPr>
          <p:spPr>
            <a:xfrm rot="918621">
              <a:off x="2913186" y="5551909"/>
              <a:ext cx="1369082" cy="167060"/>
            </a:xfrm>
            <a:prstGeom prst="rightArrow">
              <a:avLst>
                <a:gd name="adj1" fmla="val 24673"/>
                <a:gd name="adj2" fmla="val 6240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3" name="右矢印 62"/>
            <p:cNvSpPr/>
            <p:nvPr/>
          </p:nvSpPr>
          <p:spPr>
            <a:xfrm rot="20317162">
              <a:off x="4662465" y="5587371"/>
              <a:ext cx="936483" cy="167060"/>
            </a:xfrm>
            <a:prstGeom prst="rightArrow">
              <a:avLst>
                <a:gd name="adj1" fmla="val 24673"/>
                <a:gd name="adj2" fmla="val 6240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4" name="右矢印 63"/>
            <p:cNvSpPr/>
            <p:nvPr/>
          </p:nvSpPr>
          <p:spPr>
            <a:xfrm rot="20899497">
              <a:off x="5966116" y="5214976"/>
              <a:ext cx="1146336" cy="167060"/>
            </a:xfrm>
            <a:prstGeom prst="rightArrow">
              <a:avLst>
                <a:gd name="adj1" fmla="val 24673"/>
                <a:gd name="adj2" fmla="val 6240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5" name="円/楕円 64"/>
            <p:cNvSpPr/>
            <p:nvPr/>
          </p:nvSpPr>
          <p:spPr>
            <a:xfrm>
              <a:off x="7119932" y="4994788"/>
              <a:ext cx="1277489" cy="346674"/>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7119931" y="5875539"/>
              <a:ext cx="1549935" cy="351151"/>
            </a:xfrm>
            <a:prstGeom prst="ellipse">
              <a:avLst/>
            </a:prstGeom>
            <a:noFill/>
            <a:ln w="190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右矢印 66"/>
            <p:cNvSpPr/>
            <p:nvPr/>
          </p:nvSpPr>
          <p:spPr>
            <a:xfrm>
              <a:off x="4819347" y="5072482"/>
              <a:ext cx="703057" cy="334468"/>
            </a:xfrm>
            <a:prstGeom prst="rightArrow">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5631567" y="5293390"/>
              <a:ext cx="262081" cy="882115"/>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5032157" y="5974222"/>
              <a:ext cx="283633" cy="611118"/>
            </a:xfrm>
            <a:prstGeom prst="wedgeRoundRectCallout">
              <a:avLst>
                <a:gd name="adj1" fmla="val 160569"/>
                <a:gd name="adj2" fmla="val -65847"/>
                <a:gd name="adj3" fmla="val 16667"/>
              </a:avLst>
            </a:prstGeom>
            <a:solidFill>
              <a:schemeClr val="bg1"/>
            </a:solidFill>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kumimoji="1" lang="ja-JP" altLang="en-US" sz="1600" dirty="0" smtClean="0">
                  <a:solidFill>
                    <a:schemeClr val="tx1"/>
                  </a:solidFill>
                </a:rPr>
                <a:t>評価</a:t>
              </a:r>
              <a:endParaRPr kumimoji="1" lang="ja-JP" altLang="en-US" sz="1600" dirty="0">
                <a:solidFill>
                  <a:schemeClr val="tx1"/>
                </a:solidFill>
              </a:endParaRPr>
            </a:p>
          </p:txBody>
        </p:sp>
        <p:sp>
          <p:nvSpPr>
            <p:cNvPr id="2" name="テキスト ボックス 1"/>
            <p:cNvSpPr txBox="1"/>
            <p:nvPr/>
          </p:nvSpPr>
          <p:spPr>
            <a:xfrm>
              <a:off x="6411923" y="6202335"/>
              <a:ext cx="1210588" cy="338554"/>
            </a:xfrm>
            <a:prstGeom prst="rect">
              <a:avLst/>
            </a:prstGeom>
            <a:noFill/>
          </p:spPr>
          <p:txBody>
            <a:bodyPr wrap="none" rtlCol="0">
              <a:spAutoFit/>
            </a:bodyPr>
            <a:lstStyle/>
            <a:p>
              <a:r>
                <a:rPr lang="ja-JP" altLang="en-US" sz="1600" dirty="0"/>
                <a:t>事後的</a:t>
              </a:r>
              <a:r>
                <a:rPr lang="ja-JP" altLang="en-US" sz="1600" dirty="0" smtClean="0"/>
                <a:t>評価</a:t>
              </a:r>
              <a:endParaRPr lang="ja-JP" altLang="en-US" sz="1600" dirty="0"/>
            </a:p>
          </p:txBody>
        </p:sp>
        <p:cxnSp>
          <p:nvCxnSpPr>
            <p:cNvPr id="34" name="直線コネクタ 33"/>
            <p:cNvCxnSpPr/>
            <p:nvPr/>
          </p:nvCxnSpPr>
          <p:spPr>
            <a:xfrm flipV="1">
              <a:off x="5929631" y="5746750"/>
              <a:ext cx="1187866" cy="304725"/>
            </a:xfrm>
            <a:prstGeom prst="line">
              <a:avLst/>
            </a:prstGeom>
            <a:ln w="6350">
              <a:solidFill>
                <a:schemeClr val="tx1">
                  <a:lumMod val="65000"/>
                  <a:lumOff val="3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右矢印 30"/>
            <p:cNvSpPr/>
            <p:nvPr/>
          </p:nvSpPr>
          <p:spPr>
            <a:xfrm>
              <a:off x="5975464" y="5974221"/>
              <a:ext cx="1105253" cy="167060"/>
            </a:xfrm>
            <a:prstGeom prst="rightArrow">
              <a:avLst>
                <a:gd name="adj1" fmla="val 24673"/>
                <a:gd name="adj2" fmla="val 62405"/>
              </a:avLst>
            </a:prstGeom>
            <a:pattFill prst="wdDnDiag">
              <a:fgClr>
                <a:srgbClr val="0000FF"/>
              </a:fgClr>
              <a:bgClr>
                <a:prstClr val="white"/>
              </a:bgClr>
            </a:pattFill>
            <a:ln w="3175" cmpd="sng">
              <a:solidFill>
                <a:srgbClr val="00009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342075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84492" y="998656"/>
            <a:ext cx="7872568" cy="5520998"/>
          </a:xfrm>
          <a:prstGeom prst="rect">
            <a:avLst/>
          </a:prstGeom>
          <a:noFill/>
        </p:spPr>
        <p:txBody>
          <a:bodyPr wrap="none" rtlCol="0">
            <a:spAutoFit/>
          </a:bodyPr>
          <a:lstStyle/>
          <a:p>
            <a:r>
              <a:rPr lang="ja-JP" altLang="en-US" dirty="0" smtClean="0"/>
              <a:t>３．診療評価の「基準」</a:t>
            </a:r>
            <a:endParaRPr lang="en-US" altLang="ja-JP" dirty="0" smtClean="0"/>
          </a:p>
          <a:p>
            <a:pPr>
              <a:lnSpc>
                <a:spcPct val="130000"/>
              </a:lnSpc>
            </a:pPr>
            <a:r>
              <a:rPr kumimoji="1" lang="en-US" altLang="ja-JP" dirty="0"/>
              <a:t>	</a:t>
            </a:r>
            <a:r>
              <a:rPr kumimoji="1" lang="en-US" altLang="ja-JP" dirty="0" smtClean="0"/>
              <a:t>ⅰ</a:t>
            </a:r>
            <a:r>
              <a:rPr kumimoji="1" lang="ja-JP" altLang="en-US" dirty="0" smtClean="0"/>
              <a:t>　</a:t>
            </a:r>
            <a:r>
              <a:rPr kumimoji="1" lang="ja-JP" altLang="en-US" sz="1600" dirty="0" smtClean="0"/>
              <a:t>今日</a:t>
            </a:r>
            <a:r>
              <a:rPr kumimoji="1" lang="en-US" altLang="ja-JP" sz="1600" dirty="0" smtClean="0"/>
              <a:t>(</a:t>
            </a:r>
            <a:r>
              <a:rPr kumimoji="1" lang="ja-JP" altLang="en-US" sz="1600" dirty="0" smtClean="0"/>
              <a:t>事故当時）の「標準的診療体制下での診療」として、「標準的対応」を</a:t>
            </a:r>
            <a:r>
              <a:rPr lang="ja-JP" altLang="en-US" sz="1600" dirty="0"/>
              <a:t>した</a:t>
            </a:r>
            <a:r>
              <a:rPr lang="ja-JP" altLang="en-US" sz="1600" dirty="0" smtClean="0"/>
              <a:t>か</a:t>
            </a:r>
            <a:endParaRPr lang="en-US" altLang="ja-JP" sz="1600" dirty="0" smtClean="0"/>
          </a:p>
          <a:p>
            <a:r>
              <a:rPr lang="en-US" altLang="ja-JP" sz="1600" dirty="0"/>
              <a:t>	</a:t>
            </a:r>
            <a:r>
              <a:rPr lang="en-US" altLang="ja-JP" sz="1600" dirty="0" smtClean="0"/>
              <a:t>	</a:t>
            </a:r>
            <a:r>
              <a:rPr lang="ja-JP" altLang="en-US" sz="1600" dirty="0" smtClean="0"/>
              <a:t>否</a:t>
            </a:r>
            <a:r>
              <a:rPr lang="ja-JP" altLang="en-US" sz="1600" dirty="0"/>
              <a:t>か</a:t>
            </a:r>
            <a:r>
              <a:rPr lang="ja-JP" altLang="en-US" sz="1600" dirty="0" smtClean="0"/>
              <a:t>を判断する。</a:t>
            </a:r>
            <a:endParaRPr kumimoji="1" lang="en-US" altLang="ja-JP" sz="1600" dirty="0" smtClean="0"/>
          </a:p>
          <a:p>
            <a:pPr>
              <a:lnSpc>
                <a:spcPct val="120000"/>
              </a:lnSpc>
            </a:pPr>
            <a:r>
              <a:rPr kumimoji="1" lang="en-US" altLang="ja-JP" dirty="0"/>
              <a:t>	</a:t>
            </a:r>
            <a:r>
              <a:rPr lang="en-US" altLang="ja-JP" dirty="0"/>
              <a:t>	</a:t>
            </a:r>
            <a:r>
              <a:rPr lang="en-US" altLang="ja-JP" dirty="0" smtClean="0"/>
              <a:t>		</a:t>
            </a:r>
            <a:r>
              <a:rPr lang="ja-JP" altLang="en-US" sz="1400" dirty="0" smtClean="0"/>
              <a:t>・最先端の診療を想定して判断するものではない。</a:t>
            </a:r>
            <a:endParaRPr lang="en-US" altLang="ja-JP" sz="1400" dirty="0" smtClean="0"/>
          </a:p>
          <a:p>
            <a:pPr>
              <a:lnSpc>
                <a:spcPct val="110000"/>
              </a:lnSpc>
            </a:pPr>
            <a:r>
              <a:rPr kumimoji="1" lang="en-US" altLang="ja-JP" sz="1400" dirty="0"/>
              <a:t>	</a:t>
            </a:r>
            <a:r>
              <a:rPr kumimoji="1" lang="en-US" altLang="ja-JP" sz="1400" dirty="0" smtClean="0"/>
              <a:t>			</a:t>
            </a:r>
            <a:r>
              <a:rPr kumimoji="1" lang="ja-JP" altLang="en-US" sz="1400" dirty="0" smtClean="0"/>
              <a:t>・「標準的診療」には、通常多くの選択肢がある。</a:t>
            </a:r>
            <a:endParaRPr kumimoji="1" lang="en-US" altLang="ja-JP" sz="1400" dirty="0" smtClean="0"/>
          </a:p>
          <a:p>
            <a:pPr>
              <a:lnSpc>
                <a:spcPct val="150000"/>
              </a:lnSpc>
            </a:pPr>
            <a:r>
              <a:rPr kumimoji="1" lang="en-US" altLang="ja-JP" dirty="0" smtClean="0"/>
              <a:t>	ⅱ</a:t>
            </a:r>
            <a:r>
              <a:rPr kumimoji="1" lang="ja-JP" altLang="en-US" dirty="0" smtClean="0"/>
              <a:t>　</a:t>
            </a:r>
            <a:r>
              <a:rPr kumimoji="1" lang="ja-JP" altLang="en-US" sz="1600" dirty="0" smtClean="0"/>
              <a:t>「標準的医療」とは？</a:t>
            </a:r>
            <a:endParaRPr kumimoji="1" lang="en-US" altLang="ja-JP" sz="1600" dirty="0" smtClean="0"/>
          </a:p>
          <a:p>
            <a:pPr>
              <a:lnSpc>
                <a:spcPct val="120000"/>
              </a:lnSpc>
            </a:pPr>
            <a:r>
              <a:rPr lang="en-US" altLang="ja-JP" dirty="0"/>
              <a:t>	</a:t>
            </a:r>
            <a:r>
              <a:rPr lang="en-US" altLang="ja-JP" dirty="0" smtClean="0"/>
              <a:t>			</a:t>
            </a:r>
            <a:r>
              <a:rPr lang="ja-JP" altLang="en-US" sz="1400" dirty="0" smtClean="0"/>
              <a:t>・各学会のガイドライン</a:t>
            </a:r>
            <a:endParaRPr lang="en-US" altLang="ja-JP" sz="1400" dirty="0" smtClean="0"/>
          </a:p>
          <a:p>
            <a:pPr>
              <a:lnSpc>
                <a:spcPct val="70000"/>
              </a:lnSpc>
            </a:pPr>
            <a:r>
              <a:rPr lang="en-US" altLang="ja-JP" sz="1400" dirty="0"/>
              <a:t>	</a:t>
            </a:r>
            <a:r>
              <a:rPr lang="en-US" altLang="ja-JP" sz="1400" dirty="0" smtClean="0"/>
              <a:t>				</a:t>
            </a:r>
            <a:r>
              <a:rPr lang="ja-JP" altLang="en-US" sz="1400" dirty="0" smtClean="0"/>
              <a:t>但し：</a:t>
            </a:r>
            <a:r>
              <a:rPr lang="en-US" altLang="ja-JP" sz="1400" dirty="0" smtClean="0"/>
              <a:t> </a:t>
            </a:r>
            <a:r>
              <a:rPr lang="ja-JP" altLang="en-US" sz="1400" dirty="0" smtClean="0"/>
              <a:t>患者の病態、医師の経験、社会的制約に応じ柔軟に対応</a:t>
            </a:r>
            <a:endParaRPr lang="en-US" altLang="ja-JP" sz="1400" dirty="0" smtClean="0"/>
          </a:p>
          <a:p>
            <a:pPr>
              <a:lnSpc>
                <a:spcPct val="120000"/>
              </a:lnSpc>
            </a:pPr>
            <a:r>
              <a:rPr lang="en-US" altLang="ja-JP" sz="1400" dirty="0"/>
              <a:t>	</a:t>
            </a:r>
            <a:r>
              <a:rPr lang="en-US" altLang="ja-JP" sz="1400" dirty="0" smtClean="0"/>
              <a:t>				</a:t>
            </a:r>
            <a:r>
              <a:rPr lang="ja-JP" altLang="en-US" sz="1400" dirty="0" smtClean="0"/>
              <a:t>　　　　［救急の現場、施設の規模</a:t>
            </a:r>
            <a:r>
              <a:rPr lang="en-US" altLang="ja-JP" sz="1400" dirty="0" smtClean="0"/>
              <a:t>･</a:t>
            </a:r>
            <a:r>
              <a:rPr lang="ja-JP" altLang="en-US" sz="1400" dirty="0" smtClean="0"/>
              <a:t>対応能力、等］</a:t>
            </a:r>
            <a:endParaRPr lang="en-US" altLang="ja-JP" sz="1400" dirty="0" smtClean="0"/>
          </a:p>
          <a:p>
            <a:pPr>
              <a:lnSpc>
                <a:spcPct val="130000"/>
              </a:lnSpc>
            </a:pPr>
            <a:r>
              <a:rPr kumimoji="1" lang="en-US" altLang="ja-JP" sz="1400" dirty="0"/>
              <a:t>	</a:t>
            </a:r>
            <a:r>
              <a:rPr kumimoji="1" lang="en-US" altLang="ja-JP" sz="1400" dirty="0" smtClean="0"/>
              <a:t>			</a:t>
            </a:r>
            <a:r>
              <a:rPr kumimoji="1" lang="ja-JP" altLang="en-US" sz="1400" dirty="0" smtClean="0"/>
              <a:t>・医師一般に知られている治療方針</a:t>
            </a:r>
            <a:endParaRPr lang="en-US" altLang="ja-JP" sz="1400" dirty="0"/>
          </a:p>
          <a:p>
            <a:pPr>
              <a:lnSpc>
                <a:spcPct val="130000"/>
              </a:lnSpc>
            </a:pPr>
            <a:r>
              <a:rPr kumimoji="1" lang="ja-JP" altLang="en-US" dirty="0" smtClean="0"/>
              <a:t>４．</a:t>
            </a:r>
            <a:r>
              <a:rPr lang="ja-JP" altLang="en-US" dirty="0"/>
              <a:t>診療評価の「基本３要素</a:t>
            </a:r>
            <a:r>
              <a:rPr lang="ja-JP" altLang="en-US" dirty="0" smtClean="0"/>
              <a:t>」</a:t>
            </a:r>
            <a:endParaRPr lang="en-US" altLang="ja-JP" dirty="0" smtClean="0"/>
          </a:p>
          <a:p>
            <a:pPr>
              <a:lnSpc>
                <a:spcPct val="120000"/>
              </a:lnSpc>
            </a:pPr>
            <a:r>
              <a:rPr lang="en-US" altLang="ja-JP" sz="1600" dirty="0" smtClean="0"/>
              <a:t>	ⅰ</a:t>
            </a:r>
            <a:r>
              <a:rPr lang="ja-JP" altLang="en-US" sz="1600" dirty="0"/>
              <a:t>　専門性</a:t>
            </a:r>
            <a:r>
              <a:rPr lang="en-US" altLang="ja-JP" dirty="0"/>
              <a:t>	</a:t>
            </a:r>
            <a:r>
              <a:rPr lang="ja-JP" altLang="en-US" sz="1400" dirty="0"/>
              <a:t>・各領域の専門学会の参加</a:t>
            </a:r>
            <a:endParaRPr lang="en-US" altLang="ja-JP" sz="1400" dirty="0"/>
          </a:p>
          <a:p>
            <a:pPr>
              <a:lnSpc>
                <a:spcPct val="110000"/>
              </a:lnSpc>
            </a:pPr>
            <a:r>
              <a:rPr lang="en-US" altLang="ja-JP" sz="1400" dirty="0"/>
              <a:t>				</a:t>
            </a:r>
            <a:r>
              <a:rPr lang="en-US" altLang="ja-JP" sz="1400" dirty="0" smtClean="0"/>
              <a:t>	</a:t>
            </a:r>
            <a:r>
              <a:rPr lang="ja-JP" altLang="en-US" sz="1400" dirty="0" smtClean="0"/>
              <a:t>・学会推薦による「担保」</a:t>
            </a:r>
            <a:endParaRPr lang="en-US" altLang="ja-JP" sz="1400" dirty="0" smtClean="0"/>
          </a:p>
          <a:p>
            <a:pPr>
              <a:lnSpc>
                <a:spcPct val="110000"/>
              </a:lnSpc>
            </a:pPr>
            <a:r>
              <a:rPr lang="en-US" altLang="ja-JP" sz="1600" dirty="0"/>
              <a:t>	ⅱ</a:t>
            </a:r>
            <a:r>
              <a:rPr lang="ja-JP" altLang="en-US" sz="1600" dirty="0"/>
              <a:t>　公正性</a:t>
            </a:r>
            <a:r>
              <a:rPr lang="en-US" altLang="ja-JP" dirty="0"/>
              <a:t>	</a:t>
            </a:r>
            <a:r>
              <a:rPr lang="ja-JP" altLang="en-US" sz="1400" dirty="0"/>
              <a:t>・当該医療機関、及び、患者遺族の疑問に対応</a:t>
            </a:r>
            <a:endParaRPr lang="en-US" altLang="ja-JP" sz="1400" dirty="0"/>
          </a:p>
          <a:p>
            <a:pPr>
              <a:lnSpc>
                <a:spcPct val="110000"/>
              </a:lnSpc>
            </a:pPr>
            <a:r>
              <a:rPr lang="en-US" altLang="ja-JP" sz="1400" dirty="0"/>
              <a:t>				</a:t>
            </a:r>
            <a:r>
              <a:rPr lang="ja-JP" altLang="en-US" sz="1400" dirty="0" smtClean="0"/>
              <a:t>・</a:t>
            </a:r>
            <a:r>
              <a:rPr lang="ja-JP" altLang="en-US" sz="1400" dirty="0"/>
              <a:t>地域差、評価委員による差の影響を最小限にする</a:t>
            </a:r>
            <a:endParaRPr lang="en-US" altLang="ja-JP" sz="1400" dirty="0"/>
          </a:p>
          <a:p>
            <a:pPr>
              <a:lnSpc>
                <a:spcPct val="110000"/>
              </a:lnSpc>
            </a:pPr>
            <a:r>
              <a:rPr lang="en-US" altLang="ja-JP" sz="1400" dirty="0"/>
              <a:t>				</a:t>
            </a:r>
            <a:r>
              <a:rPr lang="ja-JP" altLang="en-US" sz="1400" dirty="0" smtClean="0"/>
              <a:t>・</a:t>
            </a:r>
            <a:r>
              <a:rPr lang="ja-JP" altLang="en-US" sz="1400" dirty="0"/>
              <a:t>医療事故分析の経験のある法律家の</a:t>
            </a:r>
            <a:r>
              <a:rPr lang="ja-JP" altLang="en-US" sz="1400" dirty="0" smtClean="0"/>
              <a:t>参加</a:t>
            </a:r>
            <a:endParaRPr lang="en-US" altLang="ja-JP" sz="1400" dirty="0"/>
          </a:p>
          <a:p>
            <a:pPr>
              <a:lnSpc>
                <a:spcPct val="130000"/>
              </a:lnSpc>
            </a:pPr>
            <a:r>
              <a:rPr lang="en-US" altLang="ja-JP" sz="1600" dirty="0"/>
              <a:t>	ⅲ</a:t>
            </a:r>
            <a:r>
              <a:rPr lang="ja-JP" altLang="en-US" sz="1600" dirty="0"/>
              <a:t>　透明性</a:t>
            </a:r>
            <a:r>
              <a:rPr lang="en-US" altLang="ja-JP" dirty="0"/>
              <a:t>	</a:t>
            </a:r>
            <a:r>
              <a:rPr lang="ja-JP" altLang="en-US" sz="1400" dirty="0"/>
              <a:t>・報告書を公開（匿名化）、社会に対しても情報提供を図る</a:t>
            </a:r>
            <a:endParaRPr lang="en-US" altLang="ja-JP" sz="1400" dirty="0"/>
          </a:p>
          <a:p>
            <a:pPr>
              <a:lnSpc>
                <a:spcPct val="110000"/>
              </a:lnSpc>
            </a:pPr>
            <a:r>
              <a:rPr lang="en-US" altLang="ja-JP" sz="1400" dirty="0"/>
              <a:t>				</a:t>
            </a:r>
            <a:r>
              <a:rPr lang="en-US" altLang="ja-JP" sz="1400" dirty="0" smtClean="0"/>
              <a:t>	</a:t>
            </a:r>
            <a:r>
              <a:rPr lang="ja-JP" altLang="en-US" sz="1400" dirty="0" smtClean="0"/>
              <a:t>・</a:t>
            </a:r>
            <a:r>
              <a:rPr lang="ja-JP" altLang="en-US" sz="1400" dirty="0"/>
              <a:t>可能な限り、非医療従事者にも解りやすい表現で記載</a:t>
            </a:r>
            <a:endParaRPr lang="en-US" altLang="ja-JP" sz="1400" dirty="0"/>
          </a:p>
          <a:p>
            <a:pPr>
              <a:lnSpc>
                <a:spcPct val="110000"/>
              </a:lnSpc>
            </a:pPr>
            <a:r>
              <a:rPr lang="en-US" altLang="ja-JP" sz="1400" dirty="0"/>
              <a:t>				</a:t>
            </a:r>
            <a:r>
              <a:rPr lang="ja-JP" altLang="en-US" sz="1400" dirty="0"/>
              <a:t>・医療事故分析の経験のある法律家の</a:t>
            </a:r>
            <a:r>
              <a:rPr lang="ja-JP" altLang="en-US" sz="1400" dirty="0" smtClean="0"/>
              <a:t>参加</a:t>
            </a:r>
            <a:endParaRPr lang="en-US" altLang="ja-JP" sz="1400" dirty="0"/>
          </a:p>
        </p:txBody>
      </p:sp>
      <p:cxnSp>
        <p:nvCxnSpPr>
          <p:cNvPr id="5" name="直線コネクタ 4"/>
          <p:cNvCxnSpPr/>
          <p:nvPr/>
        </p:nvCxnSpPr>
        <p:spPr>
          <a:xfrm>
            <a:off x="1810228" y="1660693"/>
            <a:ext cx="6798535" cy="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3255064" y="3386415"/>
            <a:ext cx="4780531" cy="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a:off x="2916609" y="4584556"/>
            <a:ext cx="193723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2870220" y="585008"/>
            <a:ext cx="33009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dirty="0" smtClean="0"/>
              <a:t>「医療事故調査」</a:t>
            </a:r>
            <a:r>
              <a:rPr kumimoji="1" lang="en-US" altLang="ja-JP" dirty="0" smtClean="0"/>
              <a:t> </a:t>
            </a:r>
            <a:r>
              <a:rPr kumimoji="1" lang="ja-JP" altLang="en-US" dirty="0" smtClean="0"/>
              <a:t>の考え方</a:t>
            </a:r>
            <a:r>
              <a:rPr kumimoji="1" lang="en-US" altLang="ja-JP" dirty="0" smtClean="0"/>
              <a:t> </a:t>
            </a:r>
            <a:r>
              <a:rPr kumimoji="1" lang="ja-JP" altLang="en-US" dirty="0" smtClean="0"/>
              <a:t>／</a:t>
            </a:r>
            <a:r>
              <a:rPr kumimoji="1" lang="en-US" altLang="ja-JP" dirty="0" smtClean="0"/>
              <a:t> </a:t>
            </a:r>
            <a:r>
              <a:rPr lang="ja-JP" altLang="en-US" dirty="0" smtClean="0"/>
              <a:t>２</a:t>
            </a:r>
            <a:endParaRPr kumimoji="1" lang="ja-JP" altLang="en-US" dirty="0"/>
          </a:p>
        </p:txBody>
      </p:sp>
      <p:cxnSp>
        <p:nvCxnSpPr>
          <p:cNvPr id="9" name="直線コネクタ 8"/>
          <p:cNvCxnSpPr/>
          <p:nvPr/>
        </p:nvCxnSpPr>
        <p:spPr>
          <a:xfrm>
            <a:off x="2870220" y="5366434"/>
            <a:ext cx="372273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6693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35664" y="551294"/>
            <a:ext cx="2262158"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dirty="0" smtClean="0"/>
              <a:t>医療事故調査の手順</a:t>
            </a:r>
            <a:endParaRPr kumimoji="1" lang="ja-JP" altLang="en-US" dirty="0"/>
          </a:p>
        </p:txBody>
      </p:sp>
      <p:sp>
        <p:nvSpPr>
          <p:cNvPr id="4" name="テキスト ボックス 3"/>
          <p:cNvSpPr txBox="1"/>
          <p:nvPr/>
        </p:nvSpPr>
        <p:spPr>
          <a:xfrm>
            <a:off x="884492" y="998656"/>
            <a:ext cx="7518705" cy="5347618"/>
          </a:xfrm>
          <a:prstGeom prst="rect">
            <a:avLst/>
          </a:prstGeom>
          <a:noFill/>
        </p:spPr>
        <p:txBody>
          <a:bodyPr wrap="none" rtlCol="0">
            <a:spAutoFit/>
          </a:bodyPr>
          <a:lstStyle/>
          <a:p>
            <a:r>
              <a:rPr lang="ja-JP" altLang="en-US" dirty="0" smtClean="0"/>
              <a:t>１．</a:t>
            </a:r>
            <a:r>
              <a:rPr kumimoji="1" lang="ja-JP" altLang="en-US" dirty="0" smtClean="0"/>
              <a:t>事故の原因究明のための調査</a:t>
            </a:r>
            <a:endParaRPr kumimoji="1" lang="en-US" altLang="ja-JP" sz="1600" dirty="0" smtClean="0"/>
          </a:p>
          <a:p>
            <a:pPr>
              <a:lnSpc>
                <a:spcPct val="120000"/>
              </a:lnSpc>
            </a:pPr>
            <a:r>
              <a:rPr kumimoji="1" lang="en-US" altLang="ja-JP" dirty="0"/>
              <a:t>	</a:t>
            </a:r>
            <a:r>
              <a:rPr lang="en-US" altLang="ja-JP" dirty="0"/>
              <a:t>	</a:t>
            </a:r>
            <a:r>
              <a:rPr lang="en-US" altLang="ja-JP" sz="1400" dirty="0" smtClean="0"/>
              <a:t>ⅰ</a:t>
            </a:r>
            <a:r>
              <a:rPr lang="ja-JP" altLang="en-US" sz="1400" dirty="0" smtClean="0"/>
              <a:t>．残された具体的</a:t>
            </a:r>
            <a:r>
              <a:rPr lang="en-US" altLang="ja-JP" sz="1400" dirty="0" smtClean="0"/>
              <a:t>Data </a:t>
            </a:r>
            <a:r>
              <a:rPr lang="ja-JP" altLang="en-US" sz="1400" dirty="0" smtClean="0"/>
              <a:t>［診療録、看護記録、検査</a:t>
            </a:r>
            <a:r>
              <a:rPr lang="en-US" altLang="ja-JP" sz="1400" dirty="0" smtClean="0"/>
              <a:t>Data</a:t>
            </a:r>
            <a:r>
              <a:rPr lang="ja-JP" altLang="en-US" sz="1400" dirty="0" smtClean="0"/>
              <a:t>、画像</a:t>
            </a:r>
            <a:r>
              <a:rPr lang="en-US" altLang="ja-JP" sz="1400" dirty="0" smtClean="0"/>
              <a:t>Data</a:t>
            </a:r>
            <a:r>
              <a:rPr lang="ja-JP" altLang="en-US" sz="1400" dirty="0" smtClean="0"/>
              <a:t>、モニター記録等］</a:t>
            </a:r>
            <a:endParaRPr lang="en-US" altLang="ja-JP" sz="1400" dirty="0" smtClean="0"/>
          </a:p>
          <a:p>
            <a:pPr>
              <a:lnSpc>
                <a:spcPct val="120000"/>
              </a:lnSpc>
            </a:pPr>
            <a:r>
              <a:rPr kumimoji="1" lang="en-US" altLang="ja-JP" sz="1400" dirty="0"/>
              <a:t>	</a:t>
            </a:r>
            <a:r>
              <a:rPr kumimoji="1" lang="en-US" altLang="ja-JP" sz="1400" dirty="0" smtClean="0"/>
              <a:t>	</a:t>
            </a:r>
            <a:r>
              <a:rPr lang="en-US" altLang="ja-JP" sz="1400" dirty="0" smtClean="0"/>
              <a:t>ⅱ</a:t>
            </a:r>
            <a:r>
              <a:rPr lang="ja-JP" altLang="en-US" sz="1400" dirty="0" smtClean="0"/>
              <a:t>．</a:t>
            </a:r>
            <a:r>
              <a:rPr kumimoji="1" lang="ja-JP" altLang="en-US" sz="1400" dirty="0" smtClean="0"/>
              <a:t>当事者の記憶</a:t>
            </a:r>
            <a:r>
              <a:rPr kumimoji="1" lang="en-US" altLang="ja-JP" sz="1400" dirty="0" smtClean="0"/>
              <a:t>	</a:t>
            </a:r>
            <a:r>
              <a:rPr kumimoji="1" lang="ja-JP" altLang="en-US" sz="1400" dirty="0" smtClean="0"/>
              <a:t>　　・指示・申し送りのやり取り、観察情報、対応内容</a:t>
            </a:r>
            <a:endParaRPr kumimoji="1" lang="en-US" altLang="ja-JP" sz="1400" dirty="0" smtClean="0"/>
          </a:p>
          <a:p>
            <a:pPr>
              <a:lnSpc>
                <a:spcPct val="120000"/>
              </a:lnSpc>
            </a:pPr>
            <a:r>
              <a:rPr lang="en-US" altLang="ja-JP" sz="1400" dirty="0"/>
              <a:t>	</a:t>
            </a:r>
            <a:r>
              <a:rPr lang="en-US" altLang="ja-JP" sz="1400" dirty="0" smtClean="0"/>
              <a:t>				</a:t>
            </a:r>
            <a:r>
              <a:rPr lang="ja-JP" altLang="ja-JP" sz="1400" dirty="0"/>
              <a:t>　</a:t>
            </a:r>
            <a:r>
              <a:rPr lang="ja-JP" altLang="en-US" sz="1400" dirty="0" smtClean="0"/>
              <a:t>　・条件；</a:t>
            </a:r>
            <a:r>
              <a:rPr lang="en-US" altLang="ja-JP" sz="1400" dirty="0"/>
              <a:t>	</a:t>
            </a:r>
            <a:r>
              <a:rPr lang="en-US" altLang="ja-JP" sz="1400" dirty="0" smtClean="0"/>
              <a:t>【</a:t>
            </a:r>
            <a:r>
              <a:rPr lang="ja-JP" altLang="en-US" sz="1400" dirty="0" smtClean="0"/>
              <a:t>重要</a:t>
            </a:r>
            <a:r>
              <a:rPr lang="en-US" altLang="ja-JP" sz="1400" dirty="0" smtClean="0"/>
              <a:t>】 </a:t>
            </a:r>
            <a:r>
              <a:rPr lang="ja-JP" altLang="en-US" sz="1400" dirty="0" smtClean="0"/>
              <a:t>事故後早期、本人の了解、記録の再確認</a:t>
            </a:r>
            <a:endParaRPr lang="en-US" altLang="ja-JP" sz="1400" dirty="0" smtClean="0"/>
          </a:p>
          <a:p>
            <a:pPr>
              <a:lnSpc>
                <a:spcPct val="120000"/>
              </a:lnSpc>
            </a:pPr>
            <a:r>
              <a:rPr kumimoji="1" lang="en-US" altLang="ja-JP" sz="1400" dirty="0"/>
              <a:t>	</a:t>
            </a:r>
            <a:r>
              <a:rPr kumimoji="1" lang="en-US" altLang="ja-JP" sz="1400" dirty="0" smtClean="0"/>
              <a:t>						</a:t>
            </a:r>
            <a:r>
              <a:rPr kumimoji="1" lang="ja-JP" altLang="en-US" sz="1400" dirty="0" smtClean="0"/>
              <a:t>後から付け加えたものである印（アンダーライン等）</a:t>
            </a:r>
            <a:endParaRPr kumimoji="1" lang="en-US" altLang="ja-JP" sz="1400" dirty="0" smtClean="0"/>
          </a:p>
          <a:p>
            <a:pPr>
              <a:lnSpc>
                <a:spcPct val="50000"/>
              </a:lnSpc>
            </a:pPr>
            <a:endParaRPr kumimoji="1" lang="en-US" altLang="ja-JP" sz="1400" dirty="0" smtClean="0"/>
          </a:p>
          <a:p>
            <a:pPr>
              <a:lnSpc>
                <a:spcPct val="120000"/>
              </a:lnSpc>
            </a:pPr>
            <a:r>
              <a:rPr lang="en-US" altLang="ja-JP" sz="1400" dirty="0" smtClean="0"/>
              <a:t>		ⅲ</a:t>
            </a:r>
            <a:r>
              <a:rPr lang="ja-JP" altLang="en-US" sz="1400" dirty="0" smtClean="0"/>
              <a:t>．</a:t>
            </a:r>
            <a:r>
              <a:rPr lang="en-US" altLang="ja-JP" sz="1400" dirty="0" smtClean="0"/>
              <a:t> </a:t>
            </a:r>
            <a:r>
              <a:rPr lang="ja-JP" altLang="en-US" sz="1400" dirty="0" smtClean="0"/>
              <a:t>「１つの時系列」にまとめる</a:t>
            </a:r>
            <a:r>
              <a:rPr lang="en-US" altLang="ja-JP" sz="1400" dirty="0" smtClean="0"/>
              <a:t>		</a:t>
            </a:r>
            <a:r>
              <a:rPr lang="ja-JP" altLang="en-US" sz="1400" dirty="0" smtClean="0"/>
              <a:t>明確な全体像を明らかにすることを目指す</a:t>
            </a:r>
            <a:endParaRPr lang="en-US" altLang="ja-JP" sz="1400" dirty="0" smtClean="0"/>
          </a:p>
          <a:p>
            <a:pPr>
              <a:lnSpc>
                <a:spcPct val="70000"/>
              </a:lnSpc>
            </a:pPr>
            <a:endParaRPr lang="en-US" altLang="ja-JP" sz="1400" dirty="0"/>
          </a:p>
          <a:p>
            <a:pPr>
              <a:lnSpc>
                <a:spcPct val="120000"/>
              </a:lnSpc>
            </a:pPr>
            <a:r>
              <a:rPr lang="ja-JP" altLang="en-US" dirty="0" smtClean="0"/>
              <a:t>２．</a:t>
            </a:r>
            <a:r>
              <a:rPr kumimoji="1" lang="ja-JP" altLang="en-US" dirty="0" smtClean="0"/>
              <a:t>臨床経過を踏まえた死因の考察</a:t>
            </a:r>
            <a:endParaRPr kumimoji="1" lang="en-US" altLang="ja-JP" dirty="0" smtClean="0"/>
          </a:p>
          <a:p>
            <a:pPr>
              <a:lnSpc>
                <a:spcPct val="130000"/>
              </a:lnSpc>
            </a:pPr>
            <a:r>
              <a:rPr lang="en-US" altLang="ja-JP" sz="1400" dirty="0" smtClean="0"/>
              <a:t>		</a:t>
            </a:r>
            <a:r>
              <a:rPr lang="ja-JP" altLang="en-US" sz="1400" dirty="0" smtClean="0"/>
              <a:t>・解剖事例は、解剖結果を加える</a:t>
            </a:r>
            <a:endParaRPr lang="en-US" altLang="ja-JP" sz="1400" dirty="0" smtClean="0"/>
          </a:p>
          <a:p>
            <a:pPr>
              <a:lnSpc>
                <a:spcPct val="130000"/>
              </a:lnSpc>
            </a:pPr>
            <a:r>
              <a:rPr lang="en-US" altLang="ja-JP" sz="1400" dirty="0"/>
              <a:t>	</a:t>
            </a:r>
            <a:r>
              <a:rPr lang="en-US" altLang="ja-JP" sz="1400" dirty="0" smtClean="0"/>
              <a:t>	</a:t>
            </a:r>
            <a:r>
              <a:rPr lang="ja-JP" altLang="en-US" sz="1400" dirty="0" smtClean="0"/>
              <a:t>・調査結果を踏まえ、臨床経過から導かれる「死因」を考察する</a:t>
            </a:r>
            <a:endParaRPr lang="en-US" altLang="ja-JP" sz="1400" dirty="0" smtClean="0"/>
          </a:p>
          <a:p>
            <a:pPr>
              <a:lnSpc>
                <a:spcPct val="130000"/>
              </a:lnSpc>
            </a:pPr>
            <a:r>
              <a:rPr lang="en-US" altLang="ja-JP" sz="1400" dirty="0"/>
              <a:t>	</a:t>
            </a:r>
            <a:r>
              <a:rPr lang="en-US" altLang="ja-JP" sz="1400" dirty="0" smtClean="0"/>
              <a:t>	</a:t>
            </a:r>
            <a:r>
              <a:rPr lang="ja-JP" altLang="en-US" sz="1400" dirty="0" smtClean="0"/>
              <a:t>・「死因」は、複数</a:t>
            </a:r>
            <a:r>
              <a:rPr lang="en-US" altLang="ja-JP" sz="1400" dirty="0" smtClean="0"/>
              <a:t>･</a:t>
            </a:r>
            <a:r>
              <a:rPr lang="ja-JP" altLang="en-US" sz="1400" dirty="0" smtClean="0"/>
              <a:t>不明等もあり得る</a:t>
            </a:r>
            <a:endParaRPr lang="en-US" altLang="ja-JP" sz="1400" dirty="0" smtClean="0"/>
          </a:p>
          <a:p>
            <a:pPr>
              <a:lnSpc>
                <a:spcPct val="70000"/>
              </a:lnSpc>
            </a:pPr>
            <a:endParaRPr lang="en-US" altLang="ja-JP" sz="1400" dirty="0" smtClean="0"/>
          </a:p>
          <a:p>
            <a:pPr>
              <a:lnSpc>
                <a:spcPct val="130000"/>
              </a:lnSpc>
            </a:pPr>
            <a:r>
              <a:rPr lang="ja-JP" altLang="en-US" dirty="0" smtClean="0"/>
              <a:t>３．臨床経過に関する医学的評価</a:t>
            </a:r>
            <a:endParaRPr lang="en-US" altLang="ja-JP" dirty="0" smtClean="0"/>
          </a:p>
          <a:p>
            <a:pPr>
              <a:lnSpc>
                <a:spcPct val="130000"/>
              </a:lnSpc>
            </a:pPr>
            <a:r>
              <a:rPr lang="en-US" altLang="ja-JP" sz="1400" dirty="0" smtClean="0"/>
              <a:t>		①</a:t>
            </a:r>
            <a:r>
              <a:rPr lang="ja-JP" altLang="en-US" sz="1400" dirty="0" smtClean="0"/>
              <a:t>医療事故調査における評価</a:t>
            </a:r>
            <a:r>
              <a:rPr lang="en-US" altLang="ja-JP" sz="1400" dirty="0" smtClean="0"/>
              <a:t>･</a:t>
            </a:r>
            <a:r>
              <a:rPr lang="ja-JP" altLang="en-US" sz="1400" dirty="0" smtClean="0"/>
              <a:t>分析の「基本的視点」、「基準」を基盤に行う</a:t>
            </a:r>
            <a:endParaRPr lang="en-US" altLang="ja-JP" sz="1400" dirty="0" smtClean="0"/>
          </a:p>
          <a:p>
            <a:pPr>
              <a:lnSpc>
                <a:spcPct val="130000"/>
              </a:lnSpc>
            </a:pPr>
            <a:r>
              <a:rPr lang="en-US" altLang="ja-JP" sz="1400" dirty="0"/>
              <a:t>	</a:t>
            </a:r>
            <a:r>
              <a:rPr lang="en-US" altLang="ja-JP" sz="1400" dirty="0" smtClean="0"/>
              <a:t>	③</a:t>
            </a:r>
            <a:r>
              <a:rPr lang="ja-JP" altLang="en-US" sz="1400" dirty="0" smtClean="0"/>
              <a:t>診療評価の手順</a:t>
            </a:r>
            <a:r>
              <a:rPr lang="en-US" altLang="ja-JP" sz="1400" dirty="0" smtClean="0"/>
              <a:t>	●</a:t>
            </a:r>
            <a:r>
              <a:rPr lang="ja-JP" altLang="en-US" sz="1400" dirty="0" smtClean="0"/>
              <a:t>診療：</a:t>
            </a:r>
            <a:r>
              <a:rPr lang="en-US" altLang="ja-JP" sz="1400" dirty="0" smtClean="0"/>
              <a:t>	1.</a:t>
            </a:r>
            <a:r>
              <a:rPr lang="ja-JP" altLang="en-US" sz="1400" dirty="0" smtClean="0"/>
              <a:t>診断</a:t>
            </a:r>
            <a:endParaRPr lang="en-US" altLang="ja-JP" sz="1400" dirty="0" smtClean="0"/>
          </a:p>
          <a:p>
            <a:pPr>
              <a:lnSpc>
                <a:spcPct val="130000"/>
              </a:lnSpc>
            </a:pPr>
            <a:r>
              <a:rPr lang="en-US" altLang="ja-JP" sz="1400" dirty="0"/>
              <a:t>	</a:t>
            </a:r>
            <a:r>
              <a:rPr lang="en-US" altLang="ja-JP" sz="1400" dirty="0" smtClean="0"/>
              <a:t>							2.</a:t>
            </a:r>
            <a:r>
              <a:rPr lang="ja-JP" altLang="en-US" sz="1400" dirty="0" smtClean="0"/>
              <a:t>適応</a:t>
            </a:r>
            <a:endParaRPr lang="en-US" altLang="ja-JP" sz="1400" dirty="0" smtClean="0"/>
          </a:p>
          <a:p>
            <a:pPr>
              <a:lnSpc>
                <a:spcPct val="130000"/>
              </a:lnSpc>
            </a:pPr>
            <a:r>
              <a:rPr lang="en-US" altLang="ja-JP" sz="1400" dirty="0"/>
              <a:t>	</a:t>
            </a:r>
            <a:r>
              <a:rPr lang="en-US" altLang="ja-JP" sz="1400" dirty="0" smtClean="0"/>
              <a:t>							3.</a:t>
            </a:r>
            <a:r>
              <a:rPr lang="ja-JP" altLang="en-US" sz="1400" dirty="0" smtClean="0"/>
              <a:t>治療</a:t>
            </a:r>
            <a:endParaRPr lang="en-US" altLang="ja-JP" sz="1400" dirty="0" smtClean="0"/>
          </a:p>
          <a:p>
            <a:pPr>
              <a:lnSpc>
                <a:spcPct val="130000"/>
              </a:lnSpc>
            </a:pPr>
            <a:r>
              <a:rPr lang="en-US" altLang="ja-JP" sz="1400" dirty="0"/>
              <a:t>	</a:t>
            </a:r>
            <a:r>
              <a:rPr lang="en-US" altLang="ja-JP" sz="1400" dirty="0" smtClean="0"/>
              <a:t>							4.</a:t>
            </a:r>
            <a:r>
              <a:rPr lang="ja-JP" altLang="en-US" sz="1400" dirty="0" smtClean="0"/>
              <a:t>患者管理</a:t>
            </a:r>
            <a:endParaRPr lang="en-US" altLang="ja-JP" sz="1400" dirty="0" smtClean="0"/>
          </a:p>
          <a:p>
            <a:pPr>
              <a:lnSpc>
                <a:spcPct val="130000"/>
              </a:lnSpc>
            </a:pPr>
            <a:r>
              <a:rPr lang="en-US" altLang="ja-JP" sz="1400" dirty="0"/>
              <a:t>	</a:t>
            </a:r>
            <a:r>
              <a:rPr lang="en-US" altLang="ja-JP" sz="1400" dirty="0" smtClean="0"/>
              <a:t>					●</a:t>
            </a:r>
            <a:r>
              <a:rPr lang="ja-JP" altLang="en-US" sz="1400" dirty="0" smtClean="0"/>
              <a:t>当該医療機関の病院診療システム</a:t>
            </a:r>
            <a:r>
              <a:rPr lang="en-US" altLang="ja-JP" sz="1400" dirty="0" smtClean="0"/>
              <a:t> </a:t>
            </a:r>
            <a:r>
              <a:rPr lang="ja-JP" altLang="en-US" sz="1400" dirty="0" smtClean="0"/>
              <a:t>（人的資源、設備等）</a:t>
            </a:r>
            <a:endParaRPr lang="en-US" altLang="ja-JP" sz="1400" dirty="0" smtClean="0"/>
          </a:p>
        </p:txBody>
      </p:sp>
      <p:cxnSp>
        <p:nvCxnSpPr>
          <p:cNvPr id="10" name="直線矢印コネクタ 9"/>
          <p:cNvCxnSpPr/>
          <p:nvPr/>
        </p:nvCxnSpPr>
        <p:spPr>
          <a:xfrm>
            <a:off x="4505739" y="5024783"/>
            <a:ext cx="0" cy="883478"/>
          </a:xfrm>
          <a:prstGeom prst="straightConnector1">
            <a:avLst/>
          </a:prstGeom>
          <a:ln w="127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231913" y="2784469"/>
            <a:ext cx="201982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4340087" y="2661478"/>
            <a:ext cx="596348" cy="0"/>
          </a:xfrm>
          <a:prstGeom prst="straightConnector1">
            <a:avLst/>
          </a:prstGeom>
          <a:ln w="127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778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90861" y="2468271"/>
            <a:ext cx="5624857" cy="1877437"/>
          </a:xfrm>
          <a:prstGeom prst="rect">
            <a:avLst/>
          </a:prstGeom>
          <a:noFill/>
        </p:spPr>
        <p:txBody>
          <a:bodyPr wrap="none" rtlCol="0">
            <a:spAutoFit/>
          </a:bodyPr>
          <a:lstStyle/>
          <a:p>
            <a:pPr>
              <a:lnSpc>
                <a:spcPct val="120000"/>
              </a:lnSpc>
            </a:pPr>
            <a:r>
              <a:rPr kumimoji="1" lang="ja-JP" altLang="en-US" sz="2000" dirty="0" smtClean="0"/>
              <a:t>１．</a:t>
            </a:r>
            <a:r>
              <a:rPr lang="ja-JP" altLang="en-US" sz="2000" dirty="0" smtClean="0"/>
              <a:t>日本医療安全調査機構が行ってきたこと</a:t>
            </a:r>
            <a:endParaRPr lang="en-US" altLang="ja-JP" sz="2000" dirty="0" smtClean="0"/>
          </a:p>
          <a:p>
            <a:pPr>
              <a:lnSpc>
                <a:spcPct val="120000"/>
              </a:lnSpc>
            </a:pPr>
            <a:endParaRPr lang="en-US" altLang="ja-JP" sz="2000" dirty="0" smtClean="0"/>
          </a:p>
          <a:p>
            <a:pPr>
              <a:lnSpc>
                <a:spcPct val="120000"/>
              </a:lnSpc>
            </a:pPr>
            <a:r>
              <a:rPr lang="ja-JP" altLang="en-US" sz="2000" dirty="0" smtClean="0"/>
              <a:t>２．法制化された、医療事故調査制度について</a:t>
            </a:r>
            <a:endParaRPr lang="en-US" altLang="ja-JP" sz="2000" dirty="0" smtClean="0"/>
          </a:p>
          <a:p>
            <a:pPr>
              <a:lnSpc>
                <a:spcPct val="120000"/>
              </a:lnSpc>
            </a:pPr>
            <a:endParaRPr lang="en-US" altLang="ja-JP" sz="2000" dirty="0" smtClean="0"/>
          </a:p>
          <a:p>
            <a:r>
              <a:rPr lang="ja-JP" altLang="en-US" sz="2000" dirty="0" smtClean="0"/>
              <a:t>３</a:t>
            </a:r>
            <a:r>
              <a:rPr kumimoji="1" lang="ja-JP" altLang="en-US" sz="2000" dirty="0" smtClean="0"/>
              <a:t>．医療事故に対する、医療者としての基本的立場</a:t>
            </a:r>
            <a:endParaRPr kumimoji="1" lang="en-US" altLang="ja-JP" sz="2000" dirty="0" smtClean="0"/>
          </a:p>
        </p:txBody>
      </p:sp>
      <p:sp>
        <p:nvSpPr>
          <p:cNvPr id="4" name="テキスト ボックス 3"/>
          <p:cNvSpPr txBox="1"/>
          <p:nvPr/>
        </p:nvSpPr>
        <p:spPr>
          <a:xfrm>
            <a:off x="3157759" y="898553"/>
            <a:ext cx="281158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sz="2400" dirty="0" smtClean="0"/>
              <a:t>本日お話しする内容</a:t>
            </a:r>
            <a:endParaRPr kumimoji="1" lang="ja-JP" altLang="en-US" sz="2400" dirty="0"/>
          </a:p>
        </p:txBody>
      </p:sp>
    </p:spTree>
    <p:extLst>
      <p:ext uri="{BB962C8B-B14F-4D97-AF65-F5344CB8AC3E}">
        <p14:creationId xmlns:p14="http://schemas.microsoft.com/office/powerpoint/2010/main" val="21361046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320" b="28945"/>
          <a:stretch/>
        </p:blipFill>
        <p:spPr bwMode="auto">
          <a:xfrm>
            <a:off x="118770" y="260648"/>
            <a:ext cx="8943167" cy="624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5148064" y="836712"/>
            <a:ext cx="3384376"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横列：　関係した医療者</a:t>
            </a:r>
            <a:endParaRPr kumimoji="1" lang="ja-JP" altLang="en-US" dirty="0"/>
          </a:p>
        </p:txBody>
      </p:sp>
      <p:sp>
        <p:nvSpPr>
          <p:cNvPr id="3" name="テキスト ボックス 2"/>
          <p:cNvSpPr txBox="1"/>
          <p:nvPr/>
        </p:nvSpPr>
        <p:spPr>
          <a:xfrm>
            <a:off x="662037" y="2996952"/>
            <a:ext cx="510778" cy="1657441"/>
          </a:xfrm>
          <a:prstGeom prst="roundRect">
            <a:avLst/>
          </a:prstGeom>
        </p:spPr>
        <p:style>
          <a:lnRef idx="2">
            <a:schemeClr val="accent6"/>
          </a:lnRef>
          <a:fillRef idx="1">
            <a:schemeClr val="lt1"/>
          </a:fillRef>
          <a:effectRef idx="0">
            <a:schemeClr val="accent6"/>
          </a:effectRef>
          <a:fontRef idx="minor">
            <a:schemeClr val="dk1"/>
          </a:fontRef>
        </p:style>
        <p:txBody>
          <a:bodyPr vert="eaVert" wrap="square" rtlCol="0">
            <a:spAutoFit/>
          </a:bodyPr>
          <a:lstStyle/>
          <a:p>
            <a:r>
              <a:rPr lang="ja-JP" altLang="en-US" dirty="0" smtClean="0"/>
              <a:t>縦：</a:t>
            </a:r>
            <a:r>
              <a:rPr lang="en-US" altLang="ja-JP" dirty="0" smtClean="0"/>
              <a:t> </a:t>
            </a:r>
            <a:r>
              <a:rPr kumimoji="1" lang="ja-JP" altLang="en-US" dirty="0" smtClean="0"/>
              <a:t>経時的に</a:t>
            </a:r>
            <a:endParaRPr kumimoji="1" lang="ja-JP" altLang="en-US" dirty="0"/>
          </a:p>
        </p:txBody>
      </p:sp>
      <p:sp>
        <p:nvSpPr>
          <p:cNvPr id="4" name="雲形吹き出し 3"/>
          <p:cNvSpPr/>
          <p:nvPr/>
        </p:nvSpPr>
        <p:spPr>
          <a:xfrm>
            <a:off x="5409224" y="3645024"/>
            <a:ext cx="2448272" cy="683448"/>
          </a:xfrm>
          <a:prstGeom prst="cloudCallout">
            <a:avLst>
              <a:gd name="adj1" fmla="val -56287"/>
              <a:gd name="adj2" fmla="val -684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その時の認識も記載</a:t>
            </a:r>
            <a:endParaRPr kumimoji="1" lang="ja-JP" altLang="en-US" dirty="0"/>
          </a:p>
        </p:txBody>
      </p:sp>
      <p:sp>
        <p:nvSpPr>
          <p:cNvPr id="5" name="正方形/長方形 4"/>
          <p:cNvSpPr/>
          <p:nvPr/>
        </p:nvSpPr>
        <p:spPr>
          <a:xfrm>
            <a:off x="5409224" y="2492896"/>
            <a:ext cx="1944216" cy="5760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その時の行動</a:t>
            </a:r>
            <a:endParaRPr kumimoji="1" lang="ja-JP" altLang="en-US" dirty="0"/>
          </a:p>
        </p:txBody>
      </p:sp>
      <p:sp>
        <p:nvSpPr>
          <p:cNvPr id="6" name="左右矢印 5"/>
          <p:cNvSpPr/>
          <p:nvPr/>
        </p:nvSpPr>
        <p:spPr>
          <a:xfrm>
            <a:off x="5292080" y="5229200"/>
            <a:ext cx="2336434" cy="1008112"/>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600" dirty="0" smtClean="0">
                <a:solidFill>
                  <a:schemeClr val="tx1"/>
                </a:solidFill>
              </a:rPr>
              <a:t>関係者間の連携に注目</a:t>
            </a:r>
            <a:endParaRPr kumimoji="1" lang="ja-JP" altLang="en-US" sz="1600" dirty="0">
              <a:solidFill>
                <a:schemeClr val="tx1"/>
              </a:solidFill>
            </a:endParaRPr>
          </a:p>
        </p:txBody>
      </p:sp>
    </p:spTree>
    <p:extLst>
      <p:ext uri="{BB962C8B-B14F-4D97-AF65-F5344CB8AC3E}">
        <p14:creationId xmlns:p14="http://schemas.microsoft.com/office/powerpoint/2010/main" val="23423650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000"/>
                    </a14:imgEffect>
                  </a14:imgLayer>
                </a14:imgProps>
              </a:ext>
            </a:extLst>
          </a:blip>
          <a:srcRect l="5008" b="2667"/>
          <a:stretch/>
        </p:blipFill>
        <p:spPr bwMode="auto">
          <a:xfrm>
            <a:off x="104018" y="764705"/>
            <a:ext cx="8956252" cy="5184576"/>
          </a:xfrm>
          <a:prstGeom prst="rect">
            <a:avLst/>
          </a:prstGeom>
          <a:noFill/>
          <a:ln w="9525" algn="ctr">
            <a:noFill/>
            <a:miter lim="800000"/>
            <a:headEnd/>
            <a:tailEnd/>
          </a:ln>
        </p:spPr>
      </p:pic>
      <p:sp>
        <p:nvSpPr>
          <p:cNvPr id="3" name="タイトル 1"/>
          <p:cNvSpPr txBox="1">
            <a:spLocks/>
          </p:cNvSpPr>
          <p:nvPr/>
        </p:nvSpPr>
        <p:spPr bwMode="auto">
          <a:xfrm>
            <a:off x="502080" y="98537"/>
            <a:ext cx="3739226" cy="6552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r>
              <a:rPr lang="ja-JP" altLang="en-US" sz="2800" dirty="0"/>
              <a:t>④</a:t>
            </a:r>
            <a:r>
              <a:rPr lang="ja-JP" altLang="en-US" sz="2800" dirty="0" smtClean="0"/>
              <a:t>　地域評価委員会</a:t>
            </a:r>
            <a:endParaRPr lang="ja-JP" altLang="en-US" sz="2800" dirty="0"/>
          </a:p>
        </p:txBody>
      </p:sp>
      <p:sp>
        <p:nvSpPr>
          <p:cNvPr id="4" name="角丸四角形 3"/>
          <p:cNvSpPr/>
          <p:nvPr/>
        </p:nvSpPr>
        <p:spPr>
          <a:xfrm>
            <a:off x="5292080" y="1484784"/>
            <a:ext cx="2376264" cy="223224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角丸四角形 4"/>
          <p:cNvSpPr/>
          <p:nvPr/>
        </p:nvSpPr>
        <p:spPr>
          <a:xfrm>
            <a:off x="5508104" y="1356586"/>
            <a:ext cx="1944216"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診療科の専門医</a:t>
            </a:r>
            <a:endParaRPr kumimoji="1" lang="ja-JP" altLang="en-US" dirty="0"/>
          </a:p>
        </p:txBody>
      </p:sp>
      <p:sp>
        <p:nvSpPr>
          <p:cNvPr id="6" name="テキスト ボックス 5"/>
          <p:cNvSpPr txBox="1"/>
          <p:nvPr/>
        </p:nvSpPr>
        <p:spPr>
          <a:xfrm>
            <a:off x="611560" y="5949281"/>
            <a:ext cx="8136904" cy="646331"/>
          </a:xfrm>
          <a:prstGeom prst="rect">
            <a:avLst/>
          </a:prstGeom>
          <a:noFill/>
          <a:ln>
            <a:solidFill>
              <a:schemeClr val="tx1"/>
            </a:solidFill>
            <a:prstDash val="sysDot"/>
          </a:ln>
        </p:spPr>
        <p:txBody>
          <a:bodyPr wrap="square" rtlCol="0">
            <a:spAutoFit/>
          </a:bodyPr>
          <a:lstStyle/>
          <a:p>
            <a:r>
              <a:rPr kumimoji="1" lang="en-US" altLang="ja-JP" b="1" dirty="0" smtClean="0"/>
              <a:t>※</a:t>
            </a:r>
            <a:r>
              <a:rPr kumimoji="1" lang="ja-JP" altLang="en-US" b="1" dirty="0" smtClean="0"/>
              <a:t>事例の内容によって、医療安全の専門家・看護師・薬剤師・等の評価委員も選定され、約</a:t>
            </a:r>
            <a:r>
              <a:rPr kumimoji="1" lang="en-US" altLang="ja-JP" b="1" dirty="0" smtClean="0"/>
              <a:t>10</a:t>
            </a:r>
            <a:r>
              <a:rPr kumimoji="1" lang="ja-JP" altLang="en-US" b="1" dirty="0" smtClean="0"/>
              <a:t>名程度による評価委員会が構成される。</a:t>
            </a:r>
            <a:endParaRPr kumimoji="1" lang="ja-JP" altLang="en-US" b="1" dirty="0"/>
          </a:p>
        </p:txBody>
      </p:sp>
      <p:sp>
        <p:nvSpPr>
          <p:cNvPr id="9" name="右矢印 8"/>
          <p:cNvSpPr/>
          <p:nvPr/>
        </p:nvSpPr>
        <p:spPr>
          <a:xfrm>
            <a:off x="1848198" y="3504130"/>
            <a:ext cx="930943" cy="501526"/>
          </a:xfrm>
          <a:prstGeom prst="rightArrow">
            <a:avLst/>
          </a:prstGeom>
          <a:ln w="28575" cmpd="sng">
            <a:solidFill>
              <a:srgbClr val="FF66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右矢印 9"/>
          <p:cNvSpPr/>
          <p:nvPr/>
        </p:nvSpPr>
        <p:spPr>
          <a:xfrm flipH="1">
            <a:off x="4406092" y="3504130"/>
            <a:ext cx="930943" cy="501526"/>
          </a:xfrm>
          <a:prstGeom prst="rightArrow">
            <a:avLst/>
          </a:prstGeom>
          <a:ln w="28575" cmpd="sng">
            <a:solidFill>
              <a:srgbClr val="FF66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角丸四角形 10"/>
          <p:cNvSpPr/>
          <p:nvPr/>
        </p:nvSpPr>
        <p:spPr>
          <a:xfrm>
            <a:off x="148974" y="2011605"/>
            <a:ext cx="1727873" cy="1550847"/>
          </a:xfrm>
          <a:prstGeom prst="roundRect">
            <a:avLst>
              <a:gd name="adj" fmla="val 20290"/>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48974" y="3917136"/>
            <a:ext cx="1727873" cy="1550847"/>
          </a:xfrm>
          <a:prstGeom prst="roundRect">
            <a:avLst>
              <a:gd name="adj" fmla="val 20290"/>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34648" y="1750340"/>
            <a:ext cx="1045188" cy="3201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解　剖</a:t>
            </a:r>
            <a:endParaRPr kumimoji="1" lang="ja-JP" altLang="en-US" dirty="0"/>
          </a:p>
        </p:txBody>
      </p:sp>
      <p:sp>
        <p:nvSpPr>
          <p:cNvPr id="15" name="角丸四角形 14"/>
          <p:cNvSpPr/>
          <p:nvPr/>
        </p:nvSpPr>
        <p:spPr>
          <a:xfrm>
            <a:off x="348519" y="3694556"/>
            <a:ext cx="1308616" cy="3201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t>臨床</a:t>
            </a:r>
            <a:r>
              <a:rPr lang="en-US" altLang="ja-JP" dirty="0" smtClean="0"/>
              <a:t>Data</a:t>
            </a:r>
            <a:endParaRPr kumimoji="1" lang="ja-JP" altLang="en-US" dirty="0"/>
          </a:p>
        </p:txBody>
      </p:sp>
    </p:spTree>
    <p:extLst>
      <p:ext uri="{BB962C8B-B14F-4D97-AF65-F5344CB8AC3E}">
        <p14:creationId xmlns:p14="http://schemas.microsoft.com/office/powerpoint/2010/main" val="1860038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20825" y="551294"/>
            <a:ext cx="364534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dirty="0" smtClean="0"/>
              <a:t>「医療事故調査の報告書」</a:t>
            </a:r>
            <a:r>
              <a:rPr kumimoji="1" lang="en-US" altLang="ja-JP" dirty="0" smtClean="0"/>
              <a:t> </a:t>
            </a:r>
            <a:r>
              <a:rPr kumimoji="1" lang="ja-JP" altLang="en-US" dirty="0" smtClean="0"/>
              <a:t>のあり方</a:t>
            </a:r>
            <a:endParaRPr kumimoji="1" lang="ja-JP" altLang="en-US" dirty="0"/>
          </a:p>
        </p:txBody>
      </p:sp>
      <p:sp>
        <p:nvSpPr>
          <p:cNvPr id="4" name="テキスト ボックス 3"/>
          <p:cNvSpPr txBox="1"/>
          <p:nvPr/>
        </p:nvSpPr>
        <p:spPr>
          <a:xfrm>
            <a:off x="884492" y="998656"/>
            <a:ext cx="7651454" cy="5710793"/>
          </a:xfrm>
          <a:prstGeom prst="rect">
            <a:avLst/>
          </a:prstGeom>
          <a:noFill/>
        </p:spPr>
        <p:txBody>
          <a:bodyPr wrap="none" rtlCol="0">
            <a:spAutoFit/>
          </a:bodyPr>
          <a:lstStyle/>
          <a:p>
            <a:r>
              <a:rPr lang="ja-JP" altLang="en-US" dirty="0" smtClean="0"/>
              <a:t>１．「報告書」の構成：</a:t>
            </a:r>
            <a:endParaRPr lang="en-US" altLang="ja-JP" dirty="0" smtClean="0"/>
          </a:p>
          <a:p>
            <a:pPr>
              <a:lnSpc>
                <a:spcPct val="110000"/>
              </a:lnSpc>
            </a:pPr>
            <a:r>
              <a:rPr kumimoji="1" lang="en-US" altLang="ja-JP" dirty="0" smtClean="0"/>
              <a:t>			</a:t>
            </a:r>
            <a:r>
              <a:rPr lang="en-US" altLang="ja-JP" sz="1400" dirty="0" smtClean="0"/>
              <a:t>ⅰ </a:t>
            </a:r>
            <a:r>
              <a:rPr kumimoji="1" lang="ja-JP" altLang="en-US" sz="1400" dirty="0" smtClean="0"/>
              <a:t>基本</a:t>
            </a:r>
            <a:r>
              <a:rPr kumimoji="1" lang="en-US" altLang="ja-JP" sz="1400" dirty="0" smtClean="0"/>
              <a:t>Data		</a:t>
            </a:r>
            <a:r>
              <a:rPr kumimoji="1" lang="ja-JP" altLang="en-US" sz="1400" dirty="0" smtClean="0"/>
              <a:t>　</a:t>
            </a:r>
            <a:r>
              <a:rPr lang="ja-JP" altLang="en-US" sz="1400" dirty="0" smtClean="0"/>
              <a:t>・</a:t>
            </a:r>
            <a:r>
              <a:rPr lang="ja-JP" altLang="en-US" sz="1400" dirty="0"/>
              <a:t>患者について</a:t>
            </a:r>
            <a:r>
              <a:rPr lang="en-US" altLang="ja-JP" sz="1400" dirty="0"/>
              <a:t>		</a:t>
            </a:r>
            <a:r>
              <a:rPr lang="ja-JP" altLang="en-US" sz="1400" dirty="0"/>
              <a:t>［年齢</a:t>
            </a:r>
            <a:r>
              <a:rPr lang="en-US" altLang="ja-JP" sz="1400" dirty="0"/>
              <a:t>･</a:t>
            </a:r>
            <a:r>
              <a:rPr lang="ja-JP" altLang="en-US" sz="1400" dirty="0"/>
              <a:t>性別、既往歴、身長</a:t>
            </a:r>
            <a:r>
              <a:rPr lang="en-US" altLang="ja-JP" sz="1400" dirty="0"/>
              <a:t>･</a:t>
            </a:r>
            <a:r>
              <a:rPr lang="ja-JP" altLang="en-US" sz="1400" dirty="0"/>
              <a:t>体重、等］</a:t>
            </a:r>
            <a:endParaRPr lang="en-US" altLang="ja-JP" sz="1400" dirty="0"/>
          </a:p>
          <a:p>
            <a:pPr>
              <a:lnSpc>
                <a:spcPct val="110000"/>
              </a:lnSpc>
            </a:pPr>
            <a:r>
              <a:rPr lang="en-US" altLang="ja-JP" sz="1400" dirty="0"/>
              <a:t>						</a:t>
            </a:r>
            <a:r>
              <a:rPr lang="ja-JP" altLang="en-US" sz="1400" dirty="0"/>
              <a:t>　・医療機関について</a:t>
            </a:r>
            <a:r>
              <a:rPr lang="en-US" altLang="ja-JP" sz="1400" dirty="0"/>
              <a:t> 	</a:t>
            </a:r>
            <a:r>
              <a:rPr lang="ja-JP" altLang="en-US" sz="1400" dirty="0"/>
              <a:t>［規模、診療科、医師数、等</a:t>
            </a:r>
            <a:r>
              <a:rPr lang="ja-JP" altLang="en-US" sz="1400" dirty="0" smtClean="0"/>
              <a:t>］</a:t>
            </a:r>
            <a:endParaRPr kumimoji="1" lang="en-US" altLang="ja-JP" dirty="0" smtClean="0"/>
          </a:p>
          <a:p>
            <a:pPr>
              <a:lnSpc>
                <a:spcPct val="110000"/>
              </a:lnSpc>
            </a:pPr>
            <a:r>
              <a:rPr kumimoji="1" lang="en-US" altLang="ja-JP" dirty="0"/>
              <a:t>		</a:t>
            </a:r>
            <a:r>
              <a:rPr lang="en-US" altLang="ja-JP" dirty="0"/>
              <a:t>	</a:t>
            </a:r>
            <a:r>
              <a:rPr lang="en-US" altLang="ja-JP" sz="1400" dirty="0" smtClean="0"/>
              <a:t>ⅱ </a:t>
            </a:r>
            <a:r>
              <a:rPr lang="ja-JP" altLang="en-US" sz="1400" dirty="0" smtClean="0"/>
              <a:t>臨床経過の概要</a:t>
            </a:r>
            <a:r>
              <a:rPr lang="en-US" altLang="ja-JP" sz="1400" dirty="0" smtClean="0"/>
              <a:t>	</a:t>
            </a:r>
            <a:r>
              <a:rPr lang="ja-JP" altLang="en-US" sz="1400" dirty="0" smtClean="0"/>
              <a:t>　［時系列でまとめた経過、その他の</a:t>
            </a:r>
            <a:r>
              <a:rPr lang="en-US" altLang="ja-JP" sz="1400" dirty="0" smtClean="0"/>
              <a:t>Data</a:t>
            </a:r>
            <a:r>
              <a:rPr lang="ja-JP" altLang="en-US" sz="1400" dirty="0" smtClean="0"/>
              <a:t>］</a:t>
            </a:r>
            <a:endParaRPr lang="en-US" altLang="ja-JP" sz="1400" dirty="0" smtClean="0"/>
          </a:p>
          <a:p>
            <a:pPr>
              <a:lnSpc>
                <a:spcPct val="150000"/>
              </a:lnSpc>
            </a:pPr>
            <a:r>
              <a:rPr kumimoji="1" lang="en-US" altLang="ja-JP" sz="1400" dirty="0"/>
              <a:t>	</a:t>
            </a:r>
            <a:r>
              <a:rPr kumimoji="1" lang="en-US" altLang="ja-JP" sz="1400" dirty="0" smtClean="0"/>
              <a:t>		</a:t>
            </a:r>
            <a:r>
              <a:rPr lang="en-US" altLang="ja-JP" sz="1400" dirty="0" smtClean="0"/>
              <a:t>ⅲ </a:t>
            </a:r>
            <a:r>
              <a:rPr kumimoji="1" lang="ja-JP" altLang="en-US" sz="1400" dirty="0" smtClean="0"/>
              <a:t>解剖所見・考察</a:t>
            </a:r>
            <a:r>
              <a:rPr kumimoji="1" lang="en-US" altLang="ja-JP" sz="1400" dirty="0" smtClean="0"/>
              <a:t>	</a:t>
            </a:r>
            <a:r>
              <a:rPr kumimoji="1" lang="ja-JP" altLang="en-US" sz="1400" dirty="0" smtClean="0"/>
              <a:t>　［解剖事例のみ］</a:t>
            </a:r>
            <a:endParaRPr lang="en-US" altLang="ja-JP" sz="1400" dirty="0"/>
          </a:p>
          <a:p>
            <a:pPr>
              <a:lnSpc>
                <a:spcPct val="140000"/>
              </a:lnSpc>
            </a:pPr>
            <a:r>
              <a:rPr kumimoji="1" lang="en-US" altLang="ja-JP" sz="1400" dirty="0" smtClean="0"/>
              <a:t>			ⅳ </a:t>
            </a:r>
            <a:r>
              <a:rPr kumimoji="1" lang="ja-JP" altLang="en-US" sz="1400" dirty="0" smtClean="0"/>
              <a:t>臨床経過</a:t>
            </a:r>
            <a:r>
              <a:rPr kumimoji="1" lang="en-US" altLang="ja-JP" sz="1400" dirty="0" smtClean="0"/>
              <a:t> </a:t>
            </a:r>
            <a:r>
              <a:rPr kumimoji="1" lang="ja-JP" altLang="en-US" sz="1400" dirty="0" smtClean="0"/>
              <a:t>（＋</a:t>
            </a:r>
            <a:r>
              <a:rPr kumimoji="1" lang="en-US" altLang="ja-JP" sz="1400" dirty="0" smtClean="0"/>
              <a:t> </a:t>
            </a:r>
            <a:r>
              <a:rPr kumimoji="1" lang="ja-JP" altLang="en-US" sz="1400" dirty="0" smtClean="0"/>
              <a:t>解剖結果）を踏まえた死因の考察</a:t>
            </a:r>
            <a:endParaRPr kumimoji="1" lang="en-US" altLang="ja-JP" sz="1400" dirty="0" smtClean="0"/>
          </a:p>
          <a:p>
            <a:pPr>
              <a:lnSpc>
                <a:spcPct val="140000"/>
              </a:lnSpc>
            </a:pPr>
            <a:r>
              <a:rPr lang="en-US" altLang="ja-JP" sz="1400" dirty="0"/>
              <a:t>	</a:t>
            </a:r>
            <a:r>
              <a:rPr lang="en-US" altLang="ja-JP" sz="1400" dirty="0" smtClean="0"/>
              <a:t>		ⅴ </a:t>
            </a:r>
            <a:r>
              <a:rPr lang="ja-JP" altLang="en-US" sz="1400" dirty="0" smtClean="0"/>
              <a:t>臨床経過に関する医学的評価</a:t>
            </a:r>
            <a:endParaRPr lang="en-US" altLang="ja-JP" sz="1400" dirty="0" smtClean="0"/>
          </a:p>
          <a:p>
            <a:pPr>
              <a:lnSpc>
                <a:spcPct val="140000"/>
              </a:lnSpc>
            </a:pPr>
            <a:r>
              <a:rPr kumimoji="1" lang="en-US" altLang="ja-JP" sz="1400" dirty="0"/>
              <a:t>	</a:t>
            </a:r>
            <a:r>
              <a:rPr kumimoji="1" lang="en-US" altLang="ja-JP" sz="1400" dirty="0" smtClean="0"/>
              <a:t>		</a:t>
            </a:r>
            <a:r>
              <a:rPr lang="en-US" altLang="ja-JP" sz="1400" dirty="0" smtClean="0"/>
              <a:t>ⅵ </a:t>
            </a:r>
            <a:r>
              <a:rPr kumimoji="1" lang="ja-JP" altLang="en-US" sz="1400" dirty="0" smtClean="0"/>
              <a:t>再発防止への提言</a:t>
            </a:r>
            <a:endParaRPr kumimoji="1" lang="en-US" altLang="ja-JP" sz="1400" dirty="0" smtClean="0"/>
          </a:p>
          <a:p>
            <a:pPr>
              <a:lnSpc>
                <a:spcPct val="140000"/>
              </a:lnSpc>
            </a:pPr>
            <a:r>
              <a:rPr lang="en-US" altLang="ja-JP" sz="1400" dirty="0"/>
              <a:t>	</a:t>
            </a:r>
            <a:r>
              <a:rPr lang="en-US" altLang="ja-JP" sz="1400" dirty="0" smtClean="0"/>
              <a:t>		ⅶ </a:t>
            </a:r>
            <a:r>
              <a:rPr lang="ja-JP" altLang="en-US" sz="1400" dirty="0" smtClean="0"/>
              <a:t>遺族から出された疑問への回答</a:t>
            </a:r>
            <a:endParaRPr lang="en-US" altLang="ja-JP" sz="1400" dirty="0" smtClean="0"/>
          </a:p>
          <a:p>
            <a:pPr>
              <a:lnSpc>
                <a:spcPct val="140000"/>
              </a:lnSpc>
            </a:pPr>
            <a:r>
              <a:rPr kumimoji="1" lang="en-US" altLang="ja-JP" sz="1400" dirty="0"/>
              <a:t>	</a:t>
            </a:r>
            <a:r>
              <a:rPr kumimoji="1" lang="en-US" altLang="ja-JP" sz="1400" dirty="0" smtClean="0"/>
              <a:t>		ⅷ </a:t>
            </a:r>
            <a:r>
              <a:rPr kumimoji="1" lang="ja-JP" altLang="en-US" sz="1400" dirty="0" smtClean="0"/>
              <a:t>評価委員の構成</a:t>
            </a:r>
            <a:r>
              <a:rPr kumimoji="1" lang="en-US" altLang="ja-JP" sz="1400" dirty="0" smtClean="0"/>
              <a:t>･</a:t>
            </a:r>
            <a:r>
              <a:rPr kumimoji="1" lang="ja-JP" altLang="en-US" sz="1400" dirty="0" smtClean="0"/>
              <a:t>所属</a:t>
            </a:r>
            <a:endParaRPr kumimoji="1" lang="en-US" altLang="ja-JP" sz="1400" dirty="0" smtClean="0"/>
          </a:p>
          <a:p>
            <a:pPr>
              <a:lnSpc>
                <a:spcPct val="50000"/>
              </a:lnSpc>
            </a:pPr>
            <a:endParaRPr kumimoji="1" lang="en-US" altLang="ja-JP" sz="1400" dirty="0" smtClean="0"/>
          </a:p>
          <a:p>
            <a:pPr>
              <a:lnSpc>
                <a:spcPct val="120000"/>
              </a:lnSpc>
            </a:pPr>
            <a:r>
              <a:rPr lang="ja-JP" altLang="en-US" dirty="0" smtClean="0"/>
              <a:t>２．</a:t>
            </a:r>
            <a:r>
              <a:rPr kumimoji="1" lang="ja-JP" altLang="en-US" dirty="0" smtClean="0"/>
              <a:t>報告書作成での注意点</a:t>
            </a:r>
            <a:endParaRPr kumimoji="1" lang="en-US" altLang="ja-JP" dirty="0" smtClean="0"/>
          </a:p>
          <a:p>
            <a:pPr>
              <a:lnSpc>
                <a:spcPct val="120000"/>
              </a:lnSpc>
            </a:pPr>
            <a:r>
              <a:rPr lang="en-US" altLang="ja-JP" sz="1400" dirty="0"/>
              <a:t>	</a:t>
            </a:r>
            <a:r>
              <a:rPr lang="en-US" altLang="ja-JP" sz="1400" dirty="0" smtClean="0"/>
              <a:t>		</a:t>
            </a:r>
            <a:r>
              <a:rPr lang="ja-JP" altLang="en-US" sz="1400" dirty="0" smtClean="0"/>
              <a:t>・</a:t>
            </a:r>
            <a:r>
              <a:rPr lang="en-US" altLang="ja-JP" sz="1400" dirty="0" smtClean="0"/>
              <a:t> </a:t>
            </a:r>
            <a:r>
              <a:rPr lang="ja-JP" altLang="en-US" sz="1400" dirty="0" smtClean="0"/>
              <a:t>「事後的評価」にならないよう十分留意する</a:t>
            </a:r>
            <a:endParaRPr lang="en-US" altLang="ja-JP" sz="1400" dirty="0" smtClean="0"/>
          </a:p>
          <a:p>
            <a:pPr>
              <a:lnSpc>
                <a:spcPct val="120000"/>
              </a:lnSpc>
            </a:pPr>
            <a:r>
              <a:rPr lang="en-US" altLang="ja-JP" sz="1400" dirty="0"/>
              <a:t>	</a:t>
            </a:r>
            <a:r>
              <a:rPr lang="en-US" altLang="ja-JP" sz="1400" dirty="0" smtClean="0"/>
              <a:t>		</a:t>
            </a:r>
            <a:r>
              <a:rPr lang="ja-JP" altLang="en-US" sz="1400" dirty="0" smtClean="0"/>
              <a:t>・</a:t>
            </a:r>
            <a:r>
              <a:rPr lang="en-US" altLang="ja-JP" sz="1400" dirty="0" smtClean="0"/>
              <a:t> </a:t>
            </a:r>
            <a:r>
              <a:rPr lang="ja-JP" altLang="en-US" sz="1400" dirty="0" smtClean="0"/>
              <a:t>文章の書き方；</a:t>
            </a:r>
            <a:r>
              <a:rPr lang="en-US" altLang="ja-JP" sz="1400" dirty="0" smtClean="0"/>
              <a:t> </a:t>
            </a:r>
            <a:r>
              <a:rPr lang="ja-JP" altLang="en-US" sz="1400" dirty="0" smtClean="0"/>
              <a:t>「・・・するべきであった」</a:t>
            </a:r>
            <a:r>
              <a:rPr lang="en-US" altLang="ja-JP" sz="1400" dirty="0" smtClean="0"/>
              <a:t> </a:t>
            </a:r>
            <a:r>
              <a:rPr lang="ja-JP" altLang="en-US" sz="1400" dirty="0" smtClean="0"/>
              <a:t>等は、十分留意して使う</a:t>
            </a:r>
            <a:r>
              <a:rPr lang="en-US" altLang="ja-JP" sz="1400" dirty="0" smtClean="0"/>
              <a:t>	</a:t>
            </a:r>
          </a:p>
          <a:p>
            <a:pPr>
              <a:lnSpc>
                <a:spcPct val="120000"/>
              </a:lnSpc>
            </a:pPr>
            <a:r>
              <a:rPr lang="en-US" altLang="ja-JP" sz="1400" dirty="0"/>
              <a:t>	</a:t>
            </a:r>
            <a:r>
              <a:rPr lang="en-US" altLang="ja-JP" sz="1400" dirty="0" smtClean="0"/>
              <a:t>		</a:t>
            </a:r>
            <a:r>
              <a:rPr lang="ja-JP" altLang="en-US" sz="1400" dirty="0" smtClean="0"/>
              <a:t>・</a:t>
            </a:r>
            <a:r>
              <a:rPr lang="en-US" altLang="ja-JP" sz="1400" dirty="0" smtClean="0"/>
              <a:t> </a:t>
            </a:r>
            <a:r>
              <a:rPr lang="ja-JP" altLang="en-US" sz="1400" dirty="0" smtClean="0"/>
              <a:t>医師の裁量に十分配慮する；　救急の現場、処置の判断等</a:t>
            </a:r>
            <a:endParaRPr lang="en-US" altLang="ja-JP" sz="1400" dirty="0"/>
          </a:p>
          <a:p>
            <a:pPr>
              <a:lnSpc>
                <a:spcPct val="50000"/>
              </a:lnSpc>
            </a:pPr>
            <a:endParaRPr kumimoji="1" lang="en-US" altLang="ja-JP" sz="1400" dirty="0" smtClean="0"/>
          </a:p>
          <a:p>
            <a:pPr>
              <a:lnSpc>
                <a:spcPct val="120000"/>
              </a:lnSpc>
            </a:pPr>
            <a:r>
              <a:rPr lang="ja-JP" altLang="en-US" dirty="0" smtClean="0"/>
              <a:t>３．再発防止への提言</a:t>
            </a:r>
            <a:endParaRPr lang="en-US" altLang="ja-JP" dirty="0" smtClean="0"/>
          </a:p>
          <a:p>
            <a:pPr>
              <a:lnSpc>
                <a:spcPct val="130000"/>
              </a:lnSpc>
            </a:pPr>
            <a:r>
              <a:rPr lang="en-US" altLang="ja-JP" sz="1400" dirty="0" smtClean="0"/>
              <a:t>			</a:t>
            </a:r>
            <a:r>
              <a:rPr lang="ja-JP" altLang="en-US" sz="1400" dirty="0" smtClean="0"/>
              <a:t>・個人の責任追及；</a:t>
            </a:r>
            <a:r>
              <a:rPr lang="en-US" altLang="ja-JP" sz="1400" dirty="0" smtClean="0"/>
              <a:t> </a:t>
            </a:r>
            <a:r>
              <a:rPr lang="ja-JP" altLang="en-US" sz="1400" dirty="0" smtClean="0"/>
              <a:t>基本的な解決にはならない</a:t>
            </a:r>
            <a:r>
              <a:rPr lang="en-US" altLang="ja-JP" sz="1400" dirty="0" smtClean="0"/>
              <a:t> </a:t>
            </a:r>
            <a:r>
              <a:rPr lang="ja-JP" altLang="en-US" sz="1400" dirty="0" smtClean="0"/>
              <a:t>（２０年の歴史で明らか）</a:t>
            </a:r>
            <a:endParaRPr lang="en-US" altLang="ja-JP" sz="1400" dirty="0" smtClean="0"/>
          </a:p>
          <a:p>
            <a:pPr>
              <a:lnSpc>
                <a:spcPct val="130000"/>
              </a:lnSpc>
            </a:pPr>
            <a:r>
              <a:rPr lang="en-US" altLang="ja-JP" sz="1400" dirty="0"/>
              <a:t>	</a:t>
            </a:r>
            <a:r>
              <a:rPr lang="en-US" altLang="ja-JP" sz="1400" dirty="0" smtClean="0"/>
              <a:t>		</a:t>
            </a:r>
            <a:r>
              <a:rPr lang="ja-JP" altLang="en-US" sz="1400" dirty="0" smtClean="0"/>
              <a:t>・問題点、マイナス面を指摘するのではなく、</a:t>
            </a:r>
            <a:endParaRPr lang="en-US" altLang="ja-JP" sz="1400" dirty="0" smtClean="0"/>
          </a:p>
          <a:p>
            <a:pPr>
              <a:lnSpc>
                <a:spcPct val="130000"/>
              </a:lnSpc>
            </a:pPr>
            <a:r>
              <a:rPr lang="en-US" altLang="ja-JP" sz="1400" dirty="0"/>
              <a:t>	</a:t>
            </a:r>
            <a:r>
              <a:rPr lang="en-US" altLang="ja-JP" sz="1400" dirty="0" smtClean="0"/>
              <a:t>		</a:t>
            </a:r>
            <a:r>
              <a:rPr lang="ja-JP" altLang="en-US" sz="1400" dirty="0" smtClean="0"/>
              <a:t>・プラス思考；</a:t>
            </a:r>
            <a:r>
              <a:rPr lang="en-US" altLang="ja-JP" sz="1400" dirty="0" smtClean="0"/>
              <a:t> </a:t>
            </a:r>
            <a:r>
              <a:rPr lang="ja-JP" altLang="en-US" sz="1400" dirty="0" smtClean="0"/>
              <a:t>システム改善、再教育のチャンス、気づきを話し合える方策</a:t>
            </a:r>
            <a:r>
              <a:rPr lang="en-US" altLang="ja-JP" sz="1400" dirty="0" smtClean="0"/>
              <a:t>	</a:t>
            </a:r>
            <a:r>
              <a:rPr lang="en-US" altLang="ja-JP" sz="1400" dirty="0"/>
              <a:t>	</a:t>
            </a:r>
          </a:p>
        </p:txBody>
      </p:sp>
    </p:spTree>
    <p:extLst>
      <p:ext uri="{BB962C8B-B14F-4D97-AF65-F5344CB8AC3E}">
        <p14:creationId xmlns:p14="http://schemas.microsoft.com/office/powerpoint/2010/main" val="6945247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95536" y="332656"/>
            <a:ext cx="4752528"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smtClean="0"/>
              <a:t>　</a:t>
            </a:r>
            <a:r>
              <a:rPr kumimoji="1" lang="ja-JP" altLang="en-US" dirty="0" smtClean="0">
                <a:latin typeface="HGP明朝E" panose="02020900000000000000" pitchFamily="18" charset="-128"/>
                <a:ea typeface="HGP明朝E" panose="02020900000000000000" pitchFamily="18" charset="-128"/>
              </a:rPr>
              <a:t>委員構成の考え方</a:t>
            </a:r>
            <a:endParaRPr kumimoji="1" lang="en-US" altLang="ja-JP" dirty="0" smtClean="0">
              <a:latin typeface="HGP明朝E" panose="02020900000000000000" pitchFamily="18" charset="-128"/>
              <a:ea typeface="HGP明朝E" panose="02020900000000000000" pitchFamily="18" charset="-128"/>
            </a:endParaRPr>
          </a:p>
          <a:p>
            <a:pPr algn="ctr"/>
            <a:r>
              <a:rPr lang="ja-JP" altLang="en-US" dirty="0" smtClean="0"/>
              <a:t>　　　</a:t>
            </a:r>
            <a:r>
              <a:rPr lang="ja-JP" altLang="en-US" sz="1600" dirty="0" smtClean="0">
                <a:latin typeface="HGP明朝E" panose="02020900000000000000" pitchFamily="18" charset="-128"/>
                <a:ea typeface="HGP明朝E" panose="02020900000000000000" pitchFamily="18" charset="-128"/>
              </a:rPr>
              <a:t>（事例</a:t>
            </a:r>
            <a:r>
              <a:rPr lang="ja-JP" altLang="en-US" sz="1600" dirty="0">
                <a:latin typeface="HGP明朝E" panose="02020900000000000000" pitchFamily="18" charset="-128"/>
                <a:ea typeface="HGP明朝E" panose="02020900000000000000" pitchFamily="18" charset="-128"/>
              </a:rPr>
              <a:t>に</a:t>
            </a:r>
            <a:r>
              <a:rPr lang="ja-JP" altLang="en-US" sz="1600" dirty="0" smtClean="0">
                <a:latin typeface="HGP明朝E" panose="02020900000000000000" pitchFamily="18" charset="-128"/>
                <a:ea typeface="HGP明朝E" panose="02020900000000000000" pitchFamily="18" charset="-128"/>
              </a:rPr>
              <a:t>よ</a:t>
            </a:r>
            <a:r>
              <a:rPr lang="ja-JP" altLang="en-US" sz="1600" dirty="0">
                <a:latin typeface="HGP明朝E" panose="02020900000000000000" pitchFamily="18" charset="-128"/>
                <a:ea typeface="HGP明朝E" panose="02020900000000000000" pitchFamily="18" charset="-128"/>
              </a:rPr>
              <a:t>って</a:t>
            </a:r>
            <a:r>
              <a:rPr lang="ja-JP" altLang="en-US" sz="1600" dirty="0" smtClean="0">
                <a:latin typeface="HGP明朝E" panose="02020900000000000000" pitchFamily="18" charset="-128"/>
                <a:ea typeface="HGP明朝E" panose="02020900000000000000" pitchFamily="18" charset="-128"/>
              </a:rPr>
              <a:t>も異なるが基本的な考え方）</a:t>
            </a:r>
            <a:endParaRPr kumimoji="1" lang="ja-JP" altLang="en-US" sz="1600" dirty="0">
              <a:latin typeface="HGP明朝E" panose="02020900000000000000" pitchFamily="18" charset="-128"/>
              <a:ea typeface="HGP明朝E" panose="02020900000000000000" pitchFamily="18" charset="-128"/>
            </a:endParaRPr>
          </a:p>
        </p:txBody>
      </p:sp>
      <p:sp>
        <p:nvSpPr>
          <p:cNvPr id="4" name="テキスト ボックス 3"/>
          <p:cNvSpPr txBox="1"/>
          <p:nvPr/>
        </p:nvSpPr>
        <p:spPr>
          <a:xfrm>
            <a:off x="1259632" y="1628800"/>
            <a:ext cx="6984776" cy="4801314"/>
          </a:xfrm>
          <a:prstGeom prst="rect">
            <a:avLst/>
          </a:prstGeom>
          <a:noFill/>
        </p:spPr>
        <p:txBody>
          <a:bodyPr wrap="square" rtlCol="0">
            <a:spAutoFit/>
          </a:bodyPr>
          <a:lstStyle/>
          <a:p>
            <a:r>
              <a:rPr kumimoji="1" lang="ja-JP" altLang="en-US" dirty="0" smtClean="0"/>
              <a:t>○　人数は、</a:t>
            </a:r>
            <a:r>
              <a:rPr kumimoji="1" lang="en-US" altLang="ja-JP" dirty="0" smtClean="0"/>
              <a:t>6</a:t>
            </a:r>
            <a:r>
              <a:rPr lang="en-US" altLang="ja-JP" dirty="0" smtClean="0"/>
              <a:t>〜</a:t>
            </a:r>
            <a:r>
              <a:rPr lang="en-US" altLang="ja-JP" dirty="0"/>
              <a:t>8</a:t>
            </a:r>
            <a:r>
              <a:rPr lang="ja-JP" altLang="en-US" dirty="0"/>
              <a:t>人</a:t>
            </a:r>
            <a:r>
              <a:rPr lang="ja-JP" altLang="en-US" dirty="0" smtClean="0"/>
              <a:t>程度が望ましい</a:t>
            </a:r>
            <a:endParaRPr lang="en-US" altLang="ja-JP" dirty="0" smtClean="0"/>
          </a:p>
          <a:p>
            <a:endParaRPr kumimoji="1" lang="en-US" altLang="ja-JP" dirty="0"/>
          </a:p>
          <a:p>
            <a:r>
              <a:rPr lang="ja-JP" altLang="en-US" dirty="0" smtClean="0"/>
              <a:t>○　</a:t>
            </a:r>
            <a:r>
              <a:rPr kumimoji="1" lang="ja-JP" altLang="en-US" dirty="0" smtClean="0"/>
              <a:t>外部委員を複数名入れることが望ましい</a:t>
            </a:r>
            <a:endParaRPr kumimoji="1" lang="en-US" altLang="ja-JP" dirty="0" smtClean="0"/>
          </a:p>
          <a:p>
            <a:endParaRPr lang="en-US" altLang="ja-JP" dirty="0"/>
          </a:p>
          <a:p>
            <a:r>
              <a:rPr kumimoji="1" lang="ja-JP" altLang="en-US" dirty="0" smtClean="0"/>
              <a:t>○　委員</a:t>
            </a:r>
            <a:r>
              <a:rPr lang="ja-JP" altLang="en-US" dirty="0"/>
              <a:t>に</a:t>
            </a:r>
            <a:r>
              <a:rPr lang="ja-JP" altLang="en-US" dirty="0" smtClean="0"/>
              <a:t>は、以下を含めることが望ましい</a:t>
            </a:r>
            <a:endParaRPr lang="en-US" altLang="ja-JP" dirty="0" smtClean="0"/>
          </a:p>
          <a:p>
            <a:r>
              <a:rPr kumimoji="1" lang="ja-JP" altLang="en-US" dirty="0"/>
              <a:t>　</a:t>
            </a:r>
            <a:r>
              <a:rPr kumimoji="1" lang="ja-JP" altLang="en-US" dirty="0" smtClean="0"/>
              <a:t>　　　　・医療機関管理者（院長）でない管理職</a:t>
            </a:r>
            <a:endParaRPr kumimoji="1" lang="en-US" altLang="ja-JP" dirty="0" smtClean="0"/>
          </a:p>
          <a:p>
            <a:r>
              <a:rPr lang="ja-JP" altLang="en-US" dirty="0"/>
              <a:t>　</a:t>
            </a:r>
            <a:r>
              <a:rPr lang="ja-JP" altLang="en-US" dirty="0" smtClean="0"/>
              <a:t>　　　　・医療安全担当医師、看護師</a:t>
            </a:r>
            <a:endParaRPr lang="en-US" altLang="ja-JP" dirty="0" smtClean="0"/>
          </a:p>
          <a:p>
            <a:r>
              <a:rPr lang="ja-JP" altLang="en-US" dirty="0"/>
              <a:t>　</a:t>
            </a:r>
            <a:r>
              <a:rPr lang="ja-JP" altLang="en-US" dirty="0" smtClean="0"/>
              <a:t>　　　　（・より透明性が必要な場合は、国民代表的な第三者）</a:t>
            </a:r>
            <a:endParaRPr lang="en-US" altLang="ja-JP" dirty="0" smtClean="0"/>
          </a:p>
          <a:p>
            <a:endParaRPr lang="en-US" altLang="ja-JP" dirty="0" smtClean="0"/>
          </a:p>
          <a:p>
            <a:r>
              <a:rPr kumimoji="1" lang="ja-JP" altLang="en-US" dirty="0" smtClean="0"/>
              <a:t>○　委員には、以下を含めることは望ましくない</a:t>
            </a:r>
            <a:endParaRPr kumimoji="1" lang="en-US" altLang="ja-JP" dirty="0" smtClean="0"/>
          </a:p>
          <a:p>
            <a:r>
              <a:rPr lang="ja-JP" altLang="en-US" dirty="0"/>
              <a:t>　</a:t>
            </a:r>
            <a:r>
              <a:rPr lang="ja-JP" altLang="en-US" dirty="0" smtClean="0"/>
              <a:t>　　　　・医療機関管理者</a:t>
            </a:r>
            <a:endParaRPr lang="en-US" altLang="ja-JP" dirty="0" smtClean="0"/>
          </a:p>
          <a:p>
            <a:r>
              <a:rPr kumimoji="1" lang="ja-JP" altLang="en-US" dirty="0"/>
              <a:t>　</a:t>
            </a:r>
            <a:r>
              <a:rPr kumimoji="1" lang="ja-JP" altLang="en-US" dirty="0" smtClean="0"/>
              <a:t>　　　　・顧問弁護士</a:t>
            </a:r>
            <a:endParaRPr kumimoji="1" lang="en-US" altLang="ja-JP" dirty="0" smtClean="0"/>
          </a:p>
          <a:p>
            <a:r>
              <a:rPr lang="ja-JP" altLang="en-US" dirty="0"/>
              <a:t>　</a:t>
            </a:r>
            <a:r>
              <a:rPr lang="ja-JP" altLang="en-US" dirty="0" smtClean="0"/>
              <a:t>　　　　・当事者と当事者の上司や部下</a:t>
            </a:r>
            <a:endParaRPr lang="en-US" altLang="ja-JP" dirty="0" smtClean="0"/>
          </a:p>
          <a:p>
            <a:endParaRPr lang="en-US" altLang="ja-JP" dirty="0"/>
          </a:p>
          <a:p>
            <a:pPr marL="355600" indent="-355600"/>
            <a:r>
              <a:rPr lang="ja-JP" altLang="en-US" dirty="0" smtClean="0"/>
              <a:t>○　委員長は、委員会において論点を明確にし、公正な評価を牽引できる、広い視野を持ち、事故調査の経験があることが望ましい。</a:t>
            </a:r>
            <a:endParaRPr lang="en-US" altLang="ja-JP" dirty="0" smtClean="0"/>
          </a:p>
          <a:p>
            <a:endParaRPr kumimoji="1" lang="ja-JP" altLang="en-US" dirty="0"/>
          </a:p>
        </p:txBody>
      </p:sp>
    </p:spTree>
    <p:extLst>
      <p:ext uri="{BB962C8B-B14F-4D97-AF65-F5344CB8AC3E}">
        <p14:creationId xmlns:p14="http://schemas.microsoft.com/office/powerpoint/2010/main" val="32207529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メモ 19"/>
          <p:cNvSpPr/>
          <p:nvPr/>
        </p:nvSpPr>
        <p:spPr>
          <a:xfrm>
            <a:off x="611560" y="1270870"/>
            <a:ext cx="3528392" cy="4876400"/>
          </a:xfrm>
          <a:prstGeom prst="foldedCorner">
            <a:avLst>
              <a:gd name="adj" fmla="val 1178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サブタイトル 2"/>
          <p:cNvSpPr txBox="1">
            <a:spLocks/>
          </p:cNvSpPr>
          <p:nvPr/>
        </p:nvSpPr>
        <p:spPr>
          <a:xfrm>
            <a:off x="251520" y="259195"/>
            <a:ext cx="8640960" cy="670222"/>
          </a:xfrm>
          <a:prstGeom prst="rect">
            <a:avLst/>
          </a:prstGeom>
          <a:noFill/>
        </p:spPr>
        <p:txBody>
          <a:bodyPr anchor="ctr"/>
          <a:lstStyle/>
          <a:p>
            <a:pPr marL="342900" marR="0" lvl="0" indent="-342900" algn="l" defTabSz="914400" rtl="0" eaLnBrk="1" fontAlgn="base" latinLnBrk="0" hangingPunct="1">
              <a:lnSpc>
                <a:spcPct val="100000"/>
              </a:lnSpc>
              <a:spcBef>
                <a:spcPct val="20000"/>
              </a:spcBef>
              <a:spcAft>
                <a:spcPct val="0"/>
              </a:spcAft>
              <a:buClrTx/>
              <a:buSzTx/>
              <a:tabLst/>
              <a:defRPr/>
            </a:pPr>
            <a:r>
              <a:rPr kumimoji="1" lang="en-US" altLang="ja-JP" sz="2800" b="1" i="0" u="none" strike="noStrike" kern="1200" cap="none" spc="0" normalizeH="0" baseline="0" noProof="0" dirty="0" smtClean="0">
                <a:ln>
                  <a:noFill/>
                </a:ln>
                <a:solidFill>
                  <a:schemeClr val="tx1"/>
                </a:solidFill>
                <a:effectLst/>
                <a:uLnTx/>
                <a:uFillTx/>
                <a:latin typeface="+mn-lt"/>
                <a:ea typeface="+mn-ea"/>
                <a:cs typeface="+mn-cs"/>
              </a:rPr>
              <a:t>⑤</a:t>
            </a:r>
            <a:r>
              <a:rPr kumimoji="1" lang="ja-JP" altLang="en-US" sz="2800" b="1" i="0" u="none" strike="noStrike" kern="1200" cap="none" spc="0" normalizeH="0" baseline="0" noProof="0" dirty="0" smtClean="0">
                <a:ln>
                  <a:noFill/>
                </a:ln>
                <a:solidFill>
                  <a:schemeClr val="tx1"/>
                </a:solidFill>
                <a:effectLst/>
                <a:uLnTx/>
                <a:uFillTx/>
                <a:latin typeface="+mn-lt"/>
                <a:ea typeface="+mn-ea"/>
                <a:cs typeface="+mn-cs"/>
              </a:rPr>
              <a:t>　説明会　</a:t>
            </a:r>
            <a:r>
              <a:rPr kumimoji="1" lang="ja-JP" altLang="en-US" i="0" u="none" strike="noStrike" kern="1200" cap="none" spc="0" normalizeH="0" baseline="0" noProof="0" dirty="0" smtClean="0">
                <a:ln>
                  <a:noFill/>
                </a:ln>
                <a:solidFill>
                  <a:schemeClr val="tx1"/>
                </a:solidFill>
                <a:effectLst/>
                <a:uLnTx/>
                <a:uFillTx/>
                <a:latin typeface="+mn-lt"/>
                <a:ea typeface="+mn-ea"/>
                <a:cs typeface="+mn-cs"/>
              </a:rPr>
              <a:t>目的：評価結果報告書の内容の範囲で、その理解を助けるため。</a:t>
            </a:r>
            <a:endParaRPr kumimoji="1" lang="en-US" altLang="ja-JP"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1" lang="ja-JP" altLang="en-US" i="0" u="none" strike="noStrike" kern="1200" cap="none" spc="0" normalizeH="0" baseline="0" noProof="0" dirty="0" smtClean="0">
                <a:ln>
                  <a:noFill/>
                </a:ln>
                <a:solidFill>
                  <a:schemeClr val="tx1"/>
                </a:solidFill>
                <a:effectLst/>
                <a:uLnTx/>
                <a:uFillTx/>
                <a:latin typeface="+mn-lt"/>
                <a:ea typeface="+mn-ea"/>
                <a:cs typeface="+mn-cs"/>
              </a:rPr>
              <a:t>　　　　　　　　　　　　　　　　　　</a:t>
            </a:r>
            <a:r>
              <a:rPr lang="ja-JP" altLang="en-US" b="1" dirty="0" smtClean="0"/>
              <a:t>（</a:t>
            </a:r>
            <a:r>
              <a:rPr lang="ja-JP" altLang="en-US" dirty="0" smtClean="0"/>
              <a:t>医療機関と遺族の話し合いの場ではない）</a:t>
            </a:r>
            <a:r>
              <a:rPr kumimoji="1" lang="ja-JP" altLang="en-US" i="0" u="none" strike="noStrike" kern="1200" cap="none" spc="0" normalizeH="0" baseline="0" noProof="0" dirty="0" smtClean="0">
                <a:ln>
                  <a:noFill/>
                </a:ln>
                <a:solidFill>
                  <a:schemeClr val="tx1"/>
                </a:solidFill>
                <a:effectLst/>
                <a:uLnTx/>
                <a:uFillTx/>
              </a:rPr>
              <a:t>　　　</a:t>
            </a:r>
            <a:endParaRPr kumimoji="1" lang="en-US" altLang="ja-JP" i="0" u="none" strike="noStrike" kern="1200" cap="none" spc="0" normalizeH="0" baseline="0" noProof="0" dirty="0" smtClean="0">
              <a:ln>
                <a:noFill/>
              </a:ln>
              <a:solidFill>
                <a:srgbClr val="0070C0"/>
              </a:solidFill>
              <a:effectLst/>
              <a:uLnTx/>
              <a:uFillTx/>
            </a:endParaRPr>
          </a:p>
        </p:txBody>
      </p:sp>
      <p:cxnSp>
        <p:nvCxnSpPr>
          <p:cNvPr id="23" name="直線コネクタ 22"/>
          <p:cNvCxnSpPr/>
          <p:nvPr/>
        </p:nvCxnSpPr>
        <p:spPr>
          <a:xfrm>
            <a:off x="4283968" y="1256374"/>
            <a:ext cx="39518" cy="4890896"/>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pic>
        <p:nvPicPr>
          <p:cNvPr id="1027" name="Picture 3" descr="C:\Users\hata\AppData\Local\Microsoft\Windows\Temporary Internet Files\Content.IE5\U9IXZLUQ\MC9004212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7492" y="555586"/>
            <a:ext cx="1597025" cy="1046162"/>
          </a:xfrm>
          <a:prstGeom prst="rect">
            <a:avLst/>
          </a:prstGeom>
          <a:noFill/>
          <a:extLst>
            <a:ext uri="{909E8E84-426E-40dd-AFC4-6F175D3DCCD1}">
              <a14:hiddenFill xmlns:a14="http://schemas.microsoft.com/office/drawing/2010/main">
                <a:solidFill>
                  <a:srgbClr val="FFFFFF"/>
                </a:solidFill>
              </a14:hiddenFill>
            </a:ext>
          </a:extLst>
        </p:spPr>
      </p:pic>
      <p:sp>
        <p:nvSpPr>
          <p:cNvPr id="30" name="サブタイトル 2"/>
          <p:cNvSpPr txBox="1">
            <a:spLocks/>
          </p:cNvSpPr>
          <p:nvPr/>
        </p:nvSpPr>
        <p:spPr>
          <a:xfrm>
            <a:off x="539552" y="6110538"/>
            <a:ext cx="4265923" cy="439131"/>
          </a:xfrm>
          <a:prstGeom prst="rect">
            <a:avLst/>
          </a:prstGeom>
          <a:noFill/>
        </p:spPr>
        <p:txBody>
          <a:bodyPr anchor="ctr"/>
          <a:lstStyle/>
          <a:p>
            <a:pPr marL="342900" marR="0" lvl="0" indent="-342900" algn="l" defTabSz="914400" rtl="0" eaLnBrk="1" fontAlgn="base" latinLnBrk="0" hangingPunct="1">
              <a:lnSpc>
                <a:spcPct val="100000"/>
              </a:lnSpc>
              <a:spcBef>
                <a:spcPct val="20000"/>
              </a:spcBef>
              <a:spcAft>
                <a:spcPct val="0"/>
              </a:spcAft>
              <a:buClrTx/>
              <a:buSzTx/>
              <a:tabLst/>
              <a:defRPr/>
            </a:pPr>
            <a:r>
              <a:rPr kumimoji="1" lang="ja-JP" altLang="en-US" sz="1100" i="0" u="none" strike="noStrike" kern="1200" cap="none" spc="0" normalizeH="0" baseline="0" noProof="0" dirty="0" smtClean="0">
                <a:ln>
                  <a:noFill/>
                </a:ln>
                <a:solidFill>
                  <a:schemeClr val="tx1"/>
                </a:solidFill>
                <a:effectLst/>
                <a:uLnTx/>
                <a:uFillTx/>
              </a:rPr>
              <a:t>＊遺族とは、患者の配偶者、子、父母及びこれに準ずる者</a:t>
            </a:r>
            <a:r>
              <a:rPr lang="ja-JP" altLang="en-US" sz="1100" dirty="0"/>
              <a:t>を</a:t>
            </a:r>
            <a:r>
              <a:rPr lang="ja-JP" altLang="en-US" sz="1100" dirty="0" smtClean="0"/>
              <a:t>いう</a:t>
            </a:r>
            <a:r>
              <a:rPr lang="ja-JP" altLang="en-US" sz="1100" dirty="0"/>
              <a:t>。</a:t>
            </a:r>
            <a:r>
              <a:rPr kumimoji="1" lang="ja-JP" altLang="en-US" sz="1100" i="0" u="none" strike="noStrike" kern="1200" cap="none" spc="0" normalizeH="0" baseline="0" noProof="0" dirty="0" smtClean="0">
                <a:ln>
                  <a:noFill/>
                </a:ln>
                <a:solidFill>
                  <a:schemeClr val="tx1"/>
                </a:solidFill>
                <a:effectLst/>
                <a:uLnTx/>
                <a:uFillTx/>
              </a:rPr>
              <a:t>　　</a:t>
            </a:r>
            <a:endParaRPr kumimoji="1" lang="en-US" altLang="ja-JP" sz="1100" i="0" u="none" strike="noStrike" kern="1200" cap="none" spc="0" normalizeH="0" baseline="0" noProof="0" dirty="0" smtClean="0">
              <a:ln>
                <a:noFill/>
              </a:ln>
              <a:solidFill>
                <a:srgbClr val="0070C0"/>
              </a:solidFill>
              <a:effectLst/>
              <a:uLnTx/>
              <a:uFillTx/>
            </a:endParaRPr>
          </a:p>
        </p:txBody>
      </p:sp>
      <p:sp>
        <p:nvSpPr>
          <p:cNvPr id="44" name="テキスト ボックス 43"/>
          <p:cNvSpPr txBox="1"/>
          <p:nvPr/>
        </p:nvSpPr>
        <p:spPr>
          <a:xfrm>
            <a:off x="539552" y="908720"/>
            <a:ext cx="2190023" cy="338554"/>
          </a:xfrm>
          <a:prstGeom prst="rect">
            <a:avLst/>
          </a:prstGeom>
          <a:noFill/>
        </p:spPr>
        <p:txBody>
          <a:bodyPr wrap="none" rtlCol="0">
            <a:spAutoFit/>
          </a:bodyPr>
          <a:lstStyle/>
          <a:p>
            <a:r>
              <a:rPr lang="en-US" altLang="ja-JP" sz="1600" dirty="0" smtClean="0"/>
              <a:t>【</a:t>
            </a:r>
            <a:r>
              <a:rPr lang="ja-JP" altLang="en-US" sz="1600" dirty="0" smtClean="0"/>
              <a:t>説明会に関する流れ</a:t>
            </a:r>
            <a:r>
              <a:rPr lang="en-US" altLang="ja-JP" sz="1600" dirty="0" smtClean="0"/>
              <a:t>】</a:t>
            </a:r>
            <a:endParaRPr lang="ja-JP" altLang="ja-JP" sz="1600" dirty="0"/>
          </a:p>
        </p:txBody>
      </p:sp>
      <p:sp>
        <p:nvSpPr>
          <p:cNvPr id="45" name="テキスト ボックス 44"/>
          <p:cNvSpPr txBox="1"/>
          <p:nvPr/>
        </p:nvSpPr>
        <p:spPr>
          <a:xfrm>
            <a:off x="813781" y="1552252"/>
            <a:ext cx="3110147" cy="307777"/>
          </a:xfrm>
          <a:prstGeom prst="rect">
            <a:avLst/>
          </a:prstGeom>
          <a:noFill/>
        </p:spPr>
        <p:txBody>
          <a:bodyPr wrap="none" rtlCol="0">
            <a:spAutoFit/>
          </a:bodyPr>
          <a:lstStyle/>
          <a:p>
            <a:r>
              <a:rPr lang="ja-JP" altLang="en-US" sz="1400" dirty="0" smtClean="0">
                <a:latin typeface="+mn-ea"/>
              </a:rPr>
              <a:t>開催</a:t>
            </a:r>
            <a:r>
              <a:rPr lang="en-US" altLang="ja-JP" sz="1400" dirty="0" smtClean="0">
                <a:latin typeface="+mn-ea"/>
              </a:rPr>
              <a:t>2</a:t>
            </a:r>
            <a:r>
              <a:rPr lang="ja-JP" altLang="en-US" sz="1400" dirty="0" smtClean="0">
                <a:latin typeface="+mn-ea"/>
              </a:rPr>
              <a:t>週間前に評価結果報告書を交付</a:t>
            </a:r>
            <a:endParaRPr lang="ja-JP" altLang="ja-JP" sz="1400" dirty="0">
              <a:latin typeface="+mn-ea"/>
            </a:endParaRPr>
          </a:p>
        </p:txBody>
      </p:sp>
      <p:sp>
        <p:nvSpPr>
          <p:cNvPr id="46" name="テキスト ボックス 45"/>
          <p:cNvSpPr txBox="1"/>
          <p:nvPr/>
        </p:nvSpPr>
        <p:spPr>
          <a:xfrm>
            <a:off x="977168" y="1861190"/>
            <a:ext cx="2018501" cy="261610"/>
          </a:xfrm>
          <a:prstGeom prst="rect">
            <a:avLst/>
          </a:prstGeom>
          <a:noFill/>
        </p:spPr>
        <p:txBody>
          <a:bodyPr wrap="none" rtlCol="0">
            <a:spAutoFit/>
          </a:bodyPr>
          <a:lstStyle/>
          <a:p>
            <a:r>
              <a:rPr lang="ja-JP" altLang="en-US" sz="1100" dirty="0">
                <a:latin typeface="+mn-ea"/>
              </a:rPr>
              <a:t>用語</a:t>
            </a:r>
            <a:r>
              <a:rPr lang="ja-JP" altLang="en-US" sz="1100" dirty="0" smtClean="0">
                <a:latin typeface="+mn-ea"/>
              </a:rPr>
              <a:t>解説を添付して送付</a:t>
            </a:r>
            <a:r>
              <a:rPr lang="ja-JP" altLang="en-US" sz="1100" dirty="0">
                <a:latin typeface="+mn-ea"/>
              </a:rPr>
              <a:t>する。</a:t>
            </a:r>
            <a:endParaRPr lang="ja-JP" altLang="en-US" sz="1100" dirty="0" smtClean="0">
              <a:latin typeface="+mn-ea"/>
            </a:endParaRPr>
          </a:p>
        </p:txBody>
      </p:sp>
      <p:sp>
        <p:nvSpPr>
          <p:cNvPr id="47" name="テキスト ボックス 46"/>
          <p:cNvSpPr txBox="1"/>
          <p:nvPr/>
        </p:nvSpPr>
        <p:spPr>
          <a:xfrm>
            <a:off x="861032" y="2545159"/>
            <a:ext cx="1710725" cy="307777"/>
          </a:xfrm>
          <a:prstGeom prst="rect">
            <a:avLst/>
          </a:prstGeom>
          <a:noFill/>
        </p:spPr>
        <p:txBody>
          <a:bodyPr wrap="none" rtlCol="0">
            <a:spAutoFit/>
          </a:bodyPr>
          <a:lstStyle/>
          <a:p>
            <a:r>
              <a:rPr lang="ja-JP" altLang="en-US" sz="1400" dirty="0" smtClean="0">
                <a:latin typeface="+mn-ea"/>
              </a:rPr>
              <a:t>①開催の挨拶・黙祷</a:t>
            </a:r>
            <a:endParaRPr lang="ja-JP" altLang="ja-JP" sz="1400" dirty="0">
              <a:latin typeface="+mn-ea"/>
            </a:endParaRPr>
          </a:p>
        </p:txBody>
      </p:sp>
      <p:sp>
        <p:nvSpPr>
          <p:cNvPr id="48" name="テキスト ボックス 47"/>
          <p:cNvSpPr txBox="1"/>
          <p:nvPr/>
        </p:nvSpPr>
        <p:spPr>
          <a:xfrm>
            <a:off x="861032" y="2833191"/>
            <a:ext cx="1620957" cy="307777"/>
          </a:xfrm>
          <a:prstGeom prst="rect">
            <a:avLst/>
          </a:prstGeom>
          <a:noFill/>
        </p:spPr>
        <p:txBody>
          <a:bodyPr wrap="none" rtlCol="0">
            <a:spAutoFit/>
          </a:bodyPr>
          <a:lstStyle/>
          <a:p>
            <a:r>
              <a:rPr lang="ja-JP" altLang="en-US" sz="1400" dirty="0">
                <a:latin typeface="+mn-ea"/>
              </a:rPr>
              <a:t>②</a:t>
            </a:r>
            <a:r>
              <a:rPr lang="ja-JP" altLang="en-US" sz="1400" dirty="0" smtClean="0">
                <a:latin typeface="+mn-ea"/>
              </a:rPr>
              <a:t>参加者自己紹介</a:t>
            </a:r>
            <a:endParaRPr lang="ja-JP" altLang="ja-JP" sz="1400" dirty="0">
              <a:latin typeface="+mn-ea"/>
            </a:endParaRPr>
          </a:p>
        </p:txBody>
      </p:sp>
      <p:sp>
        <p:nvSpPr>
          <p:cNvPr id="49" name="テキスト ボックス 48"/>
          <p:cNvSpPr txBox="1"/>
          <p:nvPr/>
        </p:nvSpPr>
        <p:spPr>
          <a:xfrm>
            <a:off x="861032" y="3160713"/>
            <a:ext cx="2630848" cy="307777"/>
          </a:xfrm>
          <a:prstGeom prst="rect">
            <a:avLst/>
          </a:prstGeom>
          <a:noFill/>
        </p:spPr>
        <p:txBody>
          <a:bodyPr wrap="none" rtlCol="0">
            <a:spAutoFit/>
          </a:bodyPr>
          <a:lstStyle/>
          <a:p>
            <a:r>
              <a:rPr lang="ja-JP" altLang="en-US" sz="1400" dirty="0">
                <a:latin typeface="+mn-ea"/>
              </a:rPr>
              <a:t>③</a:t>
            </a:r>
            <a:r>
              <a:rPr lang="ja-JP" altLang="ja-JP" sz="1400" dirty="0" smtClean="0">
                <a:latin typeface="+mn-ea"/>
              </a:rPr>
              <a:t>評価</a:t>
            </a:r>
            <a:r>
              <a:rPr lang="ja-JP" altLang="ja-JP" sz="1400" dirty="0">
                <a:latin typeface="+mn-ea"/>
              </a:rPr>
              <a:t>結果報告書</a:t>
            </a:r>
            <a:r>
              <a:rPr lang="ja-JP" altLang="ja-JP" sz="1400" dirty="0" smtClean="0">
                <a:latin typeface="+mn-ea"/>
              </a:rPr>
              <a:t>説明</a:t>
            </a:r>
            <a:r>
              <a:rPr lang="en-US" altLang="ja-JP" sz="1100" dirty="0" smtClean="0">
                <a:latin typeface="+mn-ea"/>
              </a:rPr>
              <a:t>(</a:t>
            </a:r>
            <a:r>
              <a:rPr lang="ja-JP" altLang="en-US" sz="1100" dirty="0" smtClean="0">
                <a:latin typeface="+mn-ea"/>
              </a:rPr>
              <a:t>専門委員</a:t>
            </a:r>
            <a:r>
              <a:rPr lang="en-US" altLang="ja-JP" sz="1100" dirty="0" smtClean="0">
                <a:latin typeface="+mn-ea"/>
              </a:rPr>
              <a:t>)</a:t>
            </a:r>
            <a:endParaRPr lang="ja-JP" altLang="ja-JP" sz="1100" dirty="0">
              <a:latin typeface="+mn-ea"/>
            </a:endParaRPr>
          </a:p>
        </p:txBody>
      </p:sp>
      <p:sp>
        <p:nvSpPr>
          <p:cNvPr id="50" name="テキスト ボックス 49"/>
          <p:cNvSpPr txBox="1"/>
          <p:nvPr/>
        </p:nvSpPr>
        <p:spPr>
          <a:xfrm>
            <a:off x="864951" y="4096817"/>
            <a:ext cx="3130985" cy="307777"/>
          </a:xfrm>
          <a:prstGeom prst="rect">
            <a:avLst/>
          </a:prstGeom>
          <a:noFill/>
        </p:spPr>
        <p:txBody>
          <a:bodyPr wrap="none" rtlCol="0">
            <a:spAutoFit/>
          </a:bodyPr>
          <a:lstStyle/>
          <a:p>
            <a:r>
              <a:rPr lang="ja-JP" altLang="en-US" sz="1400" dirty="0">
                <a:latin typeface="+mn-ea"/>
              </a:rPr>
              <a:t>④</a:t>
            </a:r>
            <a:r>
              <a:rPr lang="ja-JP" altLang="en-US" sz="1400" dirty="0" smtClean="0">
                <a:latin typeface="+mn-ea"/>
              </a:rPr>
              <a:t>「</a:t>
            </a:r>
            <a:r>
              <a:rPr lang="ja-JP" altLang="en-US" sz="1400" dirty="0">
                <a:latin typeface="+mn-ea"/>
              </a:rPr>
              <a:t>再発防止の提言」の</a:t>
            </a:r>
            <a:r>
              <a:rPr lang="ja-JP" altLang="en-US" sz="1400" dirty="0" smtClean="0">
                <a:latin typeface="+mn-ea"/>
              </a:rPr>
              <a:t>説明</a:t>
            </a:r>
            <a:r>
              <a:rPr lang="en-US" altLang="ja-JP" sz="1100" dirty="0" smtClean="0">
                <a:latin typeface="+mn-ea"/>
              </a:rPr>
              <a:t>(</a:t>
            </a:r>
            <a:r>
              <a:rPr lang="ja-JP" altLang="en-US" sz="1100" dirty="0" smtClean="0">
                <a:latin typeface="+mn-ea"/>
              </a:rPr>
              <a:t>評価委員長</a:t>
            </a:r>
            <a:r>
              <a:rPr lang="en-US" altLang="ja-JP" sz="1100" dirty="0" smtClean="0">
                <a:latin typeface="+mn-ea"/>
              </a:rPr>
              <a:t>)</a:t>
            </a:r>
            <a:endParaRPr lang="ja-JP" altLang="en-US" sz="1100" dirty="0">
              <a:latin typeface="+mn-ea"/>
            </a:endParaRPr>
          </a:p>
        </p:txBody>
      </p:sp>
      <p:sp>
        <p:nvSpPr>
          <p:cNvPr id="51" name="テキスト ボックス 50"/>
          <p:cNvSpPr txBox="1"/>
          <p:nvPr/>
        </p:nvSpPr>
        <p:spPr>
          <a:xfrm>
            <a:off x="864951" y="4581128"/>
            <a:ext cx="1122423" cy="307777"/>
          </a:xfrm>
          <a:prstGeom prst="rect">
            <a:avLst/>
          </a:prstGeom>
          <a:noFill/>
        </p:spPr>
        <p:txBody>
          <a:bodyPr wrap="none" rtlCol="0">
            <a:spAutoFit/>
          </a:bodyPr>
          <a:lstStyle/>
          <a:p>
            <a:r>
              <a:rPr lang="ja-JP" altLang="en-US" sz="1400" dirty="0">
                <a:latin typeface="+mn-ea"/>
              </a:rPr>
              <a:t>⑤</a:t>
            </a:r>
            <a:r>
              <a:rPr lang="ja-JP" altLang="ja-JP" sz="1400" dirty="0" smtClean="0"/>
              <a:t>質疑</a:t>
            </a:r>
            <a:r>
              <a:rPr lang="ja-JP" altLang="ja-JP" sz="1400" dirty="0"/>
              <a:t>応答 </a:t>
            </a:r>
          </a:p>
        </p:txBody>
      </p:sp>
      <p:sp>
        <p:nvSpPr>
          <p:cNvPr id="52" name="テキスト ボックス 51"/>
          <p:cNvSpPr txBox="1"/>
          <p:nvPr/>
        </p:nvSpPr>
        <p:spPr>
          <a:xfrm>
            <a:off x="977168" y="3448745"/>
            <a:ext cx="2924198" cy="430887"/>
          </a:xfrm>
          <a:prstGeom prst="rect">
            <a:avLst/>
          </a:prstGeom>
          <a:noFill/>
        </p:spPr>
        <p:txBody>
          <a:bodyPr wrap="none" rtlCol="0">
            <a:spAutoFit/>
          </a:bodyPr>
          <a:lstStyle/>
          <a:p>
            <a:r>
              <a:rPr lang="ja-JP" altLang="en-US" sz="1100" dirty="0">
                <a:latin typeface="+mn-ea"/>
              </a:rPr>
              <a:t>・</a:t>
            </a:r>
            <a:r>
              <a:rPr lang="ja-JP" altLang="en-US" sz="1100" dirty="0" smtClean="0">
                <a:latin typeface="+mn-ea"/>
              </a:rPr>
              <a:t>何が起きたのか、どうしてそうなったのか等の</a:t>
            </a:r>
          </a:p>
          <a:p>
            <a:r>
              <a:rPr lang="ja-JP" altLang="en-US" sz="1100" dirty="0" smtClean="0">
                <a:latin typeface="+mn-ea"/>
              </a:rPr>
              <a:t>　ポイントをわかりやすく説明する。</a:t>
            </a:r>
          </a:p>
        </p:txBody>
      </p:sp>
      <p:sp>
        <p:nvSpPr>
          <p:cNvPr id="53" name="テキスト ボックス 52"/>
          <p:cNvSpPr txBox="1"/>
          <p:nvPr/>
        </p:nvSpPr>
        <p:spPr>
          <a:xfrm>
            <a:off x="1064482" y="4384849"/>
            <a:ext cx="2937022" cy="261610"/>
          </a:xfrm>
          <a:prstGeom prst="rect">
            <a:avLst/>
          </a:prstGeom>
          <a:noFill/>
        </p:spPr>
        <p:txBody>
          <a:bodyPr wrap="none" rtlCol="0">
            <a:spAutoFit/>
          </a:bodyPr>
          <a:lstStyle/>
          <a:p>
            <a:r>
              <a:rPr lang="ja-JP" altLang="en-US" sz="1100" dirty="0" smtClean="0">
                <a:latin typeface="+mn-ea"/>
              </a:rPr>
              <a:t>今後どうする必要があるかを明解に説明する。</a:t>
            </a:r>
          </a:p>
        </p:txBody>
      </p:sp>
      <p:sp>
        <p:nvSpPr>
          <p:cNvPr id="58" name="テキスト ボックス 57"/>
          <p:cNvSpPr txBox="1"/>
          <p:nvPr/>
        </p:nvSpPr>
        <p:spPr>
          <a:xfrm>
            <a:off x="827584" y="5296668"/>
            <a:ext cx="3292493" cy="523220"/>
          </a:xfrm>
          <a:prstGeom prst="rect">
            <a:avLst/>
          </a:prstGeom>
          <a:noFill/>
        </p:spPr>
        <p:txBody>
          <a:bodyPr wrap="square" rtlCol="0">
            <a:spAutoFit/>
          </a:bodyPr>
          <a:lstStyle/>
          <a:p>
            <a:r>
              <a:rPr lang="ja-JP" altLang="en-US" sz="1400" dirty="0" smtClean="0"/>
              <a:t>説明会終了</a:t>
            </a:r>
            <a:r>
              <a:rPr lang="ja-JP" altLang="en-US" sz="1400" dirty="0" smtClean="0">
                <a:latin typeface="+mn-ea"/>
              </a:rPr>
              <a:t>後</a:t>
            </a:r>
            <a:r>
              <a:rPr lang="en-US" altLang="ja-JP" sz="1400" dirty="0" smtClean="0">
                <a:latin typeface="+mn-ea"/>
              </a:rPr>
              <a:t>2</a:t>
            </a:r>
            <a:r>
              <a:rPr lang="ja-JP" altLang="en-US" sz="1400" dirty="0" smtClean="0">
                <a:latin typeface="+mn-ea"/>
              </a:rPr>
              <a:t>週間まで文書で</a:t>
            </a:r>
            <a:r>
              <a:rPr lang="ja-JP" altLang="en-US" sz="1400" dirty="0" smtClean="0"/>
              <a:t>質問を受付ける。</a:t>
            </a:r>
          </a:p>
        </p:txBody>
      </p:sp>
      <p:sp>
        <p:nvSpPr>
          <p:cNvPr id="59" name="テキスト ボックス 58"/>
          <p:cNvSpPr txBox="1"/>
          <p:nvPr/>
        </p:nvSpPr>
        <p:spPr>
          <a:xfrm>
            <a:off x="1115616" y="5759678"/>
            <a:ext cx="2105063" cy="261610"/>
          </a:xfrm>
          <a:prstGeom prst="rect">
            <a:avLst/>
          </a:prstGeom>
          <a:noFill/>
        </p:spPr>
        <p:txBody>
          <a:bodyPr wrap="none" rtlCol="0">
            <a:spAutoFit/>
          </a:bodyPr>
          <a:lstStyle/>
          <a:p>
            <a:r>
              <a:rPr lang="ja-JP" altLang="en-US" sz="1100" dirty="0" smtClean="0"/>
              <a:t>評価委員会が文書で回答する。</a:t>
            </a:r>
            <a:r>
              <a:rPr lang="ja-JP" altLang="ja-JP" sz="1100" dirty="0" smtClean="0"/>
              <a:t> </a:t>
            </a:r>
            <a:endParaRPr lang="ja-JP" altLang="ja-JP" sz="1100" dirty="0"/>
          </a:p>
        </p:txBody>
      </p:sp>
      <p:sp>
        <p:nvSpPr>
          <p:cNvPr id="64" name="テキスト ボックス 63"/>
          <p:cNvSpPr txBox="1"/>
          <p:nvPr/>
        </p:nvSpPr>
        <p:spPr>
          <a:xfrm>
            <a:off x="977168" y="3808785"/>
            <a:ext cx="2137124" cy="261610"/>
          </a:xfrm>
          <a:prstGeom prst="rect">
            <a:avLst/>
          </a:prstGeom>
          <a:noFill/>
        </p:spPr>
        <p:txBody>
          <a:bodyPr wrap="none" rtlCol="0">
            <a:spAutoFit/>
          </a:bodyPr>
          <a:lstStyle/>
          <a:p>
            <a:r>
              <a:rPr lang="ja-JP" altLang="en-US" sz="1100" dirty="0" smtClean="0">
                <a:latin typeface="+mn-ea"/>
              </a:rPr>
              <a:t>・必要時解剖の詳細を説明する。</a:t>
            </a:r>
          </a:p>
        </p:txBody>
      </p:sp>
      <p:sp>
        <p:nvSpPr>
          <p:cNvPr id="54" name="テキスト ボックス 53"/>
          <p:cNvSpPr txBox="1"/>
          <p:nvPr/>
        </p:nvSpPr>
        <p:spPr>
          <a:xfrm>
            <a:off x="608872" y="1270870"/>
            <a:ext cx="1441420" cy="307777"/>
          </a:xfrm>
          <a:prstGeom prst="rect">
            <a:avLst/>
          </a:prstGeom>
          <a:noFill/>
        </p:spPr>
        <p:txBody>
          <a:bodyPr wrap="none" rtlCol="0">
            <a:spAutoFit/>
          </a:bodyPr>
          <a:lstStyle/>
          <a:p>
            <a:r>
              <a:rPr lang="ja-JP" altLang="en-US" sz="1400" dirty="0" smtClean="0">
                <a:latin typeface="+mn-ea"/>
              </a:rPr>
              <a:t>◆説明会開催前</a:t>
            </a:r>
            <a:endParaRPr lang="ja-JP" altLang="ja-JP" sz="1400" dirty="0">
              <a:latin typeface="+mn-ea"/>
            </a:endParaRPr>
          </a:p>
        </p:txBody>
      </p:sp>
      <p:sp>
        <p:nvSpPr>
          <p:cNvPr id="57" name="テキスト ボックス 56"/>
          <p:cNvSpPr txBox="1"/>
          <p:nvPr/>
        </p:nvSpPr>
        <p:spPr>
          <a:xfrm>
            <a:off x="617128" y="2276872"/>
            <a:ext cx="1261884" cy="307777"/>
          </a:xfrm>
          <a:prstGeom prst="rect">
            <a:avLst/>
          </a:prstGeom>
          <a:noFill/>
        </p:spPr>
        <p:txBody>
          <a:bodyPr wrap="none" rtlCol="0">
            <a:spAutoFit/>
          </a:bodyPr>
          <a:lstStyle/>
          <a:p>
            <a:r>
              <a:rPr lang="ja-JP" altLang="en-US" sz="1400" dirty="0" smtClean="0">
                <a:latin typeface="+mn-ea"/>
              </a:rPr>
              <a:t>◆説明会当日</a:t>
            </a:r>
            <a:endParaRPr lang="ja-JP" altLang="ja-JP" sz="1400" dirty="0">
              <a:latin typeface="+mn-ea"/>
            </a:endParaRPr>
          </a:p>
        </p:txBody>
      </p:sp>
      <p:sp>
        <p:nvSpPr>
          <p:cNvPr id="60" name="テキスト ボックス 59"/>
          <p:cNvSpPr txBox="1"/>
          <p:nvPr/>
        </p:nvSpPr>
        <p:spPr>
          <a:xfrm>
            <a:off x="628910" y="5008636"/>
            <a:ext cx="902811" cy="307777"/>
          </a:xfrm>
          <a:prstGeom prst="rect">
            <a:avLst/>
          </a:prstGeom>
          <a:noFill/>
        </p:spPr>
        <p:txBody>
          <a:bodyPr wrap="none" rtlCol="0">
            <a:spAutoFit/>
          </a:bodyPr>
          <a:lstStyle/>
          <a:p>
            <a:r>
              <a:rPr lang="ja-JP" altLang="en-US" sz="1400" dirty="0" smtClean="0">
                <a:latin typeface="+mn-ea"/>
              </a:rPr>
              <a:t>◆開催後</a:t>
            </a:r>
            <a:endParaRPr lang="ja-JP" altLang="ja-JP" sz="1400" dirty="0">
              <a:latin typeface="+mn-ea"/>
            </a:endParaRPr>
          </a:p>
        </p:txBody>
      </p:sp>
      <p:grpSp>
        <p:nvGrpSpPr>
          <p:cNvPr id="65" name="グループ化 64"/>
          <p:cNvGrpSpPr/>
          <p:nvPr/>
        </p:nvGrpSpPr>
        <p:grpSpPr>
          <a:xfrm>
            <a:off x="4390747" y="1270870"/>
            <a:ext cx="4573741" cy="5030657"/>
            <a:chOff x="147309" y="908720"/>
            <a:chExt cx="5285572" cy="5278106"/>
          </a:xfrm>
        </p:grpSpPr>
        <p:sp>
          <p:nvSpPr>
            <p:cNvPr id="66" name="正方形/長方形 65"/>
            <p:cNvSpPr/>
            <p:nvPr/>
          </p:nvSpPr>
          <p:spPr>
            <a:xfrm rot="19334699" flipV="1">
              <a:off x="3010299" y="4442090"/>
              <a:ext cx="2422582" cy="1015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1389058" y="1340768"/>
              <a:ext cx="3182942" cy="95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rot="2265301">
              <a:off x="381843" y="4442090"/>
              <a:ext cx="2422582" cy="1015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図形グループ 16"/>
            <p:cNvGrpSpPr/>
            <p:nvPr/>
          </p:nvGrpSpPr>
          <p:grpSpPr>
            <a:xfrm>
              <a:off x="1301674" y="3557588"/>
              <a:ext cx="946290" cy="409595"/>
              <a:chOff x="7553526" y="5248197"/>
              <a:chExt cx="859500" cy="268909"/>
            </a:xfrm>
          </p:grpSpPr>
          <p:sp>
            <p:nvSpPr>
              <p:cNvPr id="89" name="1つの角を切り取り、1つの角を丸めた四角形 14"/>
              <p:cNvSpPr/>
              <p:nvPr/>
            </p:nvSpPr>
            <p:spPr>
              <a:xfrm>
                <a:off x="7553526" y="5248197"/>
                <a:ext cx="859500" cy="268909"/>
              </a:xfrm>
              <a:prstGeom prst="snipRoundRect">
                <a:avLst>
                  <a:gd name="adj1" fmla="val 43592"/>
                  <a:gd name="adj2" fmla="val 43593"/>
                </a:avLst>
              </a:prstGeom>
              <a:ln>
                <a:solidFill>
                  <a:srgbClr val="005B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628170" y="5304743"/>
                <a:ext cx="678418" cy="190801"/>
              </a:xfrm>
              <a:prstGeom prst="rect">
                <a:avLst/>
              </a:prstGeom>
              <a:noFill/>
            </p:spPr>
            <p:txBody>
              <a:bodyPr wrap="none" rtlCol="0" anchor="ctr">
                <a:spAutoFit/>
              </a:bodyPr>
              <a:lstStyle/>
              <a:p>
                <a:r>
                  <a:rPr kumimoji="1" lang="ja-JP" altLang="en-US" sz="1200" b="1" dirty="0" smtClean="0"/>
                  <a:t>報告書</a:t>
                </a:r>
                <a:endParaRPr kumimoji="1" lang="ja-JP" altLang="en-US" sz="1200" b="1" dirty="0"/>
              </a:p>
            </p:txBody>
          </p:sp>
        </p:grpSp>
        <p:sp>
          <p:nvSpPr>
            <p:cNvPr id="70" name="下矢印 69"/>
            <p:cNvSpPr/>
            <p:nvPr/>
          </p:nvSpPr>
          <p:spPr>
            <a:xfrm rot="1600058">
              <a:off x="1735223" y="2277335"/>
              <a:ext cx="376039" cy="1248912"/>
            </a:xfrm>
            <a:prstGeom prst="down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下矢印 70"/>
            <p:cNvSpPr/>
            <p:nvPr/>
          </p:nvSpPr>
          <p:spPr>
            <a:xfrm rot="19999942" flipH="1">
              <a:off x="3701467" y="2263432"/>
              <a:ext cx="376039" cy="1248912"/>
            </a:xfrm>
            <a:prstGeom prst="down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1389058" y="2650495"/>
              <a:ext cx="3157332" cy="358676"/>
            </a:xfrm>
            <a:prstGeom prst="roundRect">
              <a:avLst>
                <a:gd name="adj" fmla="val 35141"/>
              </a:avLst>
            </a:prstGeom>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200" b="1" dirty="0"/>
                <a:t>具体的</a:t>
              </a:r>
              <a:r>
                <a:rPr kumimoji="1" lang="ja-JP" altLang="en-US" sz="1200" b="1" dirty="0" smtClean="0"/>
                <a:t>説明　</a:t>
              </a:r>
              <a:r>
                <a:rPr kumimoji="1" lang="ja-JP" altLang="en-US" sz="1200" dirty="0" smtClean="0"/>
                <a:t>及び　</a:t>
              </a:r>
              <a:r>
                <a:rPr kumimoji="1" lang="ja-JP" altLang="en-US" sz="1200" b="1" dirty="0" smtClean="0"/>
                <a:t>質問への回答</a:t>
              </a:r>
              <a:endParaRPr kumimoji="1" lang="ja-JP" altLang="en-US" sz="1200" b="1" dirty="0"/>
            </a:p>
          </p:txBody>
        </p:sp>
        <p:pic>
          <p:nvPicPr>
            <p:cNvPr id="73" name="Picture 4" descr="C:\Users\hata\AppData\Local\Microsoft\Windows\Temporary Internet Files\Content.IE5\U9IXZLUQ\MC9004212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09" y="1340607"/>
              <a:ext cx="1154362" cy="123627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descr="C:\Users\hata\AppData\Local\Microsoft\Windows\Temporary Internet Files\Content.IE5\LCOH38JY\MC9004261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21" y="1528077"/>
              <a:ext cx="811476" cy="742664"/>
            </a:xfrm>
            <a:prstGeom prst="rect">
              <a:avLst/>
            </a:prstGeom>
            <a:noFill/>
            <a:extLst>
              <a:ext uri="{909E8E84-426E-40dd-AFC4-6F175D3DCCD1}">
                <a14:hiddenFill xmlns:a14="http://schemas.microsoft.com/office/drawing/2010/main">
                  <a:solidFill>
                    <a:srgbClr val="FFFFFF"/>
                  </a:solidFill>
                </a14:hiddenFill>
              </a:ext>
            </a:extLst>
          </p:spPr>
        </p:pic>
        <p:sp>
          <p:nvSpPr>
            <p:cNvPr id="75" name="テキスト ボックス 74"/>
            <p:cNvSpPr txBox="1"/>
            <p:nvPr/>
          </p:nvSpPr>
          <p:spPr>
            <a:xfrm>
              <a:off x="333466" y="908720"/>
              <a:ext cx="2884690" cy="355207"/>
            </a:xfrm>
            <a:prstGeom prst="rect">
              <a:avLst/>
            </a:prstGeom>
            <a:noFill/>
          </p:spPr>
          <p:txBody>
            <a:bodyPr wrap="none" rtlCol="0">
              <a:spAutoFit/>
            </a:bodyPr>
            <a:lstStyle/>
            <a:p>
              <a:r>
                <a:rPr lang="ja-JP" altLang="en-US" sz="1600" dirty="0" smtClean="0"/>
                <a:t>参考</a:t>
              </a:r>
              <a:r>
                <a:rPr lang="en-US" altLang="ja-JP" sz="1600" dirty="0" smtClean="0"/>
                <a:t>:</a:t>
              </a:r>
              <a:r>
                <a:rPr lang="ja-JP" altLang="en-US" sz="1600" dirty="0" smtClean="0"/>
                <a:t>説明会当日の配置図</a:t>
              </a:r>
              <a:endParaRPr lang="ja-JP" altLang="ja-JP" sz="1600" dirty="0"/>
            </a:p>
          </p:txBody>
        </p:sp>
        <p:sp>
          <p:nvSpPr>
            <p:cNvPr id="76" name="角丸四角形 75"/>
            <p:cNvSpPr/>
            <p:nvPr/>
          </p:nvSpPr>
          <p:spPr>
            <a:xfrm>
              <a:off x="1560689" y="1438981"/>
              <a:ext cx="875432" cy="7604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a:t>専門</a:t>
              </a:r>
              <a:endParaRPr lang="en-US" altLang="ja-JP" sz="1200" dirty="0"/>
            </a:p>
            <a:p>
              <a:pPr algn="ctr"/>
              <a:r>
                <a:rPr lang="ja-JP" altLang="en-US" sz="1200" dirty="0" smtClean="0"/>
                <a:t>委員</a:t>
              </a:r>
              <a:endParaRPr lang="ja-JP" altLang="en-US" sz="1200" dirty="0"/>
            </a:p>
          </p:txBody>
        </p:sp>
        <p:sp>
          <p:nvSpPr>
            <p:cNvPr id="77" name="角丸四角形 76"/>
            <p:cNvSpPr/>
            <p:nvPr/>
          </p:nvSpPr>
          <p:spPr>
            <a:xfrm>
              <a:off x="2534036" y="1438981"/>
              <a:ext cx="875432" cy="7604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a:t>評価</a:t>
              </a:r>
            </a:p>
            <a:p>
              <a:pPr algn="ctr"/>
              <a:r>
                <a:rPr lang="ja-JP" altLang="en-US" sz="1200" dirty="0"/>
                <a:t>委員長</a:t>
              </a:r>
            </a:p>
          </p:txBody>
        </p:sp>
        <p:sp>
          <p:nvSpPr>
            <p:cNvPr id="78" name="角丸四角形 77"/>
            <p:cNvSpPr/>
            <p:nvPr/>
          </p:nvSpPr>
          <p:spPr>
            <a:xfrm>
              <a:off x="3508648" y="1433579"/>
              <a:ext cx="875432" cy="7604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t>総合</a:t>
              </a:r>
            </a:p>
            <a:p>
              <a:pPr algn="ctr"/>
              <a:r>
                <a:rPr lang="ja-JP" altLang="en-US" sz="1200" dirty="0" smtClean="0"/>
                <a:t>調整医</a:t>
              </a:r>
              <a:endParaRPr lang="ja-JP" altLang="en-US" sz="1200" dirty="0"/>
            </a:p>
          </p:txBody>
        </p:sp>
        <p:sp>
          <p:nvSpPr>
            <p:cNvPr id="79" name="角丸四角形 78"/>
            <p:cNvSpPr/>
            <p:nvPr/>
          </p:nvSpPr>
          <p:spPr>
            <a:xfrm>
              <a:off x="536952" y="3987677"/>
              <a:ext cx="773007" cy="7416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latin typeface="+mn-ea"/>
                </a:rPr>
                <a:t>安全</a:t>
              </a:r>
              <a:endParaRPr lang="en-US" altLang="ja-JP" sz="1200" dirty="0">
                <a:latin typeface="+mn-ea"/>
              </a:endParaRPr>
            </a:p>
            <a:p>
              <a:pPr algn="ctr"/>
              <a:r>
                <a:rPr lang="ja-JP" altLang="en-US" sz="1200" dirty="0" smtClean="0">
                  <a:latin typeface="+mn-ea"/>
                </a:rPr>
                <a:t>担当</a:t>
              </a:r>
              <a:endParaRPr lang="ja-JP" altLang="en-US" sz="1200" dirty="0">
                <a:latin typeface="+mn-ea"/>
              </a:endParaRPr>
            </a:p>
          </p:txBody>
        </p:sp>
        <p:sp>
          <p:nvSpPr>
            <p:cNvPr id="80" name="角丸四角形 79"/>
            <p:cNvSpPr/>
            <p:nvPr/>
          </p:nvSpPr>
          <p:spPr>
            <a:xfrm>
              <a:off x="1178053" y="4522700"/>
              <a:ext cx="773007" cy="741602"/>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ＭＳ Ｐゴシック" panose="020B0600070205080204" pitchFamily="50" charset="-128"/>
                  <a:ea typeface="ＭＳ Ｐゴシック" panose="020B0600070205080204" pitchFamily="50" charset="-128"/>
                </a:rPr>
                <a:t>主治医</a:t>
              </a:r>
              <a:endParaRPr lang="en-US" altLang="ja-JP" sz="1200" dirty="0">
                <a:latin typeface="ＭＳ Ｐゴシック" panose="020B0600070205080204" pitchFamily="50" charset="-128"/>
                <a:ea typeface="ＭＳ Ｐゴシック" panose="020B0600070205080204" pitchFamily="50" charset="-128"/>
              </a:endParaRPr>
            </a:p>
          </p:txBody>
        </p:sp>
        <p:sp>
          <p:nvSpPr>
            <p:cNvPr id="81" name="角丸四角形 80"/>
            <p:cNvSpPr/>
            <p:nvPr/>
          </p:nvSpPr>
          <p:spPr>
            <a:xfrm>
              <a:off x="1861461" y="5076712"/>
              <a:ext cx="773007" cy="741602"/>
            </a:xfrm>
            <a:prstGeom prst="roundRect">
              <a:avLst/>
            </a:prstGeom>
          </p:spPr>
          <p:style>
            <a:lnRef idx="1">
              <a:schemeClr val="accent5"/>
            </a:lnRef>
            <a:fillRef idx="2">
              <a:schemeClr val="accent5"/>
            </a:fillRef>
            <a:effectRef idx="1">
              <a:schemeClr val="accent5"/>
            </a:effectRef>
            <a:fontRef idx="minor">
              <a:schemeClr val="dk1"/>
            </a:fontRef>
          </p:style>
          <p:txBody>
            <a:bodyPr lIns="18000" tIns="36000" rIns="18000" bIns="36000" rtlCol="0" anchor="ctr"/>
            <a:lstStyle/>
            <a:p>
              <a:pPr algn="ctr"/>
              <a:r>
                <a:rPr lang="zh-TW" altLang="en-US" sz="1100" dirty="0">
                  <a:latin typeface="ＭＳ Ｐゴシック" panose="020B0600070205080204" pitchFamily="50" charset="-128"/>
                  <a:ea typeface="ＭＳ Ｐゴシック" panose="020B0600070205080204" pitchFamily="50" charset="-128"/>
                </a:rPr>
                <a:t>医療</a:t>
              </a:r>
              <a:r>
                <a:rPr lang="zh-TW" altLang="en-US" sz="1100" dirty="0" smtClean="0">
                  <a:latin typeface="ＭＳ Ｐゴシック" panose="020B0600070205080204" pitchFamily="50" charset="-128"/>
                  <a:ea typeface="ＭＳ Ｐゴシック" panose="020B0600070205080204" pitchFamily="50" charset="-128"/>
                </a:rPr>
                <a:t>機関</a:t>
              </a:r>
              <a:r>
                <a:rPr lang="zh-TW" altLang="en-US" sz="1200" dirty="0" smtClean="0">
                  <a:latin typeface="ＭＳ Ｐゴシック" panose="020B0600070205080204" pitchFamily="50" charset="-128"/>
                  <a:ea typeface="ＭＳ Ｐゴシック" panose="020B0600070205080204" pitchFamily="50" charset="-128"/>
                </a:rPr>
                <a:t>管理者</a:t>
              </a:r>
              <a:endParaRPr lang="zh-TW" altLang="en-US" sz="1200" dirty="0">
                <a:latin typeface="ＭＳ Ｐゴシック" panose="020B0600070205080204" pitchFamily="50" charset="-128"/>
                <a:ea typeface="ＭＳ Ｐゴシック" panose="020B0600070205080204" pitchFamily="50" charset="-128"/>
              </a:endParaRPr>
            </a:p>
          </p:txBody>
        </p:sp>
        <p:sp>
          <p:nvSpPr>
            <p:cNvPr id="82" name="角丸四角形 81"/>
            <p:cNvSpPr/>
            <p:nvPr/>
          </p:nvSpPr>
          <p:spPr>
            <a:xfrm>
              <a:off x="3275856" y="5017988"/>
              <a:ext cx="773007" cy="741602"/>
            </a:xfrm>
            <a:prstGeom prst="roundRect">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ja-JP" altLang="en-US" sz="1200" dirty="0">
                  <a:latin typeface="ＭＳ Ｐゴシック" panose="020B0600070205080204" pitchFamily="50" charset="-128"/>
                  <a:ea typeface="ＭＳ Ｐゴシック" panose="020B0600070205080204" pitchFamily="50" charset="-128"/>
                </a:rPr>
                <a:t>遺族</a:t>
              </a:r>
              <a:endParaRPr lang="zh-TW" altLang="en-US" sz="1200" dirty="0">
                <a:latin typeface="ＭＳ Ｐゴシック" panose="020B0600070205080204" pitchFamily="50" charset="-128"/>
                <a:ea typeface="ＭＳ Ｐゴシック" panose="020B0600070205080204" pitchFamily="50" charset="-128"/>
              </a:endParaRPr>
            </a:p>
          </p:txBody>
        </p:sp>
        <p:sp>
          <p:nvSpPr>
            <p:cNvPr id="83" name="角丸四角形 82"/>
            <p:cNvSpPr/>
            <p:nvPr/>
          </p:nvSpPr>
          <p:spPr>
            <a:xfrm>
              <a:off x="3798995" y="4505013"/>
              <a:ext cx="773007" cy="741602"/>
            </a:xfrm>
            <a:prstGeom prst="roundRect">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ja-JP" altLang="en-US" sz="1200" dirty="0">
                  <a:latin typeface="ＭＳ Ｐゴシック" panose="020B0600070205080204" pitchFamily="50" charset="-128"/>
                  <a:ea typeface="ＭＳ Ｐゴシック" panose="020B0600070205080204" pitchFamily="50" charset="-128"/>
                </a:rPr>
                <a:t>遺族</a:t>
              </a:r>
              <a:endParaRPr lang="zh-TW" altLang="en-US" sz="1200" dirty="0">
                <a:latin typeface="ＭＳ Ｐゴシック" panose="020B0600070205080204" pitchFamily="50" charset="-128"/>
                <a:ea typeface="ＭＳ Ｐゴシック" panose="020B0600070205080204" pitchFamily="50" charset="-128"/>
              </a:endParaRPr>
            </a:p>
          </p:txBody>
        </p:sp>
        <p:sp>
          <p:nvSpPr>
            <p:cNvPr id="84" name="角丸四角形 83"/>
            <p:cNvSpPr/>
            <p:nvPr/>
          </p:nvSpPr>
          <p:spPr>
            <a:xfrm>
              <a:off x="4334547" y="4134212"/>
              <a:ext cx="773007" cy="741602"/>
            </a:xfrm>
            <a:prstGeom prst="roundRect">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r>
                <a:rPr lang="ja-JP" altLang="en-US" sz="1200" dirty="0">
                  <a:latin typeface="ＭＳ Ｐゴシック" panose="020B0600070205080204" pitchFamily="50" charset="-128"/>
                  <a:ea typeface="ＭＳ Ｐゴシック" panose="020B0600070205080204" pitchFamily="50" charset="-128"/>
                </a:rPr>
                <a:t>遺族</a:t>
              </a:r>
              <a:endParaRPr lang="zh-TW" altLang="en-US" sz="1200" dirty="0">
                <a:latin typeface="ＭＳ Ｐゴシック" panose="020B0600070205080204" pitchFamily="50" charset="-128"/>
                <a:ea typeface="ＭＳ Ｐゴシック" panose="020B0600070205080204" pitchFamily="50" charset="-128"/>
              </a:endParaRPr>
            </a:p>
          </p:txBody>
        </p:sp>
        <p:sp>
          <p:nvSpPr>
            <p:cNvPr id="85" name="角丸四角形 84"/>
            <p:cNvSpPr/>
            <p:nvPr/>
          </p:nvSpPr>
          <p:spPr>
            <a:xfrm>
              <a:off x="4591672" y="5445224"/>
              <a:ext cx="773007" cy="741602"/>
            </a:xfrm>
            <a:prstGeom prst="roundRect">
              <a:avLst/>
            </a:prstGeom>
          </p:spPr>
          <p:style>
            <a:lnRef idx="1">
              <a:schemeClr val="accent3"/>
            </a:lnRef>
            <a:fillRef idx="2">
              <a:schemeClr val="accent3"/>
            </a:fillRef>
            <a:effectRef idx="1">
              <a:schemeClr val="accent3"/>
            </a:effectRef>
            <a:fontRef idx="minor">
              <a:schemeClr val="dk1"/>
            </a:fontRef>
          </p:style>
          <p:txBody>
            <a:bodyPr lIns="36000" tIns="36000" rIns="36000" bIns="36000" rtlCol="0" anchor="ctr"/>
            <a:lstStyle/>
            <a:p>
              <a:pPr algn="ctr"/>
              <a:r>
                <a:rPr lang="ja-JP" altLang="en-US" sz="1200" dirty="0" smtClean="0">
                  <a:latin typeface="ＭＳ Ｐゴシック" panose="020B0600070205080204" pitchFamily="50" charset="-128"/>
                  <a:ea typeface="ＭＳ Ｐゴシック" panose="020B0600070205080204" pitchFamily="50" charset="-128"/>
                </a:rPr>
                <a:t>調整　看護師</a:t>
              </a:r>
              <a:endParaRPr lang="zh-TW" altLang="en-US" sz="1200" dirty="0">
                <a:latin typeface="ＭＳ Ｐゴシック" panose="020B0600070205080204" pitchFamily="50" charset="-128"/>
                <a:ea typeface="ＭＳ Ｐゴシック" panose="020B0600070205080204" pitchFamily="50" charset="-128"/>
              </a:endParaRPr>
            </a:p>
          </p:txBody>
        </p:sp>
        <p:grpSp>
          <p:nvGrpSpPr>
            <p:cNvPr id="86" name="図形グループ 16"/>
            <p:cNvGrpSpPr/>
            <p:nvPr/>
          </p:nvGrpSpPr>
          <p:grpSpPr>
            <a:xfrm>
              <a:off x="3508651" y="3557588"/>
              <a:ext cx="946290" cy="409595"/>
              <a:chOff x="7553526" y="5248197"/>
              <a:chExt cx="859500" cy="268909"/>
            </a:xfrm>
          </p:grpSpPr>
          <p:sp>
            <p:nvSpPr>
              <p:cNvPr id="87" name="1つの角を切り取り、1つの角を丸めた四角形 14"/>
              <p:cNvSpPr/>
              <p:nvPr/>
            </p:nvSpPr>
            <p:spPr>
              <a:xfrm>
                <a:off x="7553526" y="5248197"/>
                <a:ext cx="859500" cy="268909"/>
              </a:xfrm>
              <a:prstGeom prst="snipRoundRect">
                <a:avLst>
                  <a:gd name="adj1" fmla="val 43592"/>
                  <a:gd name="adj2" fmla="val 43593"/>
                </a:avLst>
              </a:prstGeom>
              <a:ln>
                <a:solidFill>
                  <a:srgbClr val="005B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7628170" y="5304743"/>
                <a:ext cx="678418" cy="190801"/>
              </a:xfrm>
              <a:prstGeom prst="rect">
                <a:avLst/>
              </a:prstGeom>
              <a:noFill/>
            </p:spPr>
            <p:txBody>
              <a:bodyPr wrap="none" rtlCol="0" anchor="ctr">
                <a:spAutoFit/>
              </a:bodyPr>
              <a:lstStyle/>
              <a:p>
                <a:r>
                  <a:rPr kumimoji="1" lang="ja-JP" altLang="en-US" sz="1200" b="1" dirty="0" smtClean="0"/>
                  <a:t>報告書</a:t>
                </a:r>
                <a:endParaRPr kumimoji="1" lang="ja-JP" altLang="en-US" sz="1200" b="1" dirty="0"/>
              </a:p>
            </p:txBody>
          </p:sp>
        </p:grpSp>
      </p:grpSp>
    </p:spTree>
    <p:extLst>
      <p:ext uri="{BB962C8B-B14F-4D97-AF65-F5344CB8AC3E}">
        <p14:creationId xmlns:p14="http://schemas.microsoft.com/office/powerpoint/2010/main" val="40587757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57803" y="467462"/>
            <a:ext cx="4931308" cy="40011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ja-JP" altLang="en-US" sz="2000" dirty="0" smtClean="0">
                <a:solidFill>
                  <a:srgbClr val="000000"/>
                </a:solidFill>
              </a:rPr>
              <a:t>遺族</a:t>
            </a:r>
            <a:r>
              <a:rPr lang="en-US" altLang="ja-JP" sz="2000" dirty="0" smtClean="0">
                <a:solidFill>
                  <a:srgbClr val="000000"/>
                </a:solidFill>
              </a:rPr>
              <a:t> / </a:t>
            </a:r>
            <a:r>
              <a:rPr lang="ja-JP" altLang="en-US" sz="2000" dirty="0" smtClean="0">
                <a:solidFill>
                  <a:srgbClr val="000000"/>
                </a:solidFill>
              </a:rPr>
              <a:t>医療機関の関係、評価の受け止め方</a:t>
            </a:r>
            <a:endParaRPr lang="en-US" altLang="ja-JP" sz="2000" dirty="0">
              <a:solidFill>
                <a:srgbClr val="000000"/>
              </a:solidFill>
            </a:endParaRPr>
          </a:p>
        </p:txBody>
      </p:sp>
      <p:sp>
        <p:nvSpPr>
          <p:cNvPr id="7" name="テキスト ボックス 6"/>
          <p:cNvSpPr txBox="1"/>
          <p:nvPr/>
        </p:nvSpPr>
        <p:spPr>
          <a:xfrm>
            <a:off x="6689111" y="461042"/>
            <a:ext cx="2319064" cy="584776"/>
          </a:xfrm>
          <a:prstGeom prst="rect">
            <a:avLst/>
          </a:prstGeom>
          <a:noFill/>
        </p:spPr>
        <p:txBody>
          <a:bodyPr wrap="none" rtlCol="0">
            <a:spAutoFit/>
          </a:bodyPr>
          <a:lstStyle/>
          <a:p>
            <a:r>
              <a:rPr kumimoji="1" lang="ja-JP" altLang="en-US" sz="1600" b="1" dirty="0" smtClean="0"/>
              <a:t>平成２２年</a:t>
            </a:r>
            <a:r>
              <a:rPr lang="ja-JP" altLang="en-US" sz="1600" b="1" dirty="0" smtClean="0"/>
              <a:t>４</a:t>
            </a:r>
            <a:r>
              <a:rPr kumimoji="1" lang="ja-JP" altLang="en-US" sz="1600" b="1" dirty="0" smtClean="0"/>
              <a:t>月</a:t>
            </a:r>
            <a:r>
              <a:rPr kumimoji="1" lang="en-US" altLang="ja-JP" sz="1600" b="1" dirty="0" smtClean="0"/>
              <a:t>〜</a:t>
            </a:r>
          </a:p>
          <a:p>
            <a:r>
              <a:rPr lang="ja-JP" altLang="en-US" sz="1600" b="1" dirty="0" smtClean="0"/>
              <a:t>評価終了した、１０２事例</a:t>
            </a:r>
            <a:r>
              <a:rPr lang="en-US" altLang="ja-JP" sz="1600" b="1" dirty="0" smtClean="0"/>
              <a:t> </a:t>
            </a:r>
            <a:endParaRPr kumimoji="1" lang="ja-JP" altLang="en-US" sz="1600" b="1" dirty="0"/>
          </a:p>
        </p:txBody>
      </p:sp>
      <p:graphicFrame>
        <p:nvGraphicFramePr>
          <p:cNvPr id="2" name="グラフ 1"/>
          <p:cNvGraphicFramePr/>
          <p:nvPr>
            <p:extLst>
              <p:ext uri="{D42A27DB-BD31-4B8C-83A1-F6EECF244321}">
                <p14:modId xmlns:p14="http://schemas.microsoft.com/office/powerpoint/2010/main" val="2616006548"/>
              </p:ext>
            </p:extLst>
          </p:nvPr>
        </p:nvGraphicFramePr>
        <p:xfrm>
          <a:off x="42376" y="1479558"/>
          <a:ext cx="3938402" cy="267539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005875" y="1761742"/>
            <a:ext cx="1729836" cy="307777"/>
          </a:xfrm>
          <a:prstGeom prst="rect">
            <a:avLst/>
          </a:prstGeom>
          <a:noFill/>
        </p:spPr>
        <p:txBody>
          <a:bodyPr wrap="none" rtlCol="0">
            <a:spAutoFit/>
          </a:bodyPr>
          <a:lstStyle/>
          <a:p>
            <a:r>
              <a:rPr kumimoji="1" lang="en-US" altLang="ja-JP" sz="1400" dirty="0" smtClean="0"/>
              <a:t>(</a:t>
            </a:r>
            <a:r>
              <a:rPr kumimoji="1" lang="ja-JP" altLang="en-US" sz="1400" dirty="0" smtClean="0"/>
              <a:t>調整看護師の印象</a:t>
            </a:r>
            <a:r>
              <a:rPr kumimoji="1" lang="en-US" altLang="ja-JP" sz="1400" dirty="0" smtClean="0"/>
              <a:t>)</a:t>
            </a:r>
            <a:endParaRPr kumimoji="1" lang="ja-JP" altLang="en-US" sz="1400" dirty="0"/>
          </a:p>
        </p:txBody>
      </p:sp>
      <p:graphicFrame>
        <p:nvGraphicFramePr>
          <p:cNvPr id="8" name="グラフ 7"/>
          <p:cNvGraphicFramePr/>
          <p:nvPr>
            <p:extLst>
              <p:ext uri="{D42A27DB-BD31-4B8C-83A1-F6EECF244321}">
                <p14:modId xmlns:p14="http://schemas.microsoft.com/office/powerpoint/2010/main" val="946948860"/>
              </p:ext>
            </p:extLst>
          </p:nvPr>
        </p:nvGraphicFramePr>
        <p:xfrm>
          <a:off x="4062118" y="1987611"/>
          <a:ext cx="4245105" cy="2515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p:nvPr>
            <p:extLst>
              <p:ext uri="{D42A27DB-BD31-4B8C-83A1-F6EECF244321}">
                <p14:modId xmlns:p14="http://schemas.microsoft.com/office/powerpoint/2010/main" val="3490278096"/>
              </p:ext>
            </p:extLst>
          </p:nvPr>
        </p:nvGraphicFramePr>
        <p:xfrm>
          <a:off x="4189412" y="3620468"/>
          <a:ext cx="4433745" cy="3230571"/>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1932806" y="2416705"/>
            <a:ext cx="1252065" cy="523220"/>
          </a:xfrm>
          <a:prstGeom prst="rect">
            <a:avLst/>
          </a:prstGeom>
          <a:noFill/>
        </p:spPr>
        <p:txBody>
          <a:bodyPr wrap="none" rtlCol="0">
            <a:spAutoFit/>
          </a:bodyPr>
          <a:lstStyle/>
          <a:p>
            <a:pPr algn="ctr"/>
            <a:r>
              <a:rPr kumimoji="1" lang="ja-JP" altLang="en-US" sz="1400" dirty="0" smtClean="0"/>
              <a:t>関係不良</a:t>
            </a:r>
            <a:endParaRPr kumimoji="1" lang="en-US" altLang="ja-JP" sz="1400" dirty="0" smtClean="0"/>
          </a:p>
          <a:p>
            <a:pPr algn="ctr"/>
            <a:r>
              <a:rPr lang="ja-JP" altLang="en-US" sz="1400" dirty="0" smtClean="0"/>
              <a:t>（対話が無い）</a:t>
            </a:r>
            <a:endParaRPr kumimoji="1" lang="ja-JP" altLang="en-US" sz="1400" dirty="0"/>
          </a:p>
        </p:txBody>
      </p:sp>
      <p:sp>
        <p:nvSpPr>
          <p:cNvPr id="5" name="テキスト ボックス 4"/>
          <p:cNvSpPr txBox="1"/>
          <p:nvPr/>
        </p:nvSpPr>
        <p:spPr>
          <a:xfrm>
            <a:off x="839131" y="2285169"/>
            <a:ext cx="864339" cy="307777"/>
          </a:xfrm>
          <a:prstGeom prst="rect">
            <a:avLst/>
          </a:prstGeom>
          <a:noFill/>
        </p:spPr>
        <p:txBody>
          <a:bodyPr wrap="none" rtlCol="0">
            <a:spAutoFit/>
          </a:bodyPr>
          <a:lstStyle/>
          <a:p>
            <a:r>
              <a:rPr kumimoji="1" lang="ja-JP" altLang="en-US" sz="1400" dirty="0" smtClean="0"/>
              <a:t>問題なし</a:t>
            </a:r>
            <a:endParaRPr kumimoji="1" lang="ja-JP" altLang="en-US" sz="1400" dirty="0"/>
          </a:p>
        </p:txBody>
      </p:sp>
      <p:sp>
        <p:nvSpPr>
          <p:cNvPr id="12" name="テキスト ボックス 11"/>
          <p:cNvSpPr txBox="1"/>
          <p:nvPr/>
        </p:nvSpPr>
        <p:spPr>
          <a:xfrm>
            <a:off x="1122620" y="2961036"/>
            <a:ext cx="902811" cy="523220"/>
          </a:xfrm>
          <a:prstGeom prst="rect">
            <a:avLst/>
          </a:prstGeom>
          <a:noFill/>
        </p:spPr>
        <p:txBody>
          <a:bodyPr wrap="none" rtlCol="0">
            <a:spAutoFit/>
          </a:bodyPr>
          <a:lstStyle/>
          <a:p>
            <a:r>
              <a:rPr kumimoji="1" lang="ja-JP" altLang="en-US" sz="1400" dirty="0" smtClean="0"/>
              <a:t>病院側の</a:t>
            </a:r>
            <a:endParaRPr kumimoji="1" lang="en-US" altLang="ja-JP" sz="1400" dirty="0" smtClean="0"/>
          </a:p>
          <a:p>
            <a:r>
              <a:rPr kumimoji="1" lang="ja-JP" altLang="en-US" sz="1400" dirty="0" smtClean="0"/>
              <a:t>対話努力</a:t>
            </a:r>
            <a:endParaRPr kumimoji="1" lang="en-US" altLang="ja-JP" sz="1400" dirty="0" smtClean="0"/>
          </a:p>
        </p:txBody>
      </p:sp>
      <p:sp>
        <p:nvSpPr>
          <p:cNvPr id="13" name="テキスト ボックス 12"/>
          <p:cNvSpPr txBox="1"/>
          <p:nvPr/>
        </p:nvSpPr>
        <p:spPr>
          <a:xfrm>
            <a:off x="4987607" y="4961757"/>
            <a:ext cx="1023838" cy="584776"/>
          </a:xfrm>
          <a:prstGeom prst="rect">
            <a:avLst/>
          </a:prstGeom>
          <a:noFill/>
        </p:spPr>
        <p:txBody>
          <a:bodyPr wrap="none" rtlCol="0">
            <a:spAutoFit/>
          </a:bodyPr>
          <a:lstStyle/>
          <a:p>
            <a:r>
              <a:rPr kumimoji="1" lang="ja-JP" altLang="en-US" sz="1600" dirty="0" smtClean="0"/>
              <a:t>良く了解・</a:t>
            </a:r>
            <a:endParaRPr kumimoji="1" lang="en-US" altLang="ja-JP" sz="1600" dirty="0" smtClean="0"/>
          </a:p>
          <a:p>
            <a:r>
              <a:rPr lang="ja-JP" altLang="en-US" sz="1600" dirty="0" smtClean="0"/>
              <a:t>理解した</a:t>
            </a:r>
            <a:endParaRPr kumimoji="1" lang="ja-JP" altLang="en-US" sz="1600" dirty="0"/>
          </a:p>
        </p:txBody>
      </p:sp>
      <p:sp>
        <p:nvSpPr>
          <p:cNvPr id="14" name="テキスト ボックス 13"/>
          <p:cNvSpPr txBox="1"/>
          <p:nvPr/>
        </p:nvSpPr>
        <p:spPr>
          <a:xfrm>
            <a:off x="7707540" y="4669369"/>
            <a:ext cx="1199367" cy="584776"/>
          </a:xfrm>
          <a:prstGeom prst="rect">
            <a:avLst/>
          </a:prstGeom>
          <a:noFill/>
        </p:spPr>
        <p:txBody>
          <a:bodyPr wrap="none" rtlCol="0">
            <a:spAutoFit/>
          </a:bodyPr>
          <a:lstStyle/>
          <a:p>
            <a:pPr algn="ctr"/>
            <a:r>
              <a:rPr kumimoji="1" lang="ja-JP" altLang="en-US" sz="1600" dirty="0" smtClean="0"/>
              <a:t>質問多いが</a:t>
            </a:r>
            <a:endParaRPr kumimoji="1" lang="en-US" altLang="ja-JP" sz="1600" dirty="0" smtClean="0"/>
          </a:p>
          <a:p>
            <a:pPr algn="ctr"/>
            <a:r>
              <a:rPr lang="ja-JP" altLang="en-US" sz="1600" dirty="0" smtClean="0"/>
              <a:t>理解</a:t>
            </a:r>
            <a:endParaRPr kumimoji="1" lang="ja-JP" altLang="en-US" sz="1600" dirty="0"/>
          </a:p>
        </p:txBody>
      </p:sp>
      <p:sp>
        <p:nvSpPr>
          <p:cNvPr id="15" name="テキスト ボックス 14"/>
          <p:cNvSpPr txBox="1"/>
          <p:nvPr/>
        </p:nvSpPr>
        <p:spPr>
          <a:xfrm>
            <a:off x="6247929" y="2537100"/>
            <a:ext cx="1472679" cy="584776"/>
          </a:xfrm>
          <a:prstGeom prst="rect">
            <a:avLst/>
          </a:prstGeom>
          <a:noFill/>
        </p:spPr>
        <p:txBody>
          <a:bodyPr wrap="none" rtlCol="0">
            <a:spAutoFit/>
          </a:bodyPr>
          <a:lstStyle/>
          <a:p>
            <a:pPr algn="ctr"/>
            <a:r>
              <a:rPr lang="ja-JP" altLang="en-US" sz="1600" dirty="0" smtClean="0"/>
              <a:t>繰り返し質問し</a:t>
            </a:r>
            <a:endParaRPr kumimoji="1" lang="en-US" altLang="ja-JP" sz="1600" dirty="0" smtClean="0"/>
          </a:p>
          <a:p>
            <a:pPr algn="ctr"/>
            <a:r>
              <a:rPr lang="ja-JP" altLang="en-US" sz="1600" dirty="0" smtClean="0"/>
              <a:t>理解</a:t>
            </a:r>
            <a:endParaRPr kumimoji="1" lang="ja-JP" altLang="en-US" sz="1600" dirty="0"/>
          </a:p>
        </p:txBody>
      </p:sp>
      <p:sp>
        <p:nvSpPr>
          <p:cNvPr id="16" name="テキスト ボックス 15"/>
          <p:cNvSpPr txBox="1"/>
          <p:nvPr/>
        </p:nvSpPr>
        <p:spPr>
          <a:xfrm>
            <a:off x="7241119" y="1784325"/>
            <a:ext cx="1621915" cy="584776"/>
          </a:xfrm>
          <a:prstGeom prst="rect">
            <a:avLst/>
          </a:prstGeom>
          <a:noFill/>
        </p:spPr>
        <p:txBody>
          <a:bodyPr wrap="square" rtlCol="0">
            <a:spAutoFit/>
          </a:bodyPr>
          <a:lstStyle/>
          <a:p>
            <a:pPr algn="ctr"/>
            <a:r>
              <a:rPr kumimoji="1" lang="ja-JP" altLang="en-US" sz="1600" dirty="0" smtClean="0"/>
              <a:t>全く了解しない・</a:t>
            </a:r>
            <a:endParaRPr kumimoji="1" lang="en-US" altLang="ja-JP" sz="1600" dirty="0" smtClean="0"/>
          </a:p>
          <a:p>
            <a:pPr algn="ctr"/>
            <a:r>
              <a:rPr lang="ja-JP" altLang="en-US" sz="1600" dirty="0" smtClean="0"/>
              <a:t>理解できない</a:t>
            </a:r>
            <a:endParaRPr kumimoji="1" lang="ja-JP" altLang="en-US" sz="1600" dirty="0"/>
          </a:p>
        </p:txBody>
      </p:sp>
      <p:sp>
        <p:nvSpPr>
          <p:cNvPr id="17" name="テキスト ボックス 16"/>
          <p:cNvSpPr txBox="1"/>
          <p:nvPr/>
        </p:nvSpPr>
        <p:spPr>
          <a:xfrm>
            <a:off x="6976229" y="4051139"/>
            <a:ext cx="921246" cy="584776"/>
          </a:xfrm>
          <a:prstGeom prst="rect">
            <a:avLst/>
          </a:prstGeom>
          <a:noFill/>
        </p:spPr>
        <p:txBody>
          <a:bodyPr wrap="none" rtlCol="0">
            <a:spAutoFit/>
          </a:bodyPr>
          <a:lstStyle/>
          <a:p>
            <a:pPr algn="ctr"/>
            <a:r>
              <a:rPr kumimoji="1" lang="ja-JP" altLang="en-US" sz="1600" dirty="0" smtClean="0"/>
              <a:t>全く</a:t>
            </a:r>
            <a:r>
              <a:rPr lang="ja-JP" altLang="en-US" sz="1600" dirty="0" smtClean="0"/>
              <a:t>了解</a:t>
            </a:r>
            <a:endParaRPr lang="en-US" altLang="ja-JP" sz="1600" dirty="0" smtClean="0"/>
          </a:p>
          <a:p>
            <a:pPr algn="ctr"/>
            <a:r>
              <a:rPr lang="ja-JP" altLang="en-US" sz="1600" dirty="0" smtClean="0"/>
              <a:t>しない</a:t>
            </a:r>
            <a:endParaRPr kumimoji="1" lang="ja-JP" altLang="en-US" sz="1600" dirty="0"/>
          </a:p>
        </p:txBody>
      </p:sp>
      <p:cxnSp>
        <p:nvCxnSpPr>
          <p:cNvPr id="19" name="直線コネクタ 18"/>
          <p:cNvCxnSpPr>
            <a:endCxn id="16" idx="1"/>
          </p:cNvCxnSpPr>
          <p:nvPr/>
        </p:nvCxnSpPr>
        <p:spPr>
          <a:xfrm flipV="1">
            <a:off x="6450431" y="2076713"/>
            <a:ext cx="790688" cy="212005"/>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6219107" y="4343527"/>
            <a:ext cx="757122" cy="262778"/>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6377861" y="4628986"/>
            <a:ext cx="1355772" cy="221827"/>
          </a:xfrm>
          <a:prstGeom prst="line">
            <a:avLst/>
          </a:prstGeom>
          <a:ln>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28" name="左大かっこ 27"/>
          <p:cNvSpPr/>
          <p:nvPr/>
        </p:nvSpPr>
        <p:spPr>
          <a:xfrm>
            <a:off x="4126430" y="1873918"/>
            <a:ext cx="362869" cy="4707799"/>
          </a:xfrm>
          <a:prstGeom prst="leftBracket">
            <a:avLst>
              <a:gd name="adj" fmla="val 2306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49" name="図形グループ 48"/>
          <p:cNvGrpSpPr/>
          <p:nvPr/>
        </p:nvGrpSpPr>
        <p:grpSpPr>
          <a:xfrm>
            <a:off x="437699" y="5183167"/>
            <a:ext cx="3078541" cy="1005395"/>
            <a:chOff x="437699" y="5183167"/>
            <a:chExt cx="3078541" cy="1005395"/>
          </a:xfrm>
        </p:grpSpPr>
        <p:sp>
          <p:nvSpPr>
            <p:cNvPr id="31" name="テキスト ボックス 30"/>
            <p:cNvSpPr txBox="1"/>
            <p:nvPr/>
          </p:nvSpPr>
          <p:spPr>
            <a:xfrm>
              <a:off x="437699" y="5183167"/>
              <a:ext cx="3004949" cy="369332"/>
            </a:xfrm>
            <a:prstGeom prst="rect">
              <a:avLst/>
            </a:prstGeom>
            <a:noFill/>
          </p:spPr>
          <p:txBody>
            <a:bodyPr wrap="none" rtlCol="0">
              <a:spAutoFit/>
            </a:bodyPr>
            <a:lstStyle/>
            <a:p>
              <a:r>
                <a:rPr kumimoji="1" lang="ja-JP" altLang="en-US" dirty="0" smtClean="0">
                  <a:solidFill>
                    <a:schemeClr val="tx1">
                      <a:lumMod val="65000"/>
                      <a:lumOff val="35000"/>
                    </a:schemeClr>
                  </a:solidFill>
                </a:rPr>
                <a:t>民事訴訟；　４件　</a:t>
              </a:r>
              <a:r>
                <a:rPr kumimoji="1" lang="ja-JP" altLang="en-US" sz="1400" dirty="0" smtClean="0">
                  <a:solidFill>
                    <a:schemeClr val="tx1">
                      <a:lumMod val="65000"/>
                      <a:lumOff val="35000"/>
                    </a:schemeClr>
                  </a:solidFill>
                </a:rPr>
                <a:t>（１０２事例中）</a:t>
              </a:r>
              <a:endParaRPr kumimoji="1" lang="en-US" altLang="ja-JP" sz="1400" dirty="0" smtClean="0">
                <a:solidFill>
                  <a:schemeClr val="tx1">
                    <a:lumMod val="65000"/>
                    <a:lumOff val="35000"/>
                  </a:schemeClr>
                </a:solidFill>
              </a:endParaRPr>
            </a:p>
          </p:txBody>
        </p:sp>
        <p:cxnSp>
          <p:nvCxnSpPr>
            <p:cNvPr id="21" name="直線コネクタ 20"/>
            <p:cNvCxnSpPr/>
            <p:nvPr/>
          </p:nvCxnSpPr>
          <p:spPr>
            <a:xfrm>
              <a:off x="515124" y="5823396"/>
              <a:ext cx="2780631"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4" name="図形グループ 33"/>
            <p:cNvGrpSpPr/>
            <p:nvPr/>
          </p:nvGrpSpPr>
          <p:grpSpPr>
            <a:xfrm>
              <a:off x="1443555" y="5875296"/>
              <a:ext cx="2072685" cy="313266"/>
              <a:chOff x="1807636" y="5837754"/>
              <a:chExt cx="2072685" cy="313266"/>
            </a:xfrm>
          </p:grpSpPr>
          <p:sp>
            <p:nvSpPr>
              <p:cNvPr id="33" name="上矢印 32"/>
              <p:cNvSpPr/>
              <p:nvPr/>
            </p:nvSpPr>
            <p:spPr>
              <a:xfrm>
                <a:off x="1807636" y="5837754"/>
                <a:ext cx="203193" cy="313266"/>
              </a:xfrm>
              <a:prstGeom prst="upArrow">
                <a:avLst/>
              </a:prstGeom>
              <a:gradFill>
                <a:gsLst>
                  <a:gs pos="36000">
                    <a:schemeClr val="tx2">
                      <a:lumMod val="60000"/>
                      <a:lumOff val="40000"/>
                    </a:schemeClr>
                  </a:gs>
                  <a:gs pos="74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863795" y="6055622"/>
                <a:ext cx="2016526" cy="95398"/>
              </a:xfrm>
              <a:prstGeom prst="rect">
                <a:avLst/>
              </a:prstGeom>
              <a:gradFill>
                <a:gsLst>
                  <a:gs pos="0">
                    <a:schemeClr val="tx2">
                      <a:lumMod val="60000"/>
                      <a:lumOff val="40000"/>
                    </a:schemeClr>
                  </a:gs>
                  <a:gs pos="100000">
                    <a:schemeClr val="accent1">
                      <a:tint val="50000"/>
                      <a:shade val="100000"/>
                      <a:satMod val="350000"/>
                    </a:schemeClr>
                  </a:gs>
                </a:gsLst>
                <a:lin ang="240000" scaled="0"/>
              </a:gra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23" name="図形グループ 22"/>
          <p:cNvGrpSpPr/>
          <p:nvPr/>
        </p:nvGrpSpPr>
        <p:grpSpPr>
          <a:xfrm>
            <a:off x="4336236" y="4266583"/>
            <a:ext cx="1338828" cy="369332"/>
            <a:chOff x="4325095" y="4266583"/>
            <a:chExt cx="1338828" cy="369332"/>
          </a:xfrm>
        </p:grpSpPr>
        <p:sp>
          <p:nvSpPr>
            <p:cNvPr id="26" name="正方形/長方形 25"/>
            <p:cNvSpPr/>
            <p:nvPr/>
          </p:nvSpPr>
          <p:spPr>
            <a:xfrm>
              <a:off x="4325389" y="4277438"/>
              <a:ext cx="1310414" cy="351547"/>
            </a:xfrm>
            <a:prstGeom prst="rect">
              <a:avLst/>
            </a:prstGeom>
            <a:solidFill>
              <a:schemeClr val="bg1"/>
            </a:solidFill>
            <a:ln>
              <a:solidFill>
                <a:srgbClr val="00009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b="1"/>
            </a:p>
          </p:txBody>
        </p:sp>
        <p:sp>
          <p:nvSpPr>
            <p:cNvPr id="10" name="テキスト ボックス 9"/>
            <p:cNvSpPr txBox="1"/>
            <p:nvPr/>
          </p:nvSpPr>
          <p:spPr>
            <a:xfrm>
              <a:off x="4325095" y="4266583"/>
              <a:ext cx="1338828" cy="369332"/>
            </a:xfrm>
            <a:prstGeom prst="rect">
              <a:avLst/>
            </a:prstGeom>
            <a:noFill/>
          </p:spPr>
          <p:txBody>
            <a:bodyPr wrap="none" rtlCol="0">
              <a:spAutoFit/>
            </a:bodyPr>
            <a:lstStyle/>
            <a:p>
              <a:r>
                <a:rPr kumimoji="1" lang="ja-JP" altLang="en-US" b="1" dirty="0" smtClean="0"/>
                <a:t>医療機関側</a:t>
              </a:r>
              <a:endParaRPr kumimoji="1" lang="ja-JP" altLang="en-US" b="1" dirty="0"/>
            </a:p>
          </p:txBody>
        </p:sp>
      </p:grpSp>
      <p:grpSp>
        <p:nvGrpSpPr>
          <p:cNvPr id="18" name="図形グループ 17"/>
          <p:cNvGrpSpPr/>
          <p:nvPr/>
        </p:nvGrpSpPr>
        <p:grpSpPr>
          <a:xfrm>
            <a:off x="4336236" y="1985839"/>
            <a:ext cx="890744" cy="369332"/>
            <a:chOff x="4302813" y="1953285"/>
            <a:chExt cx="890744" cy="369332"/>
          </a:xfrm>
        </p:grpSpPr>
        <p:sp>
          <p:nvSpPr>
            <p:cNvPr id="25" name="正方形/長方形 24"/>
            <p:cNvSpPr/>
            <p:nvPr/>
          </p:nvSpPr>
          <p:spPr>
            <a:xfrm>
              <a:off x="4320405" y="1970392"/>
              <a:ext cx="873152" cy="351547"/>
            </a:xfrm>
            <a:prstGeom prst="rect">
              <a:avLst/>
            </a:prstGeom>
            <a:solidFill>
              <a:schemeClr val="bg1"/>
            </a:solidFill>
            <a:ln>
              <a:solidFill>
                <a:srgbClr val="00009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b="1"/>
            </a:p>
          </p:txBody>
        </p:sp>
        <p:sp>
          <p:nvSpPr>
            <p:cNvPr id="11" name="テキスト ボックス 10"/>
            <p:cNvSpPr txBox="1"/>
            <p:nvPr/>
          </p:nvSpPr>
          <p:spPr>
            <a:xfrm>
              <a:off x="4302813" y="1953285"/>
              <a:ext cx="877163" cy="369332"/>
            </a:xfrm>
            <a:prstGeom prst="rect">
              <a:avLst/>
            </a:prstGeom>
            <a:noFill/>
          </p:spPr>
          <p:txBody>
            <a:bodyPr wrap="none" rtlCol="0">
              <a:spAutoFit/>
            </a:bodyPr>
            <a:lstStyle/>
            <a:p>
              <a:r>
                <a:rPr kumimoji="1" lang="ja-JP" altLang="en-US" b="1" dirty="0" smtClean="0"/>
                <a:t>遺族側</a:t>
              </a:r>
              <a:endParaRPr kumimoji="1" lang="ja-JP" altLang="en-US" b="1" dirty="0"/>
            </a:p>
          </p:txBody>
        </p:sp>
      </p:grpSp>
      <p:sp>
        <p:nvSpPr>
          <p:cNvPr id="36" name="テキスト ボックス 35"/>
          <p:cNvSpPr txBox="1"/>
          <p:nvPr/>
        </p:nvSpPr>
        <p:spPr>
          <a:xfrm>
            <a:off x="4930644" y="2563843"/>
            <a:ext cx="1023838" cy="584776"/>
          </a:xfrm>
          <a:prstGeom prst="rect">
            <a:avLst/>
          </a:prstGeom>
          <a:noFill/>
        </p:spPr>
        <p:txBody>
          <a:bodyPr wrap="none" rtlCol="0">
            <a:spAutoFit/>
          </a:bodyPr>
          <a:lstStyle/>
          <a:p>
            <a:r>
              <a:rPr kumimoji="1" lang="ja-JP" altLang="en-US" sz="1600" dirty="0" smtClean="0">
                <a:solidFill>
                  <a:srgbClr val="000000"/>
                </a:solidFill>
              </a:rPr>
              <a:t>良く了解・</a:t>
            </a:r>
            <a:endParaRPr kumimoji="1" lang="en-US" altLang="ja-JP" sz="1600" dirty="0" smtClean="0">
              <a:solidFill>
                <a:srgbClr val="000000"/>
              </a:solidFill>
            </a:endParaRPr>
          </a:p>
          <a:p>
            <a:r>
              <a:rPr lang="ja-JP" altLang="en-US" sz="1600" dirty="0" smtClean="0">
                <a:solidFill>
                  <a:srgbClr val="000000"/>
                </a:solidFill>
              </a:rPr>
              <a:t>理解した</a:t>
            </a:r>
            <a:endParaRPr kumimoji="1" lang="ja-JP" altLang="en-US" sz="1600" dirty="0">
              <a:solidFill>
                <a:srgbClr val="000000"/>
              </a:solidFill>
            </a:endParaRPr>
          </a:p>
        </p:txBody>
      </p:sp>
      <p:sp>
        <p:nvSpPr>
          <p:cNvPr id="24" name="テキスト ボックス 23"/>
          <p:cNvSpPr txBox="1"/>
          <p:nvPr/>
        </p:nvSpPr>
        <p:spPr>
          <a:xfrm>
            <a:off x="4897168" y="1372127"/>
            <a:ext cx="2674330" cy="400110"/>
          </a:xfrm>
          <a:prstGeom prst="rect">
            <a:avLst/>
          </a:prstGeom>
          <a:noFill/>
        </p:spPr>
        <p:txBody>
          <a:bodyPr wrap="none" rtlCol="0">
            <a:spAutoFit/>
          </a:bodyPr>
          <a:lstStyle/>
          <a:p>
            <a:r>
              <a:rPr kumimoji="1" lang="en-US" altLang="ja-JP" sz="2000" dirty="0" smtClean="0"/>
              <a:t>｢</a:t>
            </a:r>
            <a:r>
              <a:rPr kumimoji="1" lang="ja-JP" altLang="en-US" sz="2000" dirty="0" smtClean="0"/>
              <a:t>報告書」に対する評価</a:t>
            </a:r>
            <a:endParaRPr kumimoji="1" lang="ja-JP" altLang="en-US" sz="2000" dirty="0"/>
          </a:p>
        </p:txBody>
      </p:sp>
      <p:sp>
        <p:nvSpPr>
          <p:cNvPr id="27" name="テキスト ボックス 26"/>
          <p:cNvSpPr txBox="1"/>
          <p:nvPr/>
        </p:nvSpPr>
        <p:spPr>
          <a:xfrm>
            <a:off x="496058" y="1372127"/>
            <a:ext cx="2749471" cy="400110"/>
          </a:xfrm>
          <a:prstGeom prst="rect">
            <a:avLst/>
          </a:prstGeom>
          <a:noFill/>
        </p:spPr>
        <p:txBody>
          <a:bodyPr wrap="none" rtlCol="0">
            <a:spAutoFit/>
          </a:bodyPr>
          <a:lstStyle/>
          <a:p>
            <a:r>
              <a:rPr lang="ja-JP" altLang="en-US" sz="2000" dirty="0"/>
              <a:t>遺族／医療機関の</a:t>
            </a:r>
            <a:r>
              <a:rPr lang="ja-JP" altLang="en-US" sz="2000" dirty="0" smtClean="0"/>
              <a:t>関係</a:t>
            </a:r>
            <a:endParaRPr lang="ja-JP" altLang="en-US" sz="2000" dirty="0"/>
          </a:p>
        </p:txBody>
      </p:sp>
      <p:cxnSp>
        <p:nvCxnSpPr>
          <p:cNvPr id="38" name="直線コネクタ 37"/>
          <p:cNvCxnSpPr/>
          <p:nvPr/>
        </p:nvCxnSpPr>
        <p:spPr>
          <a:xfrm>
            <a:off x="566960" y="1739062"/>
            <a:ext cx="25765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4951322" y="1750867"/>
            <a:ext cx="25347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5602448" y="1131804"/>
            <a:ext cx="1338828" cy="369332"/>
          </a:xfrm>
          <a:prstGeom prst="rect">
            <a:avLst/>
          </a:prstGeom>
          <a:noFill/>
        </p:spPr>
        <p:txBody>
          <a:bodyPr wrap="none" rtlCol="0">
            <a:spAutoFit/>
          </a:bodyPr>
          <a:lstStyle/>
          <a:p>
            <a:r>
              <a:rPr kumimoji="1" lang="ja-JP" altLang="en-US" dirty="0" smtClean="0"/>
              <a:t>調査</a:t>
            </a:r>
            <a:r>
              <a:rPr lang="ja-JP" altLang="en-US" dirty="0" smtClean="0"/>
              <a:t>終了</a:t>
            </a:r>
            <a:r>
              <a:rPr kumimoji="1" lang="ja-JP" altLang="en-US" dirty="0" smtClean="0"/>
              <a:t>時</a:t>
            </a:r>
            <a:endParaRPr kumimoji="1" lang="ja-JP" altLang="en-US" dirty="0"/>
          </a:p>
        </p:txBody>
      </p:sp>
      <p:sp>
        <p:nvSpPr>
          <p:cNvPr id="30" name="テキスト ボックス 29"/>
          <p:cNvSpPr txBox="1"/>
          <p:nvPr/>
        </p:nvSpPr>
        <p:spPr>
          <a:xfrm>
            <a:off x="2712092" y="2887019"/>
            <a:ext cx="583663" cy="369332"/>
          </a:xfrm>
          <a:prstGeom prst="rect">
            <a:avLst/>
          </a:prstGeom>
          <a:noFill/>
        </p:spPr>
        <p:txBody>
          <a:bodyPr wrap="none" rtlCol="0">
            <a:spAutoFit/>
          </a:bodyPr>
          <a:lstStyle/>
          <a:p>
            <a:r>
              <a:rPr kumimoji="1" lang="en-US" altLang="ja-JP" dirty="0" smtClean="0">
                <a:solidFill>
                  <a:schemeClr val="bg1"/>
                </a:solidFill>
              </a:rPr>
              <a:t>39%</a:t>
            </a:r>
            <a:endParaRPr kumimoji="1" lang="ja-JP" altLang="en-US" dirty="0">
              <a:solidFill>
                <a:schemeClr val="bg1"/>
              </a:solidFill>
            </a:endParaRPr>
          </a:p>
        </p:txBody>
      </p:sp>
      <p:sp>
        <p:nvSpPr>
          <p:cNvPr id="37" name="テキスト ボックス 36"/>
          <p:cNvSpPr txBox="1"/>
          <p:nvPr/>
        </p:nvSpPr>
        <p:spPr>
          <a:xfrm>
            <a:off x="1932806" y="3220065"/>
            <a:ext cx="583663" cy="369332"/>
          </a:xfrm>
          <a:prstGeom prst="rect">
            <a:avLst/>
          </a:prstGeom>
          <a:noFill/>
        </p:spPr>
        <p:txBody>
          <a:bodyPr wrap="none" rtlCol="0">
            <a:spAutoFit/>
          </a:bodyPr>
          <a:lstStyle/>
          <a:p>
            <a:r>
              <a:rPr kumimoji="1" lang="en-US" altLang="ja-JP" dirty="0" smtClean="0">
                <a:solidFill>
                  <a:srgbClr val="FFFFFF"/>
                </a:solidFill>
              </a:rPr>
              <a:t>34%</a:t>
            </a:r>
            <a:endParaRPr kumimoji="1" lang="ja-JP" altLang="en-US" dirty="0">
              <a:solidFill>
                <a:srgbClr val="FFFFFF"/>
              </a:solidFill>
            </a:endParaRPr>
          </a:p>
        </p:txBody>
      </p:sp>
      <p:sp>
        <p:nvSpPr>
          <p:cNvPr id="39" name="テキスト ボックス 38"/>
          <p:cNvSpPr txBox="1"/>
          <p:nvPr/>
        </p:nvSpPr>
        <p:spPr>
          <a:xfrm>
            <a:off x="1312858" y="2481402"/>
            <a:ext cx="583663" cy="369332"/>
          </a:xfrm>
          <a:prstGeom prst="rect">
            <a:avLst/>
          </a:prstGeom>
          <a:noFill/>
        </p:spPr>
        <p:txBody>
          <a:bodyPr wrap="none" rtlCol="0">
            <a:spAutoFit/>
          </a:bodyPr>
          <a:lstStyle/>
          <a:p>
            <a:r>
              <a:rPr kumimoji="1" lang="en-US" altLang="ja-JP" dirty="0" smtClean="0">
                <a:solidFill>
                  <a:srgbClr val="FFFFFF"/>
                </a:solidFill>
              </a:rPr>
              <a:t>27%</a:t>
            </a:r>
            <a:endParaRPr kumimoji="1" lang="ja-JP" altLang="en-US" dirty="0">
              <a:solidFill>
                <a:srgbClr val="FFFFFF"/>
              </a:solidFill>
            </a:endParaRPr>
          </a:p>
        </p:txBody>
      </p:sp>
      <p:sp>
        <p:nvSpPr>
          <p:cNvPr id="42" name="テキスト ボックス 41"/>
          <p:cNvSpPr txBox="1"/>
          <p:nvPr/>
        </p:nvSpPr>
        <p:spPr>
          <a:xfrm>
            <a:off x="5701225" y="3148619"/>
            <a:ext cx="583663" cy="369332"/>
          </a:xfrm>
          <a:prstGeom prst="rect">
            <a:avLst/>
          </a:prstGeom>
          <a:noFill/>
        </p:spPr>
        <p:txBody>
          <a:bodyPr wrap="none" rtlCol="0">
            <a:spAutoFit/>
          </a:bodyPr>
          <a:lstStyle/>
          <a:p>
            <a:r>
              <a:rPr kumimoji="1" lang="en-US" altLang="ja-JP" dirty="0" smtClean="0">
                <a:solidFill>
                  <a:schemeClr val="bg1"/>
                </a:solidFill>
              </a:rPr>
              <a:t>57%</a:t>
            </a:r>
            <a:endParaRPr kumimoji="1" lang="ja-JP" altLang="en-US" dirty="0">
              <a:solidFill>
                <a:schemeClr val="bg1"/>
              </a:solidFill>
            </a:endParaRPr>
          </a:p>
        </p:txBody>
      </p:sp>
      <p:sp>
        <p:nvSpPr>
          <p:cNvPr id="43" name="テキスト ボックス 42"/>
          <p:cNvSpPr txBox="1"/>
          <p:nvPr/>
        </p:nvSpPr>
        <p:spPr>
          <a:xfrm>
            <a:off x="7172257" y="2900925"/>
            <a:ext cx="583663" cy="369332"/>
          </a:xfrm>
          <a:prstGeom prst="rect">
            <a:avLst/>
          </a:prstGeom>
          <a:noFill/>
        </p:spPr>
        <p:txBody>
          <a:bodyPr wrap="none" rtlCol="0">
            <a:spAutoFit/>
          </a:bodyPr>
          <a:lstStyle/>
          <a:p>
            <a:r>
              <a:rPr kumimoji="1" lang="en-US" altLang="ja-JP" dirty="0" smtClean="0">
                <a:solidFill>
                  <a:srgbClr val="FFFFFF"/>
                </a:solidFill>
              </a:rPr>
              <a:t>35%</a:t>
            </a:r>
            <a:endParaRPr kumimoji="1" lang="ja-JP" altLang="en-US" dirty="0">
              <a:solidFill>
                <a:srgbClr val="FFFFFF"/>
              </a:solidFill>
            </a:endParaRPr>
          </a:p>
        </p:txBody>
      </p:sp>
      <p:sp>
        <p:nvSpPr>
          <p:cNvPr id="44" name="テキスト ボックス 43"/>
          <p:cNvSpPr txBox="1"/>
          <p:nvPr/>
        </p:nvSpPr>
        <p:spPr>
          <a:xfrm>
            <a:off x="8245840" y="2288718"/>
            <a:ext cx="466794" cy="369332"/>
          </a:xfrm>
          <a:prstGeom prst="rect">
            <a:avLst/>
          </a:prstGeom>
          <a:noFill/>
        </p:spPr>
        <p:txBody>
          <a:bodyPr wrap="none" rtlCol="0">
            <a:spAutoFit/>
          </a:bodyPr>
          <a:lstStyle/>
          <a:p>
            <a:r>
              <a:rPr kumimoji="1" lang="en-US" altLang="ja-JP" dirty="0" smtClean="0"/>
              <a:t>8%</a:t>
            </a:r>
            <a:endParaRPr kumimoji="1" lang="ja-JP" altLang="en-US" dirty="0"/>
          </a:p>
        </p:txBody>
      </p:sp>
      <p:sp>
        <p:nvSpPr>
          <p:cNvPr id="45" name="テキスト ボックス 44"/>
          <p:cNvSpPr txBox="1"/>
          <p:nvPr/>
        </p:nvSpPr>
        <p:spPr>
          <a:xfrm>
            <a:off x="6014957" y="5490598"/>
            <a:ext cx="583663" cy="369332"/>
          </a:xfrm>
          <a:prstGeom prst="rect">
            <a:avLst/>
          </a:prstGeom>
          <a:noFill/>
        </p:spPr>
        <p:txBody>
          <a:bodyPr wrap="none" rtlCol="0">
            <a:spAutoFit/>
          </a:bodyPr>
          <a:lstStyle/>
          <a:p>
            <a:r>
              <a:rPr kumimoji="1" lang="en-US" altLang="ja-JP" dirty="0" smtClean="0">
                <a:solidFill>
                  <a:schemeClr val="bg1"/>
                </a:solidFill>
              </a:rPr>
              <a:t>96%</a:t>
            </a:r>
            <a:endParaRPr kumimoji="1" lang="ja-JP" altLang="en-US" dirty="0">
              <a:solidFill>
                <a:schemeClr val="bg1"/>
              </a:solidFill>
            </a:endParaRPr>
          </a:p>
        </p:txBody>
      </p:sp>
      <p:sp>
        <p:nvSpPr>
          <p:cNvPr id="46" name="テキスト ボックス 45"/>
          <p:cNvSpPr txBox="1"/>
          <p:nvPr/>
        </p:nvSpPr>
        <p:spPr>
          <a:xfrm>
            <a:off x="8245840" y="5177201"/>
            <a:ext cx="466794"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47" name="テキスト ボックス 46"/>
          <p:cNvSpPr txBox="1"/>
          <p:nvPr/>
        </p:nvSpPr>
        <p:spPr>
          <a:xfrm>
            <a:off x="7897475" y="4158861"/>
            <a:ext cx="466794"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48" name="二方向矢印 47"/>
          <p:cNvSpPr/>
          <p:nvPr/>
        </p:nvSpPr>
        <p:spPr>
          <a:xfrm flipH="1">
            <a:off x="1713932" y="4109251"/>
            <a:ext cx="2266846" cy="584230"/>
          </a:xfrm>
          <a:prstGeom prst="leftUpArrow">
            <a:avLst/>
          </a:prstGeom>
          <a:ln>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1566847" y="5488614"/>
            <a:ext cx="2044370" cy="369332"/>
          </a:xfrm>
          <a:prstGeom prst="rect">
            <a:avLst/>
          </a:prstGeom>
          <a:noFill/>
        </p:spPr>
        <p:txBody>
          <a:bodyPr wrap="square" rtlCol="0">
            <a:spAutoFit/>
          </a:bodyPr>
          <a:lstStyle/>
          <a:p>
            <a:r>
              <a:rPr lang="en-US" altLang="ja-JP" dirty="0">
                <a:solidFill>
                  <a:schemeClr val="tx1">
                    <a:lumMod val="65000"/>
                    <a:lumOff val="35000"/>
                  </a:schemeClr>
                </a:solidFill>
              </a:rPr>
              <a:t> </a:t>
            </a:r>
            <a:r>
              <a:rPr lang="ja-JP" altLang="en-US" dirty="0">
                <a:solidFill>
                  <a:srgbClr val="000090"/>
                </a:solidFill>
              </a:rPr>
              <a:t>６件　</a:t>
            </a:r>
            <a:r>
              <a:rPr lang="ja-JP" altLang="en-US" sz="1400" dirty="0">
                <a:solidFill>
                  <a:srgbClr val="000090"/>
                </a:solidFill>
              </a:rPr>
              <a:t>（２３４事例中</a:t>
            </a:r>
            <a:r>
              <a:rPr lang="ja-JP" altLang="en-US" sz="1400" dirty="0" smtClean="0">
                <a:solidFill>
                  <a:srgbClr val="000090"/>
                </a:solidFill>
              </a:rPr>
              <a:t>）</a:t>
            </a:r>
            <a:endParaRPr lang="ja-JP" altLang="en-US" sz="1400" dirty="0">
              <a:solidFill>
                <a:srgbClr val="000090"/>
              </a:solidFill>
            </a:endParaRPr>
          </a:p>
        </p:txBody>
      </p:sp>
    </p:spTree>
    <p:extLst>
      <p:ext uri="{BB962C8B-B14F-4D97-AF65-F5344CB8AC3E}">
        <p14:creationId xmlns:p14="http://schemas.microsoft.com/office/powerpoint/2010/main" val="451285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24567" y="2498382"/>
            <a:ext cx="8122890" cy="3354765"/>
          </a:xfrm>
          <a:prstGeom prst="rect">
            <a:avLst/>
          </a:prstGeom>
          <a:noFill/>
        </p:spPr>
        <p:txBody>
          <a:bodyPr wrap="square" rtlCol="0">
            <a:spAutoFit/>
          </a:bodyPr>
          <a:lstStyle/>
          <a:p>
            <a:r>
              <a:rPr lang="ja-JP" altLang="en-US" sz="2000" dirty="0" smtClean="0">
                <a:latin typeface="+mj-ea"/>
                <a:ea typeface="+mj-ea"/>
              </a:rPr>
              <a:t>・　</a:t>
            </a:r>
            <a:r>
              <a:rPr lang="ja-JP" altLang="ja-JP" sz="2000" dirty="0" smtClean="0">
                <a:latin typeface="+mj-ea"/>
                <a:ea typeface="+mj-ea"/>
              </a:rPr>
              <a:t>他</a:t>
            </a:r>
            <a:r>
              <a:rPr lang="ja-JP" altLang="ja-JP" sz="2000" dirty="0">
                <a:latin typeface="+mj-ea"/>
                <a:ea typeface="+mj-ea"/>
              </a:rPr>
              <a:t>の病院の先生方や法律家などが加わって下さるので安心できた</a:t>
            </a:r>
            <a:r>
              <a:rPr lang="ja-JP" altLang="ja-JP" sz="2000" dirty="0" smtClean="0">
                <a:latin typeface="+mj-ea"/>
                <a:ea typeface="+mj-ea"/>
              </a:rPr>
              <a:t>。</a:t>
            </a:r>
            <a:endParaRPr lang="en-US" altLang="ja-JP" sz="2000" dirty="0" smtClean="0">
              <a:latin typeface="+mj-ea"/>
              <a:ea typeface="+mj-ea"/>
            </a:endParaRPr>
          </a:p>
          <a:p>
            <a:pPr>
              <a:lnSpc>
                <a:spcPct val="120000"/>
              </a:lnSpc>
            </a:pPr>
            <a:r>
              <a:rPr lang="ja-JP" altLang="ja-JP" sz="2000" dirty="0">
                <a:latin typeface="+mj-ea"/>
              </a:rPr>
              <a:t>・</a:t>
            </a:r>
            <a:r>
              <a:rPr lang="ja-JP" altLang="en-US" sz="2000" dirty="0">
                <a:latin typeface="+mj-ea"/>
              </a:rPr>
              <a:t>　</a:t>
            </a:r>
            <a:r>
              <a:rPr lang="ja-JP" altLang="ja-JP" sz="2000" dirty="0">
                <a:latin typeface="+mj-ea"/>
              </a:rPr>
              <a:t>第三者調査の評価であったことで納得することが出来た</a:t>
            </a:r>
            <a:r>
              <a:rPr lang="ja-JP" altLang="ja-JP" sz="2000" dirty="0" smtClean="0">
                <a:latin typeface="+mj-ea"/>
              </a:rPr>
              <a:t>。</a:t>
            </a:r>
            <a:endParaRPr lang="en-US" altLang="ja-JP" sz="2000" dirty="0" smtClean="0">
              <a:latin typeface="+mj-ea"/>
              <a:ea typeface="+mj-ea"/>
            </a:endParaRPr>
          </a:p>
          <a:p>
            <a:pPr>
              <a:lnSpc>
                <a:spcPct val="140000"/>
              </a:lnSpc>
            </a:pPr>
            <a:endParaRPr lang="ja-JP" altLang="ja-JP" sz="2000" dirty="0">
              <a:latin typeface="+mj-ea"/>
              <a:ea typeface="+mj-ea"/>
            </a:endParaRPr>
          </a:p>
          <a:p>
            <a:r>
              <a:rPr lang="ja-JP" altLang="ja-JP" sz="2000" dirty="0" smtClean="0">
                <a:latin typeface="+mj-ea"/>
                <a:ea typeface="+mj-ea"/>
              </a:rPr>
              <a:t>・</a:t>
            </a:r>
            <a:r>
              <a:rPr lang="ja-JP" altLang="en-US" sz="2000" dirty="0" smtClean="0">
                <a:latin typeface="+mj-ea"/>
                <a:ea typeface="+mj-ea"/>
              </a:rPr>
              <a:t>　</a:t>
            </a:r>
            <a:r>
              <a:rPr lang="ja-JP" altLang="ja-JP" sz="2000" dirty="0" smtClean="0">
                <a:latin typeface="+mj-ea"/>
                <a:ea typeface="+mj-ea"/>
              </a:rPr>
              <a:t>この</a:t>
            </a:r>
            <a:r>
              <a:rPr lang="ja-JP" altLang="ja-JP" sz="2000" dirty="0">
                <a:latin typeface="+mj-ea"/>
                <a:ea typeface="+mj-ea"/>
              </a:rPr>
              <a:t>調査がなければ医療事故を疑ったと思う</a:t>
            </a:r>
            <a:r>
              <a:rPr lang="ja-JP" altLang="ja-JP" sz="2000" dirty="0" smtClean="0">
                <a:latin typeface="+mj-ea"/>
                <a:ea typeface="+mj-ea"/>
              </a:rPr>
              <a:t>。</a:t>
            </a:r>
            <a:endParaRPr lang="en-US" altLang="ja-JP" sz="2000" dirty="0" smtClean="0">
              <a:latin typeface="+mj-ea"/>
              <a:ea typeface="+mj-ea"/>
            </a:endParaRPr>
          </a:p>
          <a:p>
            <a:pPr>
              <a:lnSpc>
                <a:spcPct val="140000"/>
              </a:lnSpc>
            </a:pPr>
            <a:endParaRPr lang="en-US" altLang="ja-JP" sz="2000" dirty="0" smtClean="0">
              <a:latin typeface="+mj-ea"/>
              <a:ea typeface="+mj-ea"/>
            </a:endParaRPr>
          </a:p>
          <a:p>
            <a:r>
              <a:rPr lang="ja-JP" altLang="ja-JP" sz="2000" dirty="0" smtClean="0">
                <a:latin typeface="+mj-ea"/>
                <a:ea typeface="+mj-ea"/>
              </a:rPr>
              <a:t>・</a:t>
            </a:r>
            <a:r>
              <a:rPr lang="ja-JP" altLang="en-US" sz="2000" dirty="0" smtClean="0">
                <a:latin typeface="+mj-ea"/>
                <a:ea typeface="+mj-ea"/>
              </a:rPr>
              <a:t>　</a:t>
            </a:r>
            <a:r>
              <a:rPr lang="ja-JP" altLang="ja-JP" sz="2000" dirty="0" smtClean="0">
                <a:latin typeface="+mj-ea"/>
                <a:ea typeface="+mj-ea"/>
              </a:rPr>
              <a:t>死因</a:t>
            </a:r>
            <a:r>
              <a:rPr lang="ja-JP" altLang="ja-JP" sz="2000" dirty="0">
                <a:latin typeface="+mj-ea"/>
                <a:ea typeface="+mj-ea"/>
              </a:rPr>
              <a:t>（菌が体に回った）が分かって納得した</a:t>
            </a:r>
            <a:r>
              <a:rPr lang="ja-JP" altLang="ja-JP" sz="2000" dirty="0" smtClean="0">
                <a:latin typeface="+mj-ea"/>
                <a:ea typeface="+mj-ea"/>
              </a:rPr>
              <a:t>。</a:t>
            </a:r>
            <a:endParaRPr lang="en-US" altLang="ja-JP" sz="2000" dirty="0" smtClean="0">
              <a:latin typeface="+mj-ea"/>
              <a:ea typeface="+mj-ea"/>
            </a:endParaRPr>
          </a:p>
          <a:p>
            <a:pPr>
              <a:lnSpc>
                <a:spcPct val="120000"/>
              </a:lnSpc>
            </a:pPr>
            <a:r>
              <a:rPr lang="ja-JP" altLang="en-US" sz="2000" dirty="0" smtClean="0">
                <a:latin typeface="+mj-ea"/>
                <a:ea typeface="+mj-ea"/>
              </a:rPr>
              <a:t>・　遺族が明確にしたかったことや、対応策についてきちっと答えていた。</a:t>
            </a:r>
            <a:endParaRPr lang="en-US" altLang="ja-JP" sz="2000" dirty="0" smtClean="0">
              <a:latin typeface="+mj-ea"/>
              <a:ea typeface="+mj-ea"/>
            </a:endParaRPr>
          </a:p>
          <a:p>
            <a:pPr>
              <a:lnSpc>
                <a:spcPct val="140000"/>
              </a:lnSpc>
            </a:pPr>
            <a:endParaRPr lang="ja-JP" altLang="ja-JP" sz="2000" dirty="0">
              <a:latin typeface="+mj-ea"/>
              <a:ea typeface="+mj-ea"/>
            </a:endParaRPr>
          </a:p>
          <a:p>
            <a:r>
              <a:rPr lang="ja-JP" altLang="en-US" sz="2000" dirty="0" smtClean="0">
                <a:latin typeface="+mj-ea"/>
                <a:ea typeface="+mj-ea"/>
              </a:rPr>
              <a:t>・　再発防止に役立つことを期待したい。</a:t>
            </a:r>
            <a:endParaRPr lang="ja-JP" altLang="ja-JP" sz="2000" dirty="0">
              <a:latin typeface="+mj-ea"/>
              <a:ea typeface="+mj-ea"/>
            </a:endParaRPr>
          </a:p>
        </p:txBody>
      </p:sp>
      <p:sp>
        <p:nvSpPr>
          <p:cNvPr id="3" name="テキスト ボックス 2"/>
          <p:cNvSpPr txBox="1"/>
          <p:nvPr/>
        </p:nvSpPr>
        <p:spPr>
          <a:xfrm>
            <a:off x="3335610" y="830690"/>
            <a:ext cx="2390398"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2400" dirty="0">
                <a:solidFill>
                  <a:schemeClr val="accent1"/>
                </a:solidFill>
              </a:rPr>
              <a:t>「遺族の声」　</a:t>
            </a:r>
            <a:r>
              <a:rPr lang="ja-JP" altLang="en-US" dirty="0" smtClean="0"/>
              <a:t>抜粋</a:t>
            </a:r>
            <a:endParaRPr lang="en-US" altLang="ja-JP" dirty="0"/>
          </a:p>
        </p:txBody>
      </p:sp>
      <p:sp>
        <p:nvSpPr>
          <p:cNvPr id="4" name="テキスト ボックス 3"/>
          <p:cNvSpPr txBox="1"/>
          <p:nvPr/>
        </p:nvSpPr>
        <p:spPr>
          <a:xfrm>
            <a:off x="5303396" y="1611311"/>
            <a:ext cx="3223959" cy="584776"/>
          </a:xfrm>
          <a:prstGeom prst="rect">
            <a:avLst/>
          </a:prstGeom>
          <a:noFill/>
        </p:spPr>
        <p:txBody>
          <a:bodyPr wrap="none" rtlCol="0">
            <a:spAutoFit/>
          </a:bodyPr>
          <a:lstStyle/>
          <a:p>
            <a:r>
              <a:rPr lang="ja-JP" altLang="ja-JP" sz="1600" dirty="0"/>
              <a:t>平成</a:t>
            </a:r>
            <a:r>
              <a:rPr lang="en-US" altLang="ja-JP" sz="1600" dirty="0"/>
              <a:t>25</a:t>
            </a:r>
            <a:r>
              <a:rPr lang="ja-JP" altLang="ja-JP" sz="1600" dirty="0"/>
              <a:t>年</a:t>
            </a:r>
            <a:r>
              <a:rPr lang="en-US" altLang="ja-JP" sz="1600" dirty="0"/>
              <a:t> 8</a:t>
            </a:r>
            <a:r>
              <a:rPr lang="ja-JP" altLang="ja-JP" sz="1600" dirty="0"/>
              <a:t>月 ～平成</a:t>
            </a:r>
            <a:r>
              <a:rPr lang="en-US" altLang="ja-JP" sz="1600" dirty="0"/>
              <a:t>26</a:t>
            </a:r>
            <a:r>
              <a:rPr lang="ja-JP" altLang="ja-JP" sz="1600" dirty="0"/>
              <a:t>年</a:t>
            </a:r>
            <a:r>
              <a:rPr lang="en-US" altLang="ja-JP" sz="1600" dirty="0"/>
              <a:t> 3</a:t>
            </a:r>
            <a:r>
              <a:rPr lang="ja-JP" altLang="ja-JP" sz="1600" dirty="0"/>
              <a:t>月</a:t>
            </a:r>
            <a:r>
              <a:rPr lang="ja-JP" altLang="en-US" sz="1600" dirty="0"/>
              <a:t>実施</a:t>
            </a:r>
            <a:endParaRPr lang="en-US" altLang="ja-JP" sz="1600" dirty="0"/>
          </a:p>
          <a:p>
            <a:r>
              <a:rPr lang="ja-JP" altLang="ja-JP" sz="1600" dirty="0"/>
              <a:t>協働型アンケート調査結果</a:t>
            </a:r>
            <a:r>
              <a:rPr lang="ja-JP" altLang="en-US" sz="1600" dirty="0"/>
              <a:t>より　</a:t>
            </a:r>
            <a:endParaRPr lang="en-US" altLang="ja-JP" sz="1600" dirty="0"/>
          </a:p>
        </p:txBody>
      </p:sp>
    </p:spTree>
    <p:extLst>
      <p:ext uri="{BB962C8B-B14F-4D97-AF65-F5344CB8AC3E}">
        <p14:creationId xmlns:p14="http://schemas.microsoft.com/office/powerpoint/2010/main" val="36855360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10434" y="520856"/>
            <a:ext cx="3871974" cy="73866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ja-JP" altLang="en-US" dirty="0" smtClean="0"/>
              <a:t>関係者へのアンケート</a:t>
            </a:r>
            <a:endParaRPr kumimoji="1" lang="en-US" altLang="ja-JP" dirty="0" smtClean="0"/>
          </a:p>
          <a:p>
            <a:r>
              <a:rPr lang="ja-JP" altLang="en-US" sz="2400" dirty="0" smtClean="0"/>
              <a:t>事例に関する直接ヒアリング</a:t>
            </a:r>
            <a:endParaRPr kumimoji="1" lang="ja-JP" altLang="en-US" sz="2400" dirty="0"/>
          </a:p>
        </p:txBody>
      </p:sp>
      <p:graphicFrame>
        <p:nvGraphicFramePr>
          <p:cNvPr id="7" name="表 6"/>
          <p:cNvGraphicFramePr>
            <a:graphicFrameLocks noGrp="1"/>
          </p:cNvGraphicFramePr>
          <p:nvPr>
            <p:extLst>
              <p:ext uri="{D42A27DB-BD31-4B8C-83A1-F6EECF244321}">
                <p14:modId xmlns:p14="http://schemas.microsoft.com/office/powerpoint/2010/main" val="699746182"/>
              </p:ext>
            </p:extLst>
          </p:nvPr>
        </p:nvGraphicFramePr>
        <p:xfrm>
          <a:off x="861179" y="2497615"/>
          <a:ext cx="7500495" cy="3591378"/>
        </p:xfrm>
        <a:graphic>
          <a:graphicData uri="http://schemas.openxmlformats.org/drawingml/2006/table">
            <a:tbl>
              <a:tblPr firstRow="1" bandRow="1">
                <a:tableStyleId>{5C22544A-7EE6-4342-B048-85BDC9FD1C3A}</a:tableStyleId>
              </a:tblPr>
              <a:tblGrid>
                <a:gridCol w="3640717"/>
                <a:gridCol w="1988371"/>
                <a:gridCol w="1871407"/>
              </a:tblGrid>
              <a:tr h="757616">
                <a:tc>
                  <a:txBody>
                    <a:bodyPr/>
                    <a:lstStyle/>
                    <a:p>
                      <a:r>
                        <a:rPr kumimoji="1" lang="en-US" altLang="ja-JP" sz="2000" dirty="0" smtClean="0">
                          <a:solidFill>
                            <a:schemeClr val="tx1"/>
                          </a:solidFill>
                        </a:rPr>
                        <a:t>           </a:t>
                      </a:r>
                      <a:r>
                        <a:rPr kumimoji="1" lang="ja-JP" altLang="en-US" sz="2000" dirty="0" smtClean="0">
                          <a:solidFill>
                            <a:schemeClr val="tx1"/>
                          </a:solidFill>
                        </a:rPr>
                        <a:t>　　　　　</a:t>
                      </a:r>
                      <a:r>
                        <a:rPr kumimoji="1" lang="en-US" altLang="ja-JP" sz="2000" dirty="0" smtClean="0">
                          <a:solidFill>
                            <a:schemeClr val="tx1"/>
                          </a:solidFill>
                        </a:rPr>
                        <a:t> </a:t>
                      </a:r>
                      <a:r>
                        <a:rPr kumimoji="1" lang="ja-JP" altLang="en-US" sz="2000" dirty="0" smtClean="0">
                          <a:solidFill>
                            <a:schemeClr val="tx1"/>
                          </a:solidFill>
                        </a:rPr>
                        <a:t>　　　　　</a:t>
                      </a:r>
                      <a:r>
                        <a:rPr kumimoji="1" lang="en-US" altLang="ja-JP" sz="2000" dirty="0" smtClean="0">
                          <a:solidFill>
                            <a:schemeClr val="tx1"/>
                          </a:solidFill>
                        </a:rPr>
                        <a:t> </a:t>
                      </a:r>
                      <a:r>
                        <a:rPr kumimoji="1" lang="ja-JP" altLang="en-US" sz="2000" dirty="0" smtClean="0">
                          <a:solidFill>
                            <a:schemeClr val="tx1"/>
                          </a:solidFill>
                        </a:rPr>
                        <a:t>回答者　　　　</a:t>
                      </a:r>
                      <a:endParaRPr kumimoji="1" lang="en-US" altLang="ja-JP" sz="2000" dirty="0" smtClean="0">
                        <a:solidFill>
                          <a:schemeClr val="tx1"/>
                        </a:solidFill>
                      </a:endParaRPr>
                    </a:p>
                    <a:p>
                      <a:pPr>
                        <a:lnSpc>
                          <a:spcPct val="80000"/>
                        </a:lnSpc>
                      </a:pPr>
                      <a:r>
                        <a:rPr kumimoji="1" lang="ja-JP" altLang="ja-JP" sz="2000" dirty="0" smtClean="0">
                          <a:solidFill>
                            <a:schemeClr val="tx1"/>
                          </a:solidFill>
                        </a:rPr>
                        <a:t>　</a:t>
                      </a:r>
                      <a:r>
                        <a:rPr kumimoji="1" lang="ja-JP" altLang="en-US" sz="2000" dirty="0" smtClean="0">
                          <a:solidFill>
                            <a:schemeClr val="tx1"/>
                          </a:solidFill>
                        </a:rPr>
                        <a:t>　　結果</a:t>
                      </a:r>
                      <a:endParaRPr kumimoji="1" lang="ja-JP" altLang="en-US" sz="2000" dirty="0">
                        <a:solidFill>
                          <a:schemeClr val="tx1"/>
                        </a:solidFill>
                      </a:endParaRPr>
                    </a:p>
                  </a:txBody>
                  <a:tcPr anchor="ctr">
                    <a:lnL w="190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28575" cap="flat" cmpd="sng" algn="ctr">
                      <a:solidFill>
                        <a:scrgbClr r="0" g="0" b="0"/>
                      </a:solidFill>
                      <a:prstDash val="sysDashDot"/>
                      <a:round/>
                      <a:headEnd type="none" w="med" len="med"/>
                      <a:tailEnd type="none" w="med" len="med"/>
                    </a:lnB>
                    <a:lnTlToBr w="12700" cap="flat" cmpd="sng" algn="ctr">
                      <a:solidFill>
                        <a:scrgbClr r="0" g="0" b="0"/>
                      </a:solidFill>
                      <a:prstDash val="solid"/>
                      <a:round/>
                      <a:headEnd type="none" w="med" len="med"/>
                      <a:tailEnd type="none" w="med" len="med"/>
                    </a:lnTlToBr>
                    <a:solidFill>
                      <a:schemeClr val="bg2">
                        <a:lumMod val="75000"/>
                      </a:schemeClr>
                    </a:solidFill>
                  </a:tcPr>
                </a:tc>
                <a:tc>
                  <a:txBody>
                    <a:bodyPr/>
                    <a:lstStyle/>
                    <a:p>
                      <a:pPr algn="ctr"/>
                      <a:r>
                        <a:rPr kumimoji="1" lang="ja-JP" altLang="en-US" sz="2000" dirty="0" smtClean="0">
                          <a:solidFill>
                            <a:schemeClr val="tx1"/>
                          </a:solidFill>
                        </a:rPr>
                        <a:t>医療安全管理者</a:t>
                      </a:r>
                      <a:endParaRPr kumimoji="1" lang="ja-JP" alt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28575" cap="flat" cmpd="sng" algn="ctr">
                      <a:solidFill>
                        <a:scrgbClr r="0" g="0" b="0"/>
                      </a:solidFill>
                      <a:prstDash val="sysDashDot"/>
                      <a:round/>
                      <a:headEnd type="none" w="med" len="med"/>
                      <a:tailEnd type="none" w="med" len="med"/>
                    </a:lnB>
                    <a:solidFill>
                      <a:schemeClr val="bg2">
                        <a:lumMod val="75000"/>
                      </a:schemeClr>
                    </a:solidFill>
                  </a:tcPr>
                </a:tc>
                <a:tc>
                  <a:txBody>
                    <a:bodyPr/>
                    <a:lstStyle/>
                    <a:p>
                      <a:pPr algn="ctr"/>
                      <a:r>
                        <a:rPr kumimoji="1" lang="ja-JP" altLang="en-US" sz="2000" dirty="0" smtClean="0">
                          <a:solidFill>
                            <a:schemeClr val="tx1"/>
                          </a:solidFill>
                        </a:rPr>
                        <a:t>主治医</a:t>
                      </a:r>
                      <a:r>
                        <a:rPr kumimoji="1" lang="en-US" altLang="ja-JP" sz="2000" dirty="0" smtClean="0">
                          <a:solidFill>
                            <a:schemeClr val="tx1"/>
                          </a:solidFill>
                        </a:rPr>
                        <a:t>･</a:t>
                      </a:r>
                      <a:r>
                        <a:rPr kumimoji="1" lang="ja-JP" altLang="en-US" sz="2000" dirty="0" smtClean="0">
                          <a:solidFill>
                            <a:schemeClr val="tx1"/>
                          </a:solidFill>
                        </a:rPr>
                        <a:t>担当医</a:t>
                      </a:r>
                      <a:endParaRPr kumimoji="1" lang="ja-JP" altLang="en-US" sz="2000" dirty="0">
                        <a:solidFill>
                          <a:schemeClr val="tx1"/>
                        </a:solidFill>
                      </a:endParaRPr>
                    </a:p>
                  </a:txBody>
                  <a:tcPr anchor="ctr">
                    <a:lnL w="127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28575" cap="flat" cmpd="sng" algn="ctr">
                      <a:solidFill>
                        <a:scrgbClr r="0" g="0" b="0"/>
                      </a:solidFill>
                      <a:prstDash val="sysDashDot"/>
                      <a:round/>
                      <a:headEnd type="none" w="med" len="med"/>
                      <a:tailEnd type="none" w="med" len="med"/>
                    </a:lnB>
                    <a:solidFill>
                      <a:schemeClr val="bg2">
                        <a:lumMod val="75000"/>
                      </a:schemeClr>
                    </a:solidFill>
                  </a:tcPr>
                </a:tc>
              </a:tr>
              <a:tr h="566440">
                <a:tc>
                  <a:txBody>
                    <a:bodyPr/>
                    <a:lstStyle/>
                    <a:p>
                      <a:r>
                        <a:rPr kumimoji="1" lang="ja-JP" altLang="en-US" sz="2000" dirty="0" smtClean="0"/>
                        <a:t>積極的実施が望ましい</a:t>
                      </a:r>
                      <a:endParaRPr kumimoji="1" lang="ja-JP" altLang="en-US" sz="2000" dirty="0"/>
                    </a:p>
                  </a:txBody>
                  <a:tcPr anchor="ctr">
                    <a:lnL w="190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ysDash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16</a:t>
                      </a:r>
                      <a:endParaRPr kumimoji="1" lang="ja-JP" altLang="en-US" sz="28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ysDash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19</a:t>
                      </a:r>
                      <a:endParaRPr kumimoji="1" lang="ja-JP" altLang="en-US" sz="2800" dirty="0"/>
                    </a:p>
                  </a:txBody>
                  <a:tcPr anchor="ctr">
                    <a:lnL w="127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28575" cap="flat" cmpd="sng" algn="ctr">
                      <a:solidFill>
                        <a:scrgbClr r="0" g="0" b="0"/>
                      </a:solidFill>
                      <a:prstDash val="sysDashDot"/>
                      <a:round/>
                      <a:headEnd type="none" w="med" len="med"/>
                      <a:tailEnd type="none" w="med" len="med"/>
                    </a:lnT>
                    <a:lnB w="12700" cap="flat" cmpd="sng" algn="ctr">
                      <a:solidFill>
                        <a:scrgbClr r="0" g="0" b="0"/>
                      </a:solidFill>
                      <a:prstDash val="solid"/>
                      <a:round/>
                      <a:headEnd type="none" w="med" len="med"/>
                      <a:tailEnd type="none" w="med" len="med"/>
                    </a:lnB>
                  </a:tcPr>
                </a:tc>
              </a:tr>
              <a:tr h="535466">
                <a:tc>
                  <a:txBody>
                    <a:bodyPr/>
                    <a:lstStyle/>
                    <a:p>
                      <a:r>
                        <a:rPr kumimoji="1" lang="ja-JP" altLang="en-US" sz="2000" dirty="0" smtClean="0"/>
                        <a:t>どちらかというと積極的実施</a:t>
                      </a:r>
                      <a:endParaRPr kumimoji="1" lang="ja-JP" altLang="en-US" sz="2000" dirty="0"/>
                    </a:p>
                  </a:txBody>
                  <a:tcPr anchor="ctr">
                    <a:lnL w="190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9</a:t>
                      </a:r>
                      <a:endParaRPr kumimoji="1" lang="ja-JP" altLang="en-US" sz="28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7</a:t>
                      </a:r>
                      <a:endParaRPr kumimoji="1" lang="ja-JP" altLang="en-US" sz="2800" dirty="0"/>
                    </a:p>
                  </a:txBody>
                  <a:tcPr anchor="ctr">
                    <a:lnL w="127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1338">
                <a:tc>
                  <a:txBody>
                    <a:bodyPr/>
                    <a:lstStyle/>
                    <a:p>
                      <a:r>
                        <a:rPr kumimoji="1" lang="ja-JP" altLang="en-US" sz="2000" dirty="0" smtClean="0"/>
                        <a:t>ケース</a:t>
                      </a:r>
                      <a:r>
                        <a:rPr kumimoji="1" lang="en-US" altLang="ja-JP" sz="2000" dirty="0" smtClean="0"/>
                        <a:t>･</a:t>
                      </a:r>
                      <a:r>
                        <a:rPr kumimoji="1" lang="ja-JP" altLang="en-US" sz="2000" dirty="0" smtClean="0"/>
                        <a:t>バイ</a:t>
                      </a:r>
                      <a:r>
                        <a:rPr kumimoji="1" lang="en-US" altLang="ja-JP" sz="2000" dirty="0" smtClean="0"/>
                        <a:t>･</a:t>
                      </a:r>
                      <a:r>
                        <a:rPr kumimoji="1" lang="ja-JP" altLang="en-US" sz="2000" dirty="0" smtClean="0"/>
                        <a:t>ケース</a:t>
                      </a:r>
                      <a:endParaRPr kumimoji="1" lang="en-US" altLang="ja-JP" sz="2000" dirty="0" smtClean="0"/>
                    </a:p>
                  </a:txBody>
                  <a:tcPr anchor="ctr">
                    <a:lnL w="190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6</a:t>
                      </a:r>
                      <a:endParaRPr kumimoji="1" lang="ja-JP" altLang="en-US" sz="28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7</a:t>
                      </a:r>
                      <a:endParaRPr kumimoji="1" lang="ja-JP" altLang="en-US" sz="2800" dirty="0"/>
                    </a:p>
                  </a:txBody>
                  <a:tcPr anchor="ctr">
                    <a:lnL w="127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3787">
                <a:tc>
                  <a:txBody>
                    <a:bodyPr/>
                    <a:lstStyle/>
                    <a:p>
                      <a:r>
                        <a:rPr kumimoji="1" lang="ja-JP" altLang="en-US" sz="2000" dirty="0" smtClean="0"/>
                        <a:t>どちらかというと必要でない</a:t>
                      </a:r>
                      <a:endParaRPr kumimoji="1" lang="ja-JP" altLang="en-US" sz="2000" dirty="0"/>
                    </a:p>
                  </a:txBody>
                  <a:tcPr anchor="ctr">
                    <a:lnL w="190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0</a:t>
                      </a:r>
                      <a:endParaRPr kumimoji="1" lang="ja-JP" altLang="en-US" sz="28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800" dirty="0" smtClean="0"/>
                        <a:t>0</a:t>
                      </a:r>
                      <a:endParaRPr kumimoji="1" lang="ja-JP" altLang="en-US" sz="2800" dirty="0"/>
                    </a:p>
                  </a:txBody>
                  <a:tcPr anchor="ctr">
                    <a:lnL w="127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6731">
                <a:tc>
                  <a:txBody>
                    <a:bodyPr/>
                    <a:lstStyle/>
                    <a:p>
                      <a:r>
                        <a:rPr kumimoji="1" lang="ja-JP" altLang="en-US" sz="2000" dirty="0" smtClean="0"/>
                        <a:t>実施する必要性はない</a:t>
                      </a:r>
                      <a:endParaRPr kumimoji="1" lang="ja-JP" altLang="en-US" sz="2000" dirty="0"/>
                    </a:p>
                  </a:txBody>
                  <a:tcPr anchor="ctr">
                    <a:lnL w="190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kumimoji="1" lang="en-US" altLang="ja-JP" sz="2800" dirty="0" smtClean="0"/>
                        <a:t>0</a:t>
                      </a:r>
                      <a:endParaRPr kumimoji="1" lang="ja-JP" altLang="en-US" sz="28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kumimoji="1" lang="en-US" altLang="ja-JP" sz="2800" dirty="0" smtClean="0"/>
                        <a:t>0</a:t>
                      </a:r>
                      <a:endParaRPr kumimoji="1" lang="ja-JP" altLang="en-US" sz="2800" dirty="0"/>
                    </a:p>
                  </a:txBody>
                  <a:tcPr anchor="ctr">
                    <a:lnL w="127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bl>
          </a:graphicData>
        </a:graphic>
      </p:graphicFrame>
      <p:sp>
        <p:nvSpPr>
          <p:cNvPr id="10" name="テキスト ボックス 9"/>
          <p:cNvSpPr txBox="1"/>
          <p:nvPr/>
        </p:nvSpPr>
        <p:spPr>
          <a:xfrm>
            <a:off x="6773892" y="1194336"/>
            <a:ext cx="1423587" cy="369332"/>
          </a:xfrm>
          <a:prstGeom prst="rect">
            <a:avLst/>
          </a:prstGeom>
          <a:noFill/>
        </p:spPr>
        <p:txBody>
          <a:bodyPr wrap="none" rtlCol="0">
            <a:spAutoFit/>
          </a:bodyPr>
          <a:lstStyle/>
          <a:p>
            <a:r>
              <a:rPr kumimoji="1" lang="ja-JP" altLang="en-US" dirty="0" smtClean="0"/>
              <a:t>平成２４年度</a:t>
            </a:r>
            <a:endParaRPr kumimoji="1" lang="ja-JP" altLang="en-US" dirty="0"/>
          </a:p>
        </p:txBody>
      </p:sp>
      <p:sp>
        <p:nvSpPr>
          <p:cNvPr id="11" name="テキスト ボックス 10"/>
          <p:cNvSpPr txBox="1"/>
          <p:nvPr/>
        </p:nvSpPr>
        <p:spPr>
          <a:xfrm>
            <a:off x="1814434" y="6111453"/>
            <a:ext cx="6651906" cy="400110"/>
          </a:xfrm>
          <a:prstGeom prst="rect">
            <a:avLst/>
          </a:prstGeom>
          <a:noFill/>
        </p:spPr>
        <p:txBody>
          <a:bodyPr wrap="none" rtlCol="0">
            <a:spAutoFit/>
          </a:bodyPr>
          <a:lstStyle/>
          <a:p>
            <a:r>
              <a:rPr kumimoji="1" lang="ja-JP" altLang="en-US" sz="2000" dirty="0" smtClean="0"/>
              <a:t>有効回答数：　　　　　　　　　　　　　</a:t>
            </a:r>
            <a:r>
              <a:rPr kumimoji="1" lang="en-US" altLang="ja-JP" sz="2000" dirty="0" smtClean="0"/>
              <a:t>      n=31                        n=33</a:t>
            </a:r>
            <a:endParaRPr kumimoji="1" lang="ja-JP" altLang="en-US" sz="2000" dirty="0"/>
          </a:p>
        </p:txBody>
      </p:sp>
      <p:sp>
        <p:nvSpPr>
          <p:cNvPr id="4" name="角丸四角形 3"/>
          <p:cNvSpPr/>
          <p:nvPr/>
        </p:nvSpPr>
        <p:spPr>
          <a:xfrm>
            <a:off x="742605" y="3314778"/>
            <a:ext cx="7734497" cy="990092"/>
          </a:xfrm>
          <a:prstGeom prst="roundRect">
            <a:avLst>
              <a:gd name="adj" fmla="val 34384"/>
            </a:avLst>
          </a:prstGeom>
          <a:noFill/>
          <a:ln w="57150" cmpd="sng">
            <a:solidFill>
              <a:srgbClr val="00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50411" y="4991178"/>
            <a:ext cx="7734497" cy="990092"/>
          </a:xfrm>
          <a:prstGeom prst="roundRect">
            <a:avLst>
              <a:gd name="adj" fmla="val 34384"/>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618048" y="1561989"/>
            <a:ext cx="5851553" cy="646331"/>
          </a:xfrm>
          <a:prstGeom prst="rect">
            <a:avLst/>
          </a:prstGeom>
          <a:noFill/>
          <a:ln w="28575" cmpd="sng">
            <a:solidFill>
              <a:srgbClr val="FF0000"/>
            </a:solidFill>
          </a:ln>
        </p:spPr>
        <p:txBody>
          <a:bodyPr wrap="square" rtlCol="0">
            <a:spAutoFit/>
          </a:bodyPr>
          <a:lstStyle/>
          <a:p>
            <a:r>
              <a:rPr kumimoji="1" lang="ja-JP" altLang="en-US" dirty="0" smtClean="0"/>
              <a:t>懸念されていた問題点：</a:t>
            </a:r>
            <a:r>
              <a:rPr kumimoji="1" lang="en-US" altLang="ja-JP" dirty="0" smtClean="0"/>
              <a:t>	</a:t>
            </a:r>
            <a:r>
              <a:rPr kumimoji="1" lang="ja-JP" altLang="en-US" dirty="0" smtClean="0"/>
              <a:t>・職場内での立場への影響</a:t>
            </a:r>
            <a:endParaRPr kumimoji="1" lang="en-US" altLang="ja-JP" dirty="0" smtClean="0"/>
          </a:p>
          <a:p>
            <a:r>
              <a:rPr lang="en-US" altLang="ja-JP" dirty="0"/>
              <a:t>	</a:t>
            </a:r>
            <a:r>
              <a:rPr lang="en-US" altLang="ja-JP" dirty="0" smtClean="0"/>
              <a:t>					</a:t>
            </a:r>
            <a:r>
              <a:rPr lang="ja-JP" altLang="en-US" dirty="0" smtClean="0"/>
              <a:t>・当事者の心のケア</a:t>
            </a:r>
            <a:r>
              <a:rPr lang="ja-JP" altLang="ja-JP" dirty="0"/>
              <a:t>　</a:t>
            </a:r>
            <a:r>
              <a:rPr lang="ja-JP" altLang="en-US" dirty="0" smtClean="0"/>
              <a:t>　　　　　　　　　　　　　　　　　　　　　　　　</a:t>
            </a:r>
            <a:endParaRPr kumimoji="1" lang="ja-JP" altLang="en-US" dirty="0"/>
          </a:p>
        </p:txBody>
      </p:sp>
    </p:spTree>
    <p:extLst>
      <p:ext uri="{BB962C8B-B14F-4D97-AF65-F5344CB8AC3E}">
        <p14:creationId xmlns:p14="http://schemas.microsoft.com/office/powerpoint/2010/main" val="39570344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77662" y="520856"/>
            <a:ext cx="5337519" cy="73866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ja-JP" altLang="en-US" dirty="0" smtClean="0"/>
              <a:t>主治医</a:t>
            </a:r>
            <a:r>
              <a:rPr kumimoji="1" lang="en-US" altLang="ja-JP" dirty="0" smtClean="0"/>
              <a:t>･</a:t>
            </a:r>
            <a:r>
              <a:rPr kumimoji="1" lang="ja-JP" altLang="en-US" dirty="0" smtClean="0"/>
              <a:t>担当医へのアンケート</a:t>
            </a:r>
            <a:endParaRPr kumimoji="1" lang="en-US" altLang="ja-JP" dirty="0" smtClean="0"/>
          </a:p>
          <a:p>
            <a:r>
              <a:rPr lang="ja-JP" altLang="en-US" sz="2400" dirty="0" smtClean="0"/>
              <a:t>評価</a:t>
            </a:r>
            <a:r>
              <a:rPr lang="ja-JP" altLang="en-US" sz="2400" dirty="0"/>
              <a:t>結果報告書（全文）の開示に</a:t>
            </a:r>
            <a:r>
              <a:rPr lang="ja-JP" altLang="en-US" sz="2400" dirty="0" smtClean="0"/>
              <a:t>ついて</a:t>
            </a:r>
            <a:endParaRPr lang="ja-JP" altLang="en-US" sz="2400" dirty="0"/>
          </a:p>
        </p:txBody>
      </p:sp>
      <p:sp>
        <p:nvSpPr>
          <p:cNvPr id="8" name="テキスト ボックス 7"/>
          <p:cNvSpPr txBox="1"/>
          <p:nvPr/>
        </p:nvSpPr>
        <p:spPr>
          <a:xfrm>
            <a:off x="465213" y="4916758"/>
            <a:ext cx="8741652" cy="1709186"/>
          </a:xfrm>
          <a:prstGeom prst="rect">
            <a:avLst/>
          </a:prstGeom>
          <a:noFill/>
        </p:spPr>
        <p:txBody>
          <a:bodyPr wrap="square" rtlCol="0">
            <a:spAutoFit/>
          </a:bodyPr>
          <a:lstStyle/>
          <a:p>
            <a:r>
              <a:rPr kumimoji="1" lang="ja-JP" altLang="en-US" sz="1600" dirty="0" smtClean="0"/>
              <a:t>開示されても構わない理由：</a:t>
            </a:r>
            <a:r>
              <a:rPr kumimoji="1" lang="en-US" altLang="ja-JP" sz="1600" dirty="0" smtClean="0"/>
              <a:t>					</a:t>
            </a:r>
            <a:r>
              <a:rPr kumimoji="1" lang="ja-JP" altLang="en-US" sz="1600" dirty="0" smtClean="0"/>
              <a:t>どちらかというと開示されては困る理由：</a:t>
            </a:r>
            <a:r>
              <a:rPr kumimoji="1" lang="en-US" altLang="ja-JP" sz="1600" dirty="0" smtClean="0"/>
              <a:t>	</a:t>
            </a:r>
          </a:p>
          <a:p>
            <a:pPr>
              <a:lnSpc>
                <a:spcPct val="120000"/>
              </a:lnSpc>
            </a:pPr>
            <a:r>
              <a:rPr lang="ja-JP" altLang="ja-JP" sz="1600" dirty="0"/>
              <a:t>　</a:t>
            </a:r>
            <a:r>
              <a:rPr lang="ja-JP" altLang="en-US" sz="1600" dirty="0" smtClean="0"/>
              <a:t>・公正性を保ち</a:t>
            </a:r>
            <a:r>
              <a:rPr lang="en-US" altLang="ja-JP" sz="1600" dirty="0" smtClean="0"/>
              <a:t>､</a:t>
            </a:r>
            <a:r>
              <a:rPr lang="ja-JP" altLang="en-US" sz="1600" dirty="0" smtClean="0"/>
              <a:t>他の医療機関の参考になる</a:t>
            </a:r>
            <a:r>
              <a:rPr lang="en-US" altLang="ja-JP" sz="1600" dirty="0" smtClean="0"/>
              <a:t>		</a:t>
            </a:r>
            <a:r>
              <a:rPr lang="ja-JP" altLang="en-US" sz="1600" dirty="0" smtClean="0"/>
              <a:t>　・専門知識なしに。内容を客観的に評価</a:t>
            </a:r>
            <a:endParaRPr lang="en-US" altLang="ja-JP" sz="1600" dirty="0" smtClean="0"/>
          </a:p>
          <a:p>
            <a:r>
              <a:rPr kumimoji="1" lang="ja-JP" altLang="ja-JP" sz="1600" dirty="0"/>
              <a:t>　</a:t>
            </a:r>
            <a:r>
              <a:rPr lang="ja-JP" altLang="en-US" sz="1600" dirty="0" smtClean="0"/>
              <a:t>・</a:t>
            </a:r>
            <a:r>
              <a:rPr kumimoji="1" lang="ja-JP" altLang="en-US" sz="1600" dirty="0" smtClean="0"/>
              <a:t>情報共有、事故再発予防のため、開示は必要</a:t>
            </a:r>
            <a:r>
              <a:rPr kumimoji="1" lang="en-US" altLang="ja-JP" sz="1600" dirty="0" smtClean="0"/>
              <a:t>	</a:t>
            </a:r>
            <a:r>
              <a:rPr kumimoji="1" lang="ja-JP" altLang="en-US" sz="1600" dirty="0" smtClean="0"/>
              <a:t>　　</a:t>
            </a:r>
            <a:r>
              <a:rPr lang="ja-JP" altLang="en-US" sz="1600" dirty="0" smtClean="0"/>
              <a:t>できるとは限らない</a:t>
            </a:r>
            <a:endParaRPr kumimoji="1" lang="en-US" altLang="ja-JP" sz="1600" dirty="0" smtClean="0"/>
          </a:p>
          <a:p>
            <a:r>
              <a:rPr lang="ja-JP" altLang="ja-JP" sz="1600" dirty="0"/>
              <a:t>　</a:t>
            </a:r>
            <a:r>
              <a:rPr lang="ja-JP" altLang="en-US" sz="1600" dirty="0" smtClean="0"/>
              <a:t>・開示を拒む合理的な理由が見つからない</a:t>
            </a:r>
            <a:endParaRPr lang="en-US" altLang="ja-JP" sz="1600" dirty="0" smtClean="0"/>
          </a:p>
          <a:p>
            <a:pPr>
              <a:lnSpc>
                <a:spcPct val="120000"/>
              </a:lnSpc>
            </a:pPr>
            <a:r>
              <a:rPr kumimoji="1" lang="ja-JP" altLang="en-US" sz="1600" dirty="0" smtClean="0"/>
              <a:t>どちらかというと開示されても良い理由：</a:t>
            </a:r>
            <a:endParaRPr kumimoji="1" lang="en-US" altLang="ja-JP" sz="1600" dirty="0" smtClean="0"/>
          </a:p>
          <a:p>
            <a:pPr>
              <a:lnSpc>
                <a:spcPct val="120000"/>
              </a:lnSpc>
            </a:pPr>
            <a:r>
              <a:rPr lang="ja-JP" altLang="ja-JP" sz="1600" dirty="0"/>
              <a:t>　</a:t>
            </a:r>
            <a:r>
              <a:rPr lang="ja-JP" altLang="en-US" sz="1600" dirty="0" smtClean="0"/>
              <a:t>・公共性は第一に考えるが</a:t>
            </a:r>
            <a:r>
              <a:rPr lang="en-US" altLang="ja-JP" sz="1600" dirty="0" smtClean="0"/>
              <a:t>､</a:t>
            </a:r>
            <a:r>
              <a:rPr lang="ja-JP" altLang="en-US" sz="1600" dirty="0" smtClean="0"/>
              <a:t>将来悪意を持って利用されないか？</a:t>
            </a:r>
            <a:endParaRPr kumimoji="1" lang="ja-JP" altLang="en-US" sz="1600" dirty="0"/>
          </a:p>
        </p:txBody>
      </p:sp>
      <p:cxnSp>
        <p:nvCxnSpPr>
          <p:cNvPr id="10" name="直線コネクタ 9"/>
          <p:cNvCxnSpPr/>
          <p:nvPr/>
        </p:nvCxnSpPr>
        <p:spPr>
          <a:xfrm>
            <a:off x="553229" y="5219826"/>
            <a:ext cx="2376372"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553229" y="6277614"/>
            <a:ext cx="3319379"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5144037" y="5219826"/>
            <a:ext cx="336815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6" name="図形グループ 5"/>
          <p:cNvGrpSpPr/>
          <p:nvPr/>
        </p:nvGrpSpPr>
        <p:grpSpPr>
          <a:xfrm>
            <a:off x="312110" y="1302769"/>
            <a:ext cx="8540302" cy="3917057"/>
            <a:chOff x="312110" y="1302769"/>
            <a:chExt cx="8540302" cy="3917057"/>
          </a:xfrm>
        </p:grpSpPr>
        <p:graphicFrame>
          <p:nvGraphicFramePr>
            <p:cNvPr id="2" name="グラフ 1"/>
            <p:cNvGraphicFramePr/>
            <p:nvPr>
              <p:extLst>
                <p:ext uri="{D42A27DB-BD31-4B8C-83A1-F6EECF244321}">
                  <p14:modId xmlns:p14="http://schemas.microsoft.com/office/powerpoint/2010/main" val="778050530"/>
                </p:ext>
              </p:extLst>
            </p:nvPr>
          </p:nvGraphicFramePr>
          <p:xfrm>
            <a:off x="1559101" y="1395675"/>
            <a:ext cx="6102182" cy="382415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3302000" y="1949100"/>
              <a:ext cx="570608" cy="41496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7141687" y="1302769"/>
              <a:ext cx="1710725" cy="1446550"/>
            </a:xfrm>
            <a:prstGeom prst="rect">
              <a:avLst/>
            </a:prstGeom>
            <a:noFill/>
          </p:spPr>
          <p:txBody>
            <a:bodyPr wrap="none" rtlCol="0">
              <a:spAutoFit/>
            </a:bodyPr>
            <a:lstStyle/>
            <a:p>
              <a:r>
                <a:rPr kumimoji="1" lang="ja-JP" altLang="en-US" dirty="0" smtClean="0"/>
                <a:t>平成</a:t>
              </a:r>
              <a:r>
                <a:rPr kumimoji="1" lang="en-US" altLang="ja-JP" dirty="0" smtClean="0"/>
                <a:t>24</a:t>
              </a:r>
              <a:r>
                <a:rPr kumimoji="1" lang="ja-JP" altLang="en-US" dirty="0" smtClean="0"/>
                <a:t>年度</a:t>
              </a:r>
              <a:endParaRPr kumimoji="1" lang="en-US" altLang="ja-JP" dirty="0" smtClean="0"/>
            </a:p>
            <a:p>
              <a:endParaRPr lang="en-US" altLang="ja-JP" dirty="0" smtClean="0"/>
            </a:p>
            <a:p>
              <a:r>
                <a:rPr lang="ja-JP" altLang="en-US" dirty="0" smtClean="0"/>
                <a:t>・ｎ</a:t>
              </a:r>
              <a:r>
                <a:rPr lang="en-US" altLang="ja-JP" dirty="0" smtClean="0"/>
                <a:t> </a:t>
              </a:r>
              <a:r>
                <a:rPr lang="ja-JP" altLang="en-US" dirty="0" smtClean="0"/>
                <a:t>＝</a:t>
              </a:r>
              <a:r>
                <a:rPr lang="en-US" altLang="ja-JP" dirty="0" smtClean="0"/>
                <a:t> </a:t>
              </a:r>
              <a:r>
                <a:rPr lang="ja-JP" altLang="en-US" dirty="0" smtClean="0"/>
                <a:t>３３</a:t>
              </a:r>
              <a:endParaRPr lang="en-US" altLang="ja-JP" dirty="0" smtClean="0"/>
            </a:p>
            <a:p>
              <a:r>
                <a:rPr kumimoji="1" lang="ja-JP" altLang="en-US" dirty="0" smtClean="0"/>
                <a:t>・</a:t>
              </a:r>
              <a:r>
                <a:rPr kumimoji="1" lang="ja-JP" altLang="en-US" sz="1600" dirty="0" smtClean="0"/>
                <a:t>個人情報を保護</a:t>
              </a:r>
              <a:endParaRPr kumimoji="1" lang="en-US" altLang="ja-JP" sz="1600" dirty="0" smtClean="0"/>
            </a:p>
            <a:p>
              <a:r>
                <a:rPr lang="ja-JP" altLang="en-US" sz="1600" dirty="0" smtClean="0"/>
                <a:t>　した上での開示</a:t>
              </a:r>
              <a:endParaRPr kumimoji="1" lang="ja-JP" altLang="en-US" sz="1600" dirty="0"/>
            </a:p>
          </p:txBody>
        </p:sp>
        <p:sp>
          <p:nvSpPr>
            <p:cNvPr id="4" name="テキスト ボックス 3"/>
            <p:cNvSpPr txBox="1"/>
            <p:nvPr/>
          </p:nvSpPr>
          <p:spPr>
            <a:xfrm>
              <a:off x="312110" y="3831224"/>
              <a:ext cx="1769835" cy="369332"/>
            </a:xfrm>
            <a:prstGeom prst="rect">
              <a:avLst/>
            </a:prstGeom>
            <a:noFill/>
          </p:spPr>
          <p:txBody>
            <a:bodyPr wrap="none" rtlCol="0">
              <a:spAutoFit/>
            </a:bodyPr>
            <a:lstStyle/>
            <a:p>
              <a:r>
                <a:rPr kumimoji="1" lang="ja-JP" altLang="en-US" dirty="0" smtClean="0">
                  <a:solidFill>
                    <a:srgbClr val="FF0000"/>
                  </a:solidFill>
                </a:rPr>
                <a:t>９０％：開示了解</a:t>
              </a:r>
              <a:endParaRPr kumimoji="1" lang="ja-JP" altLang="en-US" dirty="0">
                <a:solidFill>
                  <a:srgbClr val="FF0000"/>
                </a:solidFill>
              </a:endParaRPr>
            </a:p>
          </p:txBody>
        </p:sp>
      </p:grpSp>
    </p:spTree>
    <p:extLst>
      <p:ext uri="{BB962C8B-B14F-4D97-AF65-F5344CB8AC3E}">
        <p14:creationId xmlns:p14="http://schemas.microsoft.com/office/powerpoint/2010/main" val="42295977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28423" y="716765"/>
            <a:ext cx="3698448" cy="400110"/>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kumimoji="1" lang="ja-JP" altLang="en-US" sz="2000" dirty="0" smtClean="0">
                <a:solidFill>
                  <a:schemeClr val="tx1"/>
                </a:solidFill>
              </a:rPr>
              <a:t>モデル事業で明らかになったこと</a:t>
            </a:r>
            <a:endParaRPr kumimoji="1" lang="ja-JP" altLang="en-US" sz="2000" dirty="0">
              <a:solidFill>
                <a:schemeClr val="tx1"/>
              </a:solidFill>
            </a:endParaRPr>
          </a:p>
        </p:txBody>
      </p:sp>
      <p:sp>
        <p:nvSpPr>
          <p:cNvPr id="3" name="テキスト ボックス 2"/>
          <p:cNvSpPr txBox="1"/>
          <p:nvPr/>
        </p:nvSpPr>
        <p:spPr>
          <a:xfrm>
            <a:off x="1282486" y="1244000"/>
            <a:ext cx="6988211" cy="4185762"/>
          </a:xfrm>
          <a:prstGeom prst="rect">
            <a:avLst/>
          </a:prstGeom>
          <a:noFill/>
        </p:spPr>
        <p:txBody>
          <a:bodyPr wrap="none" rtlCol="0">
            <a:spAutoFit/>
          </a:bodyPr>
          <a:lstStyle/>
          <a:p>
            <a:r>
              <a:rPr kumimoji="1" lang="ja-JP" altLang="en-US" dirty="0" smtClean="0"/>
              <a:t>１．医療事故の原因究明に必要な要素</a:t>
            </a:r>
            <a:endParaRPr kumimoji="1" lang="en-US" altLang="ja-JP" dirty="0" smtClean="0"/>
          </a:p>
          <a:p>
            <a:r>
              <a:rPr lang="ja-JP" altLang="ja-JP" dirty="0"/>
              <a:t>　</a:t>
            </a:r>
            <a:r>
              <a:rPr lang="en-US" altLang="ja-JP" dirty="0" smtClean="0"/>
              <a:t>		</a:t>
            </a:r>
            <a:r>
              <a:rPr lang="ja-JP" altLang="en-US" dirty="0" smtClean="0"/>
              <a:t>・第三者の介入による</a:t>
            </a:r>
            <a:r>
              <a:rPr lang="en-US" altLang="ja-JP" dirty="0" smtClean="0"/>
              <a:t>｢</a:t>
            </a:r>
            <a:r>
              <a:rPr lang="ja-JP" altLang="en-US" dirty="0" smtClean="0"/>
              <a:t>調査」</a:t>
            </a:r>
            <a:endParaRPr lang="en-US" altLang="ja-JP" dirty="0" smtClean="0"/>
          </a:p>
          <a:p>
            <a:r>
              <a:rPr kumimoji="1" lang="en-US" altLang="ja-JP" dirty="0"/>
              <a:t>	</a:t>
            </a:r>
            <a:r>
              <a:rPr kumimoji="1" lang="en-US" altLang="ja-JP" dirty="0" smtClean="0"/>
              <a:t>	</a:t>
            </a:r>
            <a:r>
              <a:rPr kumimoji="1" lang="ja-JP" altLang="en-US" dirty="0" smtClean="0"/>
              <a:t>・専門性が担保された</a:t>
            </a:r>
            <a:r>
              <a:rPr kumimoji="1" lang="en-US" altLang="ja-JP" dirty="0" smtClean="0"/>
              <a:t>｢</a:t>
            </a:r>
            <a:r>
              <a:rPr kumimoji="1" lang="ja-JP" altLang="en-US" dirty="0" smtClean="0"/>
              <a:t>調査結果の評価</a:t>
            </a:r>
            <a:r>
              <a:rPr kumimoji="1" lang="en-US" altLang="ja-JP" dirty="0" smtClean="0"/>
              <a:t>｣</a:t>
            </a:r>
            <a:endParaRPr lang="en-US" altLang="ja-JP" dirty="0" smtClean="0"/>
          </a:p>
          <a:p>
            <a:pPr>
              <a:lnSpc>
                <a:spcPct val="50000"/>
              </a:lnSpc>
            </a:pPr>
            <a:endParaRPr lang="en-US" altLang="ja-JP" dirty="0"/>
          </a:p>
          <a:p>
            <a:r>
              <a:rPr kumimoji="1" lang="ja-JP" altLang="ja-JP" dirty="0" smtClean="0"/>
              <a:t>　</a:t>
            </a:r>
            <a:r>
              <a:rPr kumimoji="1" lang="ja-JP" altLang="en-US" dirty="0" smtClean="0"/>
              <a:t>　　　</a:t>
            </a:r>
            <a:r>
              <a:rPr kumimoji="1" lang="en-US" altLang="ja-JP" dirty="0" smtClean="0"/>
              <a:t>			</a:t>
            </a:r>
            <a:r>
              <a:rPr kumimoji="1" lang="en-US" altLang="ja-JP" sz="2400" dirty="0" smtClean="0">
                <a:solidFill>
                  <a:srgbClr val="000090"/>
                </a:solidFill>
              </a:rPr>
              <a:t>【</a:t>
            </a:r>
            <a:r>
              <a:rPr kumimoji="1" lang="ja-JP" altLang="en-US" sz="2400" dirty="0" smtClean="0">
                <a:solidFill>
                  <a:srgbClr val="000090"/>
                </a:solidFill>
              </a:rPr>
              <a:t>中立</a:t>
            </a:r>
            <a:r>
              <a:rPr kumimoji="1" lang="en-US" altLang="ja-JP" sz="2400" dirty="0" smtClean="0">
                <a:solidFill>
                  <a:srgbClr val="000090"/>
                </a:solidFill>
              </a:rPr>
              <a:t>･</a:t>
            </a:r>
            <a:r>
              <a:rPr kumimoji="1" lang="ja-JP" altLang="en-US" sz="2400" dirty="0" smtClean="0">
                <a:solidFill>
                  <a:srgbClr val="000090"/>
                </a:solidFill>
              </a:rPr>
              <a:t>公正性、専門性の担保が重要</a:t>
            </a:r>
            <a:r>
              <a:rPr kumimoji="1" lang="en-US" altLang="ja-JP" sz="2400" dirty="0" smtClean="0">
                <a:solidFill>
                  <a:srgbClr val="000090"/>
                </a:solidFill>
              </a:rPr>
              <a:t>】</a:t>
            </a:r>
          </a:p>
          <a:p>
            <a:endParaRPr lang="en-US" altLang="ja-JP" dirty="0" smtClean="0"/>
          </a:p>
          <a:p>
            <a:pPr>
              <a:lnSpc>
                <a:spcPct val="50000"/>
              </a:lnSpc>
            </a:pPr>
            <a:endParaRPr lang="en-US" altLang="ja-JP" dirty="0"/>
          </a:p>
          <a:p>
            <a:r>
              <a:rPr kumimoji="1" lang="ja-JP" altLang="en-US" dirty="0" smtClean="0"/>
              <a:t>２．事故当事者について</a:t>
            </a:r>
            <a:endParaRPr kumimoji="1" lang="en-US" altLang="ja-JP" dirty="0" smtClean="0"/>
          </a:p>
          <a:p>
            <a:r>
              <a:rPr lang="en-US" altLang="ja-JP" dirty="0"/>
              <a:t>	</a:t>
            </a:r>
            <a:r>
              <a:rPr lang="en-US" altLang="ja-JP" dirty="0" smtClean="0"/>
              <a:t>	</a:t>
            </a:r>
            <a:r>
              <a:rPr lang="ja-JP" altLang="en-US" dirty="0" smtClean="0"/>
              <a:t>・</a:t>
            </a:r>
            <a:r>
              <a:rPr lang="ja-JP" altLang="en-US" dirty="0"/>
              <a:t>モデル事業では、第三者性の維持、当事者への配慮から、</a:t>
            </a:r>
            <a:endParaRPr lang="en-US" altLang="ja-JP" dirty="0"/>
          </a:p>
          <a:p>
            <a:r>
              <a:rPr lang="en-US" altLang="ja-JP" dirty="0" smtClean="0"/>
              <a:t>		</a:t>
            </a:r>
            <a:r>
              <a:rPr lang="ja-JP" altLang="en-US" dirty="0" smtClean="0"/>
              <a:t>　</a:t>
            </a:r>
            <a:r>
              <a:rPr lang="en-US" altLang="ja-JP" dirty="0" smtClean="0"/>
              <a:t>	</a:t>
            </a:r>
            <a:r>
              <a:rPr lang="ja-JP" altLang="en-US" dirty="0" smtClean="0"/>
              <a:t>・担当医を解剖立ち会い不可とした</a:t>
            </a:r>
            <a:endParaRPr lang="en-US" altLang="ja-JP" dirty="0" smtClean="0"/>
          </a:p>
          <a:p>
            <a:r>
              <a:rPr kumimoji="1" lang="en-US" altLang="ja-JP" dirty="0"/>
              <a:t>	</a:t>
            </a:r>
            <a:r>
              <a:rPr kumimoji="1" lang="en-US" altLang="ja-JP" dirty="0" smtClean="0"/>
              <a:t>		</a:t>
            </a:r>
            <a:r>
              <a:rPr lang="ja-JP" altLang="en-US" dirty="0" smtClean="0"/>
              <a:t>・当事者に係わる調査：　書証</a:t>
            </a:r>
            <a:r>
              <a:rPr kumimoji="1" lang="ja-JP" altLang="en-US" dirty="0" smtClean="0"/>
              <a:t>を優先</a:t>
            </a:r>
            <a:endParaRPr lang="en-US" altLang="ja-JP" dirty="0"/>
          </a:p>
          <a:p>
            <a:pPr>
              <a:lnSpc>
                <a:spcPct val="50000"/>
              </a:lnSpc>
            </a:pPr>
            <a:endParaRPr kumimoji="1" lang="en-US" altLang="ja-JP" dirty="0" smtClean="0"/>
          </a:p>
          <a:p>
            <a:r>
              <a:rPr lang="en-US" altLang="ja-JP" dirty="0"/>
              <a:t>	</a:t>
            </a:r>
            <a:r>
              <a:rPr lang="ja-JP" altLang="en-US" dirty="0" smtClean="0"/>
              <a:t>　</a:t>
            </a:r>
            <a:r>
              <a:rPr lang="en-US" altLang="ja-JP" dirty="0" smtClean="0"/>
              <a:t>			</a:t>
            </a:r>
            <a:r>
              <a:rPr lang="en-US" altLang="ja-JP" sz="2400" dirty="0" smtClean="0">
                <a:solidFill>
                  <a:srgbClr val="000090"/>
                </a:solidFill>
              </a:rPr>
              <a:t>【</a:t>
            </a:r>
            <a:r>
              <a:rPr lang="ja-JP" altLang="en-US" sz="2400" dirty="0" smtClean="0">
                <a:solidFill>
                  <a:srgbClr val="000090"/>
                </a:solidFill>
              </a:rPr>
              <a:t>当事者も協力し</a:t>
            </a:r>
            <a:r>
              <a:rPr lang="en-US" altLang="ja-JP" sz="2400" dirty="0" smtClean="0">
                <a:solidFill>
                  <a:srgbClr val="000090"/>
                </a:solidFill>
              </a:rPr>
              <a:t>､</a:t>
            </a:r>
            <a:r>
              <a:rPr lang="ja-JP" altLang="en-US" sz="2400" dirty="0" smtClean="0">
                <a:solidFill>
                  <a:srgbClr val="000090"/>
                </a:solidFill>
              </a:rPr>
              <a:t>調査に加わるべき</a:t>
            </a:r>
            <a:r>
              <a:rPr lang="en-US" altLang="ja-JP" sz="2400" dirty="0" smtClean="0">
                <a:solidFill>
                  <a:srgbClr val="000090"/>
                </a:solidFill>
              </a:rPr>
              <a:t>】</a:t>
            </a:r>
          </a:p>
          <a:p>
            <a:pPr>
              <a:lnSpc>
                <a:spcPct val="50000"/>
              </a:lnSpc>
            </a:pPr>
            <a:endParaRPr kumimoji="1" lang="en-US" altLang="ja-JP" dirty="0"/>
          </a:p>
          <a:p>
            <a:endParaRPr lang="en-US" altLang="ja-JP" dirty="0" smtClean="0"/>
          </a:p>
          <a:p>
            <a:r>
              <a:rPr lang="ja-JP" altLang="en-US" dirty="0" smtClean="0"/>
              <a:t>３．</a:t>
            </a:r>
            <a:r>
              <a:rPr lang="en-US" altLang="ja-JP" sz="2000" dirty="0" smtClean="0"/>
              <a:t>｢</a:t>
            </a:r>
            <a:r>
              <a:rPr lang="ja-JP" altLang="en-US" sz="2000" dirty="0" smtClean="0"/>
              <a:t>調査結果」を、遺族・医療機関が共有すること</a:t>
            </a:r>
            <a:r>
              <a:rPr lang="ja-JP" altLang="en-US" dirty="0" smtClean="0"/>
              <a:t>の重要性</a:t>
            </a:r>
            <a:endParaRPr kumimoji="1" lang="ja-JP" altLang="en-US" dirty="0"/>
          </a:p>
        </p:txBody>
      </p:sp>
      <p:cxnSp>
        <p:nvCxnSpPr>
          <p:cNvPr id="7" name="直線コネクタ 6"/>
          <p:cNvCxnSpPr/>
          <p:nvPr/>
        </p:nvCxnSpPr>
        <p:spPr>
          <a:xfrm>
            <a:off x="1695418" y="5373003"/>
            <a:ext cx="490245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角丸四角形吹き出し 7"/>
          <p:cNvSpPr/>
          <p:nvPr/>
        </p:nvSpPr>
        <p:spPr>
          <a:xfrm>
            <a:off x="2584748" y="5858734"/>
            <a:ext cx="5479959" cy="708527"/>
          </a:xfrm>
          <a:prstGeom prst="wedgeRoundRectCallout">
            <a:avLst>
              <a:gd name="adj1" fmla="val -57419"/>
              <a:gd name="adj2" fmla="val -115861"/>
              <a:gd name="adj3" fmla="val 16667"/>
            </a:avLst>
          </a:prstGeom>
          <a:ln>
            <a:solidFill>
              <a:srgbClr val="008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chemeClr val="tx1"/>
                </a:solidFill>
              </a:rPr>
              <a:t>「調査結果」：　中立</a:t>
            </a:r>
            <a:r>
              <a:rPr kumimoji="1" lang="en-US" altLang="ja-JP" dirty="0" smtClean="0">
                <a:solidFill>
                  <a:schemeClr val="tx1"/>
                </a:solidFill>
              </a:rPr>
              <a:t>･</a:t>
            </a:r>
            <a:r>
              <a:rPr kumimoji="1" lang="ja-JP" altLang="en-US" dirty="0" smtClean="0">
                <a:solidFill>
                  <a:schemeClr val="tx1"/>
                </a:solidFill>
              </a:rPr>
              <a:t>公正性、専門性が担保された</a:t>
            </a:r>
            <a:r>
              <a:rPr lang="en-US" altLang="ja-JP" dirty="0">
                <a:solidFill>
                  <a:schemeClr val="tx1"/>
                </a:solidFill>
              </a:rPr>
              <a:t>	</a:t>
            </a:r>
            <a:r>
              <a:rPr lang="en-US" altLang="ja-JP" dirty="0" smtClean="0">
                <a:solidFill>
                  <a:schemeClr val="tx1"/>
                </a:solidFill>
              </a:rPr>
              <a:t>	</a:t>
            </a:r>
            <a:r>
              <a:rPr lang="ja-JP" altLang="en-US" dirty="0" smtClean="0">
                <a:solidFill>
                  <a:schemeClr val="tx1"/>
                </a:solidFill>
              </a:rPr>
              <a:t>　　</a:t>
            </a:r>
            <a:r>
              <a:rPr lang="en-US" altLang="ja-JP" dirty="0" smtClean="0">
                <a:solidFill>
                  <a:schemeClr val="tx1"/>
                </a:solidFill>
              </a:rPr>
              <a:t> </a:t>
            </a:r>
            <a:r>
              <a:rPr kumimoji="1" lang="ja-JP" altLang="en-US" dirty="0" smtClean="0">
                <a:solidFill>
                  <a:schemeClr val="tx1"/>
                </a:solidFill>
              </a:rPr>
              <a:t>調査によって導かれた結果</a:t>
            </a:r>
            <a:endParaRPr kumimoji="1" lang="ja-JP" altLang="en-US" dirty="0">
              <a:solidFill>
                <a:schemeClr val="tx1"/>
              </a:solidFill>
            </a:endParaRPr>
          </a:p>
        </p:txBody>
      </p:sp>
      <p:sp>
        <p:nvSpPr>
          <p:cNvPr id="6" name="右矢印 5"/>
          <p:cNvSpPr/>
          <p:nvPr/>
        </p:nvSpPr>
        <p:spPr>
          <a:xfrm>
            <a:off x="2172296" y="2330179"/>
            <a:ext cx="848475" cy="197264"/>
          </a:xfrm>
          <a:prstGeom prst="rightArrow">
            <a:avLst>
              <a:gd name="adj1" fmla="val 32832"/>
              <a:gd name="adj2" fmla="val 50000"/>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2172296" y="4385003"/>
            <a:ext cx="848475" cy="197264"/>
          </a:xfrm>
          <a:prstGeom prst="rightArrow">
            <a:avLst>
              <a:gd name="adj1" fmla="val 32832"/>
              <a:gd name="adj2" fmla="val 50000"/>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1829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29984" y="374920"/>
            <a:ext cx="7045518"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ja-JP" altLang="en-US" sz="2000" dirty="0" smtClean="0"/>
              <a:t>「医療事故」及び「医療事故原因究明制度」に関する状況の経緯</a:t>
            </a:r>
            <a:endParaRPr lang="en-US" altLang="ja-JP" sz="2000" dirty="0" smtClean="0"/>
          </a:p>
        </p:txBody>
      </p:sp>
      <p:grpSp>
        <p:nvGrpSpPr>
          <p:cNvPr id="4" name="図形グループ 3"/>
          <p:cNvGrpSpPr/>
          <p:nvPr/>
        </p:nvGrpSpPr>
        <p:grpSpPr>
          <a:xfrm>
            <a:off x="278559" y="789973"/>
            <a:ext cx="8739284" cy="5980427"/>
            <a:chOff x="278559" y="789973"/>
            <a:chExt cx="8739284" cy="5980427"/>
          </a:xfrm>
        </p:grpSpPr>
        <p:sp>
          <p:nvSpPr>
            <p:cNvPr id="34" name="四角形吹き出し 33"/>
            <p:cNvSpPr/>
            <p:nvPr/>
          </p:nvSpPr>
          <p:spPr>
            <a:xfrm>
              <a:off x="1170145" y="2178772"/>
              <a:ext cx="1598495" cy="702000"/>
            </a:xfrm>
            <a:prstGeom prst="wedgeRectCallout">
              <a:avLst>
                <a:gd name="adj1" fmla="val 70114"/>
                <a:gd name="adj2" fmla="val -86034"/>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1169661" y="2159433"/>
              <a:ext cx="1630889" cy="738664"/>
            </a:xfrm>
            <a:prstGeom prst="rect">
              <a:avLst/>
            </a:prstGeom>
            <a:noFill/>
          </p:spPr>
          <p:txBody>
            <a:bodyPr wrap="square" rtlCol="0">
              <a:spAutoFit/>
            </a:bodyPr>
            <a:lstStyle/>
            <a:p>
              <a:r>
                <a:rPr lang="en-US" altLang="ja-JP" sz="1400" dirty="0"/>
                <a:t>1.11 </a:t>
              </a:r>
              <a:r>
                <a:rPr lang="ja-JP" altLang="en-US" sz="1400" dirty="0"/>
                <a:t>患者取違え</a:t>
              </a:r>
              <a:endParaRPr lang="en-US" altLang="ja-JP" sz="1400" dirty="0" smtClean="0"/>
            </a:p>
            <a:p>
              <a:r>
                <a:rPr lang="en-US" altLang="ja-JP" sz="1400" dirty="0" smtClean="0"/>
                <a:t>2.11 </a:t>
              </a:r>
              <a:r>
                <a:rPr lang="ja-JP" altLang="en-US" sz="1400" dirty="0"/>
                <a:t>消毒液</a:t>
              </a:r>
              <a:r>
                <a:rPr lang="ja-JP" altLang="en-US" sz="1400" dirty="0" smtClean="0"/>
                <a:t>静注</a:t>
              </a:r>
              <a:endParaRPr lang="en-US" altLang="ja-JP" sz="1400" dirty="0" smtClean="0"/>
            </a:p>
            <a:p>
              <a:r>
                <a:rPr lang="en-US" altLang="ja-JP" sz="1400" dirty="0"/>
                <a:t>7.11 </a:t>
              </a:r>
              <a:r>
                <a:rPr lang="ja-JP" altLang="en-US" sz="1400" dirty="0"/>
                <a:t>割り箸</a:t>
              </a:r>
              <a:endParaRPr kumimoji="1" lang="ja-JP" altLang="en-US" sz="1400" dirty="0"/>
            </a:p>
          </p:txBody>
        </p:sp>
        <p:sp>
          <p:nvSpPr>
            <p:cNvPr id="5" name="テキスト ボックス 4"/>
            <p:cNvSpPr txBox="1"/>
            <p:nvPr/>
          </p:nvSpPr>
          <p:spPr>
            <a:xfrm>
              <a:off x="278559" y="789973"/>
              <a:ext cx="8739284" cy="5891358"/>
            </a:xfrm>
            <a:prstGeom prst="rect">
              <a:avLst/>
            </a:prstGeom>
            <a:noFill/>
          </p:spPr>
          <p:txBody>
            <a:bodyPr wrap="square" rtlCol="0">
              <a:spAutoFit/>
            </a:bodyPr>
            <a:lstStyle/>
            <a:p>
              <a:pPr>
                <a:spcAft>
                  <a:spcPts val="600"/>
                </a:spcAft>
              </a:pPr>
              <a:r>
                <a:rPr lang="ja-JP" altLang="en-US" dirty="0" smtClean="0"/>
                <a:t>　　　年次</a:t>
              </a:r>
              <a:r>
                <a:rPr lang="en-US" altLang="ja-JP" dirty="0" smtClean="0"/>
                <a:t>		</a:t>
              </a:r>
              <a:r>
                <a:rPr lang="ja-JP" altLang="en-US" dirty="0" smtClean="0"/>
                <a:t>　　社会</a:t>
              </a:r>
              <a:r>
                <a:rPr lang="en-US" altLang="ja-JP" dirty="0" smtClean="0"/>
                <a:t>		</a:t>
              </a:r>
              <a:r>
                <a:rPr lang="ja-JP" altLang="en-US" dirty="0" smtClean="0"/>
                <a:t>「医療事故」</a:t>
              </a:r>
              <a:r>
                <a:rPr lang="en-US" altLang="ja-JP" dirty="0"/>
                <a:t> </a:t>
              </a:r>
              <a:r>
                <a:rPr lang="ja-JP" altLang="en-US" dirty="0" smtClean="0"/>
                <a:t>他　　　</a:t>
              </a:r>
              <a:r>
                <a:rPr lang="en-US" altLang="ja-JP" dirty="0" smtClean="0"/>
                <a:t>	</a:t>
              </a:r>
              <a:r>
                <a:rPr lang="ja-JP" altLang="en-US" dirty="0" smtClean="0"/>
                <a:t>　</a:t>
              </a:r>
              <a:r>
                <a:rPr lang="en-US" altLang="ja-JP" dirty="0" smtClean="0"/>
                <a:t> </a:t>
              </a:r>
              <a:r>
                <a:rPr lang="ja-JP" altLang="en-US" dirty="0" smtClean="0"/>
                <a:t>究明制度関連</a:t>
              </a:r>
              <a:r>
                <a:rPr lang="en-US" altLang="ja-JP" dirty="0" smtClean="0"/>
                <a:t>GL､</a:t>
              </a:r>
              <a:r>
                <a:rPr lang="ja-JP" altLang="en-US" dirty="0" smtClean="0"/>
                <a:t>声明</a:t>
              </a:r>
              <a:r>
                <a:rPr lang="en-US" altLang="ja-JP" dirty="0" smtClean="0"/>
                <a:t>､</a:t>
              </a:r>
              <a:r>
                <a:rPr lang="ja-JP" altLang="en-US" dirty="0" smtClean="0"/>
                <a:t>等</a:t>
              </a:r>
              <a:endParaRPr lang="en-US" altLang="ja-JP" dirty="0" smtClean="0"/>
            </a:p>
            <a:p>
              <a:pPr>
                <a:spcAft>
                  <a:spcPts val="100"/>
                </a:spcAft>
              </a:pPr>
              <a:r>
                <a:rPr lang="en-US" altLang="ja-JP" sz="1600" dirty="0" smtClean="0"/>
                <a:t>① 1948									</a:t>
              </a:r>
              <a:r>
                <a:rPr lang="ja-JP" altLang="en-US" sz="1600" dirty="0" smtClean="0"/>
                <a:t>　</a:t>
              </a:r>
              <a:r>
                <a:rPr lang="en-US" altLang="ja-JP" sz="1600" dirty="0" smtClean="0"/>
                <a:t>	</a:t>
              </a:r>
              <a:r>
                <a:rPr lang="ja-JP" altLang="en-US" sz="1600" dirty="0" smtClean="0"/>
                <a:t>　</a:t>
              </a:r>
              <a:r>
                <a:rPr lang="en-US" altLang="ja-JP" sz="1600" dirty="0" smtClean="0"/>
                <a:t>1948: </a:t>
              </a:r>
              <a:r>
                <a:rPr lang="ja-JP" altLang="en-US" sz="1600" dirty="0" smtClean="0"/>
                <a:t>医師法制定</a:t>
              </a:r>
              <a:endParaRPr lang="en-US" altLang="ja-JP" sz="1600" dirty="0" smtClean="0"/>
            </a:p>
            <a:p>
              <a:pPr>
                <a:spcAft>
                  <a:spcPts val="100"/>
                </a:spcAft>
              </a:pPr>
              <a:r>
                <a:rPr lang="en-US" altLang="ja-JP" sz="1600" dirty="0" smtClean="0"/>
                <a:t>②</a:t>
              </a:r>
              <a:r>
                <a:rPr lang="en-US" altLang="ja-JP" dirty="0" smtClean="0"/>
                <a:t> </a:t>
              </a:r>
              <a:r>
                <a:rPr lang="en-US" altLang="ja-JP" sz="1600" dirty="0" smtClean="0"/>
                <a:t>1967〜1998	 </a:t>
              </a:r>
              <a:r>
                <a:rPr lang="en-US" altLang="ja-JP" sz="1600" dirty="0"/>
                <a:t> </a:t>
              </a:r>
              <a:r>
                <a:rPr lang="en-US" altLang="ja-JP" sz="1600" dirty="0" smtClean="0"/>
                <a:t> 『</a:t>
              </a:r>
              <a:r>
                <a:rPr lang="ja-JP" altLang="en-US" sz="1600" dirty="0" smtClean="0"/>
                <a:t>脳死・移植</a:t>
              </a:r>
              <a:r>
                <a:rPr lang="en-US" altLang="ja-JP" sz="1600" dirty="0" smtClean="0"/>
                <a:t>』</a:t>
              </a:r>
              <a:r>
                <a:rPr lang="en-US" altLang="ja-JP" sz="1600" dirty="0"/>
                <a:t>	</a:t>
              </a:r>
              <a:r>
                <a:rPr lang="en-US" altLang="ja-JP" sz="1600" dirty="0" smtClean="0"/>
                <a:t>1968</a:t>
              </a:r>
              <a:r>
                <a:rPr lang="ja-JP" altLang="en-US" sz="1600" dirty="0" smtClean="0"/>
                <a:t>：和田心臓移植</a:t>
              </a:r>
              <a:r>
                <a:rPr lang="en-US" altLang="ja-JP" sz="1600" dirty="0" smtClean="0"/>
                <a:t>		</a:t>
              </a:r>
              <a:r>
                <a:rPr lang="ja-JP" altLang="en-US" sz="1600" dirty="0" smtClean="0"/>
                <a:t>　</a:t>
              </a:r>
              <a:r>
                <a:rPr lang="en-US" altLang="ja-JP" sz="1600" dirty="0" smtClean="0"/>
                <a:t>1994: </a:t>
              </a:r>
              <a:r>
                <a:rPr lang="ja-JP" altLang="en-US" sz="1600" dirty="0" smtClean="0"/>
                <a:t>法医ｶﾞｲﾄﾞﾗｲﾝ</a:t>
              </a:r>
              <a:endParaRPr lang="en-US" altLang="ja-JP" sz="1600" dirty="0" smtClean="0"/>
            </a:p>
            <a:p>
              <a:pPr>
                <a:spcAft>
                  <a:spcPts val="100"/>
                </a:spcAft>
              </a:pPr>
              <a:r>
                <a:rPr lang="en-US" altLang="ja-JP" sz="1600" dirty="0" smtClean="0"/>
                <a:t>③ 1999〜2006 </a:t>
              </a:r>
              <a:r>
                <a:rPr lang="ja-JP" altLang="en-US" sz="1600" dirty="0" smtClean="0"/>
                <a:t>　</a:t>
              </a:r>
              <a:r>
                <a:rPr lang="en-US" altLang="ja-JP" sz="1600" dirty="0" smtClean="0"/>
                <a:t>『</a:t>
              </a:r>
              <a:r>
                <a:rPr lang="ja-JP" altLang="en-US" sz="1600" dirty="0" smtClean="0"/>
                <a:t>医療不信</a:t>
              </a:r>
              <a:r>
                <a:rPr lang="en-US" altLang="ja-JP" sz="1600" dirty="0" smtClean="0"/>
                <a:t>』	1999</a:t>
              </a:r>
              <a:r>
                <a:rPr lang="ja-JP" altLang="en-US" sz="1600" dirty="0" smtClean="0"/>
                <a:t>：医療事故多発　</a:t>
              </a:r>
              <a:r>
                <a:rPr lang="en-US" altLang="ja-JP" sz="1600" dirty="0" smtClean="0"/>
                <a:t>	</a:t>
              </a:r>
              <a:r>
                <a:rPr lang="ja-JP" altLang="en-US" sz="1600" dirty="0" smtClean="0"/>
                <a:t>　</a:t>
              </a:r>
              <a:r>
                <a:rPr lang="en-US" altLang="ja-JP" sz="1600" dirty="0" smtClean="0"/>
                <a:t>2000</a:t>
              </a:r>
              <a:r>
                <a:rPr lang="ja-JP" altLang="en-US" sz="1600" dirty="0" smtClean="0"/>
                <a:t>：厚労省通達</a:t>
              </a:r>
              <a:r>
                <a:rPr lang="en-US" altLang="ja-JP" sz="1600" dirty="0" smtClean="0"/>
                <a:t>｢</a:t>
              </a:r>
              <a:r>
                <a:rPr lang="ja-JP" altLang="en-US" sz="1600" dirty="0" smtClean="0"/>
                <a:t>届出」</a:t>
              </a:r>
              <a:endParaRPr lang="en-US" altLang="ja-JP" sz="1600" dirty="0" smtClean="0">
                <a:solidFill>
                  <a:srgbClr val="FF0000"/>
                </a:solidFill>
              </a:endParaRPr>
            </a:p>
            <a:p>
              <a:pPr>
                <a:spcAft>
                  <a:spcPts val="100"/>
                </a:spcAft>
              </a:pPr>
              <a:r>
                <a:rPr lang="en-US" altLang="ja-JP" sz="1600" dirty="0" smtClean="0"/>
                <a:t>						2001: </a:t>
              </a:r>
              <a:r>
                <a:rPr lang="ja-JP" altLang="en-US" sz="1600" dirty="0" smtClean="0"/>
                <a:t>人工心肺事件</a:t>
              </a:r>
              <a:r>
                <a:rPr lang="en-US" altLang="ja-JP" sz="1600" dirty="0" smtClean="0"/>
                <a:t>		</a:t>
              </a:r>
              <a:r>
                <a:rPr lang="ja-JP" altLang="en-US" sz="1600" dirty="0" smtClean="0"/>
                <a:t>　</a:t>
              </a:r>
              <a:r>
                <a:rPr lang="en-US" altLang="ja-JP" sz="1600" dirty="0" smtClean="0"/>
                <a:t>2001: </a:t>
              </a:r>
              <a:r>
                <a:rPr lang="ja-JP" altLang="en-US" sz="1600" dirty="0" smtClean="0"/>
                <a:t>外科学会声明　</a:t>
              </a:r>
              <a:r>
                <a:rPr lang="en-US" altLang="ja-JP" sz="1600" dirty="0" smtClean="0"/>
                <a:t> 									2004</a:t>
              </a:r>
              <a:r>
                <a:rPr lang="ja-JP" altLang="en-US" sz="1600" dirty="0" smtClean="0"/>
                <a:t>：広尾事件有罪</a:t>
              </a:r>
              <a:r>
                <a:rPr lang="en-US" altLang="ja-JP" sz="1600" dirty="0" smtClean="0"/>
                <a:t>		</a:t>
              </a:r>
              <a:r>
                <a:rPr lang="ja-JP" altLang="en-US" sz="1600" dirty="0" smtClean="0"/>
                <a:t>　</a:t>
              </a:r>
              <a:r>
                <a:rPr lang="en-US" altLang="ja-JP" sz="1600" dirty="0" smtClean="0"/>
                <a:t>2004: </a:t>
              </a:r>
              <a:r>
                <a:rPr lang="ja-JP" altLang="en-US" sz="1600" dirty="0" smtClean="0"/>
                <a:t>日本医学会声明</a:t>
              </a:r>
              <a:endParaRPr lang="en-US" altLang="ja-JP" sz="1600" dirty="0" smtClean="0"/>
            </a:p>
            <a:p>
              <a:pPr>
                <a:spcAft>
                  <a:spcPts val="100"/>
                </a:spcAft>
              </a:pPr>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smtClean="0"/>
                <a:t>2004: </a:t>
              </a:r>
              <a:r>
                <a:rPr lang="ja-JP" altLang="en-US" sz="1600" dirty="0" smtClean="0"/>
                <a:t>医療機能評価機構</a:t>
              </a:r>
              <a:endParaRPr lang="en-US" altLang="ja-JP" sz="1600" dirty="0" smtClean="0"/>
            </a:p>
            <a:p>
              <a:pPr>
                <a:spcAft>
                  <a:spcPts val="100"/>
                </a:spcAft>
              </a:pPr>
              <a:r>
                <a:rPr lang="en-US" altLang="ja-JP" sz="1600" dirty="0" smtClean="0"/>
                <a:t>  											</a:t>
              </a:r>
              <a:r>
                <a:rPr lang="ja-JP" altLang="en-US" sz="1600" dirty="0" smtClean="0"/>
                <a:t>　</a:t>
              </a:r>
              <a:r>
                <a:rPr lang="en-US" altLang="ja-JP" sz="1600" dirty="0" smtClean="0"/>
                <a:t>2005: </a:t>
              </a:r>
              <a:r>
                <a:rPr lang="ja-JP" altLang="en-US" sz="1600" dirty="0" smtClean="0"/>
                <a:t>内科学会ﾓﾃﾞﾙ事業</a:t>
              </a:r>
              <a:r>
                <a:rPr lang="en-US" altLang="ja-JP" sz="1600" dirty="0" smtClean="0"/>
                <a:t> 	</a:t>
              </a:r>
            </a:p>
            <a:p>
              <a:pPr>
                <a:spcAft>
                  <a:spcPts val="100"/>
                </a:spcAft>
              </a:pPr>
              <a:r>
                <a:rPr lang="en-US" altLang="ja-JP" sz="1600" dirty="0" smtClean="0"/>
                <a:t>④ 2006〜2010 </a:t>
              </a:r>
              <a:r>
                <a:rPr lang="ja-JP" altLang="en-US" sz="1600" dirty="0" smtClean="0"/>
                <a:t>　</a:t>
              </a:r>
              <a:r>
                <a:rPr lang="en-US" altLang="ja-JP" sz="1600" dirty="0" smtClean="0"/>
                <a:t>『</a:t>
              </a:r>
              <a:r>
                <a:rPr lang="ja-JP" altLang="en-US" sz="1600" dirty="0" smtClean="0"/>
                <a:t>医療崩壊</a:t>
              </a:r>
              <a:r>
                <a:rPr lang="en-US" altLang="ja-JP" sz="1600" dirty="0" smtClean="0"/>
                <a:t>』	2006: </a:t>
              </a:r>
              <a:r>
                <a:rPr lang="ja-JP" altLang="en-US" sz="1600" dirty="0" smtClean="0"/>
                <a:t>大野事件　</a:t>
              </a:r>
              <a:r>
                <a:rPr lang="en-US" altLang="ja-JP" sz="1600" dirty="0" smtClean="0"/>
                <a:t>		</a:t>
              </a:r>
              <a:r>
                <a:rPr lang="ja-JP" altLang="en-US" sz="1600" dirty="0" smtClean="0"/>
                <a:t>　</a:t>
              </a:r>
              <a:r>
                <a:rPr lang="en-US" altLang="ja-JP" sz="1600" dirty="0" smtClean="0"/>
                <a:t>2007: </a:t>
              </a:r>
              <a:r>
                <a:rPr lang="ja-JP" altLang="en-US" sz="1600" dirty="0" smtClean="0"/>
                <a:t>厚労省</a:t>
              </a:r>
              <a:r>
                <a:rPr lang="en-US" altLang="ja-JP" sz="1600" dirty="0" smtClean="0"/>
                <a:t>『</a:t>
              </a:r>
              <a:r>
                <a:rPr lang="ja-JP" altLang="en-US" sz="1600" dirty="0" smtClean="0"/>
                <a:t>第二次試案</a:t>
              </a:r>
              <a:r>
                <a:rPr lang="en-US" altLang="ja-JP" sz="1600" dirty="0" smtClean="0"/>
                <a:t>』</a:t>
              </a:r>
            </a:p>
            <a:p>
              <a:pPr>
                <a:spcAft>
                  <a:spcPts val="100"/>
                </a:spcAft>
              </a:pPr>
              <a:r>
                <a:rPr kumimoji="1" lang="en-US" altLang="ja-JP" sz="1600" dirty="0" smtClean="0"/>
                <a:t>		</a:t>
              </a:r>
              <a:r>
                <a:rPr kumimoji="1" lang="ja-JP" altLang="en-US" sz="1600" dirty="0" smtClean="0"/>
                <a:t>　　</a:t>
              </a:r>
              <a:r>
                <a:rPr kumimoji="1" lang="en-US" altLang="ja-JP" sz="1200" dirty="0" smtClean="0"/>
                <a:t>2006</a:t>
              </a:r>
              <a:r>
                <a:rPr lang="en-US" altLang="ja-JP" sz="1200" dirty="0" smtClean="0"/>
                <a:t>: </a:t>
              </a:r>
              <a:r>
                <a:rPr kumimoji="1" lang="ja-JP" altLang="en-US" sz="1200" dirty="0" smtClean="0"/>
                <a:t>診療報酬改訂</a:t>
              </a:r>
              <a:r>
                <a:rPr kumimoji="1" lang="en-US" altLang="ja-JP" sz="1200" dirty="0" smtClean="0"/>
                <a:t> </a:t>
              </a:r>
              <a:r>
                <a:rPr kumimoji="1" lang="en-US" altLang="ja-JP" sz="1600" dirty="0" smtClean="0"/>
                <a:t>						</a:t>
              </a:r>
              <a:r>
                <a:rPr kumimoji="1" lang="ja-JP" altLang="en-US" sz="1600" dirty="0" smtClean="0"/>
                <a:t>　</a:t>
              </a:r>
              <a:r>
                <a:rPr kumimoji="1" lang="en-US" altLang="ja-JP" sz="1600" dirty="0" smtClean="0"/>
                <a:t>2008: </a:t>
              </a:r>
              <a:r>
                <a:rPr kumimoji="1" lang="ja-JP" altLang="en-US" sz="1600" dirty="0" smtClean="0"/>
                <a:t>厚労省</a:t>
              </a:r>
              <a:r>
                <a:rPr kumimoji="1" lang="en-US" altLang="ja-JP" sz="1600" dirty="0" smtClean="0"/>
                <a:t>『</a:t>
              </a:r>
              <a:r>
                <a:rPr kumimoji="1" lang="ja-JP" altLang="en-US" sz="1600" dirty="0" smtClean="0"/>
                <a:t>第三次試案</a:t>
              </a:r>
              <a:r>
                <a:rPr kumimoji="1" lang="en-US" altLang="ja-JP" sz="1600" dirty="0" smtClean="0"/>
                <a:t>』</a:t>
              </a:r>
            </a:p>
            <a:p>
              <a:pPr>
                <a:spcAft>
                  <a:spcPts val="100"/>
                </a:spcAft>
              </a:pPr>
              <a:r>
                <a:rPr lang="en-US" altLang="ja-JP" sz="1600" dirty="0"/>
                <a:t>	</a:t>
              </a:r>
              <a:r>
                <a:rPr lang="en-US" altLang="ja-JP" sz="1600" dirty="0" smtClean="0"/>
                <a:t>					2008</a:t>
              </a:r>
              <a:r>
                <a:rPr lang="ja-JP" altLang="en-US" sz="1600" dirty="0" smtClean="0"/>
                <a:t>：無罪</a:t>
              </a:r>
              <a:r>
                <a:rPr lang="en-US" altLang="ja-JP" sz="1600" dirty="0" smtClean="0"/>
                <a:t>			</a:t>
              </a:r>
              <a:r>
                <a:rPr lang="ja-JP" altLang="en-US" sz="1600" dirty="0" smtClean="0"/>
                <a:t>　</a:t>
              </a:r>
              <a:r>
                <a:rPr lang="en-US" altLang="ja-JP" sz="1600" dirty="0" smtClean="0"/>
                <a:t>2008: </a:t>
              </a:r>
              <a:r>
                <a:rPr lang="ja-JP" altLang="en-US" sz="1600" dirty="0" smtClean="0"/>
                <a:t>厚労省</a:t>
              </a:r>
              <a:r>
                <a:rPr lang="en-US" altLang="ja-JP" sz="1600" dirty="0" smtClean="0"/>
                <a:t>『</a:t>
              </a:r>
              <a:r>
                <a:rPr lang="ja-JP" altLang="en-US" sz="1600" dirty="0" smtClean="0"/>
                <a:t>大綱案</a:t>
              </a:r>
              <a:r>
                <a:rPr lang="en-US" altLang="ja-JP" sz="1600" dirty="0" smtClean="0"/>
                <a:t>』</a:t>
              </a:r>
            </a:p>
            <a:p>
              <a:pPr>
                <a:spcAft>
                  <a:spcPts val="100"/>
                </a:spcAft>
              </a:pPr>
              <a:r>
                <a:rPr lang="en-US" altLang="ja-JP" sz="1600" dirty="0"/>
                <a:t>	</a:t>
              </a:r>
              <a:r>
                <a:rPr lang="en-US" altLang="ja-JP" sz="1600" dirty="0" smtClean="0"/>
                <a:t>	</a:t>
              </a:r>
              <a:r>
                <a:rPr lang="ja-JP" altLang="en-US" sz="1600" dirty="0" smtClean="0"/>
                <a:t>　　</a:t>
              </a:r>
              <a:r>
                <a:rPr lang="en-US" altLang="ja-JP" sz="1200" dirty="0" smtClean="0"/>
                <a:t>2009: </a:t>
              </a:r>
              <a:r>
                <a:rPr lang="ja-JP" altLang="en-US" sz="1200" dirty="0" smtClean="0"/>
                <a:t>政権交代</a:t>
              </a:r>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smtClean="0"/>
                <a:t>2009: 『</a:t>
              </a:r>
              <a:r>
                <a:rPr lang="ja-JP" altLang="en-US" sz="1600" dirty="0" smtClean="0"/>
                <a:t>民主党案</a:t>
              </a:r>
              <a:r>
                <a:rPr lang="en-US" altLang="ja-JP" sz="1600" dirty="0" smtClean="0"/>
                <a:t>(</a:t>
              </a:r>
              <a:r>
                <a:rPr lang="ja-JP" altLang="en-US" sz="1600" dirty="0" smtClean="0"/>
                <a:t>足立案</a:t>
              </a:r>
              <a:r>
                <a:rPr lang="en-US" altLang="ja-JP" sz="1600" dirty="0" smtClean="0"/>
                <a:t>)』</a:t>
              </a:r>
            </a:p>
            <a:p>
              <a:pPr>
                <a:spcAft>
                  <a:spcPts val="100"/>
                </a:spcAft>
              </a:pPr>
              <a:r>
                <a:rPr lang="en-US" altLang="ja-JP" sz="1600" dirty="0"/>
                <a:t>	</a:t>
              </a:r>
              <a:r>
                <a:rPr lang="en-US" altLang="ja-JP" sz="1600" dirty="0" smtClean="0"/>
                <a:t>										</a:t>
              </a:r>
              <a:r>
                <a:rPr lang="ja-JP" altLang="en-US" sz="1600" dirty="0" smtClean="0"/>
                <a:t>　</a:t>
              </a:r>
              <a:r>
                <a:rPr lang="en-US" altLang="ja-JP" sz="1600" dirty="0" smtClean="0"/>
                <a:t>2009: </a:t>
              </a:r>
              <a:r>
                <a:rPr lang="ja-JP" altLang="en-US" sz="1600" dirty="0" smtClean="0"/>
                <a:t>日本救急医学会提言</a:t>
              </a:r>
              <a:endParaRPr lang="en-US" altLang="ja-JP" sz="1600" dirty="0" smtClean="0"/>
            </a:p>
            <a:p>
              <a:pPr>
                <a:spcAft>
                  <a:spcPts val="100"/>
                </a:spcAft>
              </a:pPr>
              <a:r>
                <a:rPr lang="en-US" altLang="ja-JP" sz="1600" dirty="0" smtClean="0"/>
                <a:t>⑤ 2010〜									</a:t>
              </a:r>
              <a:r>
                <a:rPr lang="ja-JP" altLang="en-US" sz="1600" dirty="0" smtClean="0"/>
                <a:t>　</a:t>
              </a:r>
              <a:r>
                <a:rPr lang="en-US" altLang="ja-JP" sz="1600" dirty="0" smtClean="0"/>
                <a:t>2010: </a:t>
              </a:r>
              <a:r>
                <a:rPr lang="ja-JP" altLang="en-US" sz="1600" dirty="0" smtClean="0"/>
                <a:t>医療安全調査機構</a:t>
              </a:r>
              <a:endParaRPr lang="en-US" altLang="ja-JP" sz="1600" dirty="0" smtClean="0"/>
            </a:p>
            <a:p>
              <a:pPr>
                <a:spcAft>
                  <a:spcPts val="100"/>
                </a:spcAft>
              </a:pPr>
              <a:r>
                <a:rPr lang="en-US" altLang="ja-JP" sz="1600" dirty="0"/>
                <a:t>			</a:t>
              </a:r>
              <a:r>
                <a:rPr lang="ja-JP" altLang="en-US" sz="1600" dirty="0"/>
                <a:t>　</a:t>
              </a:r>
              <a:r>
                <a:rPr lang="en-US" altLang="ja-JP" sz="1600" dirty="0"/>
                <a:t>	</a:t>
              </a:r>
              <a:r>
                <a:rPr lang="ja-JP" altLang="en-US" sz="1600" dirty="0" smtClean="0"/>
                <a:t>　</a:t>
              </a:r>
              <a:r>
                <a:rPr lang="en-US" altLang="ja-JP" sz="1600" dirty="0" smtClean="0"/>
                <a:t>							</a:t>
              </a:r>
              <a:r>
                <a:rPr lang="ja-JP" altLang="en-US" sz="1600" dirty="0" smtClean="0"/>
                <a:t>　</a:t>
              </a:r>
              <a:r>
                <a:rPr lang="en-US" altLang="ja-JP" sz="1600" dirty="0" smtClean="0"/>
                <a:t>2011: </a:t>
              </a:r>
              <a:r>
                <a:rPr lang="ja-JP" altLang="en-US" sz="1600" dirty="0" smtClean="0"/>
                <a:t>日本医師会提言</a:t>
              </a:r>
              <a:endParaRPr lang="en-US" altLang="ja-JP" sz="1600" dirty="0" smtClean="0"/>
            </a:p>
            <a:p>
              <a:pPr>
                <a:spcAft>
                  <a:spcPts val="100"/>
                </a:spcAft>
              </a:pPr>
              <a:r>
                <a:rPr lang="en-US" altLang="ja-JP" sz="1600" dirty="0"/>
                <a:t>	</a:t>
              </a:r>
              <a:r>
                <a:rPr lang="en-US" altLang="ja-JP" sz="1600" dirty="0" smtClean="0"/>
                <a:t>										</a:t>
              </a:r>
              <a:r>
                <a:rPr lang="ja-JP" altLang="en-US" sz="1600" dirty="0" smtClean="0"/>
                <a:t>　</a:t>
              </a:r>
              <a:r>
                <a:rPr lang="en-US" altLang="ja-JP" sz="1600" dirty="0" smtClean="0"/>
                <a:t>2011: </a:t>
              </a:r>
              <a:r>
                <a:rPr lang="ja-JP" altLang="en-US" sz="1600" dirty="0" smtClean="0"/>
                <a:t>日医総研ｼﾝﾎﾟｼﾞｳﾑ</a:t>
              </a:r>
              <a:endParaRPr lang="en-US" altLang="ja-JP" sz="1600" dirty="0"/>
            </a:p>
            <a:p>
              <a:pPr>
                <a:spcAft>
                  <a:spcPts val="100"/>
                </a:spcAft>
              </a:pPr>
              <a:r>
                <a:rPr lang="en-US" altLang="ja-JP" sz="1600" dirty="0" smtClean="0"/>
                <a:t>											</a:t>
              </a:r>
              <a:r>
                <a:rPr lang="ja-JP" altLang="en-US" sz="1600" dirty="0" smtClean="0"/>
                <a:t>　</a:t>
              </a:r>
              <a:r>
                <a:rPr lang="en-US" altLang="ja-JP" sz="1600" dirty="0" smtClean="0"/>
                <a:t>2011: </a:t>
              </a:r>
              <a:r>
                <a:rPr lang="ja-JP" altLang="en-US" sz="1600" dirty="0" smtClean="0"/>
                <a:t>日本病院会提言</a:t>
              </a:r>
              <a:endParaRPr lang="en-US" altLang="ja-JP" sz="1600" dirty="0" smtClean="0"/>
            </a:p>
            <a:p>
              <a:pPr>
                <a:spcAft>
                  <a:spcPts val="100"/>
                </a:spcAft>
              </a:pPr>
              <a:r>
                <a:rPr lang="en-US" altLang="ja-JP" sz="1600" dirty="0"/>
                <a:t>	</a:t>
              </a:r>
              <a:r>
                <a:rPr lang="en-US" altLang="ja-JP" sz="1600" dirty="0" smtClean="0"/>
                <a:t>										</a:t>
              </a:r>
              <a:r>
                <a:rPr lang="ja-JP" altLang="en-US" sz="1600" dirty="0" smtClean="0"/>
                <a:t>　</a:t>
              </a:r>
              <a:r>
                <a:rPr lang="en-US" altLang="ja-JP" sz="1600" dirty="0" smtClean="0"/>
                <a:t>2011: </a:t>
              </a:r>
              <a:r>
                <a:rPr lang="ja-JP" altLang="en-US" sz="1600" dirty="0" smtClean="0"/>
                <a:t>全国医学部長病院長会議案</a:t>
              </a:r>
              <a:endParaRPr lang="en-US" altLang="ja-JP" sz="1600" dirty="0" smtClean="0"/>
            </a:p>
            <a:p>
              <a:pPr>
                <a:spcAft>
                  <a:spcPts val="100"/>
                </a:spcAft>
              </a:pPr>
              <a:r>
                <a:rPr lang="en-US" altLang="ja-JP" sz="1600" dirty="0"/>
                <a:t>	</a:t>
              </a:r>
              <a:r>
                <a:rPr lang="en-US" altLang="ja-JP" sz="1600" dirty="0" smtClean="0"/>
                <a:t>										</a:t>
              </a:r>
              <a:r>
                <a:rPr lang="ja-JP" altLang="en-US" sz="1600" dirty="0" smtClean="0"/>
                <a:t>　</a:t>
              </a:r>
              <a:r>
                <a:rPr lang="en-US" altLang="ja-JP" sz="1600" dirty="0" smtClean="0"/>
                <a:t>2012</a:t>
              </a:r>
              <a:r>
                <a:rPr lang="ja-JP" altLang="en-US" sz="1600" dirty="0" smtClean="0"/>
                <a:t>：死因究明２法</a:t>
              </a:r>
              <a:endParaRPr lang="en-US" altLang="ja-JP" sz="1600" dirty="0" smtClean="0"/>
            </a:p>
            <a:p>
              <a:pPr>
                <a:spcAft>
                  <a:spcPts val="100"/>
                </a:spcAft>
              </a:pPr>
              <a:r>
                <a:rPr lang="en-US" altLang="ja-JP" sz="1600" dirty="0"/>
                <a:t>	</a:t>
              </a:r>
              <a:r>
                <a:rPr lang="en-US" altLang="ja-JP" sz="1600" dirty="0" smtClean="0"/>
                <a:t>	</a:t>
              </a:r>
              <a:r>
                <a:rPr lang="ja-JP" altLang="en-US" sz="1600" dirty="0" smtClean="0"/>
                <a:t>　　</a:t>
              </a:r>
              <a:r>
                <a:rPr lang="en-US" altLang="ja-JP" sz="1200" dirty="0" smtClean="0"/>
                <a:t>2012.12: </a:t>
              </a:r>
              <a:r>
                <a:rPr lang="ja-JP" altLang="en-US" sz="1200" dirty="0"/>
                <a:t>政権交代</a:t>
              </a:r>
              <a:r>
                <a:rPr lang="en-US" altLang="ja-JP" sz="1600" dirty="0" smtClean="0"/>
                <a:t>			</a:t>
              </a:r>
              <a:r>
                <a:rPr lang="en-US" altLang="ja-JP" sz="1600" dirty="0"/>
                <a:t>	</a:t>
              </a:r>
              <a:r>
                <a:rPr lang="en-US" altLang="ja-JP" sz="1600" dirty="0" smtClean="0"/>
                <a:t>	</a:t>
              </a:r>
              <a:r>
                <a:rPr lang="ja-JP" altLang="en-US" sz="1600" dirty="0" smtClean="0"/>
                <a:t>　</a:t>
              </a:r>
              <a:r>
                <a:rPr lang="en-US" altLang="ja-JP" sz="1600" dirty="0" smtClean="0"/>
                <a:t> 	</a:t>
              </a:r>
              <a:r>
                <a:rPr lang="ja-JP" altLang="en-US" sz="1600" dirty="0" smtClean="0"/>
                <a:t>　</a:t>
              </a:r>
              <a:r>
                <a:rPr lang="en-US" altLang="ja-JP" sz="1600" dirty="0" smtClean="0"/>
                <a:t>2012: </a:t>
              </a:r>
              <a:r>
                <a:rPr lang="ja-JP" altLang="en-US" sz="1600" spc="-150" dirty="0" smtClean="0"/>
                <a:t>厚労省見解表明（田原氏）</a:t>
              </a:r>
              <a:endParaRPr lang="en-US" altLang="ja-JP" sz="1600" spc="-150" dirty="0" smtClean="0"/>
            </a:p>
            <a:p>
              <a:pPr>
                <a:spcAft>
                  <a:spcPts val="100"/>
                </a:spcAft>
              </a:pPr>
              <a:r>
                <a:rPr lang="en-US" altLang="ja-JP" sz="1600" spc="-150" dirty="0" smtClean="0"/>
                <a:t>⑥  </a:t>
              </a:r>
              <a:r>
                <a:rPr lang="en-US" altLang="ja-JP" sz="1600" dirty="0" smtClean="0"/>
                <a:t>2013〜</a:t>
              </a:r>
              <a:r>
                <a:rPr lang="en-US" altLang="ja-JP" sz="1600" spc="-150" dirty="0"/>
                <a:t>	</a:t>
              </a:r>
              <a:r>
                <a:rPr lang="en-US" altLang="ja-JP" sz="1600" spc="-150" dirty="0" smtClean="0"/>
                <a:t>					</a:t>
              </a:r>
              <a:r>
                <a:rPr lang="en-US" altLang="ja-JP" sz="1600" spc="-150" dirty="0"/>
                <a:t>	</a:t>
              </a:r>
              <a:r>
                <a:rPr lang="en-US" altLang="ja-JP" sz="1600" spc="-150" dirty="0" smtClean="0"/>
                <a:t>	</a:t>
              </a:r>
              <a:r>
                <a:rPr lang="en-US" altLang="ja-JP" sz="1600" spc="-150" dirty="0"/>
                <a:t>	</a:t>
              </a:r>
              <a:r>
                <a:rPr lang="ja-JP" altLang="en-US" sz="1600" spc="-150" dirty="0" smtClean="0"/>
                <a:t>　</a:t>
              </a:r>
              <a:r>
                <a:rPr lang="en-US" altLang="ja-JP" sz="1600" dirty="0" smtClean="0"/>
                <a:t>2013: </a:t>
              </a:r>
              <a:r>
                <a:rPr lang="ja-JP" altLang="en-US" sz="1600" spc="-150" dirty="0" smtClean="0"/>
                <a:t>厚労省</a:t>
              </a:r>
              <a:r>
                <a:rPr lang="en-US" altLang="ja-JP" sz="1600" spc="-150" dirty="0" smtClean="0"/>
                <a:t>『</a:t>
              </a:r>
              <a:r>
                <a:rPr lang="ja-JP" altLang="en-US" sz="1600" spc="-150" dirty="0" smtClean="0"/>
                <a:t>第三者機関設置</a:t>
              </a:r>
              <a:r>
                <a:rPr lang="en-US" altLang="ja-JP" sz="1600" spc="-150" dirty="0" smtClean="0"/>
                <a:t>』</a:t>
              </a:r>
              <a:r>
                <a:rPr lang="ja-JP" altLang="en-US" sz="1600" spc="-150" dirty="0" smtClean="0"/>
                <a:t>提言</a:t>
              </a:r>
              <a:endParaRPr lang="en-US" altLang="ja-JP" sz="1600" spc="-150" dirty="0"/>
            </a:p>
            <a:p>
              <a:pPr>
                <a:spcAft>
                  <a:spcPts val="100"/>
                </a:spcAft>
              </a:pPr>
              <a:r>
                <a:rPr lang="en-US" altLang="ja-JP" sz="1600" dirty="0" smtClean="0"/>
                <a:t>											</a:t>
              </a:r>
              <a:r>
                <a:rPr lang="ja-JP" altLang="en-US" sz="1600" dirty="0" smtClean="0"/>
                <a:t>　</a:t>
              </a:r>
              <a:r>
                <a:rPr lang="en-US" altLang="ja-JP" sz="1600" dirty="0" smtClean="0"/>
                <a:t>2014: </a:t>
              </a:r>
              <a:r>
                <a:rPr lang="ja-JP" altLang="en-US" sz="1600" dirty="0" smtClean="0"/>
                <a:t>医療事故調査制度法制化</a:t>
              </a:r>
              <a:endParaRPr lang="en-US" altLang="ja-JP" sz="1600" dirty="0" smtClean="0"/>
            </a:p>
          </p:txBody>
        </p:sp>
        <p:cxnSp>
          <p:nvCxnSpPr>
            <p:cNvPr id="8" name="直線コネクタ 7"/>
            <p:cNvCxnSpPr/>
            <p:nvPr/>
          </p:nvCxnSpPr>
          <p:spPr>
            <a:xfrm>
              <a:off x="349506" y="1151329"/>
              <a:ext cx="84380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49506" y="6617326"/>
              <a:ext cx="844836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2265387" y="3409850"/>
              <a:ext cx="666093" cy="276999"/>
            </a:xfrm>
            <a:prstGeom prst="rect">
              <a:avLst/>
            </a:prstGeom>
            <a:noFill/>
          </p:spPr>
          <p:txBody>
            <a:bodyPr wrap="none" rtlCol="0">
              <a:spAutoFit/>
            </a:bodyPr>
            <a:lstStyle/>
            <a:p>
              <a:r>
                <a:rPr lang="ja-JP" altLang="en-US" sz="1200" dirty="0"/>
                <a:t>ｰ</a:t>
              </a:r>
              <a:r>
                <a:rPr lang="en-US" altLang="ja-JP" sz="1200" dirty="0"/>
                <a:t>3.16%</a:t>
              </a:r>
              <a:endParaRPr kumimoji="1" lang="ja-JP" altLang="en-US" sz="1200" dirty="0"/>
            </a:p>
          </p:txBody>
        </p:sp>
        <p:sp>
          <p:nvSpPr>
            <p:cNvPr id="17" name="テキスト ボックス 16"/>
            <p:cNvSpPr txBox="1"/>
            <p:nvPr/>
          </p:nvSpPr>
          <p:spPr>
            <a:xfrm>
              <a:off x="4794397" y="1945235"/>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18" name="テキスト ボックス 17"/>
            <p:cNvSpPr txBox="1"/>
            <p:nvPr/>
          </p:nvSpPr>
          <p:spPr>
            <a:xfrm>
              <a:off x="4371712" y="2964498"/>
              <a:ext cx="364202" cy="307777"/>
            </a:xfrm>
            <a:prstGeom prst="rect">
              <a:avLst/>
            </a:prstGeom>
            <a:noFill/>
          </p:spPr>
          <p:txBody>
            <a:bodyPr wrap="none" rtlCol="0">
              <a:spAutoFit/>
            </a:bodyPr>
            <a:lstStyle/>
            <a:p>
              <a:r>
                <a:rPr kumimoji="1" lang="en-US" altLang="ja-JP" sz="1400" dirty="0" smtClean="0">
                  <a:solidFill>
                    <a:srgbClr val="008000"/>
                  </a:solidFill>
                </a:rPr>
                <a:t>★</a:t>
              </a:r>
              <a:endParaRPr kumimoji="1" lang="ja-JP" altLang="en-US" sz="1400" dirty="0">
                <a:solidFill>
                  <a:srgbClr val="008000"/>
                </a:solidFill>
              </a:endParaRPr>
            </a:p>
          </p:txBody>
        </p:sp>
        <p:sp>
          <p:nvSpPr>
            <p:cNvPr id="19" name="テキスト ボックス 18"/>
            <p:cNvSpPr txBox="1"/>
            <p:nvPr/>
          </p:nvSpPr>
          <p:spPr>
            <a:xfrm>
              <a:off x="3971835" y="3467349"/>
              <a:ext cx="666888" cy="307777"/>
            </a:xfrm>
            <a:prstGeom prst="rect">
              <a:avLst/>
            </a:prstGeom>
            <a:noFill/>
          </p:spPr>
          <p:txBody>
            <a:bodyPr wrap="square" rtlCol="0">
              <a:spAutoFit/>
            </a:bodyPr>
            <a:lstStyle/>
            <a:p>
              <a:r>
                <a:rPr lang="en-US" altLang="ja-JP" sz="1400" spc="-300" dirty="0">
                  <a:solidFill>
                    <a:srgbClr val="0000FF"/>
                  </a:solidFill>
                </a:rPr>
                <a:t>★</a:t>
              </a:r>
              <a:r>
                <a:rPr lang="en-US" altLang="ja-JP" sz="1400" spc="-300" dirty="0" smtClean="0">
                  <a:solidFill>
                    <a:srgbClr val="FF0000"/>
                  </a:solidFill>
                </a:rPr>
                <a:t>★</a:t>
              </a:r>
              <a:r>
                <a:rPr lang="en-US" altLang="ja-JP" sz="1400" spc="-300" dirty="0" smtClean="0">
                  <a:solidFill>
                    <a:srgbClr val="008000"/>
                  </a:solidFill>
                </a:rPr>
                <a:t>★</a:t>
              </a:r>
              <a:endParaRPr lang="ja-JP" altLang="en-US" sz="1400" spc="-300" dirty="0">
                <a:solidFill>
                  <a:srgbClr val="008000"/>
                </a:solidFill>
              </a:endParaRPr>
            </a:p>
          </p:txBody>
        </p:sp>
        <p:sp>
          <p:nvSpPr>
            <p:cNvPr id="21" name="テキスト ボックス 20"/>
            <p:cNvSpPr txBox="1"/>
            <p:nvPr/>
          </p:nvSpPr>
          <p:spPr>
            <a:xfrm>
              <a:off x="4080289" y="2399997"/>
              <a:ext cx="954107" cy="276999"/>
            </a:xfrm>
            <a:prstGeom prst="rect">
              <a:avLst/>
            </a:prstGeom>
            <a:noFill/>
          </p:spPr>
          <p:txBody>
            <a:bodyPr wrap="none" rtlCol="0">
              <a:spAutoFit/>
            </a:bodyPr>
            <a:lstStyle/>
            <a:p>
              <a:r>
                <a:rPr kumimoji="1" lang="ja-JP" altLang="en-US" sz="1200" dirty="0" smtClean="0"/>
                <a:t>最高裁判決</a:t>
              </a:r>
              <a:endParaRPr kumimoji="1" lang="en-US" altLang="ja-JP" sz="1200" dirty="0" smtClean="0"/>
            </a:p>
          </p:txBody>
        </p:sp>
        <p:sp>
          <p:nvSpPr>
            <p:cNvPr id="22" name="テキスト ボックス 21"/>
            <p:cNvSpPr txBox="1"/>
            <p:nvPr/>
          </p:nvSpPr>
          <p:spPr>
            <a:xfrm>
              <a:off x="7255697" y="1425736"/>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3" name="テキスト ボックス 22"/>
            <p:cNvSpPr txBox="1"/>
            <p:nvPr/>
          </p:nvSpPr>
          <p:spPr>
            <a:xfrm>
              <a:off x="7685804" y="1696136"/>
              <a:ext cx="466084" cy="307777"/>
            </a:xfrm>
            <a:prstGeom prst="rect">
              <a:avLst/>
            </a:prstGeom>
            <a:noFill/>
          </p:spPr>
          <p:txBody>
            <a:bodyPr wrap="squar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4" name="テキスト ボックス 23"/>
            <p:cNvSpPr txBox="1"/>
            <p:nvPr/>
          </p:nvSpPr>
          <p:spPr>
            <a:xfrm>
              <a:off x="4987225" y="2204088"/>
              <a:ext cx="512422" cy="307777"/>
            </a:xfrm>
            <a:prstGeom prst="rect">
              <a:avLst/>
            </a:prstGeom>
            <a:noFill/>
          </p:spPr>
          <p:txBody>
            <a:bodyPr wrap="squar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5" name="テキスト ボックス 24"/>
            <p:cNvSpPr txBox="1"/>
            <p:nvPr/>
          </p:nvSpPr>
          <p:spPr>
            <a:xfrm>
              <a:off x="4539661" y="2958152"/>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26" name="テキスト ボックス 25"/>
            <p:cNvSpPr txBox="1"/>
            <p:nvPr/>
          </p:nvSpPr>
          <p:spPr>
            <a:xfrm>
              <a:off x="1969393" y="6216402"/>
              <a:ext cx="2402321" cy="55399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600" dirty="0" smtClean="0"/>
                <a:t>凡例</a:t>
              </a:r>
              <a:r>
                <a:rPr kumimoji="1" lang="ja-JP" altLang="en-US" sz="1400" dirty="0" smtClean="0"/>
                <a:t>：</a:t>
              </a:r>
              <a:r>
                <a:rPr kumimoji="1" lang="en-US" altLang="ja-JP" sz="1400" dirty="0" smtClean="0"/>
                <a:t> ★</a:t>
              </a:r>
              <a:r>
                <a:rPr kumimoji="1" lang="ja-JP" altLang="en-US" sz="1400" dirty="0" smtClean="0"/>
                <a:t>；医療事故</a:t>
              </a:r>
              <a:endParaRPr kumimoji="1" lang="en-US" altLang="ja-JP" sz="1400" dirty="0" smtClean="0"/>
            </a:p>
            <a:p>
              <a:r>
                <a:rPr lang="ja-JP" altLang="en-US" sz="1400" dirty="0" smtClean="0"/>
                <a:t>　　　　</a:t>
              </a:r>
              <a:r>
                <a:rPr lang="en-US" altLang="ja-JP" sz="1400" dirty="0" smtClean="0"/>
                <a:t> </a:t>
              </a:r>
              <a:r>
                <a:rPr lang="en-US" altLang="ja-JP" sz="1400" dirty="0" smtClean="0">
                  <a:solidFill>
                    <a:srgbClr val="FF0000"/>
                  </a:solidFill>
                </a:rPr>
                <a:t>▲</a:t>
              </a:r>
              <a:r>
                <a:rPr lang="ja-JP" altLang="en-US" sz="1400" dirty="0" smtClean="0"/>
                <a:t>；</a:t>
              </a:r>
              <a:r>
                <a:rPr lang="en-US" altLang="ja-JP" sz="1400" dirty="0" smtClean="0"/>
                <a:t>21</a:t>
              </a:r>
              <a:r>
                <a:rPr lang="ja-JP" altLang="en-US" sz="1400" dirty="0" smtClean="0"/>
                <a:t>条届け出関連</a:t>
              </a:r>
              <a:endParaRPr kumimoji="1" lang="ja-JP" altLang="en-US" sz="1400" dirty="0"/>
            </a:p>
          </p:txBody>
        </p:sp>
        <p:sp>
          <p:nvSpPr>
            <p:cNvPr id="28" name="テキスト ボックス 27"/>
            <p:cNvSpPr txBox="1"/>
            <p:nvPr/>
          </p:nvSpPr>
          <p:spPr>
            <a:xfrm>
              <a:off x="8087887" y="5784128"/>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
          <p:nvSpPr>
            <p:cNvPr id="16" name="テキスト ボックス 15"/>
            <p:cNvSpPr txBox="1"/>
            <p:nvPr/>
          </p:nvSpPr>
          <p:spPr>
            <a:xfrm>
              <a:off x="2453977" y="2574134"/>
              <a:ext cx="364202" cy="307777"/>
            </a:xfrm>
            <a:prstGeom prst="rect">
              <a:avLst/>
            </a:prstGeom>
            <a:noFill/>
          </p:spPr>
          <p:txBody>
            <a:bodyPr wrap="none" rtlCol="0">
              <a:spAutoFit/>
            </a:bodyPr>
            <a:lstStyle/>
            <a:p>
              <a:r>
                <a:rPr kumimoji="1" lang="en-US" altLang="ja-JP" sz="1400" dirty="0" smtClean="0">
                  <a:solidFill>
                    <a:srgbClr val="0000FF"/>
                  </a:solidFill>
                </a:rPr>
                <a:t>★</a:t>
              </a:r>
              <a:endParaRPr kumimoji="1" lang="ja-JP" altLang="en-US" sz="1400" dirty="0">
                <a:solidFill>
                  <a:srgbClr val="0000FF"/>
                </a:solidFill>
              </a:endParaRPr>
            </a:p>
          </p:txBody>
        </p:sp>
        <p:sp>
          <p:nvSpPr>
            <p:cNvPr id="2" name="テキスト ボックス 1"/>
            <p:cNvSpPr txBox="1"/>
            <p:nvPr/>
          </p:nvSpPr>
          <p:spPr>
            <a:xfrm>
              <a:off x="2428868" y="2319408"/>
              <a:ext cx="415498" cy="369332"/>
            </a:xfrm>
            <a:prstGeom prst="rect">
              <a:avLst/>
            </a:prstGeom>
            <a:noFill/>
          </p:spPr>
          <p:txBody>
            <a:bodyPr wrap="none" rtlCol="0">
              <a:spAutoFit/>
            </a:bodyPr>
            <a:lstStyle/>
            <a:p>
              <a:r>
                <a:rPr kumimoji="1" lang="en-US" altLang="ja-JP" dirty="0" smtClean="0">
                  <a:solidFill>
                    <a:srgbClr val="660066"/>
                  </a:solidFill>
                </a:rPr>
                <a:t>☆</a:t>
              </a:r>
              <a:endParaRPr kumimoji="1" lang="ja-JP" altLang="en-US" dirty="0">
                <a:solidFill>
                  <a:srgbClr val="660066"/>
                </a:solidFill>
              </a:endParaRPr>
            </a:p>
          </p:txBody>
        </p:sp>
        <p:sp>
          <p:nvSpPr>
            <p:cNvPr id="30" name="テキスト ボックス 29"/>
            <p:cNvSpPr txBox="1"/>
            <p:nvPr/>
          </p:nvSpPr>
          <p:spPr>
            <a:xfrm>
              <a:off x="4769288" y="2152425"/>
              <a:ext cx="415498" cy="369332"/>
            </a:xfrm>
            <a:prstGeom prst="rect">
              <a:avLst/>
            </a:prstGeom>
            <a:noFill/>
          </p:spPr>
          <p:txBody>
            <a:bodyPr wrap="none" rtlCol="0">
              <a:spAutoFit/>
            </a:bodyPr>
            <a:lstStyle/>
            <a:p>
              <a:r>
                <a:rPr kumimoji="1" lang="en-US" altLang="ja-JP" dirty="0" smtClean="0">
                  <a:solidFill>
                    <a:srgbClr val="660066"/>
                  </a:solidFill>
                </a:rPr>
                <a:t>☆</a:t>
              </a:r>
              <a:endParaRPr kumimoji="1" lang="ja-JP" altLang="en-US" dirty="0">
                <a:solidFill>
                  <a:srgbClr val="660066"/>
                </a:solidFill>
              </a:endParaRPr>
            </a:p>
          </p:txBody>
        </p:sp>
        <p:sp>
          <p:nvSpPr>
            <p:cNvPr id="35" name="テキスト ボックス 34"/>
            <p:cNvSpPr txBox="1"/>
            <p:nvPr/>
          </p:nvSpPr>
          <p:spPr>
            <a:xfrm>
              <a:off x="2441962" y="2319408"/>
              <a:ext cx="415498" cy="369332"/>
            </a:xfrm>
            <a:prstGeom prst="rect">
              <a:avLst/>
            </a:prstGeom>
            <a:noFill/>
          </p:spPr>
          <p:txBody>
            <a:bodyPr wrap="none" rtlCol="0">
              <a:spAutoFit/>
            </a:bodyPr>
            <a:lstStyle/>
            <a:p>
              <a:r>
                <a:rPr kumimoji="1" lang="en-US" altLang="ja-JP" dirty="0" smtClean="0">
                  <a:solidFill>
                    <a:srgbClr val="660066"/>
                  </a:solidFill>
                </a:rPr>
                <a:t>☆</a:t>
              </a:r>
              <a:endParaRPr kumimoji="1" lang="ja-JP" altLang="en-US" dirty="0">
                <a:solidFill>
                  <a:srgbClr val="660066"/>
                </a:solidFill>
              </a:endParaRPr>
            </a:p>
          </p:txBody>
        </p:sp>
        <p:sp>
          <p:nvSpPr>
            <p:cNvPr id="36" name="テキスト ボックス 35"/>
            <p:cNvSpPr txBox="1"/>
            <p:nvPr/>
          </p:nvSpPr>
          <p:spPr>
            <a:xfrm>
              <a:off x="7659955" y="4745836"/>
              <a:ext cx="666888" cy="307777"/>
            </a:xfrm>
            <a:prstGeom prst="rect">
              <a:avLst/>
            </a:prstGeom>
            <a:noFill/>
          </p:spPr>
          <p:txBody>
            <a:bodyPr wrap="square" rtlCol="0">
              <a:spAutoFit/>
            </a:bodyPr>
            <a:lstStyle/>
            <a:p>
              <a:r>
                <a:rPr lang="en-US" altLang="ja-JP" sz="1400" spc="-300" dirty="0">
                  <a:solidFill>
                    <a:srgbClr val="0000FF"/>
                  </a:solidFill>
                </a:rPr>
                <a:t>★</a:t>
              </a:r>
              <a:r>
                <a:rPr lang="en-US" altLang="ja-JP" sz="1400" spc="-300" dirty="0" smtClean="0">
                  <a:solidFill>
                    <a:srgbClr val="FF0000"/>
                  </a:solidFill>
                </a:rPr>
                <a:t>★</a:t>
              </a:r>
              <a:r>
                <a:rPr lang="en-US" altLang="ja-JP" sz="1400" spc="-300" dirty="0" smtClean="0">
                  <a:solidFill>
                    <a:srgbClr val="008000"/>
                  </a:solidFill>
                </a:rPr>
                <a:t>★</a:t>
              </a:r>
              <a:endParaRPr lang="ja-JP" altLang="en-US" sz="1400" spc="-300" dirty="0">
                <a:solidFill>
                  <a:srgbClr val="008000"/>
                </a:solidFill>
              </a:endParaRPr>
            </a:p>
          </p:txBody>
        </p:sp>
        <p:cxnSp>
          <p:nvCxnSpPr>
            <p:cNvPr id="6" name="直線コネクタ 5"/>
            <p:cNvCxnSpPr/>
            <p:nvPr/>
          </p:nvCxnSpPr>
          <p:spPr>
            <a:xfrm>
              <a:off x="5554870" y="2997627"/>
              <a:ext cx="21198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5540261" y="4530462"/>
              <a:ext cx="21198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 name="テキスト ボックス 28"/>
          <p:cNvSpPr txBox="1"/>
          <p:nvPr/>
        </p:nvSpPr>
        <p:spPr>
          <a:xfrm>
            <a:off x="7043438" y="1162372"/>
            <a:ext cx="364202" cy="307777"/>
          </a:xfrm>
          <a:prstGeom prst="rect">
            <a:avLst/>
          </a:prstGeom>
          <a:noFill/>
        </p:spPr>
        <p:txBody>
          <a:bodyPr wrap="none" rtlCol="0">
            <a:spAutoFit/>
          </a:bodyPr>
          <a:lstStyle/>
          <a:p>
            <a:r>
              <a:rPr kumimoji="1" lang="en-US" altLang="ja-JP" sz="1400" dirty="0" smtClean="0">
                <a:solidFill>
                  <a:srgbClr val="FF0000"/>
                </a:solidFill>
              </a:rPr>
              <a:t>▲</a:t>
            </a:r>
            <a:endParaRPr kumimoji="1" lang="ja-JP" altLang="en-US" sz="1400" dirty="0">
              <a:solidFill>
                <a:srgbClr val="FF0000"/>
              </a:solidFill>
            </a:endParaRPr>
          </a:p>
        </p:txBody>
      </p:sp>
    </p:spTree>
    <p:extLst>
      <p:ext uri="{BB962C8B-B14F-4D97-AF65-F5344CB8AC3E}">
        <p14:creationId xmlns:p14="http://schemas.microsoft.com/office/powerpoint/2010/main" val="15420081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43136" y="923367"/>
            <a:ext cx="2646878"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sz="2400" dirty="0"/>
              <a:t>医療事故調査</a:t>
            </a:r>
            <a:r>
              <a:rPr lang="ja-JP" altLang="en-US" sz="2400" dirty="0" smtClean="0"/>
              <a:t>制度</a:t>
            </a:r>
            <a:endParaRPr lang="en-US" altLang="ja-JP" sz="2400" dirty="0"/>
          </a:p>
        </p:txBody>
      </p:sp>
      <p:sp>
        <p:nvSpPr>
          <p:cNvPr id="4" name="テキスト ボックス 3"/>
          <p:cNvSpPr txBox="1"/>
          <p:nvPr/>
        </p:nvSpPr>
        <p:spPr>
          <a:xfrm>
            <a:off x="1476314" y="1756148"/>
            <a:ext cx="6611706" cy="4093428"/>
          </a:xfrm>
          <a:prstGeom prst="rect">
            <a:avLst/>
          </a:prstGeom>
          <a:noFill/>
        </p:spPr>
        <p:txBody>
          <a:bodyPr wrap="none" rtlCol="0">
            <a:spAutoFit/>
          </a:bodyPr>
          <a:lstStyle/>
          <a:p>
            <a:r>
              <a:rPr lang="ja-JP" altLang="en-US" sz="2000" dirty="0" smtClean="0"/>
              <a:t>・</a:t>
            </a:r>
            <a:r>
              <a:rPr lang="en-US" altLang="ja-JP" sz="2000" dirty="0" smtClean="0"/>
              <a:t> </a:t>
            </a:r>
            <a:r>
              <a:rPr lang="ja-JP" altLang="en-US" sz="2000" dirty="0" smtClean="0"/>
              <a:t>平成</a:t>
            </a:r>
            <a:r>
              <a:rPr lang="ja-JP" altLang="en-US" sz="2000" dirty="0"/>
              <a:t>２６年６月１８日</a:t>
            </a:r>
            <a:r>
              <a:rPr lang="en-US" altLang="ja-JP" sz="2000" dirty="0"/>
              <a:t> </a:t>
            </a:r>
            <a:r>
              <a:rPr lang="ja-JP" altLang="en-US" sz="2000" dirty="0" smtClean="0"/>
              <a:t>参議院通過</a:t>
            </a:r>
            <a:r>
              <a:rPr lang="ja-JP" altLang="en-US" sz="2000" dirty="0"/>
              <a:t>、　６月</a:t>
            </a:r>
            <a:r>
              <a:rPr lang="ja-JP" altLang="en-US" sz="2000" dirty="0" smtClean="0"/>
              <a:t>２３日</a:t>
            </a:r>
            <a:r>
              <a:rPr lang="en-US" altLang="ja-JP" sz="2000" dirty="0" smtClean="0"/>
              <a:t> </a:t>
            </a:r>
            <a:r>
              <a:rPr lang="ja-JP" altLang="en-US" sz="2000" dirty="0" smtClean="0"/>
              <a:t>公布</a:t>
            </a:r>
            <a:endParaRPr lang="en-US" altLang="ja-JP" sz="2000" dirty="0" smtClean="0"/>
          </a:p>
          <a:p>
            <a:r>
              <a:rPr lang="en-US" altLang="ja-JP" sz="2000" dirty="0" smtClean="0"/>
              <a:t> </a:t>
            </a:r>
            <a:r>
              <a:rPr lang="ja-JP" altLang="en-US" sz="2000" dirty="0" smtClean="0"/>
              <a:t>　平成２７年１０月</a:t>
            </a:r>
            <a:r>
              <a:rPr lang="en-US" altLang="ja-JP" sz="2000" dirty="0" smtClean="0"/>
              <a:t> </a:t>
            </a:r>
            <a:r>
              <a:rPr lang="ja-JP" altLang="en-US" sz="2000" dirty="0" smtClean="0"/>
              <a:t>施行</a:t>
            </a:r>
            <a:endParaRPr lang="en-US" altLang="ja-JP" sz="2000" dirty="0" smtClean="0"/>
          </a:p>
          <a:p>
            <a:endParaRPr lang="en-US" altLang="ja-JP" sz="2000" dirty="0"/>
          </a:p>
          <a:p>
            <a:endParaRPr lang="en-US" altLang="ja-JP" sz="2000" dirty="0" smtClean="0"/>
          </a:p>
          <a:p>
            <a:r>
              <a:rPr lang="ja-JP" altLang="en-US" sz="2000" dirty="0" smtClean="0"/>
              <a:t>・</a:t>
            </a:r>
            <a:r>
              <a:rPr lang="en-US" altLang="ja-JP" sz="2000" dirty="0" smtClean="0"/>
              <a:t> </a:t>
            </a:r>
            <a:r>
              <a:rPr lang="ja-JP" altLang="ja-JP" sz="2000" dirty="0" smtClean="0"/>
              <a:t>厚生</a:t>
            </a:r>
            <a:r>
              <a:rPr lang="ja-JP" altLang="ja-JP" sz="2000" dirty="0"/>
              <a:t>労働科学</a:t>
            </a:r>
            <a:r>
              <a:rPr lang="ja-JP" altLang="ja-JP" sz="2000" dirty="0" smtClean="0"/>
              <a:t>研究</a:t>
            </a:r>
            <a:r>
              <a:rPr lang="ja-JP" altLang="en-US" sz="2000" dirty="0" smtClean="0"/>
              <a:t>　（研究代表者；全日病</a:t>
            </a:r>
            <a:r>
              <a:rPr lang="en-US" altLang="ja-JP" sz="2000" dirty="0" smtClean="0"/>
              <a:t> </a:t>
            </a:r>
            <a:r>
              <a:rPr lang="ja-JP" altLang="en-US" sz="2000" dirty="0" smtClean="0"/>
              <a:t>西澤寛俊）</a:t>
            </a:r>
            <a:endParaRPr lang="en-US" altLang="ja-JP" sz="2000" dirty="0" smtClean="0"/>
          </a:p>
          <a:p>
            <a:r>
              <a:rPr lang="ja-JP" altLang="ja-JP" sz="2000" dirty="0"/>
              <a:t>　</a:t>
            </a:r>
            <a:r>
              <a:rPr lang="ja-JP" altLang="ja-JP" sz="2000" dirty="0" smtClean="0"/>
              <a:t>「</a:t>
            </a:r>
            <a:r>
              <a:rPr lang="ja-JP" altLang="ja-JP" sz="2000" dirty="0"/>
              <a:t>診療行為に関連した死亡の調査の手法に関する研究班</a:t>
            </a:r>
            <a:r>
              <a:rPr lang="ja-JP" altLang="ja-JP" sz="2000" dirty="0" smtClean="0"/>
              <a:t>」</a:t>
            </a:r>
            <a:endParaRPr lang="en-US" altLang="ja-JP" sz="2000" dirty="0" smtClean="0"/>
          </a:p>
          <a:p>
            <a:r>
              <a:rPr lang="ja-JP" altLang="ja-JP" sz="2000" dirty="0"/>
              <a:t>　　</a:t>
            </a:r>
            <a:r>
              <a:rPr lang="ja-JP" altLang="en-US" sz="2000" dirty="0" smtClean="0"/>
              <a:t>目的；医療事故調査に係わるガイドライン策定</a:t>
            </a:r>
            <a:endParaRPr lang="en-US" altLang="ja-JP" sz="2000" dirty="0" smtClean="0"/>
          </a:p>
          <a:p>
            <a:r>
              <a:rPr lang="ja-JP" altLang="ja-JP" sz="2000" dirty="0"/>
              <a:t>　</a:t>
            </a:r>
            <a:r>
              <a:rPr lang="ja-JP" altLang="en-US" sz="2000" dirty="0" smtClean="0"/>
              <a:t>　期間；</a:t>
            </a:r>
            <a:r>
              <a:rPr lang="ja-JP" altLang="en-US" sz="2000" dirty="0"/>
              <a:t>平成２６年７月</a:t>
            </a:r>
            <a:r>
              <a:rPr lang="en-US" altLang="ja-JP" sz="2000" dirty="0"/>
              <a:t>〜</a:t>
            </a:r>
            <a:r>
              <a:rPr lang="ja-JP" altLang="en-US" sz="2000" dirty="0"/>
              <a:t>２７年３月</a:t>
            </a:r>
            <a:endParaRPr lang="en-US" altLang="ja-JP" sz="2000" dirty="0"/>
          </a:p>
          <a:p>
            <a:endParaRPr lang="en-US" altLang="ja-JP" sz="2000" dirty="0" smtClean="0"/>
          </a:p>
          <a:p>
            <a:r>
              <a:rPr lang="ja-JP" altLang="en-US" sz="2000" dirty="0" smtClean="0"/>
              <a:t>・</a:t>
            </a:r>
            <a:r>
              <a:rPr lang="en-US" altLang="ja-JP" sz="2000" dirty="0" smtClean="0"/>
              <a:t> </a:t>
            </a:r>
            <a:r>
              <a:rPr lang="ja-JP" altLang="en-US" sz="2000" dirty="0" smtClean="0"/>
              <a:t>厚労省医制局長の私的諮問機関</a:t>
            </a:r>
            <a:endParaRPr lang="en-US" altLang="ja-JP" sz="2000" dirty="0" smtClean="0"/>
          </a:p>
          <a:p>
            <a:r>
              <a:rPr lang="ja-JP" altLang="ja-JP" sz="2000" dirty="0"/>
              <a:t>　</a:t>
            </a:r>
            <a:r>
              <a:rPr lang="ja-JP" altLang="en-US" sz="2000" dirty="0" smtClean="0"/>
              <a:t>「医療事故調査制度の施行に係わる検討会」</a:t>
            </a:r>
            <a:endParaRPr lang="en-US" altLang="ja-JP" sz="2000" dirty="0" smtClean="0"/>
          </a:p>
          <a:p>
            <a:r>
              <a:rPr lang="ja-JP" altLang="ja-JP" sz="2000" dirty="0"/>
              <a:t>　</a:t>
            </a:r>
            <a:r>
              <a:rPr lang="ja-JP" altLang="en-US" sz="2000" dirty="0" smtClean="0"/>
              <a:t>　目的；厚生労働省令、告示、通知の策定</a:t>
            </a:r>
            <a:endParaRPr lang="en-US" altLang="ja-JP" sz="2000" dirty="0" smtClean="0"/>
          </a:p>
          <a:p>
            <a:r>
              <a:rPr lang="ja-JP" altLang="ja-JP" sz="2000" dirty="0"/>
              <a:t>　</a:t>
            </a:r>
            <a:r>
              <a:rPr lang="ja-JP" altLang="en-US" sz="2000" dirty="0" smtClean="0"/>
              <a:t>　期間；平成２６年１１月</a:t>
            </a:r>
            <a:r>
              <a:rPr lang="en-US" altLang="ja-JP" sz="2000" dirty="0" smtClean="0"/>
              <a:t>〜</a:t>
            </a:r>
            <a:r>
              <a:rPr lang="ja-JP" altLang="en-US" sz="2000" dirty="0" smtClean="0"/>
              <a:t>２７年３月</a:t>
            </a:r>
            <a:endParaRPr lang="en-US" altLang="ja-JP" sz="2000" dirty="0" smtClean="0"/>
          </a:p>
        </p:txBody>
      </p:sp>
      <p:cxnSp>
        <p:nvCxnSpPr>
          <p:cNvPr id="5" name="直線コネクタ 4"/>
          <p:cNvCxnSpPr/>
          <p:nvPr/>
        </p:nvCxnSpPr>
        <p:spPr>
          <a:xfrm>
            <a:off x="1796936" y="2437208"/>
            <a:ext cx="22826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7024113" y="3663594"/>
            <a:ext cx="82041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5603110" y="5175794"/>
            <a:ext cx="82041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5012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角丸四角形 56"/>
          <p:cNvSpPr/>
          <p:nvPr/>
        </p:nvSpPr>
        <p:spPr>
          <a:xfrm>
            <a:off x="8166375" y="4377980"/>
            <a:ext cx="835577" cy="1002591"/>
          </a:xfrm>
          <a:prstGeom prst="roundRect">
            <a:avLst>
              <a:gd name="adj" fmla="val 20667"/>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8" name="直線コネクタ 77"/>
          <p:cNvCxnSpPr/>
          <p:nvPr/>
        </p:nvCxnSpPr>
        <p:spPr>
          <a:xfrm flipV="1">
            <a:off x="4863036" y="4323244"/>
            <a:ext cx="0" cy="1131403"/>
          </a:xfrm>
          <a:prstGeom prst="line">
            <a:avLst/>
          </a:prstGeom>
          <a:ln w="38100">
            <a:solidFill>
              <a:schemeClr val="tx1"/>
            </a:solidFill>
            <a:headEnd type="triangle" w="lg" len="lg"/>
            <a:tailEnd type="none" w="sm" len="sm"/>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046318" y="4972500"/>
            <a:ext cx="1046673" cy="400110"/>
          </a:xfrm>
          <a:prstGeom prst="rect">
            <a:avLst/>
          </a:prstGeom>
          <a:noFill/>
          <a:ln>
            <a:noFill/>
          </a:ln>
        </p:spPr>
        <p:txBody>
          <a:bodyPr wrap="square" rtlCol="0" anchor="ctr">
            <a:spAutoFit/>
          </a:bodyPr>
          <a:lstStyle/>
          <a:p>
            <a:pPr algn="ctr"/>
            <a:r>
              <a:rPr kumimoji="1" lang="ja-JP" altLang="en-US" sz="1000" dirty="0" smtClean="0">
                <a:solidFill>
                  <a:schemeClr val="tx1"/>
                </a:solidFill>
              </a:rPr>
              <a:t>第三者機関</a:t>
            </a:r>
            <a:endParaRPr kumimoji="1" lang="en-US" altLang="ja-JP" sz="1000" dirty="0" smtClean="0">
              <a:solidFill>
                <a:schemeClr val="tx1"/>
              </a:solidFill>
            </a:endParaRPr>
          </a:p>
          <a:p>
            <a:pPr algn="ctr"/>
            <a:r>
              <a:rPr kumimoji="1" lang="ja-JP" altLang="en-US" sz="1000" dirty="0" smtClean="0">
                <a:solidFill>
                  <a:schemeClr val="tx1"/>
                </a:solidFill>
              </a:rPr>
              <a:t>調査の流れ</a:t>
            </a:r>
            <a:endParaRPr kumimoji="1" lang="ja-JP" altLang="en-US" sz="1000" dirty="0">
              <a:solidFill>
                <a:schemeClr val="tx1"/>
              </a:solidFill>
            </a:endParaRPr>
          </a:p>
        </p:txBody>
      </p:sp>
      <p:sp>
        <p:nvSpPr>
          <p:cNvPr id="38" name="テキスト ボックス 37"/>
          <p:cNvSpPr txBox="1"/>
          <p:nvPr/>
        </p:nvSpPr>
        <p:spPr>
          <a:xfrm>
            <a:off x="7973240" y="4514713"/>
            <a:ext cx="1226664" cy="400110"/>
          </a:xfrm>
          <a:prstGeom prst="rect">
            <a:avLst/>
          </a:prstGeom>
          <a:noFill/>
          <a:ln>
            <a:noFill/>
          </a:ln>
        </p:spPr>
        <p:txBody>
          <a:bodyPr wrap="square" rtlCol="0" anchor="ctr">
            <a:spAutoFit/>
          </a:bodyPr>
          <a:lstStyle/>
          <a:p>
            <a:pPr algn="ctr"/>
            <a:r>
              <a:rPr lang="ja-JP" altLang="en-US" sz="1000" dirty="0" smtClean="0">
                <a:solidFill>
                  <a:schemeClr val="tx1"/>
                </a:solidFill>
              </a:rPr>
              <a:t>全医療機関の</a:t>
            </a:r>
            <a:endParaRPr lang="en-US" altLang="ja-JP" sz="1000" dirty="0" smtClean="0">
              <a:solidFill>
                <a:schemeClr val="tx1"/>
              </a:solidFill>
            </a:endParaRPr>
          </a:p>
          <a:p>
            <a:pPr algn="ctr"/>
            <a:r>
              <a:rPr lang="ja-JP" altLang="en-US" sz="1000" dirty="0" smtClean="0">
                <a:solidFill>
                  <a:schemeClr val="tx1"/>
                </a:solidFill>
              </a:rPr>
              <a:t>調査の流れ</a:t>
            </a:r>
            <a:endParaRPr kumimoji="1" lang="ja-JP" altLang="en-US" sz="1000" dirty="0">
              <a:solidFill>
                <a:schemeClr val="tx1"/>
              </a:solidFill>
            </a:endParaRPr>
          </a:p>
        </p:txBody>
      </p:sp>
      <p:sp>
        <p:nvSpPr>
          <p:cNvPr id="43" name="正方形/長方形 42"/>
          <p:cNvSpPr/>
          <p:nvPr/>
        </p:nvSpPr>
        <p:spPr>
          <a:xfrm>
            <a:off x="7889406" y="4335560"/>
            <a:ext cx="1249781" cy="124954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200" dirty="0">
              <a:solidFill>
                <a:schemeClr val="tx1"/>
              </a:solidFill>
            </a:endParaRPr>
          </a:p>
        </p:txBody>
      </p:sp>
      <p:sp>
        <p:nvSpPr>
          <p:cNvPr id="26" name="正方形/長方形 25"/>
          <p:cNvSpPr/>
          <p:nvPr/>
        </p:nvSpPr>
        <p:spPr>
          <a:xfrm>
            <a:off x="2500408" y="269848"/>
            <a:ext cx="4206492" cy="36727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25400" cap="flat" cmpd="sng" algn="ctr">
            <a:solidFill>
              <a:schemeClr val="accent2"/>
            </a:solidFill>
            <a:prstDash val="solid"/>
          </a:ln>
          <a:effectLst/>
        </p:spPr>
        <p:txBody>
          <a:bodyPr rtlCol="0" anchor="ctr"/>
          <a:lstStyle/>
          <a:p>
            <a:pPr lvl="0" algn="ctr" defTabSz="914125">
              <a:defRPr/>
            </a:pPr>
            <a:r>
              <a:rPr kumimoji="0" lang="ja-JP" altLang="en-US" kern="0" dirty="0">
                <a:solidFill>
                  <a:prstClr val="black"/>
                </a:solidFill>
                <a:latin typeface="+mj-ea"/>
                <a:ea typeface="+mj-ea"/>
                <a:cs typeface="HGSｺﾞｼｯｸE"/>
              </a:rPr>
              <a:t>医療事故に係る調査の仕組み</a:t>
            </a:r>
            <a:endParaRPr kumimoji="0" lang="en-US" altLang="ja-JP" i="0" u="none" strike="noStrike" kern="0" cap="none" spc="0" normalizeH="0" baseline="0" noProof="0" dirty="0" smtClean="0">
              <a:ln>
                <a:noFill/>
              </a:ln>
              <a:solidFill>
                <a:prstClr val="black"/>
              </a:solidFill>
              <a:uLnTx/>
              <a:uFillTx/>
              <a:latin typeface="+mj-ea"/>
              <a:ea typeface="+mj-ea"/>
              <a:cs typeface="HGSｺﾞｼｯｸE"/>
            </a:endParaRPr>
          </a:p>
        </p:txBody>
      </p:sp>
      <p:sp>
        <p:nvSpPr>
          <p:cNvPr id="146" name="テキスト ボックス 145"/>
          <p:cNvSpPr txBox="1"/>
          <p:nvPr/>
        </p:nvSpPr>
        <p:spPr>
          <a:xfrm>
            <a:off x="124144" y="712632"/>
            <a:ext cx="8844914" cy="2841804"/>
          </a:xfrm>
          <a:prstGeom prst="rect">
            <a:avLst/>
          </a:prstGeom>
          <a:noFill/>
          <a:ln w="25400">
            <a:solidFill>
              <a:srgbClr val="FFC000"/>
            </a:solidFill>
          </a:ln>
        </p:spPr>
        <p:txBody>
          <a:bodyPr wrap="square" rtlCol="0">
            <a:spAutoFit/>
          </a:bodyPr>
          <a:lstStyle/>
          <a:p>
            <a:pPr marL="269875" indent="-269875">
              <a:lnSpc>
                <a:spcPts val="1800"/>
              </a:lnSpc>
              <a:tabLst>
                <a:tab pos="360363" algn="l"/>
              </a:tabLst>
            </a:pPr>
            <a:r>
              <a:rPr lang="ja-JP" altLang="en-US" sz="1500" dirty="0" smtClean="0">
                <a:solidFill>
                  <a:schemeClr val="tx1"/>
                </a:solidFill>
                <a:latin typeface="HGSｺﾞｼｯｸM" panose="020B0600000000000000" pitchFamily="50" charset="-128"/>
                <a:ea typeface="HGSｺﾞｼｯｸM" panose="020B0600000000000000" pitchFamily="50" charset="-128"/>
              </a:rPr>
              <a:t>○</a:t>
            </a:r>
            <a:r>
              <a:rPr lang="ja-JP" altLang="en-US" sz="1500" dirty="0">
                <a:solidFill>
                  <a:schemeClr val="tx1"/>
                </a:solidFill>
                <a:latin typeface="HGSｺﾞｼｯｸM" panose="020B0600000000000000" pitchFamily="50" charset="-128"/>
                <a:ea typeface="HGSｺﾞｼｯｸM" panose="020B0600000000000000" pitchFamily="50" charset="-128"/>
              </a:rPr>
              <a:t>　</a:t>
            </a:r>
            <a:r>
              <a:rPr lang="ja-JP" altLang="en-US" sz="1500" dirty="0" smtClean="0">
                <a:solidFill>
                  <a:schemeClr val="tx1"/>
                </a:solidFill>
                <a:latin typeface="HGSｺﾞｼｯｸM" panose="020B0600000000000000" pitchFamily="50" charset="-128"/>
                <a:ea typeface="HGSｺﾞｼｯｸM" panose="020B0600000000000000" pitchFamily="50" charset="-128"/>
              </a:rPr>
              <a:t>医療事故が発生した医療機関で院内調査を行い、その報告を民間の第三者機関が収集・分析する</a:t>
            </a:r>
            <a:r>
              <a:rPr lang="ja-JP" altLang="en-US" sz="1400" dirty="0" smtClean="0">
                <a:solidFill>
                  <a:schemeClr val="tx1"/>
                </a:solidFill>
                <a:latin typeface="HGSｺﾞｼｯｸM" panose="020B0600000000000000" pitchFamily="50" charset="-128"/>
                <a:ea typeface="HGSｺﾞｼｯｸM" panose="020B0600000000000000" pitchFamily="50" charset="-128"/>
              </a:rPr>
              <a:t>こと</a:t>
            </a:r>
            <a:r>
              <a:rPr lang="ja-JP" altLang="en-US" sz="1500" dirty="0" smtClean="0">
                <a:solidFill>
                  <a:schemeClr val="tx1"/>
                </a:solidFill>
                <a:latin typeface="HGSｺﾞｼｯｸM" panose="020B0600000000000000" pitchFamily="50" charset="-128"/>
                <a:ea typeface="HGSｺﾞｼｯｸM" panose="020B0600000000000000" pitchFamily="50" charset="-128"/>
              </a:rPr>
              <a:t>で再発防止のための医療事故に係わる調査の仕組み等を</a:t>
            </a:r>
            <a:r>
              <a:rPr lang="en-US" altLang="ja-JP" sz="1500" dirty="0" smtClean="0">
                <a:solidFill>
                  <a:schemeClr val="tx1"/>
                </a:solidFill>
                <a:latin typeface="HGSｺﾞｼｯｸM" panose="020B0600000000000000" pitchFamily="50" charset="-128"/>
                <a:ea typeface="HGSｺﾞｼｯｸM" panose="020B0600000000000000" pitchFamily="50" charset="-128"/>
              </a:rPr>
              <a:t>､</a:t>
            </a:r>
            <a:r>
              <a:rPr lang="ja-JP" altLang="en-US" sz="1500" dirty="0" smtClean="0">
                <a:solidFill>
                  <a:schemeClr val="tx1"/>
                </a:solidFill>
                <a:latin typeface="HGSｺﾞｼｯｸM" panose="020B0600000000000000" pitchFamily="50" charset="-128"/>
                <a:ea typeface="HGSｺﾞｼｯｸM" panose="020B0600000000000000" pitchFamily="50" charset="-128"/>
              </a:rPr>
              <a:t>医療法に位置付け、医療の安全を確保する。</a:t>
            </a:r>
            <a:endParaRPr lang="en-US" altLang="ja-JP" sz="1500" dirty="0" smtClean="0">
              <a:solidFill>
                <a:schemeClr val="tx1"/>
              </a:solidFill>
              <a:latin typeface="HGSｺﾞｼｯｸM" panose="020B0600000000000000" pitchFamily="50" charset="-128"/>
              <a:ea typeface="HGSｺﾞｼｯｸM" panose="020B0600000000000000" pitchFamily="50" charset="-128"/>
            </a:endParaRPr>
          </a:p>
          <a:p>
            <a:pPr marL="269875" indent="-269875" fontAlgn="base">
              <a:lnSpc>
                <a:spcPts val="1800"/>
              </a:lnSpc>
              <a:spcBef>
                <a:spcPts val="600"/>
              </a:spcBef>
              <a:spcAft>
                <a:spcPct val="0"/>
              </a:spcAft>
              <a:tabLst>
                <a:tab pos="360363" algn="l"/>
              </a:tabLst>
            </a:pPr>
            <a:r>
              <a:rPr lang="ja-JP" altLang="en-US" sz="1500" dirty="0" smtClean="0">
                <a:solidFill>
                  <a:schemeClr val="tx1"/>
                </a:solidFill>
                <a:latin typeface="HGSｺﾞｼｯｸM" panose="020B0600000000000000" pitchFamily="50" charset="-128"/>
                <a:ea typeface="HGSｺﾞｼｯｸM" panose="020B0600000000000000" pitchFamily="50" charset="-128"/>
              </a:rPr>
              <a:t>○　</a:t>
            </a:r>
            <a:r>
              <a:rPr lang="ja-JP" altLang="en-US" sz="1500" b="1" dirty="0" smtClean="0">
                <a:solidFill>
                  <a:schemeClr val="tx1"/>
                </a:solidFill>
                <a:latin typeface="HGSｺﾞｼｯｸM" panose="020B0600000000000000" pitchFamily="50" charset="-128"/>
                <a:ea typeface="HGSｺﾞｼｯｸM" panose="020B0600000000000000" pitchFamily="50" charset="-128"/>
              </a:rPr>
              <a:t>対象となる医療事故</a:t>
            </a:r>
            <a:r>
              <a:rPr lang="ja-JP" altLang="en-US" sz="1500" dirty="0" smtClean="0">
                <a:solidFill>
                  <a:schemeClr val="tx1"/>
                </a:solidFill>
                <a:latin typeface="HGSｺﾞｼｯｸM" panose="020B0600000000000000" pitchFamily="50" charset="-128"/>
                <a:ea typeface="HGSｺﾞｼｯｸM" panose="020B0600000000000000" pitchFamily="50" charset="-128"/>
              </a:rPr>
              <a:t>は、</a:t>
            </a:r>
            <a:r>
              <a:rPr lang="en-US" altLang="ja-JP" sz="1500" dirty="0" smtClean="0">
                <a:solidFill>
                  <a:schemeClr val="tx1"/>
                </a:solidFill>
                <a:latin typeface="HGSｺﾞｼｯｸM" panose="020B0600000000000000" pitchFamily="50" charset="-128"/>
                <a:ea typeface="HGSｺﾞｼｯｸM" panose="020B0600000000000000" pitchFamily="50" charset="-128"/>
              </a:rPr>
              <a:t>｢</a:t>
            </a:r>
            <a:r>
              <a:rPr lang="ja-JP" altLang="en-US" sz="1500" dirty="0" smtClean="0">
                <a:solidFill>
                  <a:schemeClr val="tx1"/>
                </a:solidFill>
                <a:latin typeface="HGSｺﾞｼｯｸM" panose="020B0600000000000000" pitchFamily="50" charset="-128"/>
                <a:ea typeface="HGSｺﾞｼｯｸM" panose="020B0600000000000000" pitchFamily="50" charset="-128"/>
              </a:rPr>
              <a:t>医療機関に勤務する医療従事者が提供した医療に起因し、又は起因が疑われる死亡又は死産であって、当該医療機関の管理者がその死亡又は死産を予期しなかったもの</a:t>
            </a:r>
            <a:r>
              <a:rPr lang="en-US" altLang="ja-JP" sz="1500" dirty="0" smtClean="0">
                <a:solidFill>
                  <a:schemeClr val="tx1"/>
                </a:solidFill>
                <a:latin typeface="HGSｺﾞｼｯｸM" panose="020B0600000000000000" pitchFamily="50" charset="-128"/>
                <a:ea typeface="HGSｺﾞｼｯｸM" panose="020B0600000000000000" pitchFamily="50" charset="-128"/>
              </a:rPr>
              <a:t>｣</a:t>
            </a:r>
            <a:r>
              <a:rPr lang="ja-JP" altLang="en-US" sz="1500" dirty="0" smtClean="0">
                <a:solidFill>
                  <a:schemeClr val="tx1"/>
                </a:solidFill>
                <a:latin typeface="HGSｺﾞｼｯｸM" panose="020B0600000000000000" pitchFamily="50" charset="-128"/>
                <a:ea typeface="HGSｺﾞｼｯｸM" panose="020B0600000000000000" pitchFamily="50" charset="-128"/>
              </a:rPr>
              <a:t>とする。</a:t>
            </a:r>
            <a:endParaRPr lang="en-US" altLang="ja-JP" sz="1500" dirty="0" smtClean="0">
              <a:solidFill>
                <a:schemeClr val="tx1"/>
              </a:solidFill>
              <a:latin typeface="HGSｺﾞｼｯｸM" panose="020B0600000000000000" pitchFamily="50" charset="-128"/>
              <a:ea typeface="HGSｺﾞｼｯｸM" panose="020B0600000000000000" pitchFamily="50" charset="-128"/>
            </a:endParaRPr>
          </a:p>
          <a:p>
            <a:pPr marL="174625" indent="-174625" fontAlgn="base">
              <a:lnSpc>
                <a:spcPts val="1800"/>
              </a:lnSpc>
              <a:spcBef>
                <a:spcPts val="600"/>
              </a:spcBef>
              <a:spcAft>
                <a:spcPct val="0"/>
              </a:spcAft>
              <a:tabLst>
                <a:tab pos="174625" algn="l"/>
              </a:tabLst>
            </a:pPr>
            <a:r>
              <a:rPr lang="ja-JP" altLang="en-US" sz="1600" u="sng" dirty="0">
                <a:solidFill>
                  <a:schemeClr val="tx1"/>
                </a:solidFill>
                <a:latin typeface="HGSｺﾞｼｯｸM" panose="020B0600000000000000" pitchFamily="50" charset="-128"/>
                <a:ea typeface="HGSｺﾞｼｯｸM" panose="020B0600000000000000" pitchFamily="50" charset="-128"/>
              </a:rPr>
              <a:t>調査の</a:t>
            </a:r>
            <a:r>
              <a:rPr lang="ja-JP" altLang="en-US" sz="1600" u="sng" dirty="0" smtClean="0">
                <a:solidFill>
                  <a:schemeClr val="tx1"/>
                </a:solidFill>
                <a:latin typeface="HGSｺﾞｼｯｸM" panose="020B0600000000000000" pitchFamily="50" charset="-128"/>
                <a:ea typeface="HGSｺﾞｼｯｸM" panose="020B0600000000000000" pitchFamily="50" charset="-128"/>
              </a:rPr>
              <a:t>流れ：</a:t>
            </a:r>
            <a:endParaRPr lang="en-US" altLang="ja-JP" sz="1600" u="sng" dirty="0" smtClean="0">
              <a:solidFill>
                <a:schemeClr val="tx1"/>
              </a:solidFill>
              <a:latin typeface="HGSｺﾞｼｯｸM" panose="020B0600000000000000" pitchFamily="50" charset="-128"/>
              <a:ea typeface="HGSｺﾞｼｯｸM" panose="020B0600000000000000" pitchFamily="50" charset="-128"/>
            </a:endParaRPr>
          </a:p>
          <a:p>
            <a:pPr marL="90488" indent="-90488" fontAlgn="base">
              <a:lnSpc>
                <a:spcPct val="80000"/>
              </a:lnSpc>
              <a:spcBef>
                <a:spcPts val="600"/>
              </a:spcBef>
              <a:spcAft>
                <a:spcPct val="0"/>
              </a:spcAft>
              <a:tabLst>
                <a:tab pos="90488" algn="l"/>
              </a:tabLst>
            </a:pPr>
            <a:r>
              <a:rPr lang="en-US" altLang="ja-JP" sz="1600" dirty="0">
                <a:solidFill>
                  <a:schemeClr val="tx1"/>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■医療機関は</a:t>
            </a:r>
            <a:r>
              <a:rPr lang="en-US" altLang="ja-JP" sz="1400" dirty="0">
                <a:solidFill>
                  <a:schemeClr val="tx1"/>
                </a:solidFill>
                <a:latin typeface="HGSｺﾞｼｯｸM" panose="020B0600000000000000" pitchFamily="50" charset="-128"/>
                <a:ea typeface="HGSｺﾞｼｯｸM" panose="020B0600000000000000" pitchFamily="50" charset="-128"/>
              </a:rPr>
              <a:t>,</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第三者機関へ</a:t>
            </a:r>
            <a:r>
              <a:rPr lang="ja-JP" altLang="en-US" sz="1400" b="1" dirty="0">
                <a:solidFill>
                  <a:schemeClr val="tx1"/>
                </a:solidFill>
                <a:latin typeface="HGSｺﾞｼｯｸM" panose="020B0600000000000000" pitchFamily="50" charset="-128"/>
                <a:ea typeface="HGSｺﾞｼｯｸM" panose="020B0600000000000000" pitchFamily="50" charset="-128"/>
              </a:rPr>
              <a:t>届出</a:t>
            </a:r>
            <a:r>
              <a:rPr lang="ja-JP" altLang="en-US" sz="1400" dirty="0" smtClean="0">
                <a:solidFill>
                  <a:schemeClr val="tx1"/>
                </a:solidFill>
                <a:latin typeface="HGSｺﾞｼｯｸM" panose="020B0600000000000000" pitchFamily="50" charset="-128"/>
                <a:ea typeface="HGSｺﾞｼｯｸM" panose="020B0600000000000000" pitchFamily="50" charset="-128"/>
              </a:rPr>
              <a:t>（①）</a:t>
            </a:r>
            <a:r>
              <a:rPr lang="en-US" altLang="ja-JP" sz="1400" dirty="0" smtClean="0">
                <a:solidFill>
                  <a:schemeClr val="tx1"/>
                </a:solidFill>
                <a:latin typeface="HGSｺﾞｼｯｸM" panose="020B0600000000000000" pitchFamily="50" charset="-128"/>
                <a:ea typeface="HGSｺﾞｼｯｸM" panose="020B0600000000000000" pitchFamily="50" charset="-128"/>
              </a:rPr>
              <a:t>,</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調査を実査</a:t>
            </a:r>
            <a:r>
              <a:rPr lang="ja-JP" altLang="en-US" sz="1400" dirty="0" smtClean="0">
                <a:solidFill>
                  <a:schemeClr val="tx1"/>
                </a:solidFill>
                <a:latin typeface="HGSｺﾞｼｯｸM" panose="020B0600000000000000" pitchFamily="50" charset="-128"/>
                <a:ea typeface="HGSｺﾞｼｯｸM" panose="020B0600000000000000" pitchFamily="50" charset="-128"/>
              </a:rPr>
              <a:t>（②）</a:t>
            </a:r>
            <a:r>
              <a:rPr lang="en-US" altLang="ja-JP" sz="1400" dirty="0" smtClean="0">
                <a:solidFill>
                  <a:schemeClr val="tx1"/>
                </a:solidFill>
                <a:latin typeface="HGSｺﾞｼｯｸM" panose="020B0600000000000000" pitchFamily="50" charset="-128"/>
                <a:ea typeface="HGSｺﾞｼｯｸM" panose="020B0600000000000000" pitchFamily="50" charset="-128"/>
              </a:rPr>
              <a:t>,</a:t>
            </a:r>
            <a:r>
              <a:rPr lang="ja-JP" altLang="en-US" sz="1400" dirty="0" smtClean="0">
                <a:solidFill>
                  <a:schemeClr val="tx1"/>
                </a:solidFill>
                <a:latin typeface="HGSｺﾞｼｯｸM" panose="020B0600000000000000" pitchFamily="50" charset="-128"/>
                <a:ea typeface="HGSｺﾞｼｯｸM" panose="020B0600000000000000" pitchFamily="50" charset="-128"/>
              </a:rPr>
              <a:t> 結果を</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遺族へ説明及び第三者機関（</a:t>
            </a:r>
            <a:r>
              <a:rPr lang="en-US" altLang="ja-JP" sz="1400" b="1" dirty="0" smtClean="0">
                <a:solidFill>
                  <a:schemeClr val="tx1"/>
                </a:solidFill>
                <a:latin typeface="HGSｺﾞｼｯｸM" panose="020B0600000000000000" pitchFamily="50" charset="-128"/>
                <a:ea typeface="HGSｺﾞｼｯｸM" panose="020B0600000000000000" pitchFamily="50" charset="-128"/>
              </a:rPr>
              <a:t>※</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）へ報告</a:t>
            </a:r>
            <a:r>
              <a:rPr lang="ja-JP" altLang="en-US" sz="1400" dirty="0" smtClean="0">
                <a:solidFill>
                  <a:schemeClr val="tx1"/>
                </a:solidFill>
                <a:latin typeface="HGSｺﾞｼｯｸM" panose="020B0600000000000000" pitchFamily="50" charset="-128"/>
                <a:ea typeface="HGSｺﾞｼｯｸM" panose="020B0600000000000000" pitchFamily="50" charset="-128"/>
              </a:rPr>
              <a:t>（③）する。</a:t>
            </a:r>
            <a:endParaRPr lang="en-US" altLang="ja-JP" sz="1400" dirty="0">
              <a:solidFill>
                <a:schemeClr val="tx1"/>
              </a:solidFill>
              <a:latin typeface="HGSｺﾞｼｯｸM" panose="020B0600000000000000" pitchFamily="50" charset="-128"/>
              <a:ea typeface="HGSｺﾞｼｯｸM" panose="020B0600000000000000" pitchFamily="50" charset="-128"/>
            </a:endParaRPr>
          </a:p>
          <a:p>
            <a:pPr marL="90488" indent="-90488" fontAlgn="base">
              <a:lnSpc>
                <a:spcPts val="1800"/>
              </a:lnSpc>
              <a:spcBef>
                <a:spcPts val="600"/>
              </a:spcBef>
              <a:spcAft>
                <a:spcPct val="0"/>
              </a:spcAft>
              <a:tabLst>
                <a:tab pos="90488" algn="l"/>
              </a:tabLst>
            </a:pPr>
            <a:r>
              <a:rPr lang="en-US" altLang="ja-JP" sz="1400" dirty="0" smtClean="0">
                <a:solidFill>
                  <a:schemeClr val="tx1"/>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■第三者</a:t>
            </a:r>
            <a:r>
              <a:rPr lang="ja-JP" altLang="en-US" sz="1400" dirty="0">
                <a:solidFill>
                  <a:schemeClr val="tx1"/>
                </a:solidFill>
                <a:latin typeface="HGSｺﾞｼｯｸM" panose="020B0600000000000000" pitchFamily="50" charset="-128"/>
                <a:ea typeface="HGSｺﾞｼｯｸM" panose="020B0600000000000000" pitchFamily="50" charset="-128"/>
              </a:rPr>
              <a:t>機関</a:t>
            </a:r>
            <a:r>
              <a:rPr lang="ja-JP" altLang="en-US" sz="1400" dirty="0" smtClean="0">
                <a:solidFill>
                  <a:schemeClr val="tx1"/>
                </a:solidFill>
                <a:latin typeface="HGSｺﾞｼｯｸM" panose="020B0600000000000000" pitchFamily="50" charset="-128"/>
                <a:ea typeface="HGSｺﾞｼｯｸM" panose="020B0600000000000000" pitchFamily="50" charset="-128"/>
              </a:rPr>
              <a:t>は</a:t>
            </a:r>
            <a:r>
              <a:rPr lang="en-US" altLang="ja-JP" sz="1400" dirty="0" smtClean="0">
                <a:solidFill>
                  <a:schemeClr val="tx1"/>
                </a:solidFill>
                <a:latin typeface="HGSｺﾞｼｯｸM" panose="020B0600000000000000" pitchFamily="50" charset="-128"/>
                <a:ea typeface="HGSｺﾞｼｯｸM" panose="020B0600000000000000" pitchFamily="50" charset="-128"/>
              </a:rPr>
              <a:t>,</a:t>
            </a:r>
            <a:r>
              <a:rPr lang="ja-JP" altLang="en-US" sz="1400" dirty="0" smtClean="0">
                <a:solidFill>
                  <a:schemeClr val="tx1"/>
                </a:solidFill>
                <a:latin typeface="HGSｺﾞｼｯｸM" panose="020B0600000000000000" pitchFamily="50" charset="-128"/>
                <a:ea typeface="HGSｺﾞｼｯｸM" panose="020B0600000000000000" pitchFamily="50" charset="-128"/>
              </a:rPr>
              <a:t>医療</a:t>
            </a:r>
            <a:r>
              <a:rPr lang="ja-JP" altLang="en-US" sz="1400" dirty="0">
                <a:solidFill>
                  <a:schemeClr val="tx1"/>
                </a:solidFill>
                <a:latin typeface="HGSｺﾞｼｯｸM" panose="020B0600000000000000" pitchFamily="50" charset="-128"/>
                <a:ea typeface="HGSｺﾞｼｯｸM" panose="020B0600000000000000" pitchFamily="50" charset="-128"/>
              </a:rPr>
              <a:t>機関が行った</a:t>
            </a:r>
            <a:r>
              <a:rPr lang="ja-JP" altLang="en-US" sz="1400" dirty="0" smtClean="0">
                <a:solidFill>
                  <a:schemeClr val="tx1"/>
                </a:solidFill>
                <a:latin typeface="HGSｺﾞｼｯｸM" panose="020B0600000000000000" pitchFamily="50" charset="-128"/>
                <a:ea typeface="HGSｺﾞｼｯｸM" panose="020B0600000000000000" pitchFamily="50" charset="-128"/>
              </a:rPr>
              <a:t>調査の報告</a:t>
            </a:r>
            <a:r>
              <a:rPr lang="ja-JP" altLang="en-US" sz="1400" dirty="0">
                <a:solidFill>
                  <a:schemeClr val="tx1"/>
                </a:solidFill>
                <a:latin typeface="HGSｺﾞｼｯｸM" panose="020B0600000000000000" pitchFamily="50" charset="-128"/>
                <a:ea typeface="HGSｺﾞｼｯｸM" panose="020B0600000000000000" pitchFamily="50" charset="-128"/>
              </a:rPr>
              <a:t>に係る整理・分析（④</a:t>
            </a:r>
            <a:r>
              <a:rPr lang="ja-JP" altLang="en-US" sz="1400" dirty="0" smtClean="0">
                <a:solidFill>
                  <a:schemeClr val="tx1"/>
                </a:solidFill>
                <a:latin typeface="HGSｺﾞｼｯｸM" panose="020B0600000000000000" pitchFamily="50" charset="-128"/>
                <a:ea typeface="HGSｺﾞｼｯｸM" panose="020B0600000000000000" pitchFamily="50" charset="-128"/>
              </a:rPr>
              <a:t>）を行い</a:t>
            </a:r>
            <a:r>
              <a:rPr lang="en-US" altLang="ja-JP" sz="1400" dirty="0" smtClean="0">
                <a:solidFill>
                  <a:schemeClr val="tx1"/>
                </a:solidFill>
                <a:latin typeface="HGSｺﾞｼｯｸM" panose="020B0600000000000000" pitchFamily="50" charset="-128"/>
                <a:ea typeface="HGSｺﾞｼｯｸM" panose="020B0600000000000000" pitchFamily="50" charset="-128"/>
              </a:rPr>
              <a:t>,</a:t>
            </a:r>
            <a:r>
              <a:rPr lang="ja-JP" altLang="en-US" sz="1400" dirty="0" smtClean="0">
                <a:solidFill>
                  <a:schemeClr val="tx1"/>
                </a:solidFill>
                <a:latin typeface="HGSｺﾞｼｯｸM" panose="020B0600000000000000" pitchFamily="50" charset="-128"/>
                <a:ea typeface="HGSｺﾞｼｯｸM" panose="020B0600000000000000" pitchFamily="50" charset="-128"/>
              </a:rPr>
              <a:t>再発</a:t>
            </a:r>
            <a:r>
              <a:rPr lang="ja-JP" altLang="en-US" sz="1400" dirty="0">
                <a:solidFill>
                  <a:schemeClr val="tx1"/>
                </a:solidFill>
                <a:latin typeface="HGSｺﾞｼｯｸM" panose="020B0600000000000000" pitchFamily="50" charset="-128"/>
                <a:ea typeface="HGSｺﾞｼｯｸM" panose="020B0600000000000000" pitchFamily="50" charset="-128"/>
              </a:rPr>
              <a:t>の防止に</a:t>
            </a:r>
            <a:r>
              <a:rPr lang="ja-JP" altLang="en-US" sz="1400" dirty="0" smtClean="0">
                <a:solidFill>
                  <a:schemeClr val="tx1"/>
                </a:solidFill>
                <a:latin typeface="HGSｺﾞｼｯｸM" panose="020B0600000000000000" pitchFamily="50" charset="-128"/>
                <a:ea typeface="HGSｺﾞｼｯｸM" panose="020B0600000000000000" pitchFamily="50" charset="-128"/>
              </a:rPr>
              <a:t>関する普及</a:t>
            </a:r>
            <a:r>
              <a:rPr lang="ja-JP" altLang="en-US" sz="1400" dirty="0">
                <a:solidFill>
                  <a:schemeClr val="tx1"/>
                </a:solidFill>
                <a:latin typeface="HGSｺﾞｼｯｸM" panose="020B0600000000000000" pitchFamily="50" charset="-128"/>
                <a:ea typeface="HGSｺﾞｼｯｸM" panose="020B0600000000000000" pitchFamily="50" charset="-128"/>
              </a:rPr>
              <a:t>啓発を行う。</a:t>
            </a:r>
            <a:endParaRPr lang="en-US" altLang="ja-JP" sz="1400" dirty="0">
              <a:solidFill>
                <a:schemeClr val="tx1"/>
              </a:solidFill>
              <a:latin typeface="HGSｺﾞｼｯｸM" panose="020B0600000000000000" pitchFamily="50" charset="-128"/>
              <a:ea typeface="HGSｺﾞｼｯｸM" panose="020B0600000000000000" pitchFamily="50" charset="-128"/>
            </a:endParaRPr>
          </a:p>
          <a:p>
            <a:pPr marL="90488" indent="-90488" fontAlgn="base">
              <a:lnSpc>
                <a:spcPts val="1800"/>
              </a:lnSpc>
              <a:spcBef>
                <a:spcPts val="600"/>
              </a:spcBef>
              <a:spcAft>
                <a:spcPct val="0"/>
              </a:spcAft>
              <a:tabLst>
                <a:tab pos="174625" algn="l"/>
              </a:tabLst>
            </a:pPr>
            <a:r>
              <a:rPr lang="en-US" altLang="ja-JP" sz="1400" dirty="0">
                <a:solidFill>
                  <a:schemeClr val="tx1"/>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医療</a:t>
            </a:r>
            <a:r>
              <a:rPr lang="ja-JP" altLang="en-US" sz="1400" b="1" dirty="0">
                <a:solidFill>
                  <a:schemeClr val="tx1"/>
                </a:solidFill>
                <a:latin typeface="HGSｺﾞｼｯｸM" panose="020B0600000000000000" pitchFamily="50" charset="-128"/>
                <a:ea typeface="HGSｺﾞｼｯｸM" panose="020B0600000000000000" pitchFamily="50" charset="-128"/>
              </a:rPr>
              <a:t>機関又は</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遺族から依頼</a:t>
            </a:r>
            <a:r>
              <a:rPr lang="ja-JP" altLang="en-US" sz="1400" dirty="0" smtClean="0">
                <a:solidFill>
                  <a:schemeClr val="tx1"/>
                </a:solidFill>
                <a:latin typeface="HGSｺﾞｼｯｸM" panose="020B0600000000000000" pitchFamily="50" charset="-128"/>
                <a:ea typeface="HGSｺﾞｼｯｸM" panose="020B0600000000000000" pitchFamily="50" charset="-128"/>
              </a:rPr>
              <a:t>（⑤）により</a:t>
            </a:r>
            <a:r>
              <a:rPr lang="en-US" altLang="ja-JP" sz="1400" dirty="0" smtClean="0">
                <a:solidFill>
                  <a:schemeClr val="tx1"/>
                </a:solidFill>
                <a:latin typeface="HGSｺﾞｼｯｸM" panose="020B0600000000000000" pitchFamily="50" charset="-128"/>
                <a:ea typeface="HGSｺﾞｼｯｸM" panose="020B0600000000000000" pitchFamily="50" charset="-128"/>
              </a:rPr>
              <a:t>,</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第三者</a:t>
            </a:r>
            <a:r>
              <a:rPr lang="ja-JP" altLang="en-US" sz="1400" b="1" dirty="0">
                <a:solidFill>
                  <a:schemeClr val="tx1"/>
                </a:solidFill>
                <a:latin typeface="HGSｺﾞｼｯｸM" panose="020B0600000000000000" pitchFamily="50" charset="-128"/>
                <a:ea typeface="HGSｺﾞｼｯｸM" panose="020B0600000000000000" pitchFamily="50" charset="-128"/>
              </a:rPr>
              <a:t>機関が</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調査し</a:t>
            </a:r>
            <a:r>
              <a:rPr lang="ja-JP" altLang="en-US" sz="1400" dirty="0" smtClean="0">
                <a:solidFill>
                  <a:schemeClr val="tx1"/>
                </a:solidFill>
                <a:latin typeface="HGSｺﾞｼｯｸM" panose="020B0600000000000000" pitchFamily="50" charset="-128"/>
                <a:ea typeface="HGSｺﾞｼｯｸM" panose="020B0600000000000000" pitchFamily="50" charset="-128"/>
              </a:rPr>
              <a:t>（⑥）</a:t>
            </a:r>
            <a:r>
              <a:rPr lang="en-US" altLang="ja-JP" sz="1400" dirty="0" smtClean="0">
                <a:solidFill>
                  <a:schemeClr val="tx1"/>
                </a:solidFill>
                <a:latin typeface="HGSｺﾞｼｯｸM" panose="020B0600000000000000" pitchFamily="50" charset="-128"/>
                <a:ea typeface="HGSｺﾞｼｯｸM" panose="020B0600000000000000" pitchFamily="50" charset="-128"/>
              </a:rPr>
              <a:t>,</a:t>
            </a:r>
            <a:r>
              <a:rPr lang="ja-JP" altLang="en-US" sz="1400" dirty="0" smtClean="0">
                <a:solidFill>
                  <a:schemeClr val="tx1"/>
                </a:solidFill>
                <a:latin typeface="HGSｺﾞｼｯｸM" panose="020B0600000000000000" pitchFamily="50" charset="-128"/>
                <a:ea typeface="HGSｺﾞｼｯｸM" panose="020B0600000000000000" pitchFamily="50" charset="-128"/>
              </a:rPr>
              <a:t>結果を</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医療機関及び遺族へ報告</a:t>
            </a:r>
            <a:r>
              <a:rPr lang="ja-JP" altLang="en-US" sz="1400" dirty="0">
                <a:solidFill>
                  <a:schemeClr val="tx1"/>
                </a:solidFill>
                <a:latin typeface="HGSｺﾞｼｯｸM" panose="020B0600000000000000" pitchFamily="50" charset="-128"/>
                <a:ea typeface="HGSｺﾞｼｯｸM" panose="020B0600000000000000" pitchFamily="50" charset="-128"/>
              </a:rPr>
              <a:t>（⑦</a:t>
            </a:r>
            <a:r>
              <a:rPr lang="ja-JP" altLang="en-US" sz="1400" dirty="0" smtClean="0">
                <a:solidFill>
                  <a:schemeClr val="tx1"/>
                </a:solidFill>
                <a:latin typeface="HGSｺﾞｼｯｸM" panose="020B0600000000000000" pitchFamily="50" charset="-128"/>
                <a:ea typeface="HGSｺﾞｼｯｸM" panose="020B0600000000000000" pitchFamily="50" charset="-128"/>
              </a:rPr>
              <a:t>）する。</a:t>
            </a:r>
            <a:endParaRPr lang="en-US" altLang="ja-JP" sz="1500" dirty="0" smtClean="0">
              <a:solidFill>
                <a:schemeClr val="tx1"/>
              </a:solidFill>
              <a:latin typeface="HGSｺﾞｼｯｸM" panose="020B0600000000000000" pitchFamily="50" charset="-128"/>
              <a:ea typeface="HGSｺﾞｼｯｸM" panose="020B0600000000000000" pitchFamily="50" charset="-128"/>
            </a:endParaRPr>
          </a:p>
          <a:p>
            <a:pPr>
              <a:lnSpc>
                <a:spcPts val="300"/>
              </a:lnSpc>
            </a:pPr>
            <a:r>
              <a:rPr lang="ja-JP" altLang="en-US" sz="1200" dirty="0" smtClean="0">
                <a:solidFill>
                  <a:schemeClr val="tx1"/>
                </a:solidFill>
                <a:latin typeface="HGSｺﾞｼｯｸM" panose="020B0600000000000000" pitchFamily="50" charset="-128"/>
                <a:ea typeface="HGSｺﾞｼｯｸM" panose="020B0600000000000000" pitchFamily="50" charset="-128"/>
              </a:rPr>
              <a:t>　</a:t>
            </a:r>
            <a:r>
              <a:rPr lang="ja-JP" altLang="en-US" sz="1200" dirty="0">
                <a:solidFill>
                  <a:schemeClr val="tx1"/>
                </a:solidFill>
                <a:latin typeface="HGSｺﾞｼｯｸM" panose="020B0600000000000000" pitchFamily="50" charset="-128"/>
                <a:ea typeface="HGSｺﾞｼｯｸM" panose="020B0600000000000000" pitchFamily="50" charset="-128"/>
              </a:rPr>
              <a:t>　</a:t>
            </a:r>
            <a:endParaRPr lang="en-US" altLang="ja-JP" sz="1200" dirty="0" smtClean="0">
              <a:solidFill>
                <a:schemeClr val="tx1"/>
              </a:solidFill>
              <a:latin typeface="HGSｺﾞｼｯｸM" panose="020B0600000000000000" pitchFamily="50" charset="-128"/>
              <a:ea typeface="HGSｺﾞｼｯｸM" panose="020B0600000000000000" pitchFamily="50" charset="-128"/>
            </a:endParaRPr>
          </a:p>
          <a:p>
            <a:pPr marL="1978025" indent="-1978025">
              <a:lnSpc>
                <a:spcPct val="140000"/>
              </a:lnSpc>
            </a:pPr>
            <a:r>
              <a:rPr lang="ja-JP" altLang="en-US" sz="1200" b="1" dirty="0" smtClean="0">
                <a:solidFill>
                  <a:schemeClr val="tx1"/>
                </a:solidFill>
                <a:latin typeface="HGSｺﾞｼｯｸM" panose="020B0600000000000000" pitchFamily="50" charset="-128"/>
                <a:ea typeface="HGSｺﾞｼｯｸM" panose="020B0600000000000000" pitchFamily="50" charset="-128"/>
              </a:rPr>
              <a:t>　　</a:t>
            </a:r>
            <a:r>
              <a:rPr lang="en-US" altLang="ja-JP" sz="1200" b="1" dirty="0" smtClean="0">
                <a:solidFill>
                  <a:schemeClr val="tx1"/>
                </a:solidFill>
                <a:latin typeface="HGSｺﾞｼｯｸM" panose="020B0600000000000000" pitchFamily="50" charset="-128"/>
                <a:ea typeface="HGSｺﾞｼｯｸM" panose="020B0600000000000000" pitchFamily="50" charset="-128"/>
              </a:rPr>
              <a:t>※</a:t>
            </a:r>
            <a:r>
              <a:rPr lang="ja-JP" altLang="en-US" sz="1300" b="1" dirty="0" smtClean="0">
                <a:solidFill>
                  <a:schemeClr val="tx1"/>
                </a:solidFill>
                <a:latin typeface="HGSｺﾞｼｯｸM" panose="020B0600000000000000" pitchFamily="50" charset="-128"/>
                <a:ea typeface="HGSｺﾞｼｯｸM" panose="020B0600000000000000" pitchFamily="50" charset="-128"/>
              </a:rPr>
              <a:t>厚労大臣指定民間組織：</a:t>
            </a:r>
            <a:r>
              <a:rPr lang="ja-JP" altLang="en-US" sz="1300" dirty="0" smtClean="0">
                <a:solidFill>
                  <a:schemeClr val="tx1"/>
                </a:solidFill>
                <a:latin typeface="HGSｺﾞｼｯｸM" panose="020B0600000000000000" pitchFamily="50" charset="-128"/>
                <a:ea typeface="HGSｺﾞｼｯｸM" panose="020B0600000000000000" pitchFamily="50" charset="-128"/>
              </a:rPr>
              <a:t>（</a:t>
            </a:r>
            <a:r>
              <a:rPr lang="en-US" altLang="ja-JP" sz="1300" dirty="0" smtClean="0">
                <a:solidFill>
                  <a:schemeClr val="tx1"/>
                </a:solidFill>
                <a:latin typeface="HGSｺﾞｼｯｸM" panose="020B0600000000000000" pitchFamily="50" charset="-128"/>
                <a:ea typeface="HGSｺﾞｼｯｸM" panose="020B0600000000000000" pitchFamily="50" charset="-128"/>
              </a:rPr>
              <a:t>1</a:t>
            </a:r>
            <a:r>
              <a:rPr lang="ja-JP" altLang="en-US" sz="1300" dirty="0" smtClean="0">
                <a:solidFill>
                  <a:schemeClr val="tx1"/>
                </a:solidFill>
                <a:latin typeface="HGSｺﾞｼｯｸM" panose="020B0600000000000000" pitchFamily="50" charset="-128"/>
                <a:ea typeface="HGSｺﾞｼｯｸM" panose="020B0600000000000000" pitchFamily="50" charset="-128"/>
              </a:rPr>
              <a:t>）医療機関への助言、（</a:t>
            </a:r>
            <a:r>
              <a:rPr lang="en-US" altLang="ja-JP" sz="1300" dirty="0" smtClean="0">
                <a:solidFill>
                  <a:schemeClr val="tx1"/>
                </a:solidFill>
                <a:latin typeface="HGSｺﾞｼｯｸM" panose="020B0600000000000000" pitchFamily="50" charset="-128"/>
                <a:ea typeface="HGSｺﾞｼｯｸM" panose="020B0600000000000000" pitchFamily="50" charset="-128"/>
              </a:rPr>
              <a:t>2</a:t>
            </a:r>
            <a:r>
              <a:rPr lang="ja-JP" altLang="en-US" sz="1300" dirty="0" smtClean="0">
                <a:solidFill>
                  <a:schemeClr val="tx1"/>
                </a:solidFill>
                <a:latin typeface="HGSｺﾞｼｯｸM" panose="020B0600000000000000" pitchFamily="50" charset="-128"/>
                <a:ea typeface="HGSｺﾞｼｯｸM" panose="020B0600000000000000" pitchFamily="50" charset="-128"/>
              </a:rPr>
              <a:t>）院内調査結果の</a:t>
            </a:r>
            <a:r>
              <a:rPr lang="ja-JP" altLang="en-US" sz="1300" dirty="0">
                <a:solidFill>
                  <a:schemeClr val="tx1"/>
                </a:solidFill>
                <a:latin typeface="HGSｺﾞｼｯｸM" panose="020B0600000000000000" pitchFamily="50" charset="-128"/>
                <a:ea typeface="HGSｺﾞｼｯｸM" panose="020B0600000000000000" pitchFamily="50" charset="-128"/>
              </a:rPr>
              <a:t>整理</a:t>
            </a:r>
            <a:r>
              <a:rPr lang="ja-JP" altLang="en-US" sz="1300" dirty="0" smtClean="0">
                <a:solidFill>
                  <a:schemeClr val="tx1"/>
                </a:solidFill>
                <a:latin typeface="HGSｺﾞｼｯｸM" panose="020B0600000000000000" pitchFamily="50" charset="-128"/>
                <a:ea typeface="HGSｺﾞｼｯｸM" panose="020B0600000000000000" pitchFamily="50" charset="-128"/>
              </a:rPr>
              <a:t>・分析、（</a:t>
            </a:r>
            <a:r>
              <a:rPr lang="en-US" altLang="ja-JP" sz="1300" dirty="0" smtClean="0">
                <a:solidFill>
                  <a:schemeClr val="tx1"/>
                </a:solidFill>
                <a:latin typeface="HGSｺﾞｼｯｸM" panose="020B0600000000000000" pitchFamily="50" charset="-128"/>
                <a:ea typeface="HGSｺﾞｼｯｸM" panose="020B0600000000000000" pitchFamily="50" charset="-128"/>
              </a:rPr>
              <a:t>3</a:t>
            </a:r>
            <a:r>
              <a:rPr lang="ja-JP" altLang="en-US" sz="1300" dirty="0" smtClean="0">
                <a:solidFill>
                  <a:schemeClr val="tx1"/>
                </a:solidFill>
                <a:latin typeface="HGSｺﾞｼｯｸM" panose="020B0600000000000000" pitchFamily="50" charset="-128"/>
                <a:ea typeface="HGSｺﾞｼｯｸM" panose="020B0600000000000000" pitchFamily="50" charset="-128"/>
              </a:rPr>
              <a:t>）求めに応じて行う調査の実施、</a:t>
            </a:r>
            <a:endParaRPr lang="en-US" altLang="ja-JP" sz="1300" dirty="0" smtClean="0">
              <a:solidFill>
                <a:schemeClr val="tx1"/>
              </a:solidFill>
              <a:latin typeface="HGSｺﾞｼｯｸM" panose="020B0600000000000000" pitchFamily="50" charset="-128"/>
              <a:ea typeface="HGSｺﾞｼｯｸM" panose="020B0600000000000000" pitchFamily="50" charset="-128"/>
            </a:endParaRPr>
          </a:p>
          <a:p>
            <a:pPr marL="1978025" indent="-1978025"/>
            <a:r>
              <a:rPr lang="ja-JP" altLang="en-US" sz="1300" dirty="0" smtClean="0">
                <a:latin typeface="HGSｺﾞｼｯｸM" panose="020B0600000000000000" pitchFamily="50" charset="-128"/>
                <a:ea typeface="HGSｺﾞｼｯｸM" panose="020B0600000000000000" pitchFamily="50" charset="-128"/>
              </a:rPr>
              <a:t>　　　　</a:t>
            </a:r>
            <a:r>
              <a:rPr lang="ja-JP" altLang="en-US" sz="1300" dirty="0" smtClean="0">
                <a:solidFill>
                  <a:schemeClr val="tx1"/>
                </a:solidFill>
                <a:latin typeface="HGSｺﾞｼｯｸM" panose="020B0600000000000000" pitchFamily="50" charset="-128"/>
                <a:ea typeface="HGSｺﾞｼｯｸM" panose="020B0600000000000000" pitchFamily="50" charset="-128"/>
              </a:rPr>
              <a:t>（</a:t>
            </a:r>
            <a:r>
              <a:rPr lang="en-US" altLang="ja-JP" sz="1300" dirty="0" smtClean="0">
                <a:solidFill>
                  <a:schemeClr val="tx1"/>
                </a:solidFill>
                <a:latin typeface="HGSｺﾞｼｯｸM" panose="020B0600000000000000" pitchFamily="50" charset="-128"/>
                <a:ea typeface="HGSｺﾞｼｯｸM" panose="020B0600000000000000" pitchFamily="50" charset="-128"/>
              </a:rPr>
              <a:t>4</a:t>
            </a:r>
            <a:r>
              <a:rPr lang="ja-JP" altLang="en-US" sz="1300" dirty="0" smtClean="0">
                <a:solidFill>
                  <a:schemeClr val="tx1"/>
                </a:solidFill>
                <a:latin typeface="HGSｺﾞｼｯｸM" panose="020B0600000000000000" pitchFamily="50" charset="-128"/>
                <a:ea typeface="HGSｺﾞｼｯｸM" panose="020B0600000000000000" pitchFamily="50" charset="-128"/>
              </a:rPr>
              <a:t>）再発の防止の普及啓発、（</a:t>
            </a:r>
            <a:r>
              <a:rPr lang="en-US" altLang="ja-JP" sz="1300" dirty="0" smtClean="0">
                <a:solidFill>
                  <a:schemeClr val="tx1"/>
                </a:solidFill>
                <a:latin typeface="HGSｺﾞｼｯｸM" panose="020B0600000000000000" pitchFamily="50" charset="-128"/>
                <a:ea typeface="HGSｺﾞｼｯｸM" panose="020B0600000000000000" pitchFamily="50" charset="-128"/>
              </a:rPr>
              <a:t>5</a:t>
            </a:r>
            <a:r>
              <a:rPr lang="ja-JP" altLang="en-US" sz="1300" dirty="0" smtClean="0">
                <a:solidFill>
                  <a:schemeClr val="tx1"/>
                </a:solidFill>
                <a:latin typeface="HGSｺﾞｼｯｸM" panose="020B0600000000000000" pitchFamily="50" charset="-128"/>
                <a:ea typeface="HGSｺﾞｼｯｸM" panose="020B0600000000000000" pitchFamily="50" charset="-128"/>
              </a:rPr>
              <a:t>）調査に携わる者への研修等を適切かつ確実に行うことが出来る民間組織。</a:t>
            </a:r>
            <a:endParaRPr lang="en-US" altLang="ja-JP" sz="1300" dirty="0" smtClean="0">
              <a:solidFill>
                <a:schemeClr val="tx1"/>
              </a:solidFill>
              <a:latin typeface="HGSｺﾞｼｯｸM" panose="020B0600000000000000" pitchFamily="50" charset="-128"/>
              <a:ea typeface="HGSｺﾞｼｯｸM" panose="020B0600000000000000" pitchFamily="50" charset="-128"/>
            </a:endParaRPr>
          </a:p>
        </p:txBody>
      </p:sp>
      <p:cxnSp>
        <p:nvCxnSpPr>
          <p:cNvPr id="63" name="直線コネクタ 62"/>
          <p:cNvCxnSpPr/>
          <p:nvPr/>
        </p:nvCxnSpPr>
        <p:spPr>
          <a:xfrm rot="16200000" flipV="1">
            <a:off x="8496914" y="4218256"/>
            <a:ext cx="0" cy="531692"/>
          </a:xfrm>
          <a:prstGeom prst="line">
            <a:avLst/>
          </a:prstGeom>
          <a:ln w="38100" cmpd="sng">
            <a:solidFill>
              <a:schemeClr val="tx1"/>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257507" y="6341915"/>
            <a:ext cx="184666" cy="246221"/>
          </a:xfrm>
          <a:prstGeom prst="rect">
            <a:avLst/>
          </a:prstGeom>
          <a:noFill/>
          <a:ln>
            <a:solidFill>
              <a:schemeClr val="bg1">
                <a:alpha val="0"/>
              </a:schemeClr>
            </a:solidFill>
          </a:ln>
        </p:spPr>
        <p:txBody>
          <a:bodyPr wrap="none" rtlCol="0" anchor="ctr">
            <a:spAutoFit/>
          </a:bodyPr>
          <a:lstStyle/>
          <a:p>
            <a:endParaRPr kumimoji="1" lang="ja-JP" altLang="en-US" sz="1000" dirty="0"/>
          </a:p>
        </p:txBody>
      </p:sp>
      <p:cxnSp>
        <p:nvCxnSpPr>
          <p:cNvPr id="109" name="直線コネクタ 108"/>
          <p:cNvCxnSpPr/>
          <p:nvPr/>
        </p:nvCxnSpPr>
        <p:spPr>
          <a:xfrm>
            <a:off x="455159" y="3719594"/>
            <a:ext cx="0" cy="237010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H="1">
            <a:off x="453585" y="3733150"/>
            <a:ext cx="3050051"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429615" y="6110866"/>
            <a:ext cx="3093322" cy="15589"/>
          </a:xfrm>
          <a:prstGeom prst="straightConnector1">
            <a:avLst/>
          </a:prstGeom>
          <a:ln w="3810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3522937" y="5440283"/>
            <a:ext cx="5333320" cy="902644"/>
          </a:xfrm>
          <a:prstGeom prst="rect">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schemeClr val="tx1"/>
                </a:solidFill>
                <a:effectLst>
                  <a:outerShdw blurRad="38100" dist="38100" dir="2700000" algn="tl">
                    <a:srgbClr val="000000">
                      <a:alpha val="43137"/>
                    </a:srgbClr>
                  </a:outerShdw>
                </a:effectLst>
              </a:rPr>
              <a:t>　　　</a:t>
            </a:r>
            <a:endParaRPr lang="en-US" altLang="ja-JP" b="1" dirty="0" smtClean="0">
              <a:solidFill>
                <a:schemeClr val="tx1"/>
              </a:solidFill>
              <a:effectLst>
                <a:outerShdw blurRad="38100" dist="38100" dir="2700000" algn="tl">
                  <a:srgbClr val="000000">
                    <a:alpha val="43137"/>
                  </a:srgbClr>
                </a:outerShdw>
              </a:effectLst>
            </a:endParaRPr>
          </a:p>
          <a:p>
            <a:pPr algn="ctr"/>
            <a:endParaRPr kumimoji="1" lang="en-US" altLang="ja-JP" b="1" dirty="0" smtClean="0">
              <a:solidFill>
                <a:schemeClr val="tx1"/>
              </a:solidFill>
              <a:effectLst>
                <a:outerShdw blurRad="38100" dist="38100" dir="2700000" algn="tl">
                  <a:srgbClr val="000000">
                    <a:alpha val="43137"/>
                  </a:srgbClr>
                </a:outerShdw>
              </a:effectLst>
            </a:endParaRPr>
          </a:p>
          <a:p>
            <a:pPr algn="ctr"/>
            <a:endParaRPr lang="en-US" altLang="ja-JP" b="1" dirty="0" smtClean="0">
              <a:solidFill>
                <a:schemeClr val="tx1"/>
              </a:solidFill>
              <a:effectLst>
                <a:outerShdw blurRad="38100" dist="38100" dir="2700000" algn="tl">
                  <a:srgbClr val="000000">
                    <a:alpha val="43137"/>
                  </a:srgbClr>
                </a:outerShdw>
              </a:effectLst>
            </a:endParaRPr>
          </a:p>
          <a:p>
            <a:pPr algn="ctr"/>
            <a:endParaRPr kumimoji="1" lang="ja-JP" altLang="en-US" b="1" dirty="0">
              <a:solidFill>
                <a:schemeClr val="tx1"/>
              </a:solidFill>
              <a:effectLst>
                <a:outerShdw blurRad="38100" dist="38100" dir="2700000" algn="tl">
                  <a:srgbClr val="000000">
                    <a:alpha val="43137"/>
                  </a:srgbClr>
                </a:outerShdw>
              </a:effectLst>
            </a:endParaRPr>
          </a:p>
        </p:txBody>
      </p:sp>
      <p:grpSp>
        <p:nvGrpSpPr>
          <p:cNvPr id="30" name="図形グループ 29"/>
          <p:cNvGrpSpPr/>
          <p:nvPr/>
        </p:nvGrpSpPr>
        <p:grpSpPr>
          <a:xfrm>
            <a:off x="4117014" y="4682045"/>
            <a:ext cx="1289317" cy="511422"/>
            <a:chOff x="3810834" y="4557305"/>
            <a:chExt cx="1289317" cy="511422"/>
          </a:xfrm>
        </p:grpSpPr>
        <p:sp>
          <p:nvSpPr>
            <p:cNvPr id="28" name="正方形/長方形 27"/>
            <p:cNvSpPr/>
            <p:nvPr/>
          </p:nvSpPr>
          <p:spPr>
            <a:xfrm>
              <a:off x="3991552" y="4581450"/>
              <a:ext cx="952530" cy="4422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3810834" y="4557305"/>
              <a:ext cx="1289317" cy="511422"/>
            </a:xfrm>
            <a:prstGeom prst="rect">
              <a:avLst/>
            </a:prstGeom>
            <a:noFill/>
            <a:ln>
              <a:noFill/>
            </a:ln>
          </p:spPr>
          <p:txBody>
            <a:bodyPr wrap="square" rtlCol="0" anchor="ctr">
              <a:spAutoFit/>
            </a:bodyPr>
            <a:lstStyle/>
            <a:p>
              <a:pPr>
                <a:lnSpc>
                  <a:spcPct val="90000"/>
                </a:lnSpc>
              </a:pPr>
              <a:r>
                <a:rPr kumimoji="1" lang="ja-JP" altLang="en-US" sz="1600" b="1" dirty="0" smtClean="0">
                  <a:solidFill>
                    <a:schemeClr val="tx1"/>
                  </a:solidFill>
                </a:rPr>
                <a:t>　③報告</a:t>
              </a:r>
              <a:endParaRPr kumimoji="1" lang="en-US" altLang="ja-JP" sz="1600" b="1" dirty="0" smtClean="0">
                <a:solidFill>
                  <a:schemeClr val="tx1"/>
                </a:solidFill>
              </a:endParaRPr>
            </a:p>
            <a:p>
              <a:pPr>
                <a:lnSpc>
                  <a:spcPct val="90000"/>
                </a:lnSpc>
              </a:pPr>
              <a:r>
                <a:rPr lang="ja-JP" altLang="en-US" sz="1400" b="1" dirty="0" smtClean="0">
                  <a:solidFill>
                    <a:schemeClr val="tx1"/>
                  </a:solidFill>
                </a:rPr>
                <a:t>　　</a:t>
              </a:r>
              <a:r>
                <a:rPr lang="ja-JP" altLang="en-US" sz="1200" b="1" dirty="0" smtClean="0">
                  <a:solidFill>
                    <a:schemeClr val="tx1"/>
                  </a:solidFill>
                </a:rPr>
                <a:t>（調査結果）</a:t>
              </a:r>
              <a:endParaRPr kumimoji="1" lang="ja-JP" altLang="en-US" sz="1200" b="1" dirty="0">
                <a:solidFill>
                  <a:schemeClr val="tx1"/>
                </a:solidFill>
              </a:endParaRPr>
            </a:p>
          </p:txBody>
        </p:sp>
      </p:grpSp>
      <p:sp>
        <p:nvSpPr>
          <p:cNvPr id="82" name="正方形/長方形 81"/>
          <p:cNvSpPr/>
          <p:nvPr/>
        </p:nvSpPr>
        <p:spPr>
          <a:xfrm>
            <a:off x="3481263" y="5775183"/>
            <a:ext cx="2311131" cy="57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1600" b="1" dirty="0" smtClean="0">
                <a:solidFill>
                  <a:schemeClr val="bg1"/>
                </a:solidFill>
                <a:effectLst>
                  <a:outerShdw blurRad="38100" dist="38100" dir="2700000" algn="tl">
                    <a:srgbClr val="000000">
                      <a:alpha val="43137"/>
                    </a:srgbClr>
                  </a:outerShdw>
                </a:effectLst>
              </a:rPr>
              <a:t>第三者機関</a:t>
            </a:r>
            <a:endParaRPr lang="en-US" altLang="ja-JP" sz="1600" b="1" dirty="0" smtClean="0">
              <a:solidFill>
                <a:schemeClr val="bg1"/>
              </a:solidFill>
              <a:effectLst>
                <a:outerShdw blurRad="38100" dist="38100" dir="2700000" algn="tl">
                  <a:srgbClr val="000000">
                    <a:alpha val="43137"/>
                  </a:srgbClr>
                </a:outerShdw>
              </a:effectLst>
            </a:endParaRPr>
          </a:p>
          <a:p>
            <a:pPr algn="ctr"/>
            <a:r>
              <a:rPr kumimoji="1" lang="ja-JP" altLang="en-US" sz="1200" b="1" dirty="0" smtClean="0">
                <a:solidFill>
                  <a:schemeClr val="bg1"/>
                </a:solidFill>
                <a:effectLst>
                  <a:outerShdw blurRad="38100" dist="38100" dir="2700000" algn="tl">
                    <a:srgbClr val="000000">
                      <a:alpha val="43137"/>
                    </a:srgbClr>
                  </a:outerShdw>
                </a:effectLst>
              </a:rPr>
              <a:t>（</a:t>
            </a:r>
            <a:r>
              <a:rPr lang="ja-JP" altLang="en-US" sz="1200" dirty="0">
                <a:solidFill>
                  <a:schemeClr val="bg1"/>
                </a:solidFill>
                <a:latin typeface="+mn-ea"/>
              </a:rPr>
              <a:t>医療事故調査・支援</a:t>
            </a:r>
            <a:r>
              <a:rPr lang="ja-JP" altLang="en-US" sz="1200" dirty="0" smtClean="0">
                <a:solidFill>
                  <a:schemeClr val="bg1"/>
                </a:solidFill>
                <a:latin typeface="+mn-ea"/>
              </a:rPr>
              <a:t>センター</a:t>
            </a:r>
            <a:r>
              <a:rPr kumimoji="1" lang="ja-JP" altLang="en-US" sz="1200" b="1" dirty="0" smtClean="0">
                <a:solidFill>
                  <a:schemeClr val="bg1"/>
                </a:solidFill>
                <a:effectLst>
                  <a:outerShdw blurRad="38100" dist="38100" dir="2700000" algn="tl">
                    <a:srgbClr val="000000">
                      <a:alpha val="43137"/>
                    </a:srgbClr>
                  </a:outerShdw>
                </a:effectLst>
              </a:rPr>
              <a:t>）</a:t>
            </a:r>
            <a:endParaRPr kumimoji="1" lang="ja-JP" altLang="en-US" sz="1200" dirty="0">
              <a:solidFill>
                <a:schemeClr val="bg1"/>
              </a:solidFill>
              <a:effectLst>
                <a:outerShdw blurRad="38100" dist="38100" dir="2700000" algn="tl">
                  <a:srgbClr val="000000">
                    <a:alpha val="43137"/>
                  </a:srgbClr>
                </a:outerShdw>
              </a:effectLst>
            </a:endParaRPr>
          </a:p>
        </p:txBody>
      </p:sp>
      <p:sp>
        <p:nvSpPr>
          <p:cNvPr id="83" name="テキスト ボックス 82"/>
          <p:cNvSpPr txBox="1"/>
          <p:nvPr/>
        </p:nvSpPr>
        <p:spPr>
          <a:xfrm>
            <a:off x="3534275" y="5452420"/>
            <a:ext cx="2419035" cy="307777"/>
          </a:xfrm>
          <a:prstGeom prst="rect">
            <a:avLst/>
          </a:prstGeom>
          <a:solidFill>
            <a:schemeClr val="tx1"/>
          </a:solidFill>
          <a:ln w="28575">
            <a:solidFill>
              <a:schemeClr val="tx1"/>
            </a:solidFill>
          </a:ln>
        </p:spPr>
        <p:txBody>
          <a:bodyPr wrap="square" rtlCol="0" anchor="ctr">
            <a:spAutoFit/>
          </a:bodyPr>
          <a:lstStyle/>
          <a:p>
            <a:r>
              <a:rPr lang="ja-JP" altLang="en-US" sz="1400" b="1" dirty="0" smtClean="0">
                <a:solidFill>
                  <a:schemeClr val="bg1"/>
                </a:solidFill>
              </a:rPr>
              <a:t>④収集した情報の整理</a:t>
            </a:r>
            <a:r>
              <a:rPr kumimoji="1" lang="ja-JP" altLang="en-US" sz="1400" b="1" dirty="0" smtClean="0">
                <a:solidFill>
                  <a:schemeClr val="bg1"/>
                </a:solidFill>
              </a:rPr>
              <a:t>・分析</a:t>
            </a:r>
            <a:endParaRPr kumimoji="1" lang="ja-JP" altLang="en-US" sz="1400" b="1" dirty="0">
              <a:solidFill>
                <a:schemeClr val="bg1"/>
              </a:solidFill>
            </a:endParaRPr>
          </a:p>
        </p:txBody>
      </p:sp>
      <p:sp>
        <p:nvSpPr>
          <p:cNvPr id="89" name="テキスト ボックス 88"/>
          <p:cNvSpPr txBox="1"/>
          <p:nvPr/>
        </p:nvSpPr>
        <p:spPr>
          <a:xfrm>
            <a:off x="5506614" y="5105727"/>
            <a:ext cx="934291" cy="307777"/>
          </a:xfrm>
          <a:prstGeom prst="rect">
            <a:avLst/>
          </a:prstGeom>
          <a:noFill/>
          <a:ln>
            <a:noFill/>
          </a:ln>
        </p:spPr>
        <p:txBody>
          <a:bodyPr wrap="square" rtlCol="0" anchor="ctr">
            <a:spAutoFit/>
          </a:bodyPr>
          <a:lstStyle/>
          <a:p>
            <a:pPr algn="ctr"/>
            <a:r>
              <a:rPr lang="ja-JP" altLang="en-US" sz="1400" b="1" dirty="0" smtClean="0">
                <a:solidFill>
                  <a:schemeClr val="tx1"/>
                </a:solidFill>
              </a:rPr>
              <a:t>⑤依頼　</a:t>
            </a:r>
            <a:endParaRPr kumimoji="1" lang="ja-JP" altLang="en-US" sz="1400" b="1" dirty="0">
              <a:solidFill>
                <a:schemeClr val="tx1"/>
              </a:solidFill>
            </a:endParaRPr>
          </a:p>
        </p:txBody>
      </p:sp>
      <p:sp>
        <p:nvSpPr>
          <p:cNvPr id="99" name="角丸四角形 98"/>
          <p:cNvSpPr/>
          <p:nvPr/>
        </p:nvSpPr>
        <p:spPr>
          <a:xfrm>
            <a:off x="1132591" y="4584898"/>
            <a:ext cx="2273759" cy="821733"/>
          </a:xfrm>
          <a:prstGeom prst="roundRect">
            <a:avLst>
              <a:gd name="adj" fmla="val 28005"/>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支援団体</a:t>
            </a:r>
            <a:endParaRPr lang="en-US" altLang="ja-JP" sz="1600" b="1" dirty="0" smtClean="0">
              <a:solidFill>
                <a:schemeClr val="tx1"/>
              </a:solidFill>
            </a:endParaRPr>
          </a:p>
        </p:txBody>
      </p:sp>
      <p:sp>
        <p:nvSpPr>
          <p:cNvPr id="101" name="テキスト ボックス 100"/>
          <p:cNvSpPr txBox="1"/>
          <p:nvPr/>
        </p:nvSpPr>
        <p:spPr>
          <a:xfrm>
            <a:off x="6202085" y="5464684"/>
            <a:ext cx="2404702" cy="409552"/>
          </a:xfrm>
          <a:prstGeom prst="rect">
            <a:avLst/>
          </a:prstGeom>
          <a:solidFill>
            <a:srgbClr val="FFFF00"/>
          </a:solidFill>
          <a:ln w="28575">
            <a:solidFill>
              <a:schemeClr val="tx1"/>
            </a:solidFill>
          </a:ln>
        </p:spPr>
        <p:txBody>
          <a:bodyPr wrap="square" rtlCol="0" anchor="ctr">
            <a:spAutoFit/>
          </a:bodyPr>
          <a:lstStyle/>
          <a:p>
            <a:pPr algn="ctr"/>
            <a:endParaRPr lang="en-US" altLang="ja-JP" sz="1400" b="1" dirty="0"/>
          </a:p>
        </p:txBody>
      </p:sp>
      <p:sp>
        <p:nvSpPr>
          <p:cNvPr id="100" name="テキスト ボックス 99"/>
          <p:cNvSpPr txBox="1"/>
          <p:nvPr/>
        </p:nvSpPr>
        <p:spPr>
          <a:xfrm>
            <a:off x="6478011" y="4998649"/>
            <a:ext cx="859076" cy="461665"/>
          </a:xfrm>
          <a:prstGeom prst="rect">
            <a:avLst/>
          </a:prstGeom>
          <a:noFill/>
          <a:ln>
            <a:noFill/>
          </a:ln>
        </p:spPr>
        <p:txBody>
          <a:bodyPr wrap="square" rtlCol="0" anchor="ctr">
            <a:spAutoFit/>
          </a:bodyPr>
          <a:lstStyle/>
          <a:p>
            <a:pPr algn="ctr"/>
            <a:r>
              <a:rPr lang="ja-JP" altLang="en-US" sz="1400" b="1" dirty="0" smtClean="0">
                <a:solidFill>
                  <a:schemeClr val="tx1"/>
                </a:solidFill>
              </a:rPr>
              <a:t>⑦報告</a:t>
            </a:r>
            <a:endParaRPr lang="en-US" altLang="ja-JP" sz="1400" b="1" dirty="0" smtClean="0">
              <a:solidFill>
                <a:schemeClr val="tx1"/>
              </a:solidFill>
            </a:endParaRPr>
          </a:p>
          <a:p>
            <a:pPr algn="ctr"/>
            <a:r>
              <a:rPr lang="ja-JP" altLang="en-US" sz="1000" b="1" dirty="0" smtClean="0">
                <a:solidFill>
                  <a:schemeClr val="tx1"/>
                </a:solidFill>
              </a:rPr>
              <a:t>（調査結果）　</a:t>
            </a:r>
            <a:endParaRPr kumimoji="1" lang="ja-JP" altLang="en-US" sz="1000" b="1" dirty="0">
              <a:solidFill>
                <a:schemeClr val="tx1"/>
              </a:solidFill>
            </a:endParaRPr>
          </a:p>
        </p:txBody>
      </p:sp>
      <p:sp>
        <p:nvSpPr>
          <p:cNvPr id="76" name="テキスト ボックス 75"/>
          <p:cNvSpPr txBox="1"/>
          <p:nvPr/>
        </p:nvSpPr>
        <p:spPr>
          <a:xfrm>
            <a:off x="266139" y="6381364"/>
            <a:ext cx="8420023" cy="446276"/>
          </a:xfrm>
          <a:prstGeom prst="rect">
            <a:avLst/>
          </a:prstGeom>
          <a:solidFill>
            <a:schemeClr val="bg1"/>
          </a:solidFill>
          <a:ln>
            <a:solidFill>
              <a:schemeClr val="bg1">
                <a:alpha val="0"/>
              </a:schemeClr>
            </a:solidFill>
          </a:ln>
        </p:spPr>
        <p:txBody>
          <a:bodyPr wrap="square" rtlCol="0" anchor="ctr">
            <a:spAutoFit/>
          </a:bodyPr>
          <a:lstStyle/>
          <a:p>
            <a:pPr>
              <a:lnSpc>
                <a:spcPts val="1200"/>
              </a:lnSpc>
            </a:pPr>
            <a:r>
              <a:rPr lang="ja-JP" altLang="en-US" sz="1200" dirty="0" smtClean="0">
                <a:solidFill>
                  <a:schemeClr val="tx1"/>
                </a:solidFill>
                <a:latin typeface="HGｺﾞｼｯｸM" panose="020B0609000000000000" pitchFamily="49" charset="-128"/>
                <a:ea typeface="HGｺﾞｼｯｸM" panose="020B0609000000000000" pitchFamily="49" charset="-128"/>
              </a:rPr>
              <a:t>（注</a:t>
            </a:r>
            <a:r>
              <a:rPr lang="ja-JP" altLang="en-US" sz="1200" dirty="0">
                <a:solidFill>
                  <a:schemeClr val="tx1"/>
                </a:solidFill>
                <a:latin typeface="HGｺﾞｼｯｸM" panose="020B0609000000000000" pitchFamily="49" charset="-128"/>
                <a:ea typeface="HGｺﾞｼｯｸM" panose="020B0609000000000000" pitchFamily="49" charset="-128"/>
              </a:rPr>
              <a:t>１</a:t>
            </a:r>
            <a:r>
              <a:rPr lang="ja-JP" altLang="en-US" sz="1200" dirty="0" smtClean="0">
                <a:solidFill>
                  <a:schemeClr val="tx1"/>
                </a:solidFill>
                <a:latin typeface="HGｺﾞｼｯｸM" panose="020B0609000000000000" pitchFamily="49" charset="-128"/>
                <a:ea typeface="HGｺﾞｼｯｸM" panose="020B0609000000000000" pitchFamily="49" charset="-128"/>
              </a:rPr>
              <a:t>）支援団体は、実務上厚生労働省に登録、院内調査の支援、及び、委託を受けて第三者機関の業務の一部を行う。</a:t>
            </a:r>
            <a:endParaRPr lang="en-US" altLang="ja-JP" sz="1200" dirty="0" smtClean="0">
              <a:solidFill>
                <a:schemeClr val="tx1"/>
              </a:solidFill>
              <a:latin typeface="HGｺﾞｼｯｸM" panose="020B0609000000000000" pitchFamily="49" charset="-128"/>
              <a:ea typeface="HGｺﾞｼｯｸM" panose="020B0609000000000000" pitchFamily="49" charset="-128"/>
            </a:endParaRPr>
          </a:p>
          <a:p>
            <a:pPr>
              <a:lnSpc>
                <a:spcPct val="110000"/>
              </a:lnSpc>
            </a:pPr>
            <a:r>
              <a:rPr lang="ja-JP" altLang="en-US" sz="1200" dirty="0">
                <a:solidFill>
                  <a:schemeClr val="tx1"/>
                </a:solidFill>
                <a:latin typeface="HGｺﾞｼｯｸM" panose="020B0609000000000000" pitchFamily="49" charset="-128"/>
                <a:ea typeface="HGｺﾞｼｯｸM" panose="020B0609000000000000" pitchFamily="49" charset="-128"/>
              </a:rPr>
              <a:t>（注２）第三者機関への調査の依頼は、院内調査の結果が得られる前に行われる場合もある</a:t>
            </a:r>
            <a:r>
              <a:rPr lang="ja-JP" altLang="en-US" sz="1200" dirty="0" smtClean="0">
                <a:solidFill>
                  <a:schemeClr val="tx1"/>
                </a:solidFill>
                <a:latin typeface="HGｺﾞｼｯｸM" panose="020B0609000000000000" pitchFamily="49" charset="-128"/>
                <a:ea typeface="HGｺﾞｼｯｸM" panose="020B0609000000000000" pitchFamily="49" charset="-128"/>
              </a:rPr>
              <a:t>。</a:t>
            </a:r>
            <a:endParaRPr lang="ja-JP" altLang="en-US" sz="1200" dirty="0">
              <a:solidFill>
                <a:schemeClr val="tx1"/>
              </a:solidFill>
              <a:latin typeface="HGｺﾞｼｯｸM" panose="020B0609000000000000" pitchFamily="49" charset="-128"/>
              <a:ea typeface="HGｺﾞｼｯｸM" panose="020B0609000000000000" pitchFamily="49" charset="-128"/>
            </a:endParaRPr>
          </a:p>
        </p:txBody>
      </p:sp>
      <p:sp>
        <p:nvSpPr>
          <p:cNvPr id="75" name="テキスト ボックス 74"/>
          <p:cNvSpPr txBox="1"/>
          <p:nvPr/>
        </p:nvSpPr>
        <p:spPr>
          <a:xfrm>
            <a:off x="5998671" y="6012887"/>
            <a:ext cx="2770328" cy="307777"/>
          </a:xfrm>
          <a:prstGeom prst="rect">
            <a:avLst/>
          </a:prstGeom>
          <a:solidFill>
            <a:schemeClr val="tx1"/>
          </a:solidFill>
          <a:ln w="28575">
            <a:solidFill>
              <a:schemeClr val="tx1"/>
            </a:solidFill>
          </a:ln>
        </p:spPr>
        <p:txBody>
          <a:bodyPr wrap="square" rtlCol="0" anchor="ctr">
            <a:spAutoFit/>
          </a:bodyPr>
          <a:lstStyle/>
          <a:p>
            <a:r>
              <a:rPr lang="ja-JP" altLang="en-US" sz="1400" b="1" dirty="0" smtClean="0">
                <a:solidFill>
                  <a:srgbClr val="FFFFFF"/>
                </a:solidFill>
              </a:rPr>
              <a:t>再発の防止に</a:t>
            </a:r>
            <a:r>
              <a:rPr lang="ja-JP" altLang="en-US" sz="1400" b="1" dirty="0">
                <a:solidFill>
                  <a:srgbClr val="FFFFFF"/>
                </a:solidFill>
              </a:rPr>
              <a:t>関する</a:t>
            </a:r>
            <a:r>
              <a:rPr lang="ja-JP" altLang="en-US" sz="1400" b="1" dirty="0" smtClean="0">
                <a:solidFill>
                  <a:srgbClr val="FFFFFF"/>
                </a:solidFill>
              </a:rPr>
              <a:t>普及啓発　等</a:t>
            </a:r>
            <a:endParaRPr lang="ja-JP" altLang="en-US" sz="1400" b="1" dirty="0">
              <a:solidFill>
                <a:srgbClr val="FFFFFF"/>
              </a:solidFill>
            </a:endParaRPr>
          </a:p>
        </p:txBody>
      </p:sp>
      <p:sp>
        <p:nvSpPr>
          <p:cNvPr id="22" name="フリーフォーム 21"/>
          <p:cNvSpPr/>
          <p:nvPr/>
        </p:nvSpPr>
        <p:spPr>
          <a:xfrm>
            <a:off x="805114" y="3946397"/>
            <a:ext cx="2710174" cy="2007219"/>
          </a:xfrm>
          <a:custGeom>
            <a:avLst/>
            <a:gdLst>
              <a:gd name="connsiteX0" fmla="*/ 2710174 w 2710174"/>
              <a:gd name="connsiteY0" fmla="*/ 1825776 h 1825776"/>
              <a:gd name="connsiteX1" fmla="*/ 0 w 2710174"/>
              <a:gd name="connsiteY1" fmla="*/ 1814435 h 1825776"/>
              <a:gd name="connsiteX2" fmla="*/ 0 w 2710174"/>
              <a:gd name="connsiteY2" fmla="*/ 11340 h 1825776"/>
              <a:gd name="connsiteX3" fmla="*/ 2687494 w 2710174"/>
              <a:gd name="connsiteY3" fmla="*/ 0 h 1825776"/>
            </a:gdLst>
            <a:ahLst/>
            <a:cxnLst>
              <a:cxn ang="0">
                <a:pos x="connsiteX0" y="connsiteY0"/>
              </a:cxn>
              <a:cxn ang="0">
                <a:pos x="connsiteX1" y="connsiteY1"/>
              </a:cxn>
              <a:cxn ang="0">
                <a:pos x="connsiteX2" y="connsiteY2"/>
              </a:cxn>
              <a:cxn ang="0">
                <a:pos x="connsiteX3" y="connsiteY3"/>
              </a:cxn>
            </a:cxnLst>
            <a:rect l="l" t="t" r="r" b="b"/>
            <a:pathLst>
              <a:path w="2710174" h="1825776">
                <a:moveTo>
                  <a:pt x="2710174" y="1825776"/>
                </a:moveTo>
                <a:lnTo>
                  <a:pt x="0" y="1814435"/>
                </a:lnTo>
                <a:lnTo>
                  <a:pt x="0" y="11340"/>
                </a:lnTo>
                <a:lnTo>
                  <a:pt x="2687494" y="0"/>
                </a:lnTo>
              </a:path>
            </a:pathLst>
          </a:custGeom>
          <a:ln w="38100">
            <a:solidFill>
              <a:schemeClr val="accent1">
                <a:lumMod val="75000"/>
              </a:schemeClr>
            </a:solidFill>
            <a:prstDash val="sysDash"/>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7" name="テキスト ボックス 96"/>
          <p:cNvSpPr txBox="1"/>
          <p:nvPr/>
        </p:nvSpPr>
        <p:spPr>
          <a:xfrm>
            <a:off x="992286" y="3785016"/>
            <a:ext cx="768159" cy="307777"/>
          </a:xfrm>
          <a:prstGeom prst="rect">
            <a:avLst/>
          </a:prstGeom>
          <a:solidFill>
            <a:schemeClr val="bg1"/>
          </a:solidFill>
        </p:spPr>
        <p:txBody>
          <a:bodyPr wrap="none" rtlCol="0">
            <a:spAutoFit/>
          </a:bodyPr>
          <a:lstStyle/>
          <a:p>
            <a:r>
              <a:rPr kumimoji="1" lang="ja-JP" altLang="en-US" sz="1400" b="1" i="1" dirty="0" smtClean="0">
                <a:solidFill>
                  <a:schemeClr val="accent1">
                    <a:lumMod val="75000"/>
                  </a:schemeClr>
                </a:solidFill>
              </a:rPr>
              <a:t>助言等</a:t>
            </a:r>
            <a:endParaRPr kumimoji="1" lang="ja-JP" altLang="en-US" sz="1400" b="1" i="1" dirty="0">
              <a:solidFill>
                <a:schemeClr val="accent1">
                  <a:lumMod val="75000"/>
                </a:schemeClr>
              </a:solidFill>
            </a:endParaRPr>
          </a:p>
        </p:txBody>
      </p:sp>
      <p:sp>
        <p:nvSpPr>
          <p:cNvPr id="24" name="フリーフォーム 23"/>
          <p:cNvSpPr/>
          <p:nvPr/>
        </p:nvSpPr>
        <p:spPr>
          <a:xfrm>
            <a:off x="1587549" y="4229903"/>
            <a:ext cx="1905059" cy="351547"/>
          </a:xfrm>
          <a:custGeom>
            <a:avLst/>
            <a:gdLst>
              <a:gd name="connsiteX0" fmla="*/ 0 w 1905059"/>
              <a:gd name="connsiteY0" fmla="*/ 351547 h 351547"/>
              <a:gd name="connsiteX1" fmla="*/ 11340 w 1905059"/>
              <a:gd name="connsiteY1" fmla="*/ 22681 h 351547"/>
              <a:gd name="connsiteX2" fmla="*/ 1905059 w 1905059"/>
              <a:gd name="connsiteY2" fmla="*/ 0 h 351547"/>
            </a:gdLst>
            <a:ahLst/>
            <a:cxnLst>
              <a:cxn ang="0">
                <a:pos x="connsiteX0" y="connsiteY0"/>
              </a:cxn>
              <a:cxn ang="0">
                <a:pos x="connsiteX1" y="connsiteY1"/>
              </a:cxn>
              <a:cxn ang="0">
                <a:pos x="connsiteX2" y="connsiteY2"/>
              </a:cxn>
            </a:cxnLst>
            <a:rect l="l" t="t" r="r" b="b"/>
            <a:pathLst>
              <a:path w="1905059" h="351547">
                <a:moveTo>
                  <a:pt x="0" y="351547"/>
                </a:moveTo>
                <a:lnTo>
                  <a:pt x="11340" y="22681"/>
                </a:lnTo>
                <a:lnTo>
                  <a:pt x="1905059" y="0"/>
                </a:lnTo>
              </a:path>
            </a:pathLst>
          </a:custGeom>
          <a:ln w="38100">
            <a:solidFill>
              <a:schemeClr val="accent1">
                <a:lumMod val="75000"/>
              </a:schemeClr>
            </a:solidFill>
            <a:prstDash val="sysDash"/>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4" name="テキスト ボックス 93"/>
          <p:cNvSpPr txBox="1"/>
          <p:nvPr/>
        </p:nvSpPr>
        <p:spPr>
          <a:xfrm>
            <a:off x="1986736" y="4079386"/>
            <a:ext cx="1114408" cy="307777"/>
          </a:xfrm>
          <a:prstGeom prst="rect">
            <a:avLst/>
          </a:prstGeom>
          <a:solidFill>
            <a:schemeClr val="bg1"/>
          </a:solidFill>
        </p:spPr>
        <p:txBody>
          <a:bodyPr wrap="none" rtlCol="0">
            <a:spAutoFit/>
          </a:bodyPr>
          <a:lstStyle/>
          <a:p>
            <a:r>
              <a:rPr kumimoji="1" lang="ja-JP" altLang="en-US" sz="1400" i="1" dirty="0" smtClean="0">
                <a:solidFill>
                  <a:srgbClr val="376092"/>
                </a:solidFill>
              </a:rPr>
              <a:t>必要な支援</a:t>
            </a:r>
            <a:endParaRPr kumimoji="1" lang="ja-JP" altLang="en-US" sz="1400" i="1" dirty="0">
              <a:solidFill>
                <a:srgbClr val="376092"/>
              </a:solidFill>
            </a:endParaRPr>
          </a:p>
        </p:txBody>
      </p:sp>
      <p:grpSp>
        <p:nvGrpSpPr>
          <p:cNvPr id="35" name="図形グループ 34"/>
          <p:cNvGrpSpPr/>
          <p:nvPr/>
        </p:nvGrpSpPr>
        <p:grpSpPr>
          <a:xfrm>
            <a:off x="5318290" y="4604641"/>
            <a:ext cx="1205004" cy="521144"/>
            <a:chOff x="5318290" y="4604641"/>
            <a:chExt cx="1205004" cy="521144"/>
          </a:xfrm>
        </p:grpSpPr>
        <p:pic>
          <p:nvPicPr>
            <p:cNvPr id="68" name="Picture 2"/>
            <p:cNvPicPr>
              <a:picLocks noChangeAspect="1" noChangeArrowheads="1"/>
            </p:cNvPicPr>
            <p:nvPr/>
          </p:nvPicPr>
          <p:blipFill>
            <a:blip r:embed="rId3" cstate="print"/>
            <a:srcRect l="74566" t="24080" r="12755" b="61880"/>
            <a:stretch>
              <a:fillRect/>
            </a:stretch>
          </p:blipFill>
          <p:spPr bwMode="auto">
            <a:xfrm>
              <a:off x="5318290" y="4604641"/>
              <a:ext cx="1205004" cy="453099"/>
            </a:xfrm>
            <a:prstGeom prst="rect">
              <a:avLst/>
            </a:prstGeom>
            <a:noFill/>
            <a:ln w="9525">
              <a:noFill/>
              <a:miter lim="800000"/>
              <a:headEnd/>
              <a:tailEnd/>
            </a:ln>
          </p:spPr>
        </p:pic>
        <p:sp>
          <p:nvSpPr>
            <p:cNvPr id="34" name="円/楕円 33"/>
            <p:cNvSpPr/>
            <p:nvPr/>
          </p:nvSpPr>
          <p:spPr>
            <a:xfrm>
              <a:off x="5363655" y="4638156"/>
              <a:ext cx="1133958" cy="487629"/>
            </a:xfrm>
            <a:prstGeom prst="ellipse">
              <a:avLst/>
            </a:prstGeom>
            <a:noFill/>
            <a:ln w="28575" cmpd="sng">
              <a:solidFill>
                <a:srgbClr val="D800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cxnSp>
        <p:nvCxnSpPr>
          <p:cNvPr id="90" name="直線コネクタ 89"/>
          <p:cNvCxnSpPr/>
          <p:nvPr/>
        </p:nvCxnSpPr>
        <p:spPr>
          <a:xfrm flipV="1">
            <a:off x="5727290" y="4131259"/>
            <a:ext cx="4053" cy="554399"/>
          </a:xfrm>
          <a:prstGeom prst="line">
            <a:avLst/>
          </a:prstGeom>
          <a:ln w="57150">
            <a:solidFill>
              <a:schemeClr val="tx1"/>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800048" y="4388034"/>
            <a:ext cx="1073882" cy="338554"/>
          </a:xfrm>
          <a:prstGeom prst="rect">
            <a:avLst/>
          </a:prstGeom>
          <a:noFill/>
          <a:ln>
            <a:noFill/>
          </a:ln>
        </p:spPr>
        <p:txBody>
          <a:bodyPr wrap="square" rtlCol="0" anchor="ctr">
            <a:spAutoFit/>
          </a:bodyPr>
          <a:lstStyle/>
          <a:p>
            <a:r>
              <a:rPr kumimoji="1" lang="ja-JP" altLang="en-US" sz="1600" b="1" dirty="0" smtClean="0">
                <a:solidFill>
                  <a:schemeClr val="tx1"/>
                </a:solidFill>
              </a:rPr>
              <a:t>　③説明</a:t>
            </a:r>
            <a:endParaRPr kumimoji="1" lang="ja-JP" altLang="en-US" sz="1600" b="1" dirty="0">
              <a:solidFill>
                <a:schemeClr val="tx1"/>
              </a:solidFill>
            </a:endParaRPr>
          </a:p>
        </p:txBody>
      </p:sp>
      <p:sp>
        <p:nvSpPr>
          <p:cNvPr id="33" name="テキスト ボックス 32"/>
          <p:cNvSpPr txBox="1"/>
          <p:nvPr/>
        </p:nvSpPr>
        <p:spPr>
          <a:xfrm>
            <a:off x="6000034" y="4422688"/>
            <a:ext cx="716663" cy="369332"/>
          </a:xfrm>
          <a:prstGeom prst="rect">
            <a:avLst/>
          </a:prstGeom>
          <a:noFill/>
        </p:spPr>
        <p:txBody>
          <a:bodyPr wrap="none" rtlCol="0">
            <a:spAutoFit/>
          </a:bodyPr>
          <a:lstStyle/>
          <a:p>
            <a:r>
              <a:rPr lang="ja-JP" altLang="en-US" b="1" dirty="0" smtClean="0"/>
              <a:t>遺</a:t>
            </a:r>
            <a:r>
              <a:rPr lang="en-US" altLang="ja-JP" b="1" dirty="0" smtClean="0"/>
              <a:t> </a:t>
            </a:r>
            <a:r>
              <a:rPr lang="ja-JP" altLang="en-US" b="1" dirty="0" smtClean="0"/>
              <a:t>族</a:t>
            </a:r>
            <a:endParaRPr lang="ja-JP" altLang="en-US" b="1" dirty="0"/>
          </a:p>
        </p:txBody>
      </p:sp>
      <p:sp>
        <p:nvSpPr>
          <p:cNvPr id="111" name="正方形/長方形 110"/>
          <p:cNvSpPr/>
          <p:nvPr/>
        </p:nvSpPr>
        <p:spPr>
          <a:xfrm>
            <a:off x="3496141" y="3640210"/>
            <a:ext cx="5100678" cy="717623"/>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kumimoji="1" lang="ja-JP" altLang="en-US" sz="2000" b="1" dirty="0" smtClean="0">
                <a:solidFill>
                  <a:schemeClr val="tx1"/>
                </a:solidFill>
                <a:effectLst>
                  <a:outerShdw blurRad="38100" dist="38100" dir="2700000" algn="tl">
                    <a:srgbClr val="000000">
                      <a:alpha val="43137"/>
                    </a:srgbClr>
                  </a:outerShdw>
                </a:effectLst>
              </a:rPr>
              <a:t>　　　</a:t>
            </a:r>
            <a:r>
              <a:rPr kumimoji="1" lang="ja-JP" altLang="en-US" b="1" dirty="0" smtClean="0">
                <a:solidFill>
                  <a:schemeClr val="tx1"/>
                </a:solidFill>
              </a:rPr>
              <a:t>　　　　　　　　　　　　</a:t>
            </a:r>
            <a:r>
              <a:rPr kumimoji="1" lang="ja-JP" altLang="en-US" dirty="0" smtClean="0">
                <a:solidFill>
                  <a:schemeClr val="tx1"/>
                </a:solidFill>
              </a:rPr>
              <a:t>　</a:t>
            </a:r>
            <a:endParaRPr kumimoji="1" lang="en-US" altLang="ja-JP" dirty="0" smtClean="0">
              <a:solidFill>
                <a:schemeClr val="tx1"/>
              </a:solidFill>
            </a:endParaRPr>
          </a:p>
          <a:p>
            <a:pPr algn="ctr"/>
            <a:endParaRPr lang="en-US" altLang="ja-JP" dirty="0" smtClean="0">
              <a:solidFill>
                <a:schemeClr val="tx1"/>
              </a:solidFill>
            </a:endParaRPr>
          </a:p>
          <a:p>
            <a:pPr algn="ctr"/>
            <a:endParaRPr kumimoji="1" lang="ja-JP" altLang="en-US" dirty="0">
              <a:solidFill>
                <a:schemeClr val="tx1"/>
              </a:solidFill>
            </a:endParaRPr>
          </a:p>
        </p:txBody>
      </p:sp>
      <p:sp>
        <p:nvSpPr>
          <p:cNvPr id="77" name="テキスト ボックス 76"/>
          <p:cNvSpPr txBox="1"/>
          <p:nvPr/>
        </p:nvSpPr>
        <p:spPr>
          <a:xfrm>
            <a:off x="5097998" y="4108218"/>
            <a:ext cx="1628067" cy="191563"/>
          </a:xfrm>
          <a:prstGeom prst="rect">
            <a:avLst/>
          </a:prstGeom>
          <a:noFill/>
          <a:ln>
            <a:noFill/>
          </a:ln>
        </p:spPr>
        <p:txBody>
          <a:bodyPr wrap="square" rtlCol="0" anchor="ctr">
            <a:noAutofit/>
          </a:bodyPr>
          <a:lstStyle/>
          <a:p>
            <a:pPr algn="ctr"/>
            <a:r>
              <a:rPr lang="ja-JP" altLang="en-US" sz="1600" b="1" dirty="0" smtClean="0">
                <a:solidFill>
                  <a:schemeClr val="tx1"/>
                </a:solidFill>
              </a:rPr>
              <a:t>②</a:t>
            </a:r>
            <a:r>
              <a:rPr kumimoji="1" lang="ja-JP" altLang="en-US" sz="1600" b="1" dirty="0" smtClean="0">
                <a:solidFill>
                  <a:schemeClr val="tx1"/>
                </a:solidFill>
              </a:rPr>
              <a:t> 院内調査</a:t>
            </a:r>
            <a:endParaRPr kumimoji="1" lang="en-US" altLang="ja-JP" sz="1600" b="1" dirty="0" smtClean="0">
              <a:solidFill>
                <a:schemeClr val="tx1"/>
              </a:solidFill>
            </a:endParaRPr>
          </a:p>
        </p:txBody>
      </p:sp>
      <p:sp>
        <p:nvSpPr>
          <p:cNvPr id="27" name="テキスト ボックス 26"/>
          <p:cNvSpPr txBox="1"/>
          <p:nvPr/>
        </p:nvSpPr>
        <p:spPr>
          <a:xfrm>
            <a:off x="4956895" y="3640212"/>
            <a:ext cx="2857874" cy="400110"/>
          </a:xfrm>
          <a:prstGeom prst="rect">
            <a:avLst/>
          </a:prstGeom>
          <a:noFill/>
        </p:spPr>
        <p:txBody>
          <a:bodyPr wrap="none" rtlCol="0">
            <a:spAutoFit/>
          </a:bodyPr>
          <a:lstStyle/>
          <a:p>
            <a:pPr algn="ctr"/>
            <a:r>
              <a:rPr lang="ja-JP" altLang="en-US" dirty="0"/>
              <a:t>医 療 機 関</a:t>
            </a:r>
            <a:r>
              <a:rPr lang="ja-JP" altLang="en-US" sz="1200" dirty="0"/>
              <a:t>（病院・診療所・助産所）</a:t>
            </a:r>
            <a:r>
              <a:rPr lang="ja-JP" altLang="en-US" sz="2000" dirty="0"/>
              <a:t>　</a:t>
            </a:r>
            <a:r>
              <a:rPr lang="ja-JP" altLang="en-US" sz="2000" b="1" dirty="0"/>
              <a:t>　</a:t>
            </a:r>
            <a:endParaRPr lang="en-US" altLang="ja-JP" sz="2000" b="1" dirty="0"/>
          </a:p>
        </p:txBody>
      </p:sp>
      <p:pic>
        <p:nvPicPr>
          <p:cNvPr id="92"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7000"/>
                    </a14:imgEffect>
                    <a14:imgEffect>
                      <a14:brightnessContrast bright="-8000" contrast="56000"/>
                    </a14:imgEffect>
                  </a14:imgLayer>
                </a14:imgProps>
              </a:ext>
            </a:extLst>
          </a:blip>
          <a:srcRect l="53170" t="40280" r="35736" b="48920"/>
          <a:stretch>
            <a:fillRect/>
          </a:stretch>
        </p:blipFill>
        <p:spPr bwMode="auto">
          <a:xfrm>
            <a:off x="3522937" y="3662892"/>
            <a:ext cx="1307748" cy="601032"/>
          </a:xfrm>
          <a:prstGeom prst="rect">
            <a:avLst/>
          </a:prstGeom>
          <a:noFill/>
          <a:ln w="9525">
            <a:noFill/>
            <a:miter lim="800000"/>
            <a:headEnd/>
            <a:tailEnd/>
          </a:ln>
        </p:spPr>
      </p:pic>
      <p:grpSp>
        <p:nvGrpSpPr>
          <p:cNvPr id="20" name="図形グループ 19"/>
          <p:cNvGrpSpPr/>
          <p:nvPr/>
        </p:nvGrpSpPr>
        <p:grpSpPr>
          <a:xfrm>
            <a:off x="3464840" y="3899415"/>
            <a:ext cx="1466387" cy="613798"/>
            <a:chOff x="3334009" y="3854063"/>
            <a:chExt cx="1466387" cy="613798"/>
          </a:xfrm>
        </p:grpSpPr>
        <p:sp>
          <p:nvSpPr>
            <p:cNvPr id="93" name="爆発 2 92"/>
            <p:cNvSpPr/>
            <p:nvPr/>
          </p:nvSpPr>
          <p:spPr>
            <a:xfrm rot="1069052">
              <a:off x="3334009" y="3854063"/>
              <a:ext cx="1466387" cy="613798"/>
            </a:xfrm>
            <a:prstGeom prst="irregularSeal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19" name="テキスト ボックス 18"/>
            <p:cNvSpPr txBox="1"/>
            <p:nvPr/>
          </p:nvSpPr>
          <p:spPr>
            <a:xfrm rot="542912">
              <a:off x="3617345" y="4014439"/>
              <a:ext cx="800219" cy="276999"/>
            </a:xfrm>
            <a:prstGeom prst="rect">
              <a:avLst/>
            </a:prstGeom>
            <a:noFill/>
          </p:spPr>
          <p:txBody>
            <a:bodyPr wrap="none" rtlCol="0">
              <a:spAutoFit/>
            </a:bodyPr>
            <a:lstStyle/>
            <a:p>
              <a:r>
                <a:rPr kumimoji="1" lang="ja-JP" altLang="en-US" sz="1200" dirty="0" smtClean="0">
                  <a:solidFill>
                    <a:srgbClr val="FF0000"/>
                  </a:solidFill>
                </a:rPr>
                <a:t>事故発生</a:t>
              </a:r>
              <a:endParaRPr kumimoji="1" lang="ja-JP" altLang="en-US" sz="1200" dirty="0">
                <a:solidFill>
                  <a:srgbClr val="FF0000"/>
                </a:solidFill>
              </a:endParaRPr>
            </a:p>
          </p:txBody>
        </p:sp>
      </p:grpSp>
      <p:cxnSp>
        <p:nvCxnSpPr>
          <p:cNvPr id="40" name="直線矢印コネクタ 39"/>
          <p:cNvCxnSpPr>
            <a:stCxn id="34" idx="5"/>
          </p:cNvCxnSpPr>
          <p:nvPr/>
        </p:nvCxnSpPr>
        <p:spPr>
          <a:xfrm>
            <a:off x="6331549" y="5054373"/>
            <a:ext cx="7308" cy="366254"/>
          </a:xfrm>
          <a:prstGeom prst="straightConnector1">
            <a:avLst/>
          </a:prstGeom>
          <a:ln w="38100">
            <a:solidFill>
              <a:srgbClr val="008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p:nvPr/>
        </p:nvCxnSpPr>
        <p:spPr>
          <a:xfrm>
            <a:off x="7481830" y="4378937"/>
            <a:ext cx="0" cy="1064370"/>
          </a:xfrm>
          <a:prstGeom prst="straightConnector1">
            <a:avLst/>
          </a:prstGeom>
          <a:ln w="38100">
            <a:solidFill>
              <a:srgbClr val="008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p:nvPr/>
        </p:nvCxnSpPr>
        <p:spPr>
          <a:xfrm flipV="1">
            <a:off x="6551989" y="4887636"/>
            <a:ext cx="0" cy="537971"/>
          </a:xfrm>
          <a:prstGeom prst="straightConnector1">
            <a:avLst/>
          </a:prstGeom>
          <a:ln w="38100">
            <a:solidFill>
              <a:srgbClr val="008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p:nvPr/>
        </p:nvCxnSpPr>
        <p:spPr>
          <a:xfrm flipV="1">
            <a:off x="7260030" y="4372574"/>
            <a:ext cx="0" cy="1064370"/>
          </a:xfrm>
          <a:prstGeom prst="straightConnector1">
            <a:avLst/>
          </a:prstGeom>
          <a:ln w="38100">
            <a:solidFill>
              <a:srgbClr val="008000"/>
            </a:solidFill>
            <a:tailEnd type="triangle" w="lg" len="lg"/>
          </a:ln>
        </p:spPr>
        <p:style>
          <a:lnRef idx="2">
            <a:schemeClr val="accent1"/>
          </a:lnRef>
          <a:fillRef idx="0">
            <a:schemeClr val="accent1"/>
          </a:fillRef>
          <a:effectRef idx="1">
            <a:schemeClr val="accent1"/>
          </a:effectRef>
          <a:fontRef idx="minor">
            <a:schemeClr val="tx1"/>
          </a:fontRef>
        </p:style>
      </p:cxnSp>
      <p:sp>
        <p:nvSpPr>
          <p:cNvPr id="87" name="テキスト ボックス 86"/>
          <p:cNvSpPr txBox="1"/>
          <p:nvPr/>
        </p:nvSpPr>
        <p:spPr>
          <a:xfrm>
            <a:off x="7463737" y="4716314"/>
            <a:ext cx="896696" cy="307777"/>
          </a:xfrm>
          <a:prstGeom prst="rect">
            <a:avLst/>
          </a:prstGeom>
          <a:noFill/>
          <a:ln>
            <a:noFill/>
          </a:ln>
        </p:spPr>
        <p:txBody>
          <a:bodyPr wrap="square" rtlCol="0" anchor="ctr">
            <a:spAutoFit/>
          </a:bodyPr>
          <a:lstStyle/>
          <a:p>
            <a:r>
              <a:rPr lang="ja-JP" altLang="en-US" sz="1400" b="1" dirty="0" smtClean="0">
                <a:solidFill>
                  <a:schemeClr val="tx1"/>
                </a:solidFill>
              </a:rPr>
              <a:t>⑤</a:t>
            </a:r>
            <a:r>
              <a:rPr lang="ja-JP" altLang="en-US" sz="1400" b="1" dirty="0">
                <a:solidFill>
                  <a:schemeClr val="tx1"/>
                </a:solidFill>
              </a:rPr>
              <a:t>依頼</a:t>
            </a:r>
            <a:r>
              <a:rPr lang="ja-JP" altLang="en-US" sz="1400" b="1" dirty="0" smtClean="0">
                <a:solidFill>
                  <a:schemeClr val="tx1"/>
                </a:solidFill>
              </a:rPr>
              <a:t>　</a:t>
            </a:r>
            <a:endParaRPr kumimoji="1" lang="ja-JP" altLang="en-US" sz="1400" b="1" dirty="0">
              <a:solidFill>
                <a:schemeClr val="tx1"/>
              </a:solidFill>
            </a:endParaRPr>
          </a:p>
        </p:txBody>
      </p:sp>
      <p:sp>
        <p:nvSpPr>
          <p:cNvPr id="44" name="テキスト ボックス 43"/>
          <p:cNvSpPr txBox="1"/>
          <p:nvPr/>
        </p:nvSpPr>
        <p:spPr>
          <a:xfrm>
            <a:off x="6871166" y="5488668"/>
            <a:ext cx="1184940" cy="369332"/>
          </a:xfrm>
          <a:prstGeom prst="rect">
            <a:avLst/>
          </a:prstGeom>
          <a:noFill/>
        </p:spPr>
        <p:txBody>
          <a:bodyPr wrap="none" rtlCol="0">
            <a:spAutoFit/>
          </a:bodyPr>
          <a:lstStyle/>
          <a:p>
            <a:r>
              <a:rPr lang="ja-JP" altLang="en-US" b="1" dirty="0"/>
              <a:t>⑥　調　</a:t>
            </a:r>
            <a:r>
              <a:rPr lang="ja-JP" altLang="en-US" b="1" dirty="0" smtClean="0"/>
              <a:t>査</a:t>
            </a:r>
            <a:endParaRPr lang="en-US" altLang="ja-JP" b="1" dirty="0"/>
          </a:p>
        </p:txBody>
      </p:sp>
      <p:cxnSp>
        <p:nvCxnSpPr>
          <p:cNvPr id="102" name="直線矢印コネクタ 101"/>
          <p:cNvCxnSpPr/>
          <p:nvPr/>
        </p:nvCxnSpPr>
        <p:spPr>
          <a:xfrm>
            <a:off x="8227063" y="4957478"/>
            <a:ext cx="596632" cy="0"/>
          </a:xfrm>
          <a:prstGeom prst="straightConnector1">
            <a:avLst/>
          </a:prstGeom>
          <a:ln w="38100">
            <a:solidFill>
              <a:srgbClr val="008000"/>
            </a:solidFill>
            <a:tailEnd type="triangle" w="med" len="med"/>
          </a:ln>
        </p:spPr>
        <p:style>
          <a:lnRef idx="2">
            <a:schemeClr val="accent1"/>
          </a:lnRef>
          <a:fillRef idx="0">
            <a:schemeClr val="accent1"/>
          </a:fillRef>
          <a:effectRef idx="1">
            <a:schemeClr val="accent1"/>
          </a:effectRef>
          <a:fontRef idx="minor">
            <a:schemeClr val="tx1"/>
          </a:fontRef>
        </p:style>
      </p:cxnSp>
      <p:sp>
        <p:nvSpPr>
          <p:cNvPr id="47" name="フリーフォーム 46"/>
          <p:cNvSpPr/>
          <p:nvPr/>
        </p:nvSpPr>
        <p:spPr>
          <a:xfrm>
            <a:off x="2131852" y="5454648"/>
            <a:ext cx="4082271" cy="362886"/>
          </a:xfrm>
          <a:custGeom>
            <a:avLst/>
            <a:gdLst>
              <a:gd name="connsiteX0" fmla="*/ 0 w 3719401"/>
              <a:gd name="connsiteY0" fmla="*/ 0 h 328867"/>
              <a:gd name="connsiteX1" fmla="*/ 0 w 3719401"/>
              <a:gd name="connsiteY1" fmla="*/ 317527 h 328867"/>
              <a:gd name="connsiteX2" fmla="*/ 3719401 w 3719401"/>
              <a:gd name="connsiteY2" fmla="*/ 328867 h 328867"/>
            </a:gdLst>
            <a:ahLst/>
            <a:cxnLst>
              <a:cxn ang="0">
                <a:pos x="connsiteX0" y="connsiteY0"/>
              </a:cxn>
              <a:cxn ang="0">
                <a:pos x="connsiteX1" y="connsiteY1"/>
              </a:cxn>
              <a:cxn ang="0">
                <a:pos x="connsiteX2" y="connsiteY2"/>
              </a:cxn>
            </a:cxnLst>
            <a:rect l="l" t="t" r="r" b="b"/>
            <a:pathLst>
              <a:path w="3719401" h="328867">
                <a:moveTo>
                  <a:pt x="0" y="0"/>
                </a:moveTo>
                <a:lnTo>
                  <a:pt x="0" y="317527"/>
                </a:lnTo>
                <a:lnTo>
                  <a:pt x="3719401" y="328867"/>
                </a:lnTo>
              </a:path>
            </a:pathLst>
          </a:custGeom>
          <a:ln w="34925">
            <a:solidFill>
              <a:srgbClr val="00FF00"/>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9" name="正方形/長方形 48"/>
          <p:cNvSpPr/>
          <p:nvPr/>
        </p:nvSpPr>
        <p:spPr>
          <a:xfrm>
            <a:off x="2369986" y="5636089"/>
            <a:ext cx="464925" cy="2268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336002" y="5624749"/>
            <a:ext cx="588623" cy="307777"/>
          </a:xfrm>
          <a:prstGeom prst="rect">
            <a:avLst/>
          </a:prstGeom>
          <a:noFill/>
        </p:spPr>
        <p:txBody>
          <a:bodyPr wrap="none" rtlCol="0">
            <a:spAutoFit/>
          </a:bodyPr>
          <a:lstStyle/>
          <a:p>
            <a:r>
              <a:rPr kumimoji="1" lang="ja-JP" altLang="en-US" sz="1400" i="1" dirty="0" smtClean="0">
                <a:solidFill>
                  <a:srgbClr val="008000"/>
                </a:solidFill>
              </a:rPr>
              <a:t>委託</a:t>
            </a:r>
            <a:endParaRPr kumimoji="1" lang="ja-JP" altLang="en-US" sz="1400" i="1" dirty="0">
              <a:solidFill>
                <a:srgbClr val="008000"/>
              </a:solidFill>
            </a:endParaRPr>
          </a:p>
        </p:txBody>
      </p:sp>
      <p:sp>
        <p:nvSpPr>
          <p:cNvPr id="51" name="正方形/長方形 50"/>
          <p:cNvSpPr/>
          <p:nvPr/>
        </p:nvSpPr>
        <p:spPr>
          <a:xfrm>
            <a:off x="895833" y="6010314"/>
            <a:ext cx="816454" cy="3515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880975" y="5957786"/>
            <a:ext cx="877163" cy="338554"/>
          </a:xfrm>
          <a:prstGeom prst="rect">
            <a:avLst/>
          </a:prstGeom>
          <a:noFill/>
        </p:spPr>
        <p:txBody>
          <a:bodyPr wrap="none" rtlCol="0">
            <a:spAutoFit/>
          </a:bodyPr>
          <a:lstStyle/>
          <a:p>
            <a:pPr algn="ctr"/>
            <a:r>
              <a:rPr lang="ja-JP" altLang="en-US" sz="1600" b="1" dirty="0" smtClean="0">
                <a:solidFill>
                  <a:schemeClr val="tx1"/>
                </a:solidFill>
              </a:rPr>
              <a:t>①</a:t>
            </a:r>
            <a:r>
              <a:rPr lang="en-US" altLang="ja-JP" sz="1600" b="1" dirty="0" smtClean="0">
                <a:solidFill>
                  <a:schemeClr val="tx1"/>
                </a:solidFill>
              </a:rPr>
              <a:t> </a:t>
            </a:r>
            <a:r>
              <a:rPr lang="ja-JP" altLang="en-US" sz="1600" b="1" dirty="0" smtClean="0">
                <a:solidFill>
                  <a:schemeClr val="tx1"/>
                </a:solidFill>
              </a:rPr>
              <a:t>報告</a:t>
            </a:r>
            <a:endParaRPr kumimoji="1" lang="ja-JP" altLang="en-US" sz="1000" b="1" dirty="0">
              <a:solidFill>
                <a:schemeClr val="tx1"/>
              </a:solidFill>
            </a:endParaRPr>
          </a:p>
        </p:txBody>
      </p:sp>
      <p:sp>
        <p:nvSpPr>
          <p:cNvPr id="54" name="テキスト ボックス 53"/>
          <p:cNvSpPr txBox="1"/>
          <p:nvPr/>
        </p:nvSpPr>
        <p:spPr>
          <a:xfrm>
            <a:off x="1539509" y="6089700"/>
            <a:ext cx="1415772" cy="276999"/>
          </a:xfrm>
          <a:prstGeom prst="rect">
            <a:avLst/>
          </a:prstGeom>
          <a:noFill/>
        </p:spPr>
        <p:txBody>
          <a:bodyPr wrap="none" rtlCol="0">
            <a:spAutoFit/>
          </a:bodyPr>
          <a:lstStyle/>
          <a:p>
            <a:r>
              <a:rPr lang="ja-JP" altLang="en-US" sz="1200" b="1" dirty="0"/>
              <a:t>（事故発生の届出</a:t>
            </a:r>
            <a:r>
              <a:rPr lang="ja-JP" altLang="en-US" sz="1200" b="1" dirty="0" smtClean="0"/>
              <a:t>）</a:t>
            </a:r>
            <a:endParaRPr lang="ja-JP" altLang="en-US" sz="1200" b="1" dirty="0"/>
          </a:p>
        </p:txBody>
      </p:sp>
      <p:sp>
        <p:nvSpPr>
          <p:cNvPr id="60" name="テキスト ボックス 59"/>
          <p:cNvSpPr txBox="1"/>
          <p:nvPr/>
        </p:nvSpPr>
        <p:spPr>
          <a:xfrm>
            <a:off x="7063415" y="334196"/>
            <a:ext cx="1819829" cy="338554"/>
          </a:xfrm>
          <a:prstGeom prst="rect">
            <a:avLst/>
          </a:prstGeom>
          <a:noFill/>
        </p:spPr>
        <p:txBody>
          <a:bodyPr wrap="none" rtlCol="0">
            <a:spAutoFit/>
          </a:bodyPr>
          <a:lstStyle/>
          <a:p>
            <a:r>
              <a:rPr kumimoji="1" lang="ja-JP" altLang="en-US" sz="1600" dirty="0" smtClean="0"/>
              <a:t>厚労省　</a:t>
            </a:r>
            <a:r>
              <a:rPr kumimoji="1" lang="en-US" altLang="ja-JP" sz="1600" dirty="0" smtClean="0"/>
              <a:t>2013.11.8.</a:t>
            </a:r>
            <a:endParaRPr kumimoji="1" lang="ja-JP" altLang="en-US" sz="1600" dirty="0"/>
          </a:p>
        </p:txBody>
      </p:sp>
    </p:spTree>
    <p:extLst>
      <p:ext uri="{BB962C8B-B14F-4D97-AF65-F5344CB8AC3E}">
        <p14:creationId xmlns:p14="http://schemas.microsoft.com/office/powerpoint/2010/main" val="4298186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25879" y="3034584"/>
            <a:ext cx="6951799" cy="1916731"/>
          </a:xfrm>
          <a:prstGeom prst="rect">
            <a:avLst/>
          </a:prstGeom>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 name="正方形/長方形 2"/>
          <p:cNvSpPr/>
          <p:nvPr/>
        </p:nvSpPr>
        <p:spPr>
          <a:xfrm>
            <a:off x="1976757" y="1248877"/>
            <a:ext cx="2523235" cy="3669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6040129" y="649941"/>
            <a:ext cx="2198038" cy="553998"/>
          </a:xfrm>
          <a:prstGeom prst="rect">
            <a:avLst/>
          </a:prstGeom>
          <a:solidFill>
            <a:schemeClr val="bg1">
              <a:lumMod val="95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1600" dirty="0" smtClean="0"/>
              <a:t>医療事故に係わる部分</a:t>
            </a:r>
            <a:endParaRPr kumimoji="1" lang="en-US" altLang="ja-JP" sz="1600" dirty="0" smtClean="0"/>
          </a:p>
          <a:p>
            <a:r>
              <a:rPr lang="ja-JP" altLang="en-US" sz="1400" dirty="0" smtClean="0"/>
              <a:t>（一部、省略化し表記）</a:t>
            </a:r>
            <a:endParaRPr kumimoji="1" lang="ja-JP" altLang="en-US" sz="1400" dirty="0"/>
          </a:p>
        </p:txBody>
      </p:sp>
      <p:sp>
        <p:nvSpPr>
          <p:cNvPr id="4" name="テキスト ボックス 3"/>
          <p:cNvSpPr txBox="1"/>
          <p:nvPr/>
        </p:nvSpPr>
        <p:spPr>
          <a:xfrm>
            <a:off x="622977" y="1248877"/>
            <a:ext cx="7717377" cy="4995215"/>
          </a:xfrm>
          <a:prstGeom prst="rect">
            <a:avLst/>
          </a:prstGeom>
          <a:noFill/>
        </p:spPr>
        <p:txBody>
          <a:bodyPr wrap="none" rtlCol="0">
            <a:spAutoFit/>
          </a:bodyPr>
          <a:lstStyle/>
          <a:p>
            <a:r>
              <a:rPr kumimoji="1" lang="ja-JP" altLang="en-US" dirty="0" smtClean="0"/>
              <a:t>第６条の１０　［医療事故に係わる報告］</a:t>
            </a:r>
            <a:endParaRPr kumimoji="1" lang="en-US" altLang="ja-JP" dirty="0" smtClean="0"/>
          </a:p>
          <a:p>
            <a:endParaRPr kumimoji="1" lang="en-US" altLang="ja-JP" dirty="0" smtClean="0"/>
          </a:p>
          <a:p>
            <a:pPr>
              <a:lnSpc>
                <a:spcPct val="130000"/>
              </a:lnSpc>
            </a:pPr>
            <a:r>
              <a:rPr lang="ja-JP" altLang="en-US" dirty="0" smtClean="0"/>
              <a:t>１．病院、診療所又は助産所の管理者は、医療事故</a:t>
            </a:r>
            <a:r>
              <a:rPr lang="en-US" altLang="ja-JP" baseline="30000" dirty="0"/>
              <a:t> </a:t>
            </a:r>
            <a:r>
              <a:rPr lang="en-US" altLang="ja-JP" baseline="30000" dirty="0" smtClean="0"/>
              <a:t> </a:t>
            </a:r>
            <a:r>
              <a:rPr lang="ja-JP" altLang="en-US" dirty="0" smtClean="0"/>
              <a:t>が発生した場合には、</a:t>
            </a:r>
            <a:endParaRPr lang="en-US" altLang="ja-JP" dirty="0" smtClean="0"/>
          </a:p>
          <a:p>
            <a:pPr>
              <a:lnSpc>
                <a:spcPct val="120000"/>
              </a:lnSpc>
            </a:pPr>
            <a:r>
              <a:rPr kumimoji="1" lang="ja-JP" altLang="en-US" dirty="0" smtClean="0"/>
              <a:t>　　遅滞なく、当該医療事故の日時、場所及び状況その他省令で定める事項を</a:t>
            </a:r>
            <a:endParaRPr kumimoji="1" lang="en-US" altLang="ja-JP" dirty="0" smtClean="0"/>
          </a:p>
          <a:p>
            <a:pPr>
              <a:lnSpc>
                <a:spcPct val="120000"/>
              </a:lnSpc>
            </a:pPr>
            <a:r>
              <a:rPr lang="ja-JP" altLang="en-US" dirty="0" smtClean="0"/>
              <a:t>　　</a:t>
            </a:r>
            <a:r>
              <a:rPr lang="en-US" altLang="ja-JP" dirty="0" smtClean="0"/>
              <a:t>｢</a:t>
            </a:r>
            <a:r>
              <a:rPr lang="ja-JP" altLang="en-US" dirty="0" smtClean="0"/>
              <a:t>医療事故調査</a:t>
            </a:r>
            <a:r>
              <a:rPr lang="en-US" altLang="ja-JP" dirty="0" smtClean="0"/>
              <a:t>･</a:t>
            </a:r>
            <a:r>
              <a:rPr lang="ja-JP" altLang="en-US" dirty="0" smtClean="0"/>
              <a:t>支援センター」に報告しなければならない。</a:t>
            </a:r>
            <a:endParaRPr lang="en-US" altLang="ja-JP" dirty="0" smtClean="0"/>
          </a:p>
          <a:p>
            <a:endParaRPr lang="en-US" altLang="ja-JP" dirty="0" smtClean="0"/>
          </a:p>
          <a:p>
            <a:r>
              <a:rPr lang="ja-JP" altLang="en-US" dirty="0" smtClean="0"/>
              <a:t>　　</a:t>
            </a:r>
            <a:r>
              <a:rPr lang="en-US" altLang="ja-JP" dirty="0" smtClean="0"/>
              <a:t>『</a:t>
            </a:r>
            <a:r>
              <a:rPr lang="ja-JP" altLang="en-US" dirty="0" smtClean="0"/>
              <a:t>医療事故</a:t>
            </a:r>
            <a:r>
              <a:rPr lang="en-US" altLang="ja-JP" dirty="0" smtClean="0"/>
              <a:t>』</a:t>
            </a:r>
            <a:r>
              <a:rPr lang="ja-JP" altLang="en-US" dirty="0" smtClean="0"/>
              <a:t>：　（定義）</a:t>
            </a:r>
            <a:endParaRPr lang="en-US" altLang="ja-JP" dirty="0" smtClean="0"/>
          </a:p>
          <a:p>
            <a:pPr>
              <a:lnSpc>
                <a:spcPct val="120000"/>
              </a:lnSpc>
            </a:pPr>
            <a:r>
              <a:rPr lang="ja-JP" altLang="ja-JP" dirty="0"/>
              <a:t>　</a:t>
            </a:r>
            <a:r>
              <a:rPr lang="ja-JP" altLang="en-US" dirty="0" smtClean="0"/>
              <a:t>　　当該病院等に勤務する医療従事者が提供した医療に起因し</a:t>
            </a:r>
            <a:r>
              <a:rPr lang="en-US" altLang="ja-JP" dirty="0" smtClean="0"/>
              <a:t>､</a:t>
            </a:r>
          </a:p>
          <a:p>
            <a:pPr>
              <a:lnSpc>
                <a:spcPct val="120000"/>
              </a:lnSpc>
            </a:pPr>
            <a:r>
              <a:rPr lang="ja-JP" altLang="en-US" dirty="0" smtClean="0"/>
              <a:t>　　　又は起因すると疑われる死亡又は死産であって、</a:t>
            </a:r>
            <a:endParaRPr lang="en-US" altLang="ja-JP" dirty="0" smtClean="0"/>
          </a:p>
          <a:p>
            <a:pPr>
              <a:lnSpc>
                <a:spcPct val="120000"/>
              </a:lnSpc>
            </a:pPr>
            <a:r>
              <a:rPr lang="ja-JP" altLang="ja-JP" dirty="0"/>
              <a:t>　</a:t>
            </a:r>
            <a:r>
              <a:rPr lang="ja-JP" altLang="en-US" dirty="0" smtClean="0"/>
              <a:t>　　当該管理者が当該死亡又は死産を予期しなかったものとして</a:t>
            </a:r>
            <a:endParaRPr lang="en-US" altLang="ja-JP" dirty="0" smtClean="0"/>
          </a:p>
          <a:p>
            <a:pPr>
              <a:lnSpc>
                <a:spcPct val="120000"/>
              </a:lnSpc>
            </a:pPr>
            <a:r>
              <a:rPr lang="ja-JP" altLang="ja-JP" dirty="0"/>
              <a:t>　</a:t>
            </a:r>
            <a:r>
              <a:rPr lang="ja-JP" altLang="en-US" dirty="0" smtClean="0"/>
              <a:t>　　厚生労働省で定めるもの。</a:t>
            </a:r>
            <a:endParaRPr lang="en-US" altLang="ja-JP" dirty="0" smtClean="0"/>
          </a:p>
          <a:p>
            <a:endParaRPr lang="en-US" altLang="ja-JP" dirty="0" smtClean="0"/>
          </a:p>
          <a:p>
            <a:endParaRPr lang="en-US" altLang="ja-JP" dirty="0"/>
          </a:p>
          <a:p>
            <a:r>
              <a:rPr kumimoji="1" lang="ja-JP" altLang="en-US" dirty="0" smtClean="0"/>
              <a:t>２．前項</a:t>
            </a:r>
            <a:r>
              <a:rPr lang="ja-JP" altLang="en-US" dirty="0" smtClean="0"/>
              <a:t>の</a:t>
            </a:r>
            <a:r>
              <a:rPr kumimoji="1" lang="ja-JP" altLang="en-US" dirty="0" smtClean="0"/>
              <a:t>報告をするに当たり、あらかじめ、医療事故の遺族に</a:t>
            </a:r>
            <a:r>
              <a:rPr lang="ja-JP" altLang="en-US" dirty="0" smtClean="0"/>
              <a:t>対し</a:t>
            </a:r>
            <a:r>
              <a:rPr kumimoji="1" lang="ja-JP" altLang="en-US" dirty="0" smtClean="0"/>
              <a:t>、</a:t>
            </a:r>
            <a:endParaRPr kumimoji="1" lang="en-US" altLang="ja-JP" dirty="0" smtClean="0"/>
          </a:p>
          <a:p>
            <a:pPr>
              <a:lnSpc>
                <a:spcPct val="120000"/>
              </a:lnSpc>
            </a:pPr>
            <a:r>
              <a:rPr lang="ja-JP" altLang="en-US" dirty="0" smtClean="0"/>
              <a:t>　　</a:t>
            </a:r>
            <a:r>
              <a:rPr kumimoji="1" lang="ja-JP" altLang="en-US" dirty="0" smtClean="0"/>
              <a:t>省令で定める事項を説明しなければならない。</a:t>
            </a:r>
            <a:endParaRPr kumimoji="1" lang="en-US" altLang="ja-JP" dirty="0" smtClean="0"/>
          </a:p>
          <a:p>
            <a:endParaRPr lang="en-US" altLang="ja-JP" dirty="0"/>
          </a:p>
        </p:txBody>
      </p:sp>
      <p:sp>
        <p:nvSpPr>
          <p:cNvPr id="2" name="テキスト ボックス 1"/>
          <p:cNvSpPr txBox="1"/>
          <p:nvPr/>
        </p:nvSpPr>
        <p:spPr>
          <a:xfrm>
            <a:off x="2756537" y="329563"/>
            <a:ext cx="364895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dirty="0" smtClean="0"/>
              <a:t>医療法改正</a:t>
            </a:r>
            <a:r>
              <a:rPr kumimoji="1" lang="en-US" altLang="ja-JP" dirty="0" smtClean="0"/>
              <a:t> </a:t>
            </a:r>
            <a:r>
              <a:rPr kumimoji="1" lang="ja-JP" altLang="en-US" dirty="0" smtClean="0"/>
              <a:t>／</a:t>
            </a:r>
            <a:r>
              <a:rPr kumimoji="1" lang="en-US" altLang="ja-JP" dirty="0" smtClean="0"/>
              <a:t> </a:t>
            </a:r>
            <a:r>
              <a:rPr kumimoji="1" lang="ja-JP" altLang="en-US" dirty="0" smtClean="0"/>
              <a:t>１　［平成２６年６月］</a:t>
            </a:r>
            <a:endParaRPr kumimoji="1" lang="ja-JP" altLang="en-US" dirty="0"/>
          </a:p>
        </p:txBody>
      </p:sp>
      <p:sp>
        <p:nvSpPr>
          <p:cNvPr id="7" name="正方形/長方形 6"/>
          <p:cNvSpPr/>
          <p:nvPr/>
        </p:nvSpPr>
        <p:spPr>
          <a:xfrm>
            <a:off x="4708276" y="1905762"/>
            <a:ext cx="994369" cy="30083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4780710" y="3739632"/>
            <a:ext cx="1983711"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4572000" y="4418807"/>
            <a:ext cx="183349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1006349" y="2866044"/>
            <a:ext cx="5500997"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角丸四角形吹き出し 9"/>
          <p:cNvSpPr/>
          <p:nvPr/>
        </p:nvSpPr>
        <p:spPr>
          <a:xfrm>
            <a:off x="7463741" y="2501144"/>
            <a:ext cx="1062181" cy="290176"/>
          </a:xfrm>
          <a:prstGeom prst="wedgeRoundRectCallout">
            <a:avLst>
              <a:gd name="adj1" fmla="val -135109"/>
              <a:gd name="adj2" fmla="val 72181"/>
              <a:gd name="adj3" fmla="val 16667"/>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solidFill>
                  <a:schemeClr val="tx1"/>
                </a:solidFill>
              </a:rPr>
              <a:t>MUST </a:t>
            </a:r>
            <a:r>
              <a:rPr kumimoji="1" lang="ja-JP" altLang="en-US" dirty="0" smtClean="0">
                <a:solidFill>
                  <a:schemeClr val="tx1"/>
                </a:solidFill>
              </a:rPr>
              <a:t>！</a:t>
            </a:r>
            <a:endParaRPr kumimoji="1" lang="ja-JP" altLang="en-US" dirty="0">
              <a:solidFill>
                <a:schemeClr val="tx1"/>
              </a:solidFill>
            </a:endParaRPr>
          </a:p>
        </p:txBody>
      </p:sp>
      <p:cxnSp>
        <p:nvCxnSpPr>
          <p:cNvPr id="14" name="直線コネクタ 13"/>
          <p:cNvCxnSpPr/>
          <p:nvPr/>
        </p:nvCxnSpPr>
        <p:spPr>
          <a:xfrm>
            <a:off x="1154546" y="4733636"/>
            <a:ext cx="2032000" cy="0"/>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5144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56875" y="359778"/>
            <a:ext cx="3171261"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sz="2000" dirty="0" smtClean="0"/>
              <a:t>医療</a:t>
            </a:r>
            <a:r>
              <a:rPr lang="ja-JP" altLang="en-US" sz="2000" dirty="0"/>
              <a:t>事故の考え方に</a:t>
            </a:r>
            <a:r>
              <a:rPr lang="ja-JP" altLang="en-US" sz="2000" dirty="0" smtClean="0"/>
              <a:t>ついて</a:t>
            </a:r>
            <a:endParaRPr kumimoji="1" lang="ja-JP" altLang="en-US" sz="2000" dirty="0"/>
          </a:p>
        </p:txBody>
      </p:sp>
      <p:sp>
        <p:nvSpPr>
          <p:cNvPr id="7" name="テキスト ボックス 6"/>
          <p:cNvSpPr txBox="1"/>
          <p:nvPr/>
        </p:nvSpPr>
        <p:spPr>
          <a:xfrm>
            <a:off x="509257" y="1074125"/>
            <a:ext cx="8386932" cy="5290679"/>
          </a:xfrm>
          <a:prstGeom prst="rect">
            <a:avLst/>
          </a:prstGeom>
          <a:noFill/>
        </p:spPr>
        <p:txBody>
          <a:bodyPr wrap="none" rtlCol="0">
            <a:spAutoFit/>
          </a:bodyPr>
          <a:lstStyle/>
          <a:p>
            <a:r>
              <a:rPr kumimoji="1" lang="en-US" altLang="ja-JP" dirty="0" smtClean="0"/>
              <a:t>〇 </a:t>
            </a:r>
            <a:r>
              <a:rPr kumimoji="1" lang="ja-JP" altLang="en-US" dirty="0" smtClean="0"/>
              <a:t>提供した医療に起因する死亡：</a:t>
            </a:r>
            <a:endParaRPr kumimoji="1" lang="en-US" altLang="ja-JP" dirty="0" smtClean="0"/>
          </a:p>
          <a:p>
            <a:pPr>
              <a:lnSpc>
                <a:spcPct val="150000"/>
              </a:lnSpc>
            </a:pPr>
            <a:r>
              <a:rPr lang="ja-JP" altLang="en-US" dirty="0" smtClean="0"/>
              <a:t>　　</a:t>
            </a:r>
            <a:r>
              <a:rPr lang="ja-JP" altLang="en-US" dirty="0"/>
              <a:t>　・</a:t>
            </a:r>
            <a:r>
              <a:rPr lang="en-US" altLang="ja-JP" dirty="0"/>
              <a:t>【</a:t>
            </a:r>
            <a:r>
              <a:rPr lang="ja-JP" altLang="en-US" dirty="0"/>
              <a:t>提供した医療</a:t>
            </a:r>
            <a:r>
              <a:rPr lang="en-US" altLang="ja-JP" dirty="0"/>
              <a:t>】 </a:t>
            </a:r>
            <a:r>
              <a:rPr lang="ja-JP" altLang="en-US" dirty="0"/>
              <a:t>診察、検査、治療、等において、</a:t>
            </a:r>
            <a:endParaRPr lang="en-US" altLang="ja-JP" dirty="0"/>
          </a:p>
          <a:p>
            <a:r>
              <a:rPr lang="en-US" altLang="ja-JP" dirty="0"/>
              <a:t>	</a:t>
            </a:r>
            <a:r>
              <a:rPr lang="ja-JP" altLang="en-US" dirty="0"/>
              <a:t>　対象、手順</a:t>
            </a:r>
            <a:r>
              <a:rPr lang="en-US" altLang="ja-JP" dirty="0"/>
              <a:t>･</a:t>
            </a:r>
            <a:r>
              <a:rPr lang="ja-JP" altLang="en-US" dirty="0"/>
              <a:t>取扱い、合併症等に関連する</a:t>
            </a:r>
            <a:r>
              <a:rPr lang="en-US" altLang="ja-JP" dirty="0"/>
              <a:t>【</a:t>
            </a:r>
            <a:r>
              <a:rPr lang="ja-JP" altLang="en-US" dirty="0"/>
              <a:t>要因</a:t>
            </a:r>
            <a:r>
              <a:rPr lang="en-US" altLang="ja-JP" dirty="0"/>
              <a:t>】</a:t>
            </a:r>
            <a:r>
              <a:rPr lang="ja-JP" altLang="en-US" dirty="0"/>
              <a:t>が加わったもの</a:t>
            </a:r>
            <a:r>
              <a:rPr lang="en-US" altLang="ja-JP" dirty="0"/>
              <a:t> </a:t>
            </a:r>
          </a:p>
          <a:p>
            <a:r>
              <a:rPr lang="en-US" altLang="ja-JP" dirty="0"/>
              <a:t>		</a:t>
            </a:r>
            <a:r>
              <a:rPr lang="ja-JP" altLang="en-US" sz="1400" dirty="0"/>
              <a:t>・患者取り違え、異型輸血、医療機器取扱い、医薬品による事故、等</a:t>
            </a:r>
            <a:endParaRPr lang="en-US" altLang="ja-JP" sz="1400" dirty="0"/>
          </a:p>
          <a:p>
            <a:endParaRPr lang="en-US" altLang="ja-JP" dirty="0" smtClean="0"/>
          </a:p>
          <a:p>
            <a:r>
              <a:rPr lang="ja-JP" altLang="ja-JP" dirty="0"/>
              <a:t>　</a:t>
            </a:r>
            <a:r>
              <a:rPr lang="ja-JP" altLang="en-US" dirty="0" smtClean="0"/>
              <a:t>　　・</a:t>
            </a:r>
            <a:r>
              <a:rPr lang="en-US" altLang="ja-JP" dirty="0" smtClean="0"/>
              <a:t>｢</a:t>
            </a:r>
            <a:r>
              <a:rPr lang="ja-JP" altLang="en-US" dirty="0" smtClean="0"/>
              <a:t>医療行為」及び「それに伴う管理」を含める</a:t>
            </a:r>
            <a:endParaRPr lang="en-US" altLang="ja-JP" dirty="0" smtClean="0"/>
          </a:p>
          <a:p>
            <a:r>
              <a:rPr kumimoji="1" lang="en-US" altLang="ja-JP" dirty="0"/>
              <a:t>	</a:t>
            </a:r>
            <a:r>
              <a:rPr kumimoji="1" lang="en-US" altLang="ja-JP" dirty="0" smtClean="0"/>
              <a:t>	</a:t>
            </a:r>
            <a:r>
              <a:rPr kumimoji="1" lang="ja-JP" altLang="en-US" sz="1400" dirty="0" smtClean="0"/>
              <a:t>・</a:t>
            </a:r>
            <a:r>
              <a:rPr kumimoji="1" lang="en-US" altLang="ja-JP" sz="1400" dirty="0" smtClean="0"/>
              <a:t>｢</a:t>
            </a:r>
            <a:r>
              <a:rPr kumimoji="1" lang="ja-JP" altLang="en-US" sz="1400" dirty="0" smtClean="0"/>
              <a:t>医療行為と関連のない管理</a:t>
            </a:r>
            <a:r>
              <a:rPr kumimoji="1" lang="en-US" altLang="ja-JP" sz="1400" dirty="0" smtClean="0"/>
              <a:t>｣</a:t>
            </a:r>
            <a:r>
              <a:rPr kumimoji="1" lang="ja-JP" altLang="en-US" sz="1400" dirty="0" smtClean="0"/>
              <a:t>は含まない</a:t>
            </a:r>
            <a:r>
              <a:rPr kumimoji="1" lang="en-US" altLang="ja-JP" sz="1400" dirty="0" smtClean="0"/>
              <a:t>	</a:t>
            </a:r>
            <a:r>
              <a:rPr kumimoji="1" lang="ja-JP" altLang="en-US" sz="1400" dirty="0" smtClean="0"/>
              <a:t>　・火災</a:t>
            </a:r>
            <a:r>
              <a:rPr kumimoji="1" lang="en-US" altLang="ja-JP" sz="1400" dirty="0" smtClean="0"/>
              <a:t>､</a:t>
            </a:r>
            <a:r>
              <a:rPr kumimoji="1" lang="ja-JP" altLang="en-US" sz="1400" dirty="0" smtClean="0"/>
              <a:t>地震</a:t>
            </a:r>
            <a:endParaRPr kumimoji="1" lang="en-US" altLang="ja-JP" sz="1400" dirty="0" smtClean="0"/>
          </a:p>
          <a:p>
            <a:r>
              <a:rPr lang="en-US" altLang="ja-JP" sz="1400" dirty="0"/>
              <a:t>	</a:t>
            </a:r>
            <a:r>
              <a:rPr lang="en-US" altLang="ja-JP" sz="1400" dirty="0" smtClean="0"/>
              <a:t>	</a:t>
            </a:r>
            <a:r>
              <a:rPr lang="ja-JP" altLang="en-US" sz="1400" dirty="0" smtClean="0"/>
              <a:t>・提供した医療に含まれないもの</a:t>
            </a:r>
            <a:r>
              <a:rPr lang="en-US" altLang="ja-JP" sz="1400" dirty="0" smtClean="0"/>
              <a:t>		</a:t>
            </a:r>
            <a:r>
              <a:rPr lang="ja-JP" altLang="ja-JP" sz="1400" dirty="0" smtClean="0"/>
              <a:t>　</a:t>
            </a:r>
            <a:r>
              <a:rPr lang="ja-JP" altLang="en-US" sz="1400" dirty="0" smtClean="0"/>
              <a:t>・併発症（提供した医療に関連のない偶発的な疾患）</a:t>
            </a:r>
            <a:endParaRPr lang="en-US" altLang="ja-JP" sz="1400" dirty="0" smtClean="0"/>
          </a:p>
          <a:p>
            <a:r>
              <a:rPr kumimoji="1" lang="en-US" altLang="ja-JP" sz="1400" dirty="0"/>
              <a:t>	</a:t>
            </a:r>
            <a:r>
              <a:rPr kumimoji="1" lang="en-US" altLang="ja-JP" sz="1400" dirty="0" smtClean="0"/>
              <a:t>								</a:t>
            </a:r>
            <a:r>
              <a:rPr kumimoji="1" lang="ja-JP" altLang="en-US" sz="1400" dirty="0" smtClean="0"/>
              <a:t>　・原病の進行</a:t>
            </a:r>
            <a:endParaRPr kumimoji="1" lang="en-US" altLang="ja-JP" sz="1400" dirty="0" smtClean="0"/>
          </a:p>
          <a:p>
            <a:pPr>
              <a:lnSpc>
                <a:spcPct val="120000"/>
              </a:lnSpc>
            </a:pPr>
            <a:r>
              <a:rPr lang="en-US" altLang="ja-JP" sz="1400" dirty="0"/>
              <a:t>	</a:t>
            </a:r>
            <a:r>
              <a:rPr lang="en-US" altLang="ja-JP" sz="1400" dirty="0" smtClean="0"/>
              <a:t>	</a:t>
            </a:r>
            <a:r>
              <a:rPr lang="ja-JP" altLang="en-US" sz="1400" dirty="0" smtClean="0"/>
              <a:t>・医療に伴う管理／関連のない管理の両者がありうるもの</a:t>
            </a:r>
            <a:endParaRPr lang="en-US" altLang="ja-JP" sz="1400" dirty="0" smtClean="0"/>
          </a:p>
          <a:p>
            <a:r>
              <a:rPr kumimoji="1" lang="en-US" altLang="ja-JP" sz="1400" dirty="0"/>
              <a:t>	</a:t>
            </a:r>
            <a:r>
              <a:rPr kumimoji="1" lang="en-US" altLang="ja-JP" sz="1400" dirty="0" smtClean="0"/>
              <a:t>								</a:t>
            </a:r>
            <a:r>
              <a:rPr kumimoji="1" lang="ja-JP" altLang="en-US" sz="1400" dirty="0" smtClean="0"/>
              <a:t>　・転倒・転落</a:t>
            </a:r>
            <a:endParaRPr kumimoji="1" lang="en-US" altLang="ja-JP" sz="1400" dirty="0" smtClean="0"/>
          </a:p>
          <a:p>
            <a:r>
              <a:rPr lang="en-US" altLang="ja-JP" sz="1400" dirty="0"/>
              <a:t>	</a:t>
            </a:r>
            <a:r>
              <a:rPr lang="en-US" altLang="ja-JP" sz="1400" dirty="0" smtClean="0"/>
              <a:t>								</a:t>
            </a:r>
            <a:r>
              <a:rPr lang="ja-JP" altLang="en-US" sz="1400" dirty="0" smtClean="0"/>
              <a:t>　・誤嚥</a:t>
            </a:r>
            <a:r>
              <a:rPr kumimoji="1" lang="ja-JP" altLang="en-US" dirty="0" smtClean="0"/>
              <a:t>　</a:t>
            </a:r>
            <a:endParaRPr kumimoji="1" lang="en-US" altLang="ja-JP" dirty="0"/>
          </a:p>
          <a:p>
            <a:r>
              <a:rPr lang="en-US" altLang="ja-JP" dirty="0" smtClean="0"/>
              <a:t>〇 </a:t>
            </a:r>
            <a:r>
              <a:rPr lang="ja-JP" altLang="en-US" dirty="0" smtClean="0"/>
              <a:t>予期しなかった死亡：</a:t>
            </a:r>
            <a:endParaRPr lang="en-US" altLang="ja-JP" dirty="0" smtClean="0"/>
          </a:p>
          <a:p>
            <a:r>
              <a:rPr kumimoji="1" lang="ja-JP" altLang="ja-JP" dirty="0"/>
              <a:t>　</a:t>
            </a:r>
            <a:r>
              <a:rPr kumimoji="1" lang="ja-JP" altLang="en-US" dirty="0" smtClean="0"/>
              <a:t>　　・当該死亡が予期されることを説明、記録、等があるもの以外のもの</a:t>
            </a:r>
            <a:endParaRPr kumimoji="1" lang="en-US" altLang="ja-JP" dirty="0" smtClean="0"/>
          </a:p>
          <a:p>
            <a:r>
              <a:rPr lang="en-US" altLang="ja-JP" dirty="0"/>
              <a:t>	</a:t>
            </a:r>
            <a:r>
              <a:rPr lang="en-US" altLang="ja-JP" dirty="0" smtClean="0"/>
              <a:t>	</a:t>
            </a:r>
            <a:r>
              <a:rPr lang="ja-JP" altLang="en-US" sz="1400" dirty="0" smtClean="0"/>
              <a:t>・医療を受ける側が納得・了解していることが必要　（信頼関係が成立していること）</a:t>
            </a:r>
            <a:endParaRPr lang="en-US" altLang="ja-JP" sz="1400" dirty="0" smtClean="0"/>
          </a:p>
          <a:p>
            <a:r>
              <a:rPr kumimoji="1" lang="en-US" altLang="ja-JP" sz="1400" dirty="0"/>
              <a:t>	</a:t>
            </a:r>
            <a:r>
              <a:rPr kumimoji="1" lang="en-US" altLang="ja-JP" sz="1400" dirty="0" smtClean="0"/>
              <a:t>	</a:t>
            </a:r>
            <a:r>
              <a:rPr kumimoji="1" lang="ja-JP" altLang="en-US" sz="1400" dirty="0" smtClean="0"/>
              <a:t>・救急の現場では</a:t>
            </a:r>
            <a:r>
              <a:rPr kumimoji="1" lang="en-US" altLang="ja-JP" sz="1400" dirty="0" smtClean="0"/>
              <a:t>､</a:t>
            </a:r>
            <a:r>
              <a:rPr kumimoji="1" lang="ja-JP" altLang="en-US" sz="1400" dirty="0" smtClean="0"/>
              <a:t>記録・説明がない場合も考慮する必要</a:t>
            </a:r>
            <a:endParaRPr kumimoji="1" lang="en-US" altLang="ja-JP" sz="1400" dirty="0" smtClean="0"/>
          </a:p>
          <a:p>
            <a:pPr>
              <a:lnSpc>
                <a:spcPct val="70000"/>
              </a:lnSpc>
            </a:pPr>
            <a:endParaRPr kumimoji="1" lang="en-US" altLang="ja-JP" sz="1400" dirty="0" smtClean="0"/>
          </a:p>
          <a:p>
            <a:r>
              <a:rPr lang="ja-JP" altLang="en-US" dirty="0" smtClean="0"/>
              <a:t>　　　・巡視時心肺停止、術直後の死亡</a:t>
            </a:r>
            <a:r>
              <a:rPr lang="en-US" altLang="ja-JP" dirty="0" smtClean="0"/>
              <a:t>､</a:t>
            </a:r>
            <a:r>
              <a:rPr lang="ja-JP" altLang="en-US" dirty="0" smtClean="0"/>
              <a:t>原因不明の死亡等</a:t>
            </a:r>
            <a:endParaRPr kumimoji="1" lang="en-US" altLang="ja-JP" dirty="0" smtClean="0"/>
          </a:p>
          <a:p>
            <a:endParaRPr lang="en-US" altLang="ja-JP" sz="1400" dirty="0"/>
          </a:p>
          <a:p>
            <a:r>
              <a:rPr kumimoji="1" lang="en-US" altLang="ja-JP" dirty="0" smtClean="0"/>
              <a:t>〇 </a:t>
            </a:r>
            <a:r>
              <a:rPr lang="ja-JP" altLang="en-US" dirty="0" smtClean="0"/>
              <a:t>産科</a:t>
            </a:r>
            <a:r>
              <a:rPr kumimoji="1" lang="ja-JP" altLang="en-US" dirty="0" smtClean="0"/>
              <a:t>領域、精神科領域：別途考慮する</a:t>
            </a:r>
            <a:endParaRPr kumimoji="1" lang="ja-JP" altLang="en-US" dirty="0"/>
          </a:p>
        </p:txBody>
      </p:sp>
      <p:sp>
        <p:nvSpPr>
          <p:cNvPr id="8" name="テキスト ボックス 7"/>
          <p:cNvSpPr txBox="1"/>
          <p:nvPr/>
        </p:nvSpPr>
        <p:spPr>
          <a:xfrm>
            <a:off x="5561769" y="837698"/>
            <a:ext cx="3432350" cy="338554"/>
          </a:xfrm>
          <a:prstGeom prst="rect">
            <a:avLst/>
          </a:prstGeom>
          <a:noFill/>
        </p:spPr>
        <p:txBody>
          <a:bodyPr wrap="none" rtlCol="0">
            <a:spAutoFit/>
          </a:bodyPr>
          <a:lstStyle/>
          <a:p>
            <a:r>
              <a:rPr kumimoji="1" lang="ja-JP" altLang="en-US" sz="1600" dirty="0" smtClean="0"/>
              <a:t>平成２７年５月８日</a:t>
            </a:r>
            <a:r>
              <a:rPr kumimoji="1" lang="en-US" altLang="ja-JP" sz="1600" dirty="0" smtClean="0"/>
              <a:t>｢</a:t>
            </a:r>
            <a:r>
              <a:rPr kumimoji="1" lang="ja-JP" altLang="en-US" sz="1600" dirty="0" smtClean="0"/>
              <a:t>省令」</a:t>
            </a:r>
            <a:r>
              <a:rPr kumimoji="1" lang="en-US" altLang="ja-JP" sz="1600" dirty="0" smtClean="0"/>
              <a:t>｢</a:t>
            </a:r>
            <a:r>
              <a:rPr kumimoji="1" lang="ja-JP" altLang="en-US" sz="1600" dirty="0" smtClean="0"/>
              <a:t>通知</a:t>
            </a:r>
            <a:r>
              <a:rPr kumimoji="1" lang="en-US" altLang="ja-JP" sz="1600" dirty="0" smtClean="0"/>
              <a:t>｣</a:t>
            </a:r>
            <a:r>
              <a:rPr lang="ja-JP" altLang="en-US" sz="1600" dirty="0" smtClean="0"/>
              <a:t>公示</a:t>
            </a:r>
            <a:endParaRPr kumimoji="1" lang="ja-JP" altLang="en-US" sz="1600" dirty="0"/>
          </a:p>
        </p:txBody>
      </p:sp>
      <p:cxnSp>
        <p:nvCxnSpPr>
          <p:cNvPr id="13" name="直線コネクタ 12"/>
          <p:cNvCxnSpPr/>
          <p:nvPr/>
        </p:nvCxnSpPr>
        <p:spPr>
          <a:xfrm>
            <a:off x="859012" y="1417053"/>
            <a:ext cx="24464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903184" y="4631203"/>
            <a:ext cx="196080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1226570" y="2913002"/>
            <a:ext cx="322115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1159996" y="1803741"/>
            <a:ext cx="1529012"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158244" y="2095343"/>
            <a:ext cx="4710040"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2304240" y="4913638"/>
            <a:ext cx="529172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51081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8761" y="31929"/>
            <a:ext cx="9460523" cy="6685286"/>
          </a:xfrm>
          <a:prstGeom prst="rect">
            <a:avLst/>
          </a:prstGeom>
        </p:spPr>
      </p:pic>
      <p:pic>
        <p:nvPicPr>
          <p:cNvPr id="4" name="図 3"/>
          <p:cNvPicPr>
            <a:picLocks noChangeAspect="1"/>
          </p:cNvPicPr>
          <p:nvPr/>
        </p:nvPicPr>
        <p:blipFill rotWithShape="1">
          <a:blip r:embed="rId2"/>
          <a:srcRect l="33692" t="20910" r="3313" b="25754"/>
          <a:stretch/>
        </p:blipFill>
        <p:spPr>
          <a:xfrm>
            <a:off x="207610" y="1316184"/>
            <a:ext cx="8805107" cy="5268046"/>
          </a:xfrm>
          <a:prstGeom prst="rect">
            <a:avLst/>
          </a:prstGeom>
        </p:spPr>
      </p:pic>
      <p:cxnSp>
        <p:nvCxnSpPr>
          <p:cNvPr id="7" name="直線コネクタ 6"/>
          <p:cNvCxnSpPr/>
          <p:nvPr/>
        </p:nvCxnSpPr>
        <p:spPr>
          <a:xfrm>
            <a:off x="1013626" y="2906217"/>
            <a:ext cx="2625657" cy="0"/>
          </a:xfrm>
          <a:prstGeom prst="line">
            <a:avLst/>
          </a:prstGeom>
          <a:ln w="381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1214874" y="3803487"/>
            <a:ext cx="24732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111322" y="4664125"/>
            <a:ext cx="29065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1452761" y="5311308"/>
            <a:ext cx="940860" cy="0"/>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026741" y="5982912"/>
            <a:ext cx="2473257" cy="0"/>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790112" y="6202710"/>
            <a:ext cx="3709886" cy="0"/>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5751509" y="3565136"/>
            <a:ext cx="299253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5214166" y="3791276"/>
            <a:ext cx="352987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5214166" y="3992045"/>
            <a:ext cx="16125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6899981" y="4871712"/>
            <a:ext cx="18196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5201954" y="5103721"/>
            <a:ext cx="28704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角丸四角形 1"/>
          <p:cNvSpPr/>
          <p:nvPr/>
        </p:nvSpPr>
        <p:spPr>
          <a:xfrm>
            <a:off x="5466522" y="6197708"/>
            <a:ext cx="3546195" cy="331310"/>
          </a:xfrm>
          <a:prstGeom prst="roundRect">
            <a:avLst>
              <a:gd name="adj" fmla="val 245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solidFill>
                  <a:schemeClr val="tx1"/>
                </a:solidFill>
              </a:rPr>
              <a:t>医療の基本である信頼関係の成立が条件？</a:t>
            </a:r>
            <a:endParaRPr kumimoji="1" lang="ja-JP" altLang="en-US" sz="1400" dirty="0">
              <a:solidFill>
                <a:schemeClr val="tx1"/>
              </a:solidFill>
            </a:endParaRPr>
          </a:p>
        </p:txBody>
      </p:sp>
      <p:sp>
        <p:nvSpPr>
          <p:cNvPr id="5" name="屈折矢印 4"/>
          <p:cNvSpPr/>
          <p:nvPr/>
        </p:nvSpPr>
        <p:spPr>
          <a:xfrm rot="5400000">
            <a:off x="3864060" y="4926556"/>
            <a:ext cx="2509186" cy="651566"/>
          </a:xfrm>
          <a:prstGeom prst="bentUpArrow">
            <a:avLst>
              <a:gd name="adj1" fmla="val 9954"/>
              <a:gd name="adj2" fmla="val 169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2625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6630401" y="373140"/>
            <a:ext cx="2347390" cy="61555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40689" y="382023"/>
            <a:ext cx="4882466" cy="61555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ja-JP" altLang="en-US" sz="2000" dirty="0" smtClean="0"/>
              <a:t>医</a:t>
            </a:r>
            <a:r>
              <a:rPr lang="ja-JP" altLang="en-US" sz="2000" dirty="0"/>
              <a:t>療法施行</a:t>
            </a:r>
            <a:r>
              <a:rPr lang="ja-JP" altLang="en-US" sz="2000" dirty="0" smtClean="0"/>
              <a:t>規則（</a:t>
            </a:r>
            <a:r>
              <a:rPr lang="en-US" altLang="ja-JP" sz="2000" dirty="0" smtClean="0"/>
              <a:t>H16.9.</a:t>
            </a:r>
            <a:r>
              <a:rPr lang="ja-JP" altLang="en-US" sz="2000" dirty="0" smtClean="0"/>
              <a:t>）による「医療事故」</a:t>
            </a:r>
            <a:endParaRPr lang="en-US" altLang="ja-JP" sz="2000" dirty="0" smtClean="0"/>
          </a:p>
          <a:p>
            <a:pPr algn="ctr"/>
            <a:r>
              <a:rPr lang="ja-JP" altLang="en-US" sz="1400" dirty="0" smtClean="0"/>
              <a:t>［</a:t>
            </a:r>
            <a:r>
              <a:rPr lang="en-US" altLang="ja-JP" sz="1400" dirty="0" smtClean="0"/>
              <a:t> </a:t>
            </a:r>
            <a:r>
              <a:rPr lang="ja-JP" altLang="en-US" sz="1400" dirty="0" smtClean="0"/>
              <a:t>現時点ではこの定義のみ</a:t>
            </a:r>
            <a:r>
              <a:rPr lang="en-US" altLang="ja-JP" sz="1400" dirty="0" smtClean="0"/>
              <a:t> </a:t>
            </a:r>
            <a:r>
              <a:rPr lang="ja-JP" altLang="en-US" sz="1400" dirty="0" smtClean="0"/>
              <a:t>］</a:t>
            </a:r>
            <a:endParaRPr lang="ja-JP" altLang="en-US" sz="1400" dirty="0"/>
          </a:p>
        </p:txBody>
      </p:sp>
      <p:sp>
        <p:nvSpPr>
          <p:cNvPr id="27" name="テキスト ボックス 26"/>
          <p:cNvSpPr txBox="1"/>
          <p:nvPr/>
        </p:nvSpPr>
        <p:spPr>
          <a:xfrm>
            <a:off x="6792157" y="403901"/>
            <a:ext cx="2163548" cy="584776"/>
          </a:xfrm>
          <a:prstGeom prst="rect">
            <a:avLst/>
          </a:prstGeom>
          <a:noFill/>
        </p:spPr>
        <p:txBody>
          <a:bodyPr wrap="none" rtlCol="0">
            <a:spAutoFit/>
          </a:bodyPr>
          <a:lstStyle/>
          <a:p>
            <a:r>
              <a:rPr kumimoji="1" lang="ja-JP" altLang="en-US" sz="1400" dirty="0" smtClean="0"/>
              <a:t>日本医療安全調査機構</a:t>
            </a:r>
            <a:endParaRPr kumimoji="1" lang="en-US" altLang="ja-JP" sz="1400" dirty="0" smtClean="0"/>
          </a:p>
          <a:p>
            <a:r>
              <a:rPr kumimoji="1" lang="en-US" altLang="ja-JP" dirty="0" smtClean="0"/>
              <a:t>Total  226 </a:t>
            </a:r>
            <a:r>
              <a:rPr lang="ja-JP" altLang="en-US" sz="1600" dirty="0" smtClean="0"/>
              <a:t>事例を分類</a:t>
            </a:r>
            <a:endParaRPr kumimoji="1" lang="en-US" altLang="ja-JP" sz="1600" dirty="0" smtClean="0"/>
          </a:p>
        </p:txBody>
      </p:sp>
      <p:cxnSp>
        <p:nvCxnSpPr>
          <p:cNvPr id="29" name="直線コネクタ 28"/>
          <p:cNvCxnSpPr/>
          <p:nvPr/>
        </p:nvCxnSpPr>
        <p:spPr>
          <a:xfrm>
            <a:off x="6894426" y="927198"/>
            <a:ext cx="19792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下矢印 18"/>
          <p:cNvSpPr/>
          <p:nvPr/>
        </p:nvSpPr>
        <p:spPr>
          <a:xfrm>
            <a:off x="7966032" y="946505"/>
            <a:ext cx="655712" cy="40103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41" name="図形グループ 40"/>
          <p:cNvGrpSpPr/>
          <p:nvPr/>
        </p:nvGrpSpPr>
        <p:grpSpPr>
          <a:xfrm>
            <a:off x="86372" y="1076219"/>
            <a:ext cx="9046187" cy="5787905"/>
            <a:chOff x="86372" y="1076219"/>
            <a:chExt cx="9046187" cy="5787905"/>
          </a:xfrm>
        </p:grpSpPr>
        <p:grpSp>
          <p:nvGrpSpPr>
            <p:cNvPr id="7" name="図形グループ 6"/>
            <p:cNvGrpSpPr/>
            <p:nvPr/>
          </p:nvGrpSpPr>
          <p:grpSpPr>
            <a:xfrm>
              <a:off x="86372" y="1076219"/>
              <a:ext cx="9046187" cy="5787905"/>
              <a:chOff x="86372" y="1076219"/>
              <a:chExt cx="9046187" cy="5787905"/>
            </a:xfrm>
          </p:grpSpPr>
          <p:sp>
            <p:nvSpPr>
              <p:cNvPr id="6" name="テキスト ボックス 5"/>
              <p:cNvSpPr txBox="1"/>
              <p:nvPr/>
            </p:nvSpPr>
            <p:spPr>
              <a:xfrm>
                <a:off x="86372" y="1076219"/>
                <a:ext cx="8688664" cy="5672321"/>
              </a:xfrm>
              <a:prstGeom prst="rect">
                <a:avLst/>
              </a:prstGeom>
              <a:noFill/>
            </p:spPr>
            <p:txBody>
              <a:bodyPr wrap="square" rtlCol="0">
                <a:spAutoFit/>
              </a:bodyPr>
              <a:lstStyle/>
              <a:p>
                <a:r>
                  <a:rPr kumimoji="1" lang="ja-JP" altLang="en-US" sz="2000" dirty="0" smtClean="0"/>
                  <a:t>１．明らかに誤った</a:t>
                </a:r>
                <a:r>
                  <a:rPr kumimoji="1" lang="ja-JP" altLang="en-US" sz="2000" dirty="0" smtClean="0">
                    <a:solidFill>
                      <a:srgbClr val="FF0000"/>
                    </a:solidFill>
                  </a:rPr>
                  <a:t>［強く疑う］</a:t>
                </a:r>
                <a:r>
                  <a:rPr kumimoji="1" lang="ja-JP" altLang="en-US" sz="2000" dirty="0" smtClean="0"/>
                  <a:t>、医療行為または管理に起因して、死亡</a:t>
                </a:r>
                <a:endParaRPr kumimoji="1" lang="en-US" altLang="ja-JP" sz="2000" dirty="0" smtClean="0"/>
              </a:p>
              <a:p>
                <a:r>
                  <a:rPr lang="en-US" altLang="ja-JP" sz="1400" dirty="0" smtClean="0"/>
                  <a:t>						①</a:t>
                </a:r>
                <a:r>
                  <a:rPr lang="ja-JP" altLang="en-US" sz="1400" dirty="0" smtClean="0"/>
                  <a:t>異物の体内遺残</a:t>
                </a:r>
                <a:r>
                  <a:rPr lang="en-US" altLang="ja-JP" sz="1400" dirty="0" smtClean="0"/>
                  <a:t>								1	</a:t>
                </a:r>
                <a:r>
                  <a:rPr lang="en-US" altLang="ja-JP" sz="1400" b="1" dirty="0" smtClean="0"/>
                  <a:t>9</a:t>
                </a:r>
              </a:p>
              <a:p>
                <a:r>
                  <a:rPr kumimoji="1" lang="en-US" altLang="ja-JP" sz="1400" dirty="0"/>
                  <a:t>	</a:t>
                </a:r>
                <a:r>
                  <a:rPr kumimoji="1" lang="en-US" altLang="ja-JP" sz="1400" dirty="0" smtClean="0"/>
                  <a:t>					②</a:t>
                </a:r>
                <a:r>
                  <a:rPr kumimoji="1" lang="ja-JP" altLang="en-US" sz="1400" dirty="0" smtClean="0"/>
                  <a:t>手術</a:t>
                </a:r>
                <a:r>
                  <a:rPr kumimoji="1" lang="en-US" altLang="ja-JP" sz="1400" dirty="0" smtClean="0"/>
                  <a:t>･</a:t>
                </a:r>
                <a:r>
                  <a:rPr kumimoji="1" lang="ja-JP" altLang="en-US" sz="1400" dirty="0" smtClean="0"/>
                  <a:t>検査</a:t>
                </a:r>
                <a:r>
                  <a:rPr kumimoji="1" lang="en-US" altLang="ja-JP" sz="1400" dirty="0" smtClean="0"/>
                  <a:t>･</a:t>
                </a:r>
                <a:r>
                  <a:rPr kumimoji="1" lang="ja-JP" altLang="en-US" sz="1400" dirty="0" smtClean="0"/>
                  <a:t>処置</a:t>
                </a:r>
                <a:r>
                  <a:rPr kumimoji="1" lang="en-US" altLang="ja-JP" sz="1400" dirty="0" smtClean="0"/>
                  <a:t>･</a:t>
                </a:r>
                <a:r>
                  <a:rPr kumimoji="1" lang="ja-JP" altLang="en-US" sz="1400" dirty="0" smtClean="0"/>
                  <a:t>リハ</a:t>
                </a:r>
                <a:r>
                  <a:rPr kumimoji="1" lang="en-US" altLang="ja-JP" sz="1400" dirty="0" smtClean="0"/>
                  <a:t>･</a:t>
                </a:r>
                <a:r>
                  <a:rPr kumimoji="1" lang="ja-JP" altLang="en-US" sz="1400" dirty="0" smtClean="0"/>
                  <a:t>麻酔等での患者、部位の取り違え</a:t>
                </a:r>
                <a:r>
                  <a:rPr lang="en-US" altLang="ja-JP" sz="1400" dirty="0"/>
                  <a:t>	</a:t>
                </a:r>
                <a:r>
                  <a:rPr lang="en-US" altLang="ja-JP" sz="1400" dirty="0" smtClean="0"/>
                  <a:t>	2</a:t>
                </a:r>
                <a:endParaRPr kumimoji="1" lang="en-US" altLang="ja-JP" sz="1400" dirty="0" smtClean="0"/>
              </a:p>
              <a:p>
                <a:r>
                  <a:rPr lang="en-US" altLang="ja-JP" sz="1400" dirty="0"/>
                  <a:t>	</a:t>
                </a:r>
                <a:r>
                  <a:rPr lang="en-US" altLang="ja-JP" sz="1400" dirty="0" smtClean="0"/>
                  <a:t>					③</a:t>
                </a:r>
                <a:r>
                  <a:rPr lang="ja-JP" altLang="en-US" sz="1400" dirty="0" smtClean="0"/>
                  <a:t>明らかに誤った手順</a:t>
                </a:r>
                <a:r>
                  <a:rPr lang="en-US" altLang="ja-JP" sz="1400" dirty="0" smtClean="0"/>
                  <a:t>･</a:t>
                </a:r>
                <a:r>
                  <a:rPr lang="ja-JP" altLang="en-US" sz="1400" dirty="0" smtClean="0">
                    <a:solidFill>
                      <a:srgbClr val="FF0000"/>
                    </a:solidFill>
                  </a:rPr>
                  <a:t>手技</a:t>
                </a:r>
                <a:r>
                  <a:rPr lang="ja-JP" altLang="en-US" sz="1400" dirty="0" smtClean="0"/>
                  <a:t>での手術</a:t>
                </a:r>
                <a:r>
                  <a:rPr lang="en-US" altLang="ja-JP" sz="1400" dirty="0" smtClean="0"/>
                  <a:t>･</a:t>
                </a:r>
                <a:r>
                  <a:rPr lang="ja-JP" altLang="en-US" sz="1400" dirty="0" smtClean="0"/>
                  <a:t>検査・・・麻酔等</a:t>
                </a:r>
                <a:r>
                  <a:rPr lang="en-US" altLang="ja-JP" sz="1400" dirty="0" smtClean="0"/>
                  <a:t>			5</a:t>
                </a:r>
              </a:p>
              <a:p>
                <a:r>
                  <a:rPr kumimoji="1" lang="en-US" altLang="ja-JP" sz="1400" dirty="0"/>
                  <a:t>	</a:t>
                </a:r>
                <a:r>
                  <a:rPr kumimoji="1" lang="en-US" altLang="ja-JP" sz="1400" dirty="0" smtClean="0"/>
                  <a:t>					④</a:t>
                </a:r>
                <a:r>
                  <a:rPr kumimoji="1" lang="ja-JP" altLang="en-US" sz="1400" dirty="0" smtClean="0"/>
                  <a:t>重要な徴候、症状や検査結果の見落としまたは誤認による誤診</a:t>
                </a:r>
                <a:r>
                  <a:rPr kumimoji="1" lang="en-US" altLang="ja-JP" sz="1400" dirty="0" smtClean="0"/>
                  <a:t>	1	</a:t>
                </a:r>
              </a:p>
              <a:p>
                <a:r>
                  <a:rPr lang="en-US" altLang="ja-JP" sz="1400" dirty="0"/>
                  <a:t>	</a:t>
                </a:r>
                <a:r>
                  <a:rPr lang="en-US" altLang="ja-JP" sz="1400" dirty="0" smtClean="0"/>
                  <a:t>					①</a:t>
                </a:r>
                <a:r>
                  <a:rPr lang="ja-JP" altLang="en-US" sz="1400" dirty="0" smtClean="0"/>
                  <a:t>投薬にかかる事故（異型輸血、誤薬、過剰、調剤ミス等）</a:t>
                </a:r>
                <a:r>
                  <a:rPr lang="en-US" altLang="ja-JP" sz="1400" dirty="0" smtClean="0"/>
                  <a:t>		4	</a:t>
                </a:r>
                <a:r>
                  <a:rPr lang="en-US" altLang="ja-JP" sz="1400" b="1" dirty="0" smtClean="0"/>
                  <a:t>5</a:t>
                </a:r>
              </a:p>
              <a:p>
                <a:r>
                  <a:rPr lang="en-US" altLang="ja-JP" sz="1400" dirty="0" smtClean="0"/>
                  <a:t>						②</a:t>
                </a:r>
                <a:r>
                  <a:rPr lang="ja-JP" altLang="en-US" sz="1400" dirty="0" smtClean="0"/>
                  <a:t>機器の間違いまたは誤用による事故</a:t>
                </a:r>
                <a:r>
                  <a:rPr lang="en-US" altLang="ja-JP" sz="1400" dirty="0" smtClean="0"/>
                  <a:t>					1</a:t>
                </a:r>
              </a:p>
              <a:p>
                <a:r>
                  <a:rPr lang="en-US" altLang="ja-JP" sz="1400" dirty="0"/>
                  <a:t>	</a:t>
                </a:r>
                <a:r>
                  <a:rPr lang="en-US" altLang="ja-JP" sz="1400" dirty="0" smtClean="0"/>
                  <a:t>					①</a:t>
                </a:r>
                <a:r>
                  <a:rPr lang="ja-JP" altLang="en-US" sz="1400" dirty="0" smtClean="0"/>
                  <a:t>明らかな管理不備による入院中の転倒</a:t>
                </a:r>
                <a:r>
                  <a:rPr lang="en-US" altLang="ja-JP" sz="1400" dirty="0" smtClean="0"/>
                  <a:t>･</a:t>
                </a:r>
                <a:r>
                  <a:rPr lang="ja-JP" altLang="en-US" sz="1400" dirty="0" smtClean="0"/>
                  <a:t>転落、感電等</a:t>
                </a:r>
                <a:r>
                  <a:rPr lang="en-US" altLang="ja-JP" sz="1400" dirty="0" smtClean="0"/>
                  <a:t>		0	</a:t>
                </a:r>
                <a:r>
                  <a:rPr lang="en-US" altLang="ja-JP" sz="1400" b="1" dirty="0" smtClean="0"/>
                  <a:t>0</a:t>
                </a:r>
              </a:p>
              <a:p>
                <a:r>
                  <a:rPr lang="en-US" altLang="ja-JP" sz="1400" dirty="0" smtClean="0"/>
                  <a:t>						②</a:t>
                </a:r>
                <a:r>
                  <a:rPr lang="ja-JP" altLang="en-US" sz="1400" dirty="0" smtClean="0"/>
                  <a:t>入院中に発生した重度な褥瘡（</a:t>
                </a:r>
                <a:r>
                  <a:rPr lang="en-US" altLang="ja-JP" sz="1400" dirty="0" smtClean="0"/>
                  <a:t>Ⅲ</a:t>
                </a:r>
                <a:r>
                  <a:rPr lang="ja-JP" altLang="en-US" sz="1400" dirty="0" smtClean="0"/>
                  <a:t>、</a:t>
                </a:r>
                <a:r>
                  <a:rPr lang="en-US" altLang="ja-JP" sz="1400" dirty="0" smtClean="0"/>
                  <a:t>Ⅳ</a:t>
                </a:r>
                <a:r>
                  <a:rPr lang="ja-JP" altLang="en-US" sz="1400" dirty="0" smtClean="0"/>
                  <a:t>度）</a:t>
                </a:r>
                <a:r>
                  <a:rPr lang="en-US" altLang="ja-JP" sz="1400" dirty="0" smtClean="0"/>
                  <a:t>				0</a:t>
                </a:r>
              </a:p>
              <a:p>
                <a:r>
                  <a:rPr lang="ja-JP" altLang="en-US" sz="2000" dirty="0" smtClean="0"/>
                  <a:t>２．明らかな誤りは認めないが、医療行為または管理に起因して、死亡</a:t>
                </a:r>
                <a:endParaRPr lang="en-US" altLang="ja-JP" sz="2000" dirty="0" smtClean="0"/>
              </a:p>
              <a:p>
                <a:r>
                  <a:rPr lang="en-US" altLang="ja-JP" sz="1400" dirty="0"/>
                  <a:t>	</a:t>
                </a:r>
                <a:r>
                  <a:rPr lang="en-US" altLang="ja-JP" sz="1400" dirty="0" smtClean="0"/>
                  <a:t>					①</a:t>
                </a:r>
                <a:r>
                  <a:rPr lang="ja-JP" altLang="en-US" sz="1400" dirty="0" smtClean="0"/>
                  <a:t>手術</a:t>
                </a:r>
                <a:r>
                  <a:rPr lang="en-US" altLang="ja-JP" sz="1400" dirty="0" smtClean="0"/>
                  <a:t>･</a:t>
                </a:r>
                <a:r>
                  <a:rPr lang="ja-JP" altLang="en-US" sz="1400" dirty="0" smtClean="0"/>
                  <a:t>検査</a:t>
                </a:r>
                <a:r>
                  <a:rPr lang="en-US" altLang="ja-JP" sz="1400" dirty="0" smtClean="0"/>
                  <a:t>･</a:t>
                </a:r>
                <a:r>
                  <a:rPr lang="ja-JP" altLang="en-US" sz="1400" dirty="0" smtClean="0"/>
                  <a:t>処置・・・麻酔</a:t>
                </a:r>
                <a:r>
                  <a:rPr lang="ja-JP" altLang="en-US" sz="1400" dirty="0" smtClean="0">
                    <a:solidFill>
                      <a:srgbClr val="FF0000"/>
                    </a:solidFill>
                  </a:rPr>
                  <a:t>［分娩</a:t>
                </a:r>
                <a:r>
                  <a:rPr lang="en-US" altLang="ja-JP" sz="1400" dirty="0" smtClean="0">
                    <a:solidFill>
                      <a:srgbClr val="FF0000"/>
                    </a:solidFill>
                  </a:rPr>
                  <a:t>･</a:t>
                </a:r>
                <a:r>
                  <a:rPr lang="ja-JP" altLang="en-US" sz="1400" dirty="0" smtClean="0">
                    <a:solidFill>
                      <a:srgbClr val="FF0000"/>
                    </a:solidFill>
                  </a:rPr>
                  <a:t>等も］</a:t>
                </a:r>
                <a:r>
                  <a:rPr lang="ja-JP" altLang="en-US" sz="1400" dirty="0" smtClean="0"/>
                  <a:t>に伴う予期せぬ合併症</a:t>
                </a:r>
                <a:r>
                  <a:rPr lang="en-US" altLang="ja-JP" sz="1400" dirty="0"/>
                  <a:t> </a:t>
                </a:r>
                <a:r>
                  <a:rPr lang="en-US" altLang="ja-JP" sz="1400" dirty="0" smtClean="0"/>
                  <a:t>  107</a:t>
                </a:r>
                <a:r>
                  <a:rPr lang="ja-JP" altLang="en-US" sz="1400" dirty="0" smtClean="0"/>
                  <a:t>　　</a:t>
                </a:r>
                <a:r>
                  <a:rPr lang="en-US" altLang="ja-JP" sz="1400" b="1" dirty="0" smtClean="0"/>
                  <a:t>112</a:t>
                </a:r>
              </a:p>
              <a:p>
                <a:r>
                  <a:rPr lang="en-US" altLang="ja-JP" sz="1400" dirty="0"/>
                  <a:t>	</a:t>
                </a:r>
                <a:r>
                  <a:rPr lang="en-US" altLang="ja-JP" sz="1400" dirty="0" smtClean="0"/>
                  <a:t>					②</a:t>
                </a:r>
                <a:r>
                  <a:rPr lang="ja-JP" altLang="en-US" sz="1400" dirty="0" smtClean="0"/>
                  <a:t>リスクの低い妊産婦の死亡</a:t>
                </a:r>
                <a:r>
                  <a:rPr lang="en-US" altLang="ja-JP" sz="1400" dirty="0" smtClean="0"/>
                  <a:t>		</a:t>
                </a:r>
                <a:r>
                  <a:rPr lang="ja-JP" altLang="en-US" sz="1400" dirty="0" smtClean="0">
                    <a:solidFill>
                      <a:srgbClr val="FF0000"/>
                    </a:solidFill>
                  </a:rPr>
                  <a:t>［⤴原因不明、短期死亡も］</a:t>
                </a:r>
                <a:r>
                  <a:rPr lang="en-US" altLang="ja-JP" sz="1400" dirty="0" smtClean="0"/>
                  <a:t>	5</a:t>
                </a:r>
              </a:p>
              <a:p>
                <a:r>
                  <a:rPr lang="en-US" altLang="ja-JP" sz="1400" dirty="0"/>
                  <a:t>	</a:t>
                </a:r>
                <a:r>
                  <a:rPr lang="en-US" altLang="ja-JP" sz="1400" dirty="0" smtClean="0"/>
                  <a:t>					①</a:t>
                </a:r>
                <a:r>
                  <a:rPr lang="ja-JP" altLang="en-US" sz="1400" dirty="0" smtClean="0"/>
                  <a:t>医療機器等</a:t>
                </a:r>
                <a:r>
                  <a:rPr lang="ja-JP" altLang="en-US" sz="1400" dirty="0" smtClean="0">
                    <a:solidFill>
                      <a:srgbClr val="FF0000"/>
                    </a:solidFill>
                  </a:rPr>
                  <a:t>［医薬品も］</a:t>
                </a:r>
                <a:r>
                  <a:rPr lang="ja-JP" altLang="en-US" sz="1400" dirty="0" smtClean="0"/>
                  <a:t>による重大な事故（人工呼吸器等）　</a:t>
                </a:r>
                <a:r>
                  <a:rPr lang="en-US" altLang="ja-JP" sz="1400" dirty="0" smtClean="0"/>
                  <a:t>      15	</a:t>
                </a:r>
                <a:r>
                  <a:rPr lang="en-US" altLang="ja-JP" sz="1400" b="1" dirty="0" smtClean="0"/>
                  <a:t>22</a:t>
                </a:r>
              </a:p>
              <a:p>
                <a:r>
                  <a:rPr lang="en-US" altLang="ja-JP" sz="1400" dirty="0"/>
                  <a:t>	</a:t>
                </a:r>
                <a:r>
                  <a:rPr lang="en-US" altLang="ja-JP" sz="1400" dirty="0" smtClean="0"/>
                  <a:t>					②</a:t>
                </a:r>
                <a:r>
                  <a:rPr lang="ja-JP" altLang="en-US" sz="1400" dirty="0" smtClean="0"/>
                  <a:t>チューブ</a:t>
                </a:r>
                <a:r>
                  <a:rPr lang="en-US" altLang="ja-JP" sz="1400" dirty="0" smtClean="0"/>
                  <a:t>･</a:t>
                </a:r>
                <a:r>
                  <a:rPr lang="ja-JP" altLang="en-US" sz="1400" dirty="0" smtClean="0"/>
                  <a:t>カテーテル等の取扱いによる重大な事故</a:t>
                </a:r>
                <a:r>
                  <a:rPr lang="en-US" altLang="ja-JP" sz="1400" dirty="0" smtClean="0"/>
                  <a:t>			7</a:t>
                </a:r>
              </a:p>
              <a:p>
                <a:r>
                  <a:rPr lang="en-US" altLang="ja-JP" sz="1400" dirty="0"/>
                  <a:t>	</a:t>
                </a:r>
                <a:r>
                  <a:rPr lang="en-US" altLang="ja-JP" sz="1400" dirty="0" smtClean="0"/>
                  <a:t>					①</a:t>
                </a:r>
                <a:r>
                  <a:rPr lang="ja-JP" altLang="en-US" sz="1400" dirty="0" smtClean="0"/>
                  <a:t>熟練度の低い者が適切な指導なく行った医療行為による事故</a:t>
                </a:r>
                <a:r>
                  <a:rPr lang="en-US" altLang="ja-JP" sz="1400" dirty="0" smtClean="0"/>
                  <a:t>	2	</a:t>
                </a:r>
                <a:r>
                  <a:rPr lang="en-US" altLang="ja-JP" sz="1400" b="1" dirty="0" smtClean="0"/>
                  <a:t>48</a:t>
                </a:r>
              </a:p>
              <a:p>
                <a:r>
                  <a:rPr lang="en-US" altLang="ja-JP" sz="1400" dirty="0"/>
                  <a:t>	</a:t>
                </a:r>
                <a:r>
                  <a:rPr lang="en-US" altLang="ja-JP" sz="1400" dirty="0" smtClean="0"/>
                  <a:t>					②</a:t>
                </a:r>
                <a:r>
                  <a:rPr lang="ja-JP" altLang="en-US" sz="1400" dirty="0" smtClean="0"/>
                  <a:t>入院中の転倒</a:t>
                </a:r>
                <a:r>
                  <a:rPr lang="en-US" altLang="ja-JP" sz="1400" dirty="0" smtClean="0"/>
                  <a:t>･</a:t>
                </a:r>
                <a:r>
                  <a:rPr lang="ja-JP" altLang="en-US" sz="1400" dirty="0" smtClean="0"/>
                  <a:t>転落、感電、熱傷、［溺死］</a:t>
                </a:r>
                <a:r>
                  <a:rPr lang="en-US" altLang="ja-JP" sz="1400" dirty="0" smtClean="0"/>
                  <a:t>				0</a:t>
                </a:r>
              </a:p>
              <a:p>
                <a:r>
                  <a:rPr lang="en-US" altLang="ja-JP" sz="1400" dirty="0"/>
                  <a:t>	</a:t>
                </a:r>
                <a:r>
                  <a:rPr lang="en-US" altLang="ja-JP" sz="1400" dirty="0" smtClean="0"/>
                  <a:t>					③</a:t>
                </a:r>
                <a:r>
                  <a:rPr lang="ja-JP" altLang="en-US" sz="1400" dirty="0" smtClean="0"/>
                  <a:t>入院中の身体抑制に伴う事故</a:t>
                </a:r>
                <a:r>
                  <a:rPr lang="en-US" altLang="ja-JP" sz="1400" dirty="0" smtClean="0"/>
                  <a:t>						0</a:t>
                </a:r>
              </a:p>
              <a:p>
                <a:r>
                  <a:rPr lang="en-US" altLang="ja-JP" sz="1400" dirty="0"/>
                  <a:t>	</a:t>
                </a:r>
                <a:r>
                  <a:rPr lang="en-US" altLang="ja-JP" sz="1400" dirty="0" smtClean="0"/>
                  <a:t>					④</a:t>
                </a:r>
                <a:r>
                  <a:rPr lang="ja-JP" altLang="en-US" sz="1400" dirty="0" smtClean="0"/>
                  <a:t>その他、原因不明で重篤な結果が生じた事例</a:t>
                </a:r>
                <a:r>
                  <a:rPr lang="en-US" altLang="ja-JP" sz="1400" dirty="0" smtClean="0"/>
                  <a:t>		        </a:t>
                </a:r>
                <a:r>
                  <a:rPr lang="ja-JP" altLang="en-US" sz="1400" dirty="0" smtClean="0"/>
                  <a:t>　　　　</a:t>
                </a:r>
                <a:r>
                  <a:rPr lang="en-US" altLang="ja-JP" sz="1400" dirty="0" smtClean="0"/>
                  <a:t> 27</a:t>
                </a:r>
              </a:p>
              <a:p>
                <a:r>
                  <a:rPr lang="en-US" altLang="ja-JP" sz="1400" dirty="0"/>
                  <a:t>	</a:t>
                </a:r>
                <a:r>
                  <a:rPr lang="en-US" altLang="ja-JP" sz="1400" dirty="0" smtClean="0"/>
                  <a:t>					⑤</a:t>
                </a:r>
                <a:r>
                  <a:rPr lang="ja-JP" altLang="en-US" sz="1400" dirty="0" smtClean="0"/>
                  <a:t>院内感染</a:t>
                </a:r>
                <a:r>
                  <a:rPr lang="en-US" altLang="ja-JP" sz="1400" dirty="0" smtClean="0"/>
                  <a:t>(</a:t>
                </a:r>
                <a:r>
                  <a:rPr lang="ja-JP" altLang="en-US" sz="1400" dirty="0" smtClean="0"/>
                  <a:t>ｱｳﾄﾌﾞﾚｰｸ）</a:t>
                </a:r>
                <a:r>
                  <a:rPr lang="ja-JP" altLang="en-US" sz="1400" dirty="0" smtClean="0">
                    <a:solidFill>
                      <a:srgbClr val="FF0000"/>
                    </a:solidFill>
                  </a:rPr>
                  <a:t>［新たに設定］</a:t>
                </a:r>
                <a:r>
                  <a:rPr lang="en-US" altLang="ja-JP" sz="1400" dirty="0" smtClean="0"/>
                  <a:t>	</a:t>
                </a:r>
                <a:r>
                  <a:rPr lang="ja-JP" altLang="en-US" sz="1400" dirty="0" smtClean="0">
                    <a:solidFill>
                      <a:srgbClr val="FF0000"/>
                    </a:solidFill>
                  </a:rPr>
                  <a:t>［⤴巡視時心肺停止も］</a:t>
                </a:r>
                <a:r>
                  <a:rPr lang="en-US" altLang="ja-JP" sz="1400" dirty="0" smtClean="0"/>
                  <a:t>	5</a:t>
                </a:r>
              </a:p>
              <a:p>
                <a:r>
                  <a:rPr lang="en-US" altLang="ja-JP" sz="1400" dirty="0"/>
                  <a:t>	</a:t>
                </a:r>
                <a:r>
                  <a:rPr lang="en-US" altLang="ja-JP" sz="1400" dirty="0" smtClean="0"/>
                  <a:t>					⑥</a:t>
                </a:r>
                <a:r>
                  <a:rPr lang="ja-JP" altLang="en-US" sz="1400" dirty="0" smtClean="0"/>
                  <a:t>その他観察管理</a:t>
                </a:r>
                <a:r>
                  <a:rPr lang="en-US" altLang="ja-JP" sz="1400" dirty="0" smtClean="0"/>
                  <a:t>･</a:t>
                </a:r>
                <a:r>
                  <a:rPr lang="ja-JP" altLang="en-US" sz="1400" dirty="0" smtClean="0"/>
                  <a:t>退院判断等</a:t>
                </a:r>
                <a:r>
                  <a:rPr lang="ja-JP" altLang="en-US" sz="1400" dirty="0" smtClean="0">
                    <a:solidFill>
                      <a:srgbClr val="FF0000"/>
                    </a:solidFill>
                  </a:rPr>
                  <a:t>［新たに設定］</a:t>
                </a:r>
                <a:r>
                  <a:rPr lang="en-US" altLang="ja-JP" sz="1400" dirty="0" smtClean="0"/>
                  <a:t>			         14</a:t>
                </a:r>
                <a:endParaRPr lang="ja-JP" altLang="en-US" sz="1400" dirty="0" smtClean="0"/>
              </a:p>
              <a:p>
                <a:pPr>
                  <a:lnSpc>
                    <a:spcPct val="120000"/>
                  </a:lnSpc>
                </a:pPr>
                <a:r>
                  <a:rPr lang="ja-JP" altLang="en-US" sz="2000" dirty="0" smtClean="0"/>
                  <a:t>３．上記</a:t>
                </a:r>
                <a:r>
                  <a:rPr lang="en-US" altLang="ja-JP" sz="2000" dirty="0" smtClean="0"/>
                  <a:t>1,2</a:t>
                </a:r>
                <a:r>
                  <a:rPr lang="ja-JP" altLang="en-US" sz="2000" dirty="0" smtClean="0"/>
                  <a:t>のほか、事故の発生の予防、再発の防止に資する事例</a:t>
                </a:r>
                <a:r>
                  <a:rPr lang="en-US" altLang="ja-JP" sz="2000" dirty="0" smtClean="0"/>
                  <a:t>	</a:t>
                </a:r>
                <a:r>
                  <a:rPr lang="en-US" altLang="ja-JP" dirty="0" smtClean="0"/>
                  <a:t>    </a:t>
                </a:r>
              </a:p>
              <a:p>
                <a:r>
                  <a:rPr lang="ja-JP" altLang="en-US" sz="2000" dirty="0" smtClean="0"/>
                  <a:t>４．その他</a:t>
                </a:r>
                <a:r>
                  <a:rPr lang="ja-JP" altLang="en-US" sz="2000" dirty="0" smtClean="0">
                    <a:solidFill>
                      <a:srgbClr val="FF0000"/>
                    </a:solidFill>
                  </a:rPr>
                  <a:t>［新たに設定］</a:t>
                </a:r>
                <a:r>
                  <a:rPr lang="en-US" altLang="ja-JP" dirty="0" smtClean="0"/>
                  <a:t>	</a:t>
                </a:r>
                <a:r>
                  <a:rPr lang="ja-JP" altLang="en-US" sz="1400" dirty="0" smtClean="0"/>
                  <a:t>Ａ．遺族の強い希望</a:t>
                </a:r>
                <a:r>
                  <a:rPr lang="en-US" altLang="ja-JP" sz="1400" dirty="0" smtClean="0"/>
                  <a:t>							         19	</a:t>
                </a:r>
                <a:r>
                  <a:rPr lang="en-US" altLang="ja-JP" sz="1400" b="1" dirty="0" smtClean="0"/>
                  <a:t>30</a:t>
                </a:r>
              </a:p>
              <a:p>
                <a:pPr>
                  <a:lnSpc>
                    <a:spcPct val="90000"/>
                  </a:lnSpc>
                </a:pPr>
                <a:r>
                  <a:rPr lang="en-US" altLang="ja-JP" sz="1400" dirty="0"/>
                  <a:t>	</a:t>
                </a:r>
                <a:r>
                  <a:rPr lang="en-US" altLang="ja-JP" sz="1400" dirty="0" smtClean="0"/>
                  <a:t>					</a:t>
                </a:r>
                <a:r>
                  <a:rPr lang="ja-JP" altLang="en-US" sz="1400" dirty="0" smtClean="0"/>
                  <a:t>Ｂ．ハイリスク状態（状態が著しく低い状態での合併症、原疾患）</a:t>
                </a:r>
                <a:r>
                  <a:rPr lang="en-US" altLang="ja-JP" sz="1400" dirty="0" smtClean="0"/>
                  <a:t>	7</a:t>
                </a:r>
              </a:p>
              <a:p>
                <a:r>
                  <a:rPr lang="en-US" altLang="ja-JP" sz="1400" dirty="0"/>
                  <a:t>	</a:t>
                </a:r>
                <a:r>
                  <a:rPr lang="en-US" altLang="ja-JP" sz="1400" dirty="0" smtClean="0"/>
                  <a:t>					</a:t>
                </a:r>
                <a:r>
                  <a:rPr lang="ja-JP" altLang="en-US" sz="1400" dirty="0" smtClean="0"/>
                  <a:t>Ｃ．医療行為</a:t>
                </a:r>
                <a:r>
                  <a:rPr lang="en-US" altLang="ja-JP" sz="1400" dirty="0" smtClean="0"/>
                  <a:t>･</a:t>
                </a:r>
                <a:r>
                  <a:rPr lang="ja-JP" altLang="en-US" sz="1400" dirty="0" smtClean="0"/>
                  <a:t>管理に直接関連を見いだせない突然の死亡</a:t>
                </a:r>
                <a:r>
                  <a:rPr lang="en-US" altLang="ja-JP" sz="1400" dirty="0" smtClean="0"/>
                  <a:t>		4</a:t>
                </a:r>
              </a:p>
            </p:txBody>
          </p:sp>
          <p:sp>
            <p:nvSpPr>
              <p:cNvPr id="8" name="右大かっこ 7"/>
              <p:cNvSpPr/>
              <p:nvPr/>
            </p:nvSpPr>
            <p:spPr>
              <a:xfrm>
                <a:off x="8102600" y="1489466"/>
                <a:ext cx="93133" cy="734751"/>
              </a:xfrm>
              <a:prstGeom prst="rightBracket">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右大かっこ 8"/>
              <p:cNvSpPr/>
              <p:nvPr/>
            </p:nvSpPr>
            <p:spPr>
              <a:xfrm>
                <a:off x="8102600" y="2327666"/>
                <a:ext cx="101600" cy="334433"/>
              </a:xfrm>
              <a:prstGeom prst="rightBracket">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右大かっこ 9"/>
              <p:cNvSpPr/>
              <p:nvPr/>
            </p:nvSpPr>
            <p:spPr>
              <a:xfrm>
                <a:off x="8102600" y="2780633"/>
                <a:ext cx="93133" cy="309034"/>
              </a:xfrm>
              <a:prstGeom prst="rightBracket">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右大かっこ 10"/>
              <p:cNvSpPr/>
              <p:nvPr/>
            </p:nvSpPr>
            <p:spPr>
              <a:xfrm>
                <a:off x="8102601" y="3496067"/>
                <a:ext cx="88900" cy="321734"/>
              </a:xfrm>
              <a:prstGeom prst="rightBracket">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右大かっこ 11"/>
              <p:cNvSpPr/>
              <p:nvPr/>
            </p:nvSpPr>
            <p:spPr>
              <a:xfrm>
                <a:off x="8102601" y="3936333"/>
                <a:ext cx="88900" cy="315383"/>
              </a:xfrm>
              <a:prstGeom prst="rightBracket">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右大かっこ 12"/>
              <p:cNvSpPr/>
              <p:nvPr/>
            </p:nvSpPr>
            <p:spPr>
              <a:xfrm>
                <a:off x="8099920" y="4368133"/>
                <a:ext cx="95813" cy="1151467"/>
              </a:xfrm>
              <a:prstGeom prst="rightBracket">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右大かっこ 13"/>
              <p:cNvSpPr/>
              <p:nvPr/>
            </p:nvSpPr>
            <p:spPr>
              <a:xfrm>
                <a:off x="8102601" y="6065698"/>
                <a:ext cx="88900" cy="516468"/>
              </a:xfrm>
              <a:prstGeom prst="rightBracket">
                <a:avLst/>
              </a:prstGeom>
              <a:ln w="28575"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右大かっこ 14"/>
              <p:cNvSpPr/>
              <p:nvPr/>
            </p:nvSpPr>
            <p:spPr>
              <a:xfrm>
                <a:off x="8582759" y="1424250"/>
                <a:ext cx="116286" cy="1667933"/>
              </a:xfrm>
              <a:prstGeom prst="rightBracket">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右大かっこ 16"/>
              <p:cNvSpPr/>
              <p:nvPr/>
            </p:nvSpPr>
            <p:spPr>
              <a:xfrm>
                <a:off x="8582759" y="3457968"/>
                <a:ext cx="116286" cy="2078565"/>
              </a:xfrm>
              <a:prstGeom prst="rightBracket">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右大かっこ 17"/>
              <p:cNvSpPr/>
              <p:nvPr/>
            </p:nvSpPr>
            <p:spPr>
              <a:xfrm>
                <a:off x="8581103" y="5970851"/>
                <a:ext cx="117942" cy="579966"/>
              </a:xfrm>
              <a:prstGeom prst="rightBracket">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8626867" y="2089839"/>
                <a:ext cx="461665" cy="407924"/>
              </a:xfrm>
              <a:prstGeom prst="rect">
                <a:avLst/>
              </a:prstGeom>
              <a:noFill/>
            </p:spPr>
            <p:txBody>
              <a:bodyPr vert="vert" wrap="none" rtlCol="0">
                <a:spAutoFit/>
              </a:bodyPr>
              <a:lstStyle/>
              <a:p>
                <a:r>
                  <a:rPr kumimoji="1" lang="ja-JP" altLang="en-US" dirty="0" smtClean="0"/>
                  <a:t>１４</a:t>
                </a:r>
                <a:endParaRPr kumimoji="1" lang="ja-JP" altLang="en-US" dirty="0"/>
              </a:p>
            </p:txBody>
          </p:sp>
          <p:sp>
            <p:nvSpPr>
              <p:cNvPr id="22" name="テキスト ボックス 21"/>
              <p:cNvSpPr txBox="1"/>
              <p:nvPr/>
            </p:nvSpPr>
            <p:spPr>
              <a:xfrm>
                <a:off x="8626867" y="4214415"/>
                <a:ext cx="461665" cy="565720"/>
              </a:xfrm>
              <a:prstGeom prst="rect">
                <a:avLst/>
              </a:prstGeom>
              <a:noFill/>
            </p:spPr>
            <p:txBody>
              <a:bodyPr vert="vert" wrap="none" rtlCol="0">
                <a:spAutoFit/>
              </a:bodyPr>
              <a:lstStyle/>
              <a:p>
                <a:r>
                  <a:rPr kumimoji="1" lang="ja-JP" altLang="en-US" dirty="0" smtClean="0"/>
                  <a:t>１８２</a:t>
                </a:r>
                <a:endParaRPr kumimoji="1" lang="ja-JP" altLang="en-US" dirty="0"/>
              </a:p>
            </p:txBody>
          </p:sp>
          <p:sp>
            <p:nvSpPr>
              <p:cNvPr id="23" name="テキスト ボックス 22"/>
              <p:cNvSpPr txBox="1"/>
              <p:nvPr/>
            </p:nvSpPr>
            <p:spPr>
              <a:xfrm>
                <a:off x="8626867" y="5619491"/>
                <a:ext cx="461665" cy="250129"/>
              </a:xfrm>
              <a:prstGeom prst="rect">
                <a:avLst/>
              </a:prstGeom>
              <a:noFill/>
            </p:spPr>
            <p:txBody>
              <a:bodyPr vert="vert" wrap="none" rtlCol="0">
                <a:spAutoFit/>
              </a:bodyPr>
              <a:lstStyle/>
              <a:p>
                <a:r>
                  <a:rPr kumimoji="1" lang="ja-JP" altLang="en-US" dirty="0" smtClean="0"/>
                  <a:t>０</a:t>
                </a:r>
                <a:endParaRPr kumimoji="1" lang="ja-JP" altLang="en-US" dirty="0"/>
              </a:p>
            </p:txBody>
          </p:sp>
          <p:sp>
            <p:nvSpPr>
              <p:cNvPr id="24" name="テキスト ボックス 23"/>
              <p:cNvSpPr txBox="1"/>
              <p:nvPr/>
            </p:nvSpPr>
            <p:spPr>
              <a:xfrm>
                <a:off x="8626867" y="6050945"/>
                <a:ext cx="461665" cy="407924"/>
              </a:xfrm>
              <a:prstGeom prst="rect">
                <a:avLst/>
              </a:prstGeom>
              <a:noFill/>
            </p:spPr>
            <p:txBody>
              <a:bodyPr vert="vert" wrap="none" rtlCol="0">
                <a:spAutoFit/>
              </a:bodyPr>
              <a:lstStyle/>
              <a:p>
                <a:r>
                  <a:rPr kumimoji="1" lang="ja-JP" altLang="en-US" dirty="0" smtClean="0"/>
                  <a:t>３０</a:t>
                </a:r>
                <a:endParaRPr kumimoji="1" lang="ja-JP" altLang="en-US" dirty="0"/>
              </a:p>
            </p:txBody>
          </p:sp>
          <p:sp>
            <p:nvSpPr>
              <p:cNvPr id="25" name="右大かっこ 24"/>
              <p:cNvSpPr/>
              <p:nvPr/>
            </p:nvSpPr>
            <p:spPr>
              <a:xfrm>
                <a:off x="8581103" y="5653816"/>
                <a:ext cx="117942" cy="250129"/>
              </a:xfrm>
              <a:prstGeom prst="rightBracket">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2" name="正方形/長方形 31"/>
              <p:cNvSpPr/>
              <p:nvPr/>
            </p:nvSpPr>
            <p:spPr>
              <a:xfrm>
                <a:off x="8775036" y="6612641"/>
                <a:ext cx="357523" cy="2514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0793" y="1521019"/>
                <a:ext cx="2766089" cy="1569660"/>
              </a:xfrm>
              <a:prstGeom prst="rect">
                <a:avLst/>
              </a:prstGeom>
              <a:noFill/>
            </p:spPr>
            <p:txBody>
              <a:bodyPr wrap="none" rtlCol="0">
                <a:spAutoFit/>
              </a:bodyPr>
              <a:lstStyle/>
              <a:p>
                <a:r>
                  <a:rPr kumimoji="1" lang="en-US" altLang="ja-JP" dirty="0" smtClean="0"/>
                  <a:t>A.</a:t>
                </a:r>
                <a:r>
                  <a:rPr kumimoji="1" lang="ja-JP" altLang="en-US" dirty="0" smtClean="0"/>
                  <a:t>医療行為にかかる事例</a:t>
                </a:r>
                <a:endParaRPr kumimoji="1" lang="en-US" altLang="ja-JP" dirty="0" smtClean="0"/>
              </a:p>
              <a:p>
                <a:endParaRPr lang="en-US" altLang="ja-JP" dirty="0" smtClean="0"/>
              </a:p>
              <a:p>
                <a:endParaRPr lang="en-US" altLang="ja-JP" dirty="0"/>
              </a:p>
              <a:p>
                <a:r>
                  <a:rPr kumimoji="1" lang="en-US" altLang="ja-JP" dirty="0" smtClean="0"/>
                  <a:t>B.</a:t>
                </a:r>
                <a:r>
                  <a:rPr kumimoji="1" lang="ja-JP" altLang="en-US" dirty="0" smtClean="0"/>
                  <a:t>医薬品</a:t>
                </a:r>
                <a:r>
                  <a:rPr kumimoji="1" lang="en-US" altLang="ja-JP" dirty="0" smtClean="0"/>
                  <a:t>･</a:t>
                </a:r>
                <a:r>
                  <a:rPr kumimoji="1" lang="ja-JP" altLang="en-US" dirty="0" smtClean="0"/>
                  <a:t>医療機器取扱い</a:t>
                </a:r>
                <a:endParaRPr kumimoji="1" lang="en-US" altLang="ja-JP" dirty="0" smtClean="0"/>
              </a:p>
              <a:p>
                <a:pPr>
                  <a:lnSpc>
                    <a:spcPct val="140000"/>
                  </a:lnSpc>
                </a:pPr>
                <a:r>
                  <a:rPr lang="en-US" altLang="ja-JP" dirty="0" smtClean="0"/>
                  <a:t>C.</a:t>
                </a:r>
                <a:r>
                  <a:rPr lang="ja-JP" altLang="en-US" dirty="0" smtClean="0"/>
                  <a:t>管理上の問題事例、他</a:t>
                </a:r>
                <a:endParaRPr kumimoji="1" lang="ja-JP" altLang="en-US" dirty="0"/>
              </a:p>
            </p:txBody>
          </p:sp>
          <p:sp>
            <p:nvSpPr>
              <p:cNvPr id="26" name="テキスト ボックス 25"/>
              <p:cNvSpPr txBox="1"/>
              <p:nvPr/>
            </p:nvSpPr>
            <p:spPr>
              <a:xfrm>
                <a:off x="210793" y="3512925"/>
                <a:ext cx="2766089" cy="1311128"/>
              </a:xfrm>
              <a:prstGeom prst="rect">
                <a:avLst/>
              </a:prstGeom>
              <a:noFill/>
            </p:spPr>
            <p:txBody>
              <a:bodyPr wrap="none" rtlCol="0">
                <a:spAutoFit/>
              </a:bodyPr>
              <a:lstStyle/>
              <a:p>
                <a:r>
                  <a:rPr kumimoji="1" lang="en-US" altLang="ja-JP" dirty="0" smtClean="0"/>
                  <a:t>A.</a:t>
                </a:r>
                <a:r>
                  <a:rPr kumimoji="1" lang="ja-JP" altLang="en-US" dirty="0" smtClean="0"/>
                  <a:t>医療行為にかかる事例</a:t>
                </a:r>
                <a:endParaRPr lang="en-US" altLang="ja-JP" dirty="0"/>
              </a:p>
              <a:p>
                <a:pPr>
                  <a:lnSpc>
                    <a:spcPct val="140000"/>
                  </a:lnSpc>
                </a:pPr>
                <a:r>
                  <a:rPr kumimoji="1" lang="en-US" altLang="ja-JP" dirty="0" smtClean="0"/>
                  <a:t>B.</a:t>
                </a:r>
                <a:r>
                  <a:rPr kumimoji="1" lang="ja-JP" altLang="en-US" dirty="0" smtClean="0"/>
                  <a:t>医薬品</a:t>
                </a:r>
                <a:r>
                  <a:rPr kumimoji="1" lang="en-US" altLang="ja-JP" dirty="0" smtClean="0"/>
                  <a:t>･</a:t>
                </a:r>
                <a:r>
                  <a:rPr kumimoji="1" lang="ja-JP" altLang="en-US" dirty="0" smtClean="0"/>
                  <a:t>医療機器取扱い</a:t>
                </a:r>
                <a:endParaRPr kumimoji="1" lang="en-US" altLang="ja-JP" dirty="0" smtClean="0"/>
              </a:p>
              <a:p>
                <a:endParaRPr lang="en-US" altLang="ja-JP" dirty="0" smtClean="0"/>
              </a:p>
              <a:p>
                <a:r>
                  <a:rPr lang="en-US" altLang="ja-JP" dirty="0" smtClean="0"/>
                  <a:t>C.</a:t>
                </a:r>
                <a:r>
                  <a:rPr lang="ja-JP" altLang="en-US" dirty="0" smtClean="0"/>
                  <a:t>管理上の問題事例、他</a:t>
                </a:r>
                <a:endParaRPr kumimoji="1" lang="ja-JP" altLang="en-US" dirty="0"/>
              </a:p>
            </p:txBody>
          </p:sp>
          <p:sp>
            <p:nvSpPr>
              <p:cNvPr id="5" name="左大かっこ 4"/>
              <p:cNvSpPr/>
              <p:nvPr/>
            </p:nvSpPr>
            <p:spPr>
              <a:xfrm>
                <a:off x="2864802" y="2336704"/>
                <a:ext cx="66222" cy="34533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8" name="左大かっこ 27"/>
              <p:cNvSpPr/>
              <p:nvPr/>
            </p:nvSpPr>
            <p:spPr>
              <a:xfrm>
                <a:off x="2864802" y="2766045"/>
                <a:ext cx="64664" cy="34533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0" name="左大かっこ 29"/>
              <p:cNvSpPr/>
              <p:nvPr/>
            </p:nvSpPr>
            <p:spPr>
              <a:xfrm>
                <a:off x="2864802" y="1501886"/>
                <a:ext cx="74413" cy="727652"/>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1" name="左大かっこ 30"/>
              <p:cNvSpPr/>
              <p:nvPr/>
            </p:nvSpPr>
            <p:spPr>
              <a:xfrm>
                <a:off x="2873268" y="3487972"/>
                <a:ext cx="66222" cy="34533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3" name="左大かっこ 32"/>
              <p:cNvSpPr/>
              <p:nvPr/>
            </p:nvSpPr>
            <p:spPr>
              <a:xfrm>
                <a:off x="2873268" y="3917313"/>
                <a:ext cx="64664" cy="345337"/>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4" name="左大かっこ 33"/>
              <p:cNvSpPr/>
              <p:nvPr/>
            </p:nvSpPr>
            <p:spPr>
              <a:xfrm>
                <a:off x="2873268" y="4321037"/>
                <a:ext cx="69014" cy="1194330"/>
              </a:xfrm>
              <a:prstGeom prst="leftBracket">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 name="正方形/長方形 15"/>
              <p:cNvSpPr/>
              <p:nvPr/>
            </p:nvSpPr>
            <p:spPr>
              <a:xfrm>
                <a:off x="121360" y="1135023"/>
                <a:ext cx="7474724" cy="294846"/>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21360" y="3132215"/>
                <a:ext cx="7588231" cy="294846"/>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21360" y="5643123"/>
                <a:ext cx="7198295" cy="294846"/>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21360" y="5965112"/>
                <a:ext cx="2686178" cy="294846"/>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cxnSp>
          <p:nvCxnSpPr>
            <p:cNvPr id="40" name="直線コネクタ 39"/>
            <p:cNvCxnSpPr/>
            <p:nvPr/>
          </p:nvCxnSpPr>
          <p:spPr>
            <a:xfrm>
              <a:off x="3169376" y="3663646"/>
              <a:ext cx="4540215"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3181952" y="4095670"/>
              <a:ext cx="4298708"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a:off x="3158648" y="5155898"/>
              <a:ext cx="347175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3135343" y="5584538"/>
              <a:ext cx="3238366"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a:off x="3170300" y="6236656"/>
              <a:ext cx="124585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5715826" y="3869640"/>
              <a:ext cx="1845302"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6159530" y="5361892"/>
              <a:ext cx="1550061"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814266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286126" y="279676"/>
            <a:ext cx="7245994"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kumimoji="1" lang="ja-JP" altLang="en-US" dirty="0" smtClean="0"/>
              <a:t>医療行為の施行から、発症</a:t>
            </a:r>
            <a:r>
              <a:rPr lang="ja-JP" altLang="en-US" dirty="0" smtClean="0"/>
              <a:t>、</a:t>
            </a:r>
            <a:r>
              <a:rPr kumimoji="1" lang="ja-JP" altLang="en-US" dirty="0" smtClean="0"/>
              <a:t>死亡に至るまでの期間</a:t>
            </a:r>
            <a:r>
              <a:rPr kumimoji="1" lang="en-US" altLang="ja-JP" dirty="0" smtClean="0"/>
              <a:t> </a:t>
            </a:r>
            <a:r>
              <a:rPr kumimoji="1" lang="ja-JP" altLang="en-US" sz="1400" dirty="0" smtClean="0"/>
              <a:t>（日本医療安全調査機構）</a:t>
            </a:r>
            <a:endParaRPr kumimoji="1" lang="en-US" altLang="ja-JP" sz="1400" dirty="0" smtClean="0"/>
          </a:p>
        </p:txBody>
      </p:sp>
      <p:grpSp>
        <p:nvGrpSpPr>
          <p:cNvPr id="40" name="図形グループ 39"/>
          <p:cNvGrpSpPr/>
          <p:nvPr/>
        </p:nvGrpSpPr>
        <p:grpSpPr>
          <a:xfrm>
            <a:off x="92380" y="-738655"/>
            <a:ext cx="9051620" cy="7511520"/>
            <a:chOff x="92380" y="-738655"/>
            <a:chExt cx="9051620" cy="7511520"/>
          </a:xfrm>
        </p:grpSpPr>
        <p:graphicFrame>
          <p:nvGraphicFramePr>
            <p:cNvPr id="3" name="グラフ 2"/>
            <p:cNvGraphicFramePr/>
            <p:nvPr>
              <p:extLst>
                <p:ext uri="{D42A27DB-BD31-4B8C-83A1-F6EECF244321}">
                  <p14:modId xmlns:p14="http://schemas.microsoft.com/office/powerpoint/2010/main" val="2948036380"/>
                </p:ext>
              </p:extLst>
            </p:nvPr>
          </p:nvGraphicFramePr>
          <p:xfrm>
            <a:off x="564497" y="-738655"/>
            <a:ext cx="8579503" cy="51070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extLst>
                <p:ext uri="{D42A27DB-BD31-4B8C-83A1-F6EECF244321}">
                  <p14:modId xmlns:p14="http://schemas.microsoft.com/office/powerpoint/2010/main" val="3647767244"/>
                </p:ext>
              </p:extLst>
            </p:nvPr>
          </p:nvGraphicFramePr>
          <p:xfrm>
            <a:off x="94584" y="2873757"/>
            <a:ext cx="8553650" cy="389910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p:cNvCxnSpPr/>
            <p:nvPr/>
          </p:nvCxnSpPr>
          <p:spPr>
            <a:xfrm flipV="1">
              <a:off x="484520" y="3131822"/>
              <a:ext cx="590475" cy="2239120"/>
            </a:xfrm>
            <a:prstGeom prst="line">
              <a:avLst/>
            </a:prstGeom>
            <a:ln w="19050" cmpd="sng">
              <a:solidFill>
                <a:schemeClr val="tx1">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flipV="1">
              <a:off x="8090268" y="3161684"/>
              <a:ext cx="590475" cy="2239120"/>
            </a:xfrm>
            <a:prstGeom prst="line">
              <a:avLst/>
            </a:prstGeom>
            <a:ln w="19050" cmpd="sng">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2018407" y="3128263"/>
              <a:ext cx="590475" cy="2239120"/>
            </a:xfrm>
            <a:prstGeom prst="line">
              <a:avLst/>
            </a:prstGeom>
            <a:ln w="19050" cmpd="sng">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flipV="1">
              <a:off x="3656139" y="3183963"/>
              <a:ext cx="590475" cy="2239120"/>
            </a:xfrm>
            <a:prstGeom prst="line">
              <a:avLst/>
            </a:prstGeom>
            <a:ln w="19050" cmpd="sng">
              <a:solidFill>
                <a:schemeClr val="tx1">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flipV="1">
              <a:off x="5639242" y="3150544"/>
              <a:ext cx="590475" cy="2239120"/>
            </a:xfrm>
            <a:prstGeom prst="line">
              <a:avLst/>
            </a:prstGeom>
            <a:ln w="19050" cmpd="sng">
              <a:solidFill>
                <a:schemeClr val="tx1">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631676" y="6064250"/>
              <a:ext cx="616403" cy="338554"/>
            </a:xfrm>
            <a:prstGeom prst="rect">
              <a:avLst/>
            </a:prstGeom>
            <a:noFill/>
          </p:spPr>
          <p:txBody>
            <a:bodyPr wrap="square" rtlCol="0">
              <a:spAutoFit/>
            </a:bodyPr>
            <a:lstStyle/>
            <a:p>
              <a:r>
                <a:rPr kumimoji="1" lang="ja-JP" altLang="en-US" sz="1600" dirty="0" smtClean="0">
                  <a:solidFill>
                    <a:srgbClr val="FF0000"/>
                  </a:solidFill>
                </a:rPr>
                <a:t>当日</a:t>
              </a:r>
              <a:endParaRPr kumimoji="1" lang="ja-JP" altLang="en-US" sz="1600" dirty="0">
                <a:solidFill>
                  <a:srgbClr val="FF0000"/>
                </a:solidFill>
              </a:endParaRPr>
            </a:p>
          </p:txBody>
        </p:sp>
        <p:sp>
          <p:nvSpPr>
            <p:cNvPr id="11" name="右大かっこ 10"/>
            <p:cNvSpPr/>
            <p:nvPr/>
          </p:nvSpPr>
          <p:spPr>
            <a:xfrm rot="5400000">
              <a:off x="886603" y="5573016"/>
              <a:ext cx="64481" cy="977431"/>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1509580" y="5898259"/>
              <a:ext cx="3351398" cy="369332"/>
            </a:xfrm>
            <a:prstGeom prst="rect">
              <a:avLst/>
            </a:prstGeom>
            <a:noFill/>
          </p:spPr>
          <p:txBody>
            <a:bodyPr wrap="none" rtlCol="0">
              <a:spAutoFit/>
            </a:bodyPr>
            <a:lstStyle/>
            <a:p>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　</a:t>
              </a:r>
              <a:r>
                <a:rPr lang="en-US" altLang="ja-JP" b="1" dirty="0" smtClean="0">
                  <a:solidFill>
                    <a:srgbClr val="FF0000"/>
                  </a:solidFill>
                </a:rPr>
                <a:t> </a:t>
              </a:r>
              <a:r>
                <a:rPr lang="ja-JP" altLang="en-US" b="1" dirty="0" smtClean="0">
                  <a:solidFill>
                    <a:srgbClr val="FF0000"/>
                  </a:solidFill>
                </a:rPr>
                <a:t>・</a:t>
              </a:r>
              <a:endParaRPr kumimoji="1" lang="ja-JP" altLang="en-US" b="1" dirty="0">
                <a:solidFill>
                  <a:srgbClr val="FF0000"/>
                </a:solidFill>
              </a:endParaRPr>
            </a:p>
          </p:txBody>
        </p:sp>
        <p:sp>
          <p:nvSpPr>
            <p:cNvPr id="13" name="テキスト ボックス 12"/>
            <p:cNvSpPr txBox="1"/>
            <p:nvPr/>
          </p:nvSpPr>
          <p:spPr>
            <a:xfrm>
              <a:off x="4789515" y="5898262"/>
              <a:ext cx="761747" cy="369332"/>
            </a:xfrm>
            <a:prstGeom prst="rect">
              <a:avLst/>
            </a:prstGeom>
            <a:noFill/>
          </p:spPr>
          <p:txBody>
            <a:bodyPr wrap="none" rtlCol="0">
              <a:spAutoFit/>
            </a:bodyPr>
            <a:lstStyle/>
            <a:p>
              <a:r>
                <a:rPr lang="ja-JP" altLang="en-US" dirty="0" smtClean="0">
                  <a:solidFill>
                    <a:srgbClr val="FF0000"/>
                  </a:solidFill>
                </a:rPr>
                <a:t>・・・・・</a:t>
              </a:r>
              <a:endParaRPr kumimoji="1" lang="ja-JP" altLang="en-US" dirty="0">
                <a:solidFill>
                  <a:srgbClr val="FF0000"/>
                </a:solidFill>
              </a:endParaRPr>
            </a:p>
          </p:txBody>
        </p:sp>
        <p:cxnSp>
          <p:nvCxnSpPr>
            <p:cNvPr id="14" name="直線コネクタ 13"/>
            <p:cNvCxnSpPr/>
            <p:nvPr/>
          </p:nvCxnSpPr>
          <p:spPr>
            <a:xfrm>
              <a:off x="5516442" y="6087642"/>
              <a:ext cx="1950417" cy="0"/>
            </a:xfrm>
            <a:prstGeom prst="line">
              <a:avLst/>
            </a:prstGeom>
            <a:ln w="9525">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7512613" y="6087642"/>
              <a:ext cx="512718" cy="0"/>
            </a:xfrm>
            <a:prstGeom prst="line">
              <a:avLst/>
            </a:prstGeom>
            <a:ln w="63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3586008" y="695326"/>
              <a:ext cx="5517456" cy="523220"/>
            </a:xfrm>
            <a:prstGeom prst="rect">
              <a:avLst/>
            </a:prstGeom>
            <a:noFill/>
          </p:spPr>
          <p:txBody>
            <a:bodyPr wrap="none" rtlCol="0">
              <a:spAutoFit/>
            </a:bodyPr>
            <a:lstStyle/>
            <a:p>
              <a:r>
                <a:rPr lang="ja-JP" altLang="en-US" sz="1400" dirty="0" smtClean="0"/>
                <a:t>受付時点での分類基準　</a:t>
              </a:r>
              <a:r>
                <a:rPr lang="en-US" altLang="ja-JP" sz="1400" dirty="0" smtClean="0"/>
                <a:t> </a:t>
              </a:r>
              <a:r>
                <a:rPr lang="ja-JP" altLang="en-US" sz="1400" dirty="0" smtClean="0"/>
                <a:t>［医療行為との因果関係明らかな</a:t>
              </a:r>
              <a:r>
                <a:rPr lang="en-US" altLang="ja-JP" sz="1400" dirty="0" smtClean="0"/>
                <a:t> </a:t>
              </a:r>
              <a:r>
                <a:rPr lang="ja-JP" altLang="en-US" sz="1400" dirty="0" smtClean="0"/>
                <a:t>１４８事例］</a:t>
              </a:r>
              <a:endParaRPr lang="en-US" altLang="ja-JP" sz="1400" dirty="0" smtClean="0"/>
            </a:p>
            <a:p>
              <a:r>
                <a:rPr lang="en-US" altLang="ja-JP" sz="1400" dirty="0"/>
                <a:t>	</a:t>
              </a:r>
              <a:r>
                <a:rPr lang="en-US" altLang="ja-JP" sz="1400" dirty="0" smtClean="0"/>
                <a:t>		</a:t>
              </a:r>
              <a:r>
                <a:rPr lang="ja-JP" altLang="en-US" sz="1400" dirty="0" smtClean="0"/>
                <a:t>　　　　　　　　　　（</a:t>
              </a:r>
              <a:r>
                <a:rPr lang="en-US" altLang="ja-JP" sz="1400" dirty="0" smtClean="0"/>
                <a:t> Total = </a:t>
              </a:r>
              <a:r>
                <a:rPr lang="ja-JP" altLang="en-US" sz="1400" dirty="0" smtClean="0"/>
                <a:t>２２６事例中</a:t>
              </a:r>
              <a:r>
                <a:rPr lang="en-US" altLang="ja-JP" sz="1400" dirty="0" smtClean="0"/>
                <a:t> </a:t>
              </a:r>
              <a:r>
                <a:rPr lang="ja-JP" altLang="en-US" sz="1400" dirty="0" smtClean="0"/>
                <a:t>［</a:t>
              </a:r>
              <a:r>
                <a:rPr lang="en-US" altLang="ja-JP" sz="1400" dirty="0" smtClean="0"/>
                <a:t>〜</a:t>
              </a:r>
              <a:r>
                <a:rPr lang="en-US" altLang="ja-JP" sz="1400" dirty="0"/>
                <a:t>H26.6</a:t>
              </a:r>
              <a:r>
                <a:rPr lang="en-US" altLang="ja-JP" sz="1400" dirty="0" smtClean="0"/>
                <a:t>.</a:t>
              </a:r>
              <a:r>
                <a:rPr lang="ja-JP" altLang="en-US" sz="1400" dirty="0" smtClean="0"/>
                <a:t>］</a:t>
              </a:r>
              <a:r>
                <a:rPr lang="en-US" altLang="ja-JP" sz="1400" dirty="0" smtClean="0"/>
                <a:t> </a:t>
              </a:r>
              <a:r>
                <a:rPr lang="ja-JP" altLang="en-US" sz="1400" dirty="0" smtClean="0"/>
                <a:t>）</a:t>
              </a:r>
              <a:endParaRPr lang="en-US" altLang="ja-JP" sz="1400" dirty="0"/>
            </a:p>
          </p:txBody>
        </p:sp>
        <p:grpSp>
          <p:nvGrpSpPr>
            <p:cNvPr id="19" name="図形グループ 18"/>
            <p:cNvGrpSpPr/>
            <p:nvPr/>
          </p:nvGrpSpPr>
          <p:grpSpPr>
            <a:xfrm>
              <a:off x="3123549" y="6106001"/>
              <a:ext cx="3232943" cy="420628"/>
              <a:chOff x="2761581" y="6258097"/>
              <a:chExt cx="3232943" cy="420628"/>
            </a:xfrm>
          </p:grpSpPr>
          <p:sp>
            <p:nvSpPr>
              <p:cNvPr id="20" name="正方形/長方形 19"/>
              <p:cNvSpPr/>
              <p:nvPr/>
            </p:nvSpPr>
            <p:spPr>
              <a:xfrm>
                <a:off x="2761581" y="6342457"/>
                <a:ext cx="3232943" cy="3362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2788498" y="6258097"/>
                <a:ext cx="3206026" cy="420628"/>
              </a:xfrm>
              <a:prstGeom prst="rect">
                <a:avLst/>
              </a:prstGeom>
              <a:noFill/>
            </p:spPr>
            <p:txBody>
              <a:bodyPr wrap="none" rtlCol="0">
                <a:spAutoFit/>
              </a:bodyPr>
              <a:lstStyle/>
              <a:p>
                <a:pPr>
                  <a:lnSpc>
                    <a:spcPct val="140000"/>
                  </a:lnSpc>
                </a:pPr>
                <a:r>
                  <a:rPr lang="en-US" altLang="ja-JP" sz="1600" dirty="0"/>
                  <a:t>【</a:t>
                </a:r>
                <a:r>
                  <a:rPr lang="ja-JP" altLang="en-US" sz="1600" dirty="0"/>
                  <a:t>中枢神経障害</a:t>
                </a:r>
                <a:r>
                  <a:rPr lang="ja-JP" altLang="en-US" sz="1600" dirty="0" smtClean="0"/>
                  <a:t>併発あり</a:t>
                </a:r>
                <a:r>
                  <a:rPr lang="ja-JP" altLang="en-US" sz="1600" dirty="0"/>
                  <a:t>　</a:t>
                </a:r>
                <a:r>
                  <a:rPr lang="en-US" altLang="ja-JP" sz="1600" dirty="0"/>
                  <a:t>n = </a:t>
                </a:r>
                <a:r>
                  <a:rPr lang="en-US" altLang="ja-JP" sz="1600" dirty="0" smtClean="0"/>
                  <a:t> </a:t>
                </a:r>
                <a:r>
                  <a:rPr lang="ja-JP" altLang="en-US" sz="1600" dirty="0" smtClean="0"/>
                  <a:t>１７</a:t>
                </a:r>
                <a:r>
                  <a:rPr lang="en-US" altLang="ja-JP" sz="1600" dirty="0" smtClean="0"/>
                  <a:t> 】</a:t>
                </a:r>
                <a:endParaRPr lang="en-US" altLang="ja-JP" sz="1600" dirty="0"/>
              </a:p>
            </p:txBody>
          </p:sp>
        </p:grpSp>
        <p:grpSp>
          <p:nvGrpSpPr>
            <p:cNvPr id="22" name="図形グループ 21"/>
            <p:cNvGrpSpPr/>
            <p:nvPr/>
          </p:nvGrpSpPr>
          <p:grpSpPr>
            <a:xfrm>
              <a:off x="3123549" y="3203714"/>
              <a:ext cx="3322811" cy="420628"/>
              <a:chOff x="2853646" y="3408363"/>
              <a:chExt cx="3322811" cy="420628"/>
            </a:xfrm>
          </p:grpSpPr>
          <p:sp>
            <p:nvSpPr>
              <p:cNvPr id="23" name="正方形/長方形 22"/>
              <p:cNvSpPr/>
              <p:nvPr/>
            </p:nvSpPr>
            <p:spPr>
              <a:xfrm>
                <a:off x="2853646" y="3494109"/>
                <a:ext cx="3322811" cy="3348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4" name="テキスト ボックス 23"/>
              <p:cNvSpPr txBox="1"/>
              <p:nvPr/>
            </p:nvSpPr>
            <p:spPr>
              <a:xfrm>
                <a:off x="2880563" y="3408363"/>
                <a:ext cx="3295894" cy="420628"/>
              </a:xfrm>
              <a:prstGeom prst="rect">
                <a:avLst/>
              </a:prstGeom>
              <a:noFill/>
            </p:spPr>
            <p:txBody>
              <a:bodyPr wrap="none" rtlCol="0">
                <a:spAutoFit/>
              </a:bodyPr>
              <a:lstStyle/>
              <a:p>
                <a:pPr>
                  <a:lnSpc>
                    <a:spcPct val="140000"/>
                  </a:lnSpc>
                </a:pPr>
                <a:r>
                  <a:rPr lang="en-US" altLang="ja-JP" sz="1600" dirty="0"/>
                  <a:t>【</a:t>
                </a:r>
                <a:r>
                  <a:rPr lang="ja-JP" altLang="en-US" sz="1600" dirty="0"/>
                  <a:t>中枢神経障害</a:t>
                </a:r>
                <a:r>
                  <a:rPr lang="ja-JP" altLang="en-US" sz="1600" dirty="0" smtClean="0"/>
                  <a:t>併発なし</a:t>
                </a:r>
                <a:r>
                  <a:rPr lang="ja-JP" altLang="en-US" sz="1600" dirty="0"/>
                  <a:t>　</a:t>
                </a:r>
                <a:r>
                  <a:rPr lang="en-US" altLang="ja-JP" sz="1600" dirty="0"/>
                  <a:t>n = </a:t>
                </a:r>
                <a:r>
                  <a:rPr lang="ja-JP" altLang="en-US" sz="1600" dirty="0" smtClean="0"/>
                  <a:t>１３１</a:t>
                </a:r>
                <a:r>
                  <a:rPr lang="en-US" altLang="ja-JP" sz="1600" dirty="0" smtClean="0"/>
                  <a:t> 】</a:t>
                </a:r>
                <a:endParaRPr lang="en-US" altLang="ja-JP" sz="1600" dirty="0"/>
              </a:p>
            </p:txBody>
          </p:sp>
        </p:grpSp>
        <p:grpSp>
          <p:nvGrpSpPr>
            <p:cNvPr id="28" name="図形グループ 27"/>
            <p:cNvGrpSpPr/>
            <p:nvPr/>
          </p:nvGrpSpPr>
          <p:grpSpPr>
            <a:xfrm>
              <a:off x="6778488" y="1370812"/>
              <a:ext cx="2214340" cy="690036"/>
              <a:chOff x="6846048" y="1370812"/>
              <a:chExt cx="2214340" cy="690036"/>
            </a:xfrm>
          </p:grpSpPr>
          <p:sp>
            <p:nvSpPr>
              <p:cNvPr id="29" name="角丸四角形 28"/>
              <p:cNvSpPr/>
              <p:nvPr/>
            </p:nvSpPr>
            <p:spPr>
              <a:xfrm>
                <a:off x="6846048" y="1370812"/>
                <a:ext cx="2190448" cy="6900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7152594" y="1412073"/>
                <a:ext cx="1907794" cy="595035"/>
              </a:xfrm>
              <a:prstGeom prst="rect">
                <a:avLst/>
              </a:prstGeom>
              <a:noFill/>
            </p:spPr>
            <p:txBody>
              <a:bodyPr wrap="none" rtlCol="0">
                <a:spAutoFit/>
              </a:bodyPr>
              <a:lstStyle/>
              <a:p>
                <a:r>
                  <a:rPr kumimoji="1" lang="ja-JP" altLang="en-US" sz="1400" dirty="0" smtClean="0"/>
                  <a:t>：</a:t>
                </a:r>
                <a:r>
                  <a:rPr kumimoji="1" lang="en-US" altLang="ja-JP" sz="1400" dirty="0" smtClean="0"/>
                  <a:t> </a:t>
                </a:r>
                <a:r>
                  <a:rPr lang="ja-JP" altLang="en-US" sz="1400" dirty="0" smtClean="0"/>
                  <a:t>死亡</a:t>
                </a:r>
                <a:r>
                  <a:rPr lang="ja-JP" altLang="en-US" sz="1400" dirty="0"/>
                  <a:t>までの</a:t>
                </a:r>
                <a:r>
                  <a:rPr lang="ja-JP" altLang="en-US" sz="1400" dirty="0" smtClean="0"/>
                  <a:t>期間</a:t>
                </a:r>
                <a:endParaRPr kumimoji="1" lang="en-US" altLang="ja-JP" sz="1400" dirty="0" smtClean="0"/>
              </a:p>
              <a:p>
                <a:pPr>
                  <a:lnSpc>
                    <a:spcPct val="140000"/>
                  </a:lnSpc>
                </a:pPr>
                <a:r>
                  <a:rPr lang="ja-JP" altLang="en-US" sz="1400" dirty="0" smtClean="0"/>
                  <a:t>：</a:t>
                </a:r>
                <a:r>
                  <a:rPr lang="en-US" altLang="ja-JP" sz="1400" dirty="0" smtClean="0"/>
                  <a:t> </a:t>
                </a:r>
                <a:r>
                  <a:rPr lang="ja-JP" altLang="en-US" sz="1400" dirty="0" smtClean="0"/>
                  <a:t>障害発症</a:t>
                </a:r>
                <a:r>
                  <a:rPr lang="ja-JP" altLang="en-US" sz="1400" dirty="0"/>
                  <a:t>までの</a:t>
                </a:r>
                <a:r>
                  <a:rPr lang="ja-JP" altLang="en-US" sz="1400" dirty="0" smtClean="0"/>
                  <a:t>期間</a:t>
                </a:r>
                <a:endParaRPr lang="en-US" altLang="ja-JP" sz="1400" dirty="0"/>
              </a:p>
            </p:txBody>
          </p:sp>
          <p:sp>
            <p:nvSpPr>
              <p:cNvPr id="26" name="直方体 25"/>
              <p:cNvSpPr/>
              <p:nvPr/>
            </p:nvSpPr>
            <p:spPr>
              <a:xfrm>
                <a:off x="6992349" y="1467089"/>
                <a:ext cx="226792" cy="215464"/>
              </a:xfrm>
              <a:prstGeom prst="cub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7" name="直方体 26"/>
              <p:cNvSpPr/>
              <p:nvPr/>
            </p:nvSpPr>
            <p:spPr>
              <a:xfrm>
                <a:off x="6992349" y="1741125"/>
                <a:ext cx="226792" cy="215464"/>
              </a:xfrm>
              <a:prstGeom prst="cube">
                <a:avLst/>
              </a:prstGeom>
              <a:ln w="3175" cmpd="sng">
                <a:solidFill>
                  <a:srgbClr val="660066"/>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31" name="右大かっこ 30"/>
            <p:cNvSpPr/>
            <p:nvPr/>
          </p:nvSpPr>
          <p:spPr>
            <a:xfrm rot="5400000">
              <a:off x="1572038" y="2754905"/>
              <a:ext cx="64481" cy="977431"/>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1284346" y="3238659"/>
              <a:ext cx="578322" cy="307777"/>
            </a:xfrm>
            <a:prstGeom prst="rect">
              <a:avLst/>
            </a:prstGeom>
            <a:noFill/>
          </p:spPr>
          <p:txBody>
            <a:bodyPr wrap="square" rtlCol="0">
              <a:spAutoFit/>
            </a:bodyPr>
            <a:lstStyle/>
            <a:p>
              <a:r>
                <a:rPr kumimoji="1" lang="ja-JP" altLang="en-US" sz="1400" dirty="0" smtClean="0">
                  <a:solidFill>
                    <a:srgbClr val="FF0000"/>
                  </a:solidFill>
                </a:rPr>
                <a:t>当日</a:t>
              </a:r>
              <a:endParaRPr kumimoji="1" lang="ja-JP" altLang="en-US" sz="1400" dirty="0">
                <a:solidFill>
                  <a:srgbClr val="FF0000"/>
                </a:solidFill>
              </a:endParaRPr>
            </a:p>
          </p:txBody>
        </p:sp>
        <p:sp>
          <p:nvSpPr>
            <p:cNvPr id="33" name="テキスト ボックス 32"/>
            <p:cNvSpPr txBox="1"/>
            <p:nvPr/>
          </p:nvSpPr>
          <p:spPr>
            <a:xfrm>
              <a:off x="599173" y="411278"/>
              <a:ext cx="723275" cy="307777"/>
            </a:xfrm>
            <a:prstGeom prst="rect">
              <a:avLst/>
            </a:prstGeom>
            <a:noFill/>
          </p:spPr>
          <p:txBody>
            <a:bodyPr wrap="none" rtlCol="0">
              <a:spAutoFit/>
            </a:bodyPr>
            <a:lstStyle/>
            <a:p>
              <a:r>
                <a:rPr lang="ja-JP" altLang="en-US" sz="1400" dirty="0" smtClean="0">
                  <a:latin typeface="+mj-ea"/>
                  <a:ea typeface="+mj-ea"/>
                  <a:cs typeface="ＤＦＰ教科書体W3"/>
                </a:rPr>
                <a:t>事例数</a:t>
              </a:r>
              <a:endParaRPr kumimoji="1" lang="ja-JP" altLang="en-US" sz="1400" dirty="0">
                <a:latin typeface="+mj-ea"/>
                <a:ea typeface="+mj-ea"/>
                <a:cs typeface="ＤＦＰ教科書体W3"/>
              </a:endParaRPr>
            </a:p>
          </p:txBody>
        </p:sp>
        <p:sp>
          <p:nvSpPr>
            <p:cNvPr id="34" name="テキスト ボックス 33"/>
            <p:cNvSpPr txBox="1"/>
            <p:nvPr/>
          </p:nvSpPr>
          <p:spPr>
            <a:xfrm>
              <a:off x="92380" y="3527365"/>
              <a:ext cx="723275" cy="307777"/>
            </a:xfrm>
            <a:prstGeom prst="rect">
              <a:avLst/>
            </a:prstGeom>
            <a:noFill/>
          </p:spPr>
          <p:txBody>
            <a:bodyPr wrap="none" rtlCol="0">
              <a:spAutoFit/>
            </a:bodyPr>
            <a:lstStyle/>
            <a:p>
              <a:r>
                <a:rPr lang="ja-JP" altLang="en-US" sz="1400" dirty="0" smtClean="0">
                  <a:latin typeface="+mj-ea"/>
                  <a:ea typeface="+mj-ea"/>
                  <a:cs typeface="ＤＦＰ教科書体W3"/>
                </a:rPr>
                <a:t>事例数</a:t>
              </a:r>
              <a:endParaRPr kumimoji="1" lang="ja-JP" altLang="en-US" sz="1400" dirty="0">
                <a:latin typeface="+mj-ea"/>
                <a:ea typeface="+mj-ea"/>
                <a:cs typeface="ＤＦＰ教科書体W3"/>
              </a:endParaRPr>
            </a:p>
          </p:txBody>
        </p:sp>
        <p:sp>
          <p:nvSpPr>
            <p:cNvPr id="35" name="テキスト ボックス 34"/>
            <p:cNvSpPr txBox="1"/>
            <p:nvPr/>
          </p:nvSpPr>
          <p:spPr>
            <a:xfrm>
              <a:off x="8179996" y="5356414"/>
              <a:ext cx="595035" cy="338554"/>
            </a:xfrm>
            <a:prstGeom prst="rect">
              <a:avLst/>
            </a:prstGeom>
            <a:noFill/>
          </p:spPr>
          <p:txBody>
            <a:bodyPr wrap="none" rtlCol="0">
              <a:spAutoFit/>
            </a:bodyPr>
            <a:lstStyle/>
            <a:p>
              <a:r>
                <a:rPr kumimoji="1" lang="ja-JP" altLang="en-US" sz="1600" dirty="0" smtClean="0"/>
                <a:t>期間</a:t>
              </a:r>
              <a:endParaRPr kumimoji="1" lang="ja-JP" altLang="en-US" sz="1600" dirty="0"/>
            </a:p>
          </p:txBody>
        </p:sp>
        <p:cxnSp>
          <p:nvCxnSpPr>
            <p:cNvPr id="37" name="直線矢印コネクタ 36"/>
            <p:cNvCxnSpPr/>
            <p:nvPr/>
          </p:nvCxnSpPr>
          <p:spPr>
            <a:xfrm flipH="1">
              <a:off x="3802140" y="2233069"/>
              <a:ext cx="532963"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H="1">
              <a:off x="4312119" y="1954466"/>
              <a:ext cx="33532" cy="919291"/>
            </a:xfrm>
            <a:prstGeom prst="line">
              <a:avLst/>
            </a:prstGeom>
            <a:ln w="2222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2946623" y="1796631"/>
              <a:ext cx="1407683" cy="338554"/>
            </a:xfrm>
            <a:prstGeom prst="rect">
              <a:avLst/>
            </a:prstGeom>
            <a:noFill/>
          </p:spPr>
          <p:txBody>
            <a:bodyPr wrap="square" rtlCol="0">
              <a:spAutoFit/>
            </a:bodyPr>
            <a:lstStyle/>
            <a:p>
              <a:r>
                <a:rPr kumimoji="1" lang="ja-JP" altLang="en-US" sz="1600" dirty="0" smtClean="0">
                  <a:solidFill>
                    <a:srgbClr val="FF0000"/>
                  </a:solidFill>
                </a:rPr>
                <a:t>発症の、８８</a:t>
              </a:r>
              <a:r>
                <a:rPr kumimoji="1" lang="en-US" altLang="ja-JP" sz="1600" dirty="0" smtClean="0">
                  <a:solidFill>
                    <a:srgbClr val="FF0000"/>
                  </a:solidFill>
                </a:rPr>
                <a:t>%</a:t>
              </a:r>
            </a:p>
          </p:txBody>
        </p:sp>
        <p:cxnSp>
          <p:nvCxnSpPr>
            <p:cNvPr id="45" name="直線矢印コネクタ 44"/>
            <p:cNvCxnSpPr/>
            <p:nvPr/>
          </p:nvCxnSpPr>
          <p:spPr>
            <a:xfrm flipH="1">
              <a:off x="3130806" y="4734254"/>
              <a:ext cx="532963"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H="1">
              <a:off x="3675108" y="4414187"/>
              <a:ext cx="33532" cy="934679"/>
            </a:xfrm>
            <a:prstGeom prst="line">
              <a:avLst/>
            </a:prstGeom>
            <a:ln w="22225">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2869322" y="4331316"/>
              <a:ext cx="752129" cy="338554"/>
            </a:xfrm>
            <a:prstGeom prst="rect">
              <a:avLst/>
            </a:prstGeom>
          </p:spPr>
          <p:txBody>
            <a:bodyPr wrap="none">
              <a:spAutoFit/>
            </a:bodyPr>
            <a:lstStyle/>
            <a:p>
              <a:r>
                <a:rPr lang="ja-JP" altLang="en-US" sz="1600" dirty="0">
                  <a:solidFill>
                    <a:srgbClr val="FF0000"/>
                  </a:solidFill>
                </a:rPr>
                <a:t>１００</a:t>
              </a:r>
              <a:r>
                <a:rPr lang="en-US" altLang="ja-JP" sz="1600" dirty="0">
                  <a:solidFill>
                    <a:srgbClr val="FF0000"/>
                  </a:solidFill>
                </a:rPr>
                <a:t>%</a:t>
              </a:r>
            </a:p>
          </p:txBody>
        </p:sp>
        <p:cxnSp>
          <p:nvCxnSpPr>
            <p:cNvPr id="52" name="直線矢印コネクタ 51"/>
            <p:cNvCxnSpPr/>
            <p:nvPr/>
          </p:nvCxnSpPr>
          <p:spPr>
            <a:xfrm flipH="1">
              <a:off x="3938286" y="1643756"/>
              <a:ext cx="532963" cy="0"/>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flipH="1">
              <a:off x="4448646" y="1483568"/>
              <a:ext cx="33152" cy="953561"/>
            </a:xfrm>
            <a:prstGeom prst="line">
              <a:avLst/>
            </a:prstGeom>
            <a:ln w="22225">
              <a:solidFill>
                <a:srgbClr val="660066"/>
              </a:solidFill>
              <a:prstDash val="dash"/>
            </a:ln>
          </p:spPr>
          <p:style>
            <a:lnRef idx="2">
              <a:schemeClr val="accent1"/>
            </a:lnRef>
            <a:fillRef idx="0">
              <a:schemeClr val="accent1"/>
            </a:fillRef>
            <a:effectRef idx="1">
              <a:schemeClr val="accent1"/>
            </a:effectRef>
            <a:fontRef idx="minor">
              <a:schemeClr val="tx1"/>
            </a:fontRef>
          </p:style>
        </p:cxnSp>
        <p:sp>
          <p:nvSpPr>
            <p:cNvPr id="54" name="テキスト ボックス 53"/>
            <p:cNvSpPr txBox="1"/>
            <p:nvPr/>
          </p:nvSpPr>
          <p:spPr>
            <a:xfrm>
              <a:off x="3123550" y="1300895"/>
              <a:ext cx="1358248" cy="338554"/>
            </a:xfrm>
            <a:prstGeom prst="rect">
              <a:avLst/>
            </a:prstGeom>
            <a:noFill/>
          </p:spPr>
          <p:txBody>
            <a:bodyPr wrap="square" rtlCol="0">
              <a:spAutoFit/>
            </a:bodyPr>
            <a:lstStyle/>
            <a:p>
              <a:r>
                <a:rPr kumimoji="1" lang="ja-JP" altLang="en-US" sz="1600" dirty="0" smtClean="0">
                  <a:solidFill>
                    <a:srgbClr val="660066"/>
                  </a:solidFill>
                </a:rPr>
                <a:t>死亡の、７０</a:t>
              </a:r>
              <a:r>
                <a:rPr kumimoji="1" lang="en-US" altLang="ja-JP" sz="1600" dirty="0" smtClean="0">
                  <a:solidFill>
                    <a:srgbClr val="660066"/>
                  </a:solidFill>
                </a:rPr>
                <a:t>%</a:t>
              </a:r>
            </a:p>
          </p:txBody>
        </p:sp>
        <p:cxnSp>
          <p:nvCxnSpPr>
            <p:cNvPr id="59" name="直線矢印コネクタ 58"/>
            <p:cNvCxnSpPr/>
            <p:nvPr/>
          </p:nvCxnSpPr>
          <p:spPr>
            <a:xfrm flipH="1">
              <a:off x="5921203" y="1721057"/>
              <a:ext cx="532964" cy="0"/>
            </a:xfrm>
            <a:prstGeom prst="straightConnector1">
              <a:avLst/>
            </a:prstGeom>
            <a:ln>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flipH="1">
              <a:off x="6439864" y="1483568"/>
              <a:ext cx="24850" cy="681308"/>
            </a:xfrm>
            <a:prstGeom prst="line">
              <a:avLst/>
            </a:prstGeom>
            <a:ln w="22225">
              <a:solidFill>
                <a:srgbClr val="660066"/>
              </a:solidFill>
              <a:prstDash val="dash"/>
            </a:ln>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5064921" y="1245680"/>
              <a:ext cx="1366664" cy="338554"/>
            </a:xfrm>
            <a:prstGeom prst="rect">
              <a:avLst/>
            </a:prstGeom>
            <a:noFill/>
          </p:spPr>
          <p:txBody>
            <a:bodyPr wrap="square" rtlCol="0">
              <a:spAutoFit/>
            </a:bodyPr>
            <a:lstStyle/>
            <a:p>
              <a:r>
                <a:rPr lang="ja-JP" altLang="en-US" sz="1600" dirty="0">
                  <a:solidFill>
                    <a:srgbClr val="660066"/>
                  </a:solidFill>
                </a:rPr>
                <a:t>死亡の、９２</a:t>
              </a:r>
              <a:r>
                <a:rPr kumimoji="1" lang="en-US" altLang="ja-JP" sz="1600" dirty="0" smtClean="0">
                  <a:solidFill>
                    <a:srgbClr val="660066"/>
                  </a:solidFill>
                </a:rPr>
                <a:t>%</a:t>
              </a:r>
            </a:p>
          </p:txBody>
        </p:sp>
        <p:sp>
          <p:nvSpPr>
            <p:cNvPr id="47" name="テキスト ボックス 46"/>
            <p:cNvSpPr txBox="1"/>
            <p:nvPr/>
          </p:nvSpPr>
          <p:spPr>
            <a:xfrm>
              <a:off x="6030744" y="3882861"/>
              <a:ext cx="679124" cy="338554"/>
            </a:xfrm>
            <a:prstGeom prst="rect">
              <a:avLst/>
            </a:prstGeom>
            <a:noFill/>
          </p:spPr>
          <p:txBody>
            <a:bodyPr wrap="square" rtlCol="0">
              <a:spAutoFit/>
            </a:bodyPr>
            <a:lstStyle/>
            <a:p>
              <a:r>
                <a:rPr kumimoji="1" lang="ja-JP" altLang="en-US" sz="1600" dirty="0" smtClean="0">
                  <a:solidFill>
                    <a:srgbClr val="660066"/>
                  </a:solidFill>
                </a:rPr>
                <a:t>死亡</a:t>
              </a:r>
              <a:endParaRPr kumimoji="1" lang="en-US" altLang="ja-JP" sz="1600" dirty="0" smtClean="0">
                <a:solidFill>
                  <a:srgbClr val="660066"/>
                </a:solidFill>
              </a:endParaRPr>
            </a:p>
          </p:txBody>
        </p:sp>
        <p:cxnSp>
          <p:nvCxnSpPr>
            <p:cNvPr id="48" name="直線矢印コネクタ 47"/>
            <p:cNvCxnSpPr/>
            <p:nvPr/>
          </p:nvCxnSpPr>
          <p:spPr>
            <a:xfrm flipH="1">
              <a:off x="5637626" y="4232458"/>
              <a:ext cx="1354723" cy="0"/>
            </a:xfrm>
            <a:prstGeom prst="straightConnector1">
              <a:avLst/>
            </a:prstGeom>
            <a:ln>
              <a:solidFill>
                <a:srgbClr val="660066"/>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 name="円/楕円 1"/>
            <p:cNvSpPr/>
            <p:nvPr/>
          </p:nvSpPr>
          <p:spPr>
            <a:xfrm>
              <a:off x="5472270" y="5433836"/>
              <a:ext cx="302270" cy="55961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488827" y="5422352"/>
              <a:ext cx="302270" cy="47590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 name="円/楕円 15"/>
          <p:cNvSpPr/>
          <p:nvPr/>
        </p:nvSpPr>
        <p:spPr>
          <a:xfrm>
            <a:off x="2902451" y="1774255"/>
            <a:ext cx="1377292" cy="390621"/>
          </a:xfrm>
          <a:prstGeom prst="ellipse">
            <a:avLst/>
          </a:prstGeom>
          <a:noFill/>
          <a:ln w="190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5031792" y="1243827"/>
            <a:ext cx="1377292" cy="368245"/>
          </a:xfrm>
          <a:prstGeom prst="ellipse">
            <a:avLst/>
          </a:prstGeom>
          <a:noFill/>
          <a:ln w="190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0283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43254" y="1782648"/>
            <a:ext cx="791760" cy="3669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 name="正方形/長方形 2"/>
          <p:cNvSpPr/>
          <p:nvPr/>
        </p:nvSpPr>
        <p:spPr>
          <a:xfrm>
            <a:off x="587776" y="1761124"/>
            <a:ext cx="8556223" cy="3914918"/>
          </a:xfrm>
          <a:prstGeom prst="rect">
            <a:avLst/>
          </a:prstGeom>
        </p:spPr>
        <p:txBody>
          <a:bodyPr wrap="square">
            <a:spAutoFit/>
          </a:bodyPr>
          <a:lstStyle/>
          <a:p>
            <a:r>
              <a:rPr lang="ja-JP" altLang="en-US" dirty="0"/>
              <a:t>第６条の１１　［調査</a:t>
            </a:r>
            <a:r>
              <a:rPr lang="ja-JP" altLang="en-US" dirty="0" smtClean="0"/>
              <a:t>］</a:t>
            </a:r>
            <a:endParaRPr lang="en-US" altLang="ja-JP" dirty="0" smtClean="0"/>
          </a:p>
          <a:p>
            <a:endParaRPr lang="en-US" altLang="ja-JP" dirty="0"/>
          </a:p>
          <a:p>
            <a:pPr>
              <a:lnSpc>
                <a:spcPct val="130000"/>
              </a:lnSpc>
            </a:pPr>
            <a:r>
              <a:rPr lang="ja-JP" altLang="en-US" dirty="0"/>
              <a:t>１．病院等の管理者は、速やかにその原因を明らかにするために</a:t>
            </a:r>
            <a:endParaRPr lang="en-US" altLang="ja-JP" dirty="0"/>
          </a:p>
          <a:p>
            <a:r>
              <a:rPr lang="ja-JP" altLang="en-US" dirty="0"/>
              <a:t>　　必要な「医療事故調査」を行わなければならない</a:t>
            </a:r>
            <a:r>
              <a:rPr lang="ja-JP" altLang="en-US" dirty="0" smtClean="0"/>
              <a:t>。</a:t>
            </a:r>
            <a:endParaRPr lang="en-US" altLang="ja-JP" dirty="0" smtClean="0"/>
          </a:p>
          <a:p>
            <a:endParaRPr lang="en-US" altLang="ja-JP" dirty="0"/>
          </a:p>
          <a:p>
            <a:pPr>
              <a:lnSpc>
                <a:spcPct val="50000"/>
              </a:lnSpc>
            </a:pPr>
            <a:endParaRPr lang="en-US" altLang="ja-JP" dirty="0"/>
          </a:p>
          <a:p>
            <a:r>
              <a:rPr lang="ja-JP" altLang="en-US" dirty="0"/>
              <a:t>２．病院等の管理者は、医学医術に関する学術団体その他の厚生労働大臣が定める</a:t>
            </a:r>
            <a:endParaRPr lang="en-US" altLang="ja-JP" dirty="0"/>
          </a:p>
          <a:p>
            <a:r>
              <a:rPr lang="ja-JP" altLang="ja-JP" dirty="0"/>
              <a:t>　</a:t>
            </a:r>
            <a:r>
              <a:rPr lang="ja-JP" altLang="en-US" dirty="0"/>
              <a:t>　団体（「医療事故調査等支援団体」）に対し、必要な支援を求めるものとする</a:t>
            </a:r>
            <a:r>
              <a:rPr lang="ja-JP" altLang="en-US" dirty="0" smtClean="0"/>
              <a:t>。</a:t>
            </a:r>
            <a:endParaRPr lang="en-US" altLang="ja-JP" dirty="0" smtClean="0"/>
          </a:p>
          <a:p>
            <a:endParaRPr lang="en-US" altLang="ja-JP" dirty="0"/>
          </a:p>
          <a:p>
            <a:pPr>
              <a:lnSpc>
                <a:spcPct val="50000"/>
              </a:lnSpc>
            </a:pPr>
            <a:r>
              <a:rPr lang="ja-JP" altLang="en-US" dirty="0" smtClean="0"/>
              <a:t>・</a:t>
            </a:r>
            <a:endParaRPr lang="en-US" altLang="ja-JP" dirty="0" smtClean="0"/>
          </a:p>
          <a:p>
            <a:pPr>
              <a:lnSpc>
                <a:spcPct val="50000"/>
              </a:lnSpc>
            </a:pPr>
            <a:endParaRPr lang="en-US" altLang="ja-JP" dirty="0"/>
          </a:p>
          <a:p>
            <a:endParaRPr lang="en-US" altLang="ja-JP" dirty="0" smtClean="0"/>
          </a:p>
          <a:p>
            <a:endParaRPr lang="en-US" altLang="ja-JP" dirty="0"/>
          </a:p>
          <a:p>
            <a:r>
              <a:rPr lang="ja-JP" altLang="en-US" dirty="0" smtClean="0"/>
              <a:t>４</a:t>
            </a:r>
            <a:r>
              <a:rPr lang="ja-JP" altLang="en-US" dirty="0"/>
              <a:t>．病院等の管理者は、事故調査を終了したときは、遅滞なくその結果を</a:t>
            </a:r>
            <a:endParaRPr lang="en-US" altLang="ja-JP" dirty="0"/>
          </a:p>
          <a:p>
            <a:r>
              <a:rPr lang="ja-JP" altLang="en-US" dirty="0"/>
              <a:t>　　「医療事故調査</a:t>
            </a:r>
            <a:r>
              <a:rPr lang="en-US" altLang="ja-JP" dirty="0"/>
              <a:t>･</a:t>
            </a:r>
            <a:r>
              <a:rPr lang="ja-JP" altLang="en-US" dirty="0"/>
              <a:t>支援センター」に報告しなければならない。</a:t>
            </a:r>
          </a:p>
        </p:txBody>
      </p:sp>
      <p:cxnSp>
        <p:nvCxnSpPr>
          <p:cNvPr id="5" name="直線コネクタ 4"/>
          <p:cNvCxnSpPr/>
          <p:nvPr/>
        </p:nvCxnSpPr>
        <p:spPr>
          <a:xfrm>
            <a:off x="1006349" y="2699145"/>
            <a:ext cx="1617347" cy="0"/>
          </a:xfrm>
          <a:prstGeom prst="line">
            <a:avLst/>
          </a:prstGeom>
          <a:ln>
            <a:solidFill>
              <a:srgbClr val="10253F"/>
            </a:solidFill>
          </a:ln>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a:off x="1006349" y="3682514"/>
            <a:ext cx="1617347" cy="0"/>
          </a:xfrm>
          <a:prstGeom prst="line">
            <a:avLst/>
          </a:prstGeom>
          <a:ln>
            <a:solidFill>
              <a:srgbClr val="10253F"/>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1006349" y="5317032"/>
            <a:ext cx="1617347" cy="0"/>
          </a:xfrm>
          <a:prstGeom prst="line">
            <a:avLst/>
          </a:prstGeom>
          <a:ln>
            <a:solidFill>
              <a:srgbClr val="10253F"/>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1673904" y="2995325"/>
            <a:ext cx="39140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1639039" y="3946110"/>
            <a:ext cx="659912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081465" y="5592617"/>
            <a:ext cx="53839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040129" y="806900"/>
            <a:ext cx="2198038" cy="553998"/>
          </a:xfrm>
          <a:prstGeom prst="rect">
            <a:avLst/>
          </a:prstGeom>
          <a:solidFill>
            <a:schemeClr val="bg1">
              <a:lumMod val="95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1600" dirty="0" smtClean="0"/>
              <a:t>医療事故に係わる部分</a:t>
            </a:r>
            <a:endParaRPr kumimoji="1" lang="en-US" altLang="ja-JP" sz="1600" dirty="0" smtClean="0"/>
          </a:p>
          <a:p>
            <a:r>
              <a:rPr lang="ja-JP" altLang="en-US" sz="1400" dirty="0" smtClean="0"/>
              <a:t>（一部、省略化し表記）</a:t>
            </a:r>
            <a:endParaRPr kumimoji="1" lang="ja-JP" altLang="en-US" sz="1400" dirty="0"/>
          </a:p>
        </p:txBody>
      </p:sp>
      <p:sp>
        <p:nvSpPr>
          <p:cNvPr id="13" name="テキスト ボックス 12"/>
          <p:cNvSpPr txBox="1"/>
          <p:nvPr/>
        </p:nvSpPr>
        <p:spPr>
          <a:xfrm>
            <a:off x="2756537" y="486522"/>
            <a:ext cx="364895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dirty="0" smtClean="0"/>
              <a:t>医療法改正</a:t>
            </a:r>
            <a:r>
              <a:rPr kumimoji="1" lang="en-US" altLang="ja-JP" dirty="0" smtClean="0"/>
              <a:t> </a:t>
            </a:r>
            <a:r>
              <a:rPr kumimoji="1" lang="ja-JP" altLang="en-US" dirty="0" smtClean="0"/>
              <a:t>／</a:t>
            </a:r>
            <a:r>
              <a:rPr kumimoji="1" lang="en-US" altLang="ja-JP" dirty="0" smtClean="0"/>
              <a:t> </a:t>
            </a:r>
            <a:r>
              <a:rPr lang="ja-JP" altLang="en-US" dirty="0" smtClean="0"/>
              <a:t>２</a:t>
            </a:r>
            <a:r>
              <a:rPr kumimoji="1" lang="ja-JP" altLang="en-US" dirty="0" smtClean="0"/>
              <a:t>　［平成２６年６月］</a:t>
            </a:r>
            <a:endParaRPr kumimoji="1" lang="ja-JP" altLang="en-US" dirty="0"/>
          </a:p>
        </p:txBody>
      </p:sp>
      <p:sp>
        <p:nvSpPr>
          <p:cNvPr id="14" name="角丸四角形吹き出し 13"/>
          <p:cNvSpPr/>
          <p:nvPr/>
        </p:nvSpPr>
        <p:spPr>
          <a:xfrm>
            <a:off x="7463741" y="2558869"/>
            <a:ext cx="1062181" cy="290176"/>
          </a:xfrm>
          <a:prstGeom prst="wedgeRoundRectCallout">
            <a:avLst>
              <a:gd name="adj1" fmla="val -213370"/>
              <a:gd name="adj2" fmla="val 92076"/>
              <a:gd name="adj3" fmla="val 16667"/>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solidFill>
                  <a:schemeClr val="tx1"/>
                </a:solidFill>
              </a:rPr>
              <a:t>MUST </a:t>
            </a:r>
            <a:r>
              <a:rPr kumimoji="1" lang="ja-JP" altLang="en-US" dirty="0" smtClean="0">
                <a:solidFill>
                  <a:schemeClr val="tx1"/>
                </a:solidFill>
              </a:rPr>
              <a:t>！</a:t>
            </a:r>
            <a:endParaRPr kumimoji="1" lang="ja-JP" altLang="en-US" dirty="0">
              <a:solidFill>
                <a:schemeClr val="tx1"/>
              </a:solidFill>
            </a:endParaRPr>
          </a:p>
        </p:txBody>
      </p:sp>
      <p:sp>
        <p:nvSpPr>
          <p:cNvPr id="15" name="角丸四角形吹き出し 14"/>
          <p:cNvSpPr/>
          <p:nvPr/>
        </p:nvSpPr>
        <p:spPr>
          <a:xfrm>
            <a:off x="7616141" y="5715836"/>
            <a:ext cx="1062181" cy="290176"/>
          </a:xfrm>
          <a:prstGeom prst="wedgeRoundRectCallout">
            <a:avLst>
              <a:gd name="adj1" fmla="val -148153"/>
              <a:gd name="adj2" fmla="val -90948"/>
              <a:gd name="adj3" fmla="val 16667"/>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solidFill>
                  <a:schemeClr val="tx1"/>
                </a:solidFill>
              </a:rPr>
              <a:t>MUST </a:t>
            </a:r>
            <a:r>
              <a:rPr kumimoji="1" lang="ja-JP" altLang="en-US" dirty="0" smtClean="0">
                <a:solidFill>
                  <a:schemeClr val="tx1"/>
                </a:solidFill>
              </a:rPr>
              <a:t>！</a:t>
            </a:r>
            <a:endParaRPr kumimoji="1" lang="ja-JP" altLang="en-US" dirty="0">
              <a:solidFill>
                <a:schemeClr val="tx1"/>
              </a:solidFill>
            </a:endParaRPr>
          </a:p>
        </p:txBody>
      </p:sp>
      <p:sp>
        <p:nvSpPr>
          <p:cNvPr id="17" name="角丸四角形吹き出し 16"/>
          <p:cNvSpPr/>
          <p:nvPr/>
        </p:nvSpPr>
        <p:spPr>
          <a:xfrm>
            <a:off x="6823365" y="4212172"/>
            <a:ext cx="1854958" cy="290176"/>
          </a:xfrm>
          <a:prstGeom prst="wedgeRoundRectCallout">
            <a:avLst>
              <a:gd name="adj1" fmla="val -79029"/>
              <a:gd name="adj2" fmla="val -134714"/>
              <a:gd name="adj3" fmla="val 16667"/>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solidFill>
                  <a:schemeClr val="tx1"/>
                </a:solidFill>
              </a:rPr>
              <a:t>MUST</a:t>
            </a:r>
            <a:r>
              <a:rPr kumimoji="1" lang="ja-JP" altLang="en-US" dirty="0" smtClean="0">
                <a:solidFill>
                  <a:schemeClr val="tx1"/>
                </a:solidFill>
              </a:rPr>
              <a:t>に等しい</a:t>
            </a:r>
            <a:endParaRPr kumimoji="1" lang="ja-JP" altLang="en-US" dirty="0">
              <a:solidFill>
                <a:schemeClr val="tx1"/>
              </a:solidFill>
            </a:endParaRPr>
          </a:p>
        </p:txBody>
      </p:sp>
    </p:spTree>
    <p:extLst>
      <p:ext uri="{BB962C8B-B14F-4D97-AF65-F5344CB8AC3E}">
        <p14:creationId xmlns:p14="http://schemas.microsoft.com/office/powerpoint/2010/main" val="40730441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35250" y="73266"/>
            <a:ext cx="9413582" cy="6652115"/>
          </a:xfrm>
          <a:prstGeom prst="rect">
            <a:avLst/>
          </a:prstGeom>
        </p:spPr>
      </p:pic>
      <p:cxnSp>
        <p:nvCxnSpPr>
          <p:cNvPr id="5" name="直線コネクタ 4"/>
          <p:cNvCxnSpPr/>
          <p:nvPr/>
        </p:nvCxnSpPr>
        <p:spPr>
          <a:xfrm>
            <a:off x="5800870" y="1965970"/>
            <a:ext cx="2955390"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直線コネクタ 5"/>
          <p:cNvCxnSpPr/>
          <p:nvPr/>
        </p:nvCxnSpPr>
        <p:spPr>
          <a:xfrm>
            <a:off x="5696810" y="2118370"/>
            <a:ext cx="1435205"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2890941" y="223692"/>
            <a:ext cx="3443771"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000" dirty="0" smtClean="0"/>
              <a:t>医療機関が行う医療事故調査</a:t>
            </a:r>
            <a:endParaRPr kumimoji="1" lang="en-US" altLang="ja-JP" sz="2000" dirty="0" smtClean="0"/>
          </a:p>
        </p:txBody>
      </p:sp>
      <p:cxnSp>
        <p:nvCxnSpPr>
          <p:cNvPr id="7" name="直線コネクタ 6"/>
          <p:cNvCxnSpPr/>
          <p:nvPr/>
        </p:nvCxnSpPr>
        <p:spPr>
          <a:xfrm>
            <a:off x="374208" y="2415468"/>
            <a:ext cx="20978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74208" y="2567868"/>
            <a:ext cx="47626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左大かっこ 10"/>
          <p:cNvSpPr/>
          <p:nvPr/>
        </p:nvSpPr>
        <p:spPr>
          <a:xfrm>
            <a:off x="2884521" y="2590549"/>
            <a:ext cx="165841" cy="890900"/>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正方形/長方形 11"/>
          <p:cNvSpPr/>
          <p:nvPr/>
        </p:nvSpPr>
        <p:spPr>
          <a:xfrm>
            <a:off x="850473" y="4064539"/>
            <a:ext cx="4141179" cy="196519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600" dirty="0" smtClean="0">
                <a:solidFill>
                  <a:schemeClr val="tx1"/>
                </a:solidFill>
              </a:rPr>
              <a:t>院内事故調査の方法：</a:t>
            </a:r>
            <a:endParaRPr kumimoji="1" lang="en-US" altLang="ja-JP" sz="1600" dirty="0" smtClean="0">
              <a:solidFill>
                <a:schemeClr val="tx1"/>
              </a:solidFill>
            </a:endParaRPr>
          </a:p>
          <a:p>
            <a:pPr>
              <a:lnSpc>
                <a:spcPct val="130000"/>
              </a:lnSpc>
            </a:pPr>
            <a:r>
              <a:rPr lang="ja-JP" altLang="en-US" sz="1600" dirty="0" smtClean="0">
                <a:solidFill>
                  <a:schemeClr val="tx1"/>
                </a:solidFill>
              </a:rPr>
              <a:t>　・</a:t>
            </a:r>
            <a:r>
              <a:rPr lang="en-US" altLang="ja-JP" sz="1600" dirty="0" smtClean="0">
                <a:solidFill>
                  <a:schemeClr val="tx1"/>
                </a:solidFill>
              </a:rPr>
              <a:t> </a:t>
            </a:r>
            <a:r>
              <a:rPr lang="ja-JP" altLang="en-US" sz="1600" dirty="0" smtClean="0">
                <a:solidFill>
                  <a:schemeClr val="tx1"/>
                </a:solidFill>
              </a:rPr>
              <a:t>診療録その他の診療に関する記録の確認</a:t>
            </a:r>
            <a:endParaRPr lang="en-US" altLang="ja-JP" sz="1600" dirty="0" smtClean="0">
              <a:solidFill>
                <a:schemeClr val="tx1"/>
              </a:solidFill>
            </a:endParaRPr>
          </a:p>
          <a:p>
            <a:r>
              <a:rPr kumimoji="1" lang="ja-JP" altLang="en-US" sz="1600" dirty="0" smtClean="0">
                <a:solidFill>
                  <a:schemeClr val="tx1"/>
                </a:solidFill>
              </a:rPr>
              <a:t>　・</a:t>
            </a:r>
            <a:r>
              <a:rPr kumimoji="1" lang="en-US" altLang="ja-JP" sz="1600" dirty="0" smtClean="0">
                <a:solidFill>
                  <a:schemeClr val="tx1"/>
                </a:solidFill>
              </a:rPr>
              <a:t> </a:t>
            </a:r>
            <a:r>
              <a:rPr kumimoji="1" lang="ja-JP" altLang="en-US" sz="1600" dirty="0" smtClean="0">
                <a:solidFill>
                  <a:schemeClr val="tx1"/>
                </a:solidFill>
              </a:rPr>
              <a:t>当該医療従事者のヒアリング</a:t>
            </a:r>
            <a:endParaRPr kumimoji="1" lang="en-US" altLang="ja-JP" sz="1600" dirty="0" smtClean="0">
              <a:solidFill>
                <a:schemeClr val="tx1"/>
              </a:solidFill>
            </a:endParaRPr>
          </a:p>
          <a:p>
            <a:r>
              <a:rPr lang="ja-JP" altLang="en-US" sz="1600" dirty="0" smtClean="0">
                <a:solidFill>
                  <a:schemeClr val="tx1"/>
                </a:solidFill>
              </a:rPr>
              <a:t>　・</a:t>
            </a:r>
            <a:r>
              <a:rPr lang="en-US" altLang="ja-JP" sz="1600" dirty="0" smtClean="0">
                <a:solidFill>
                  <a:schemeClr val="tx1"/>
                </a:solidFill>
              </a:rPr>
              <a:t> </a:t>
            </a:r>
            <a:r>
              <a:rPr lang="ja-JP" altLang="en-US" sz="1600" dirty="0" smtClean="0">
                <a:solidFill>
                  <a:schemeClr val="tx1"/>
                </a:solidFill>
              </a:rPr>
              <a:t>その他の関係者からのヒアリング</a:t>
            </a:r>
            <a:endParaRPr lang="en-US" altLang="ja-JP" sz="1600" dirty="0" smtClean="0">
              <a:solidFill>
                <a:schemeClr val="tx1"/>
              </a:solidFill>
            </a:endParaRPr>
          </a:p>
          <a:p>
            <a:r>
              <a:rPr kumimoji="1" lang="ja-JP" altLang="en-US" sz="1600" dirty="0" smtClean="0">
                <a:solidFill>
                  <a:schemeClr val="tx1"/>
                </a:solidFill>
              </a:rPr>
              <a:t>　・</a:t>
            </a:r>
            <a:r>
              <a:rPr kumimoji="1" lang="en-US" altLang="ja-JP" sz="1600" dirty="0" smtClean="0">
                <a:solidFill>
                  <a:schemeClr val="tx1"/>
                </a:solidFill>
              </a:rPr>
              <a:t> </a:t>
            </a:r>
            <a:r>
              <a:rPr kumimoji="1" lang="ja-JP" altLang="en-US" sz="1600" dirty="0" smtClean="0">
                <a:solidFill>
                  <a:schemeClr val="tx1"/>
                </a:solidFill>
              </a:rPr>
              <a:t>解剖または死亡時画像診断（</a:t>
            </a:r>
            <a:r>
              <a:rPr kumimoji="1" lang="en-US" altLang="ja-JP" sz="1600" dirty="0" smtClean="0">
                <a:solidFill>
                  <a:schemeClr val="tx1"/>
                </a:solidFill>
              </a:rPr>
              <a:t>Ai</a:t>
            </a:r>
            <a:r>
              <a:rPr kumimoji="1" lang="ja-JP" altLang="en-US" sz="1600" dirty="0" smtClean="0">
                <a:solidFill>
                  <a:schemeClr val="tx1"/>
                </a:solidFill>
              </a:rPr>
              <a:t>）の実施</a:t>
            </a:r>
            <a:endParaRPr kumimoji="1" lang="en-US" altLang="ja-JP" sz="1600" dirty="0" smtClean="0">
              <a:solidFill>
                <a:schemeClr val="tx1"/>
              </a:solidFill>
            </a:endParaRPr>
          </a:p>
          <a:p>
            <a:r>
              <a:rPr lang="ja-JP" altLang="ja-JP" sz="1600" dirty="0">
                <a:solidFill>
                  <a:schemeClr val="tx1"/>
                </a:solidFill>
              </a:rPr>
              <a:t>　</a:t>
            </a:r>
            <a:r>
              <a:rPr lang="ja-JP" altLang="en-US" sz="1600" dirty="0" smtClean="0">
                <a:solidFill>
                  <a:schemeClr val="tx1"/>
                </a:solidFill>
              </a:rPr>
              <a:t>・</a:t>
            </a:r>
            <a:r>
              <a:rPr lang="en-US" altLang="ja-JP" sz="1600" dirty="0" smtClean="0">
                <a:solidFill>
                  <a:schemeClr val="tx1"/>
                </a:solidFill>
              </a:rPr>
              <a:t> </a:t>
            </a:r>
            <a:r>
              <a:rPr lang="ja-JP" altLang="en-US" sz="1600" dirty="0" smtClean="0">
                <a:solidFill>
                  <a:schemeClr val="tx1"/>
                </a:solidFill>
              </a:rPr>
              <a:t>医薬品、医療機器、設備等の確認</a:t>
            </a:r>
            <a:endParaRPr lang="en-US" altLang="ja-JP" sz="1600" dirty="0" smtClean="0">
              <a:solidFill>
                <a:schemeClr val="tx1"/>
              </a:solidFill>
            </a:endParaRPr>
          </a:p>
          <a:p>
            <a:r>
              <a:rPr kumimoji="1" lang="ja-JP" altLang="en-US" sz="1600" dirty="0" smtClean="0">
                <a:solidFill>
                  <a:schemeClr val="tx1"/>
                </a:solidFill>
              </a:rPr>
              <a:t>　・</a:t>
            </a:r>
            <a:r>
              <a:rPr kumimoji="1" lang="en-US" altLang="ja-JP" sz="1600" dirty="0" smtClean="0">
                <a:solidFill>
                  <a:schemeClr val="tx1"/>
                </a:solidFill>
              </a:rPr>
              <a:t> </a:t>
            </a:r>
            <a:r>
              <a:rPr kumimoji="1" lang="ja-JP" altLang="en-US" sz="1600" dirty="0" smtClean="0">
                <a:solidFill>
                  <a:schemeClr val="tx1"/>
                </a:solidFill>
              </a:rPr>
              <a:t>血液、尿等の検査</a:t>
            </a:r>
            <a:endParaRPr kumimoji="1" lang="ja-JP" altLang="en-US" sz="1600" dirty="0">
              <a:solidFill>
                <a:schemeClr val="tx1"/>
              </a:solidFill>
            </a:endParaRPr>
          </a:p>
        </p:txBody>
      </p:sp>
      <p:sp>
        <p:nvSpPr>
          <p:cNvPr id="13" name="曲折矢印 12"/>
          <p:cNvSpPr/>
          <p:nvPr/>
        </p:nvSpPr>
        <p:spPr>
          <a:xfrm rot="16200000" flipH="1">
            <a:off x="2080872" y="3245629"/>
            <a:ext cx="1010656" cy="571245"/>
          </a:xfrm>
          <a:prstGeom prst="bentArrow">
            <a:avLst>
              <a:gd name="adj1" fmla="val 15366"/>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886787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35672"/>
            <a:ext cx="9144000" cy="6461615"/>
          </a:xfrm>
          <a:prstGeom prst="rect">
            <a:avLst/>
          </a:prstGeom>
        </p:spPr>
      </p:pic>
    </p:spTree>
    <p:extLst>
      <p:ext uri="{BB962C8B-B14F-4D97-AF65-F5344CB8AC3E}">
        <p14:creationId xmlns:p14="http://schemas.microsoft.com/office/powerpoint/2010/main" val="31496853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09676" y="1194160"/>
            <a:ext cx="6159086" cy="374620"/>
          </a:xfrm>
          <a:prstGeom prst="rect">
            <a:avLst/>
          </a:prstGeom>
          <a:solidFill>
            <a:srgbClr val="F2DCD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31205" y="4578953"/>
            <a:ext cx="7143877" cy="390112"/>
          </a:xfrm>
          <a:prstGeom prst="rect">
            <a:avLst/>
          </a:prstGeom>
          <a:solidFill>
            <a:srgbClr val="F2DCDB"/>
          </a:solid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a:off x="1688354" y="2383366"/>
            <a:ext cx="4974131"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92774" y="4354646"/>
            <a:ext cx="184666" cy="369332"/>
          </a:xfrm>
          <a:prstGeom prst="rect">
            <a:avLst/>
          </a:prstGeom>
          <a:noFill/>
        </p:spPr>
        <p:txBody>
          <a:bodyPr wrap="none" rtlCol="0">
            <a:spAutoFit/>
          </a:bodyPr>
          <a:lstStyle/>
          <a:p>
            <a:endParaRPr kumimoji="1" lang="ja-JP" altLang="en-US"/>
          </a:p>
        </p:txBody>
      </p:sp>
      <p:cxnSp>
        <p:nvCxnSpPr>
          <p:cNvPr id="6" name="直線矢印コネクタ 5"/>
          <p:cNvCxnSpPr/>
          <p:nvPr/>
        </p:nvCxnSpPr>
        <p:spPr>
          <a:xfrm>
            <a:off x="933194" y="3227917"/>
            <a:ext cx="0" cy="1126729"/>
          </a:xfrm>
          <a:prstGeom prst="straightConnector1">
            <a:avLst/>
          </a:prstGeom>
          <a:ln w="698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569266" y="1170644"/>
            <a:ext cx="8219605" cy="4810548"/>
          </a:xfrm>
          <a:prstGeom prst="rect">
            <a:avLst/>
          </a:prstGeom>
          <a:noFill/>
          <a:ln>
            <a:noFill/>
          </a:ln>
        </p:spPr>
        <p:txBody>
          <a:bodyPr wrap="square" rtlCol="0">
            <a:spAutoFit/>
          </a:bodyPr>
          <a:lstStyle/>
          <a:p>
            <a:pPr>
              <a:spcAft>
                <a:spcPts val="1800"/>
              </a:spcAft>
            </a:pPr>
            <a:r>
              <a:rPr lang="ja-JP" altLang="en-US" dirty="0" smtClean="0"/>
              <a:t>　　</a:t>
            </a:r>
            <a:r>
              <a:rPr kumimoji="1" lang="ja-JP" altLang="en-US" sz="2000" dirty="0" smtClean="0"/>
              <a:t>日本医学会基本領域１９学会</a:t>
            </a:r>
            <a:r>
              <a:rPr kumimoji="1" lang="en-US" altLang="ja-JP" sz="2000" dirty="0" smtClean="0"/>
              <a:t> </a:t>
            </a:r>
            <a:r>
              <a:rPr kumimoji="1" lang="ja-JP" altLang="en-US" sz="2000" dirty="0" smtClean="0"/>
              <a:t>声明</a:t>
            </a:r>
            <a:r>
              <a:rPr lang="en-US" altLang="ja-JP" sz="2000" dirty="0"/>
              <a:t> </a:t>
            </a:r>
            <a:r>
              <a:rPr lang="ja-JP" altLang="en-US" sz="2000" dirty="0" smtClean="0"/>
              <a:t>／</a:t>
            </a:r>
            <a:r>
              <a:rPr lang="en-US" altLang="ja-JP" sz="2000" dirty="0" smtClean="0"/>
              <a:t> </a:t>
            </a:r>
            <a:r>
              <a:rPr kumimoji="1" lang="ja-JP" altLang="en-US" sz="1600" dirty="0" smtClean="0"/>
              <a:t>中立専門機関創設へ</a:t>
            </a:r>
            <a:r>
              <a:rPr kumimoji="1" lang="en-US" altLang="ja-JP" dirty="0" smtClean="0"/>
              <a:t>	</a:t>
            </a:r>
            <a:r>
              <a:rPr kumimoji="1" lang="ja-JP" altLang="en-US" dirty="0" smtClean="0"/>
              <a:t>　</a:t>
            </a:r>
            <a:r>
              <a:rPr kumimoji="1" lang="en-US" altLang="ja-JP" dirty="0" smtClean="0"/>
              <a:t> </a:t>
            </a:r>
            <a:r>
              <a:rPr lang="en-US" altLang="ja-JP" dirty="0"/>
              <a:t>	</a:t>
            </a:r>
            <a:r>
              <a:rPr kumimoji="1" lang="en-US" altLang="ja-JP" dirty="0" smtClean="0"/>
              <a:t>2004.9.</a:t>
            </a:r>
          </a:p>
          <a:p>
            <a:pPr>
              <a:spcAft>
                <a:spcPts val="600"/>
              </a:spcAft>
            </a:pPr>
            <a:r>
              <a:rPr lang="en-US" altLang="ja-JP" dirty="0" smtClean="0"/>
              <a:t>	</a:t>
            </a:r>
            <a:r>
              <a:rPr lang="ja-JP" altLang="en-US" dirty="0" smtClean="0"/>
              <a:t>・診療行為に関連した患者死亡の届出制度の必要性：</a:t>
            </a:r>
            <a:endParaRPr lang="en-US" altLang="ja-JP" dirty="0" smtClean="0"/>
          </a:p>
          <a:p>
            <a:pPr>
              <a:spcAft>
                <a:spcPts val="1200"/>
              </a:spcAft>
            </a:pPr>
            <a:r>
              <a:rPr lang="en-US" altLang="ja-JP" dirty="0"/>
              <a:t>	</a:t>
            </a:r>
            <a:r>
              <a:rPr lang="en-US" altLang="ja-JP" dirty="0" smtClean="0"/>
              <a:t>	</a:t>
            </a:r>
            <a:r>
              <a:rPr lang="ja-JP" altLang="en-US" dirty="0" smtClean="0"/>
              <a:t>・</a:t>
            </a:r>
            <a:r>
              <a:rPr lang="en-US" altLang="ja-JP" dirty="0" smtClean="0"/>
              <a:t>｢</a:t>
            </a:r>
            <a:r>
              <a:rPr lang="ja-JP" altLang="en-US" dirty="0" smtClean="0"/>
              <a:t>異状死届出制度</a:t>
            </a:r>
            <a:r>
              <a:rPr lang="en-US" altLang="ja-JP" dirty="0" smtClean="0"/>
              <a:t>｣</a:t>
            </a:r>
            <a:r>
              <a:rPr lang="ja-JP" altLang="en-US" dirty="0" smtClean="0"/>
              <a:t>と異なる</a:t>
            </a:r>
            <a:r>
              <a:rPr lang="en-US" altLang="ja-JP" dirty="0" smtClean="0"/>
              <a:t>､｢</a:t>
            </a:r>
            <a:r>
              <a:rPr lang="ja-JP" altLang="en-US" dirty="0" smtClean="0"/>
              <a:t>医療関連死」届出制度が必要</a:t>
            </a:r>
            <a:endParaRPr lang="en-US" altLang="ja-JP" dirty="0" smtClean="0"/>
          </a:p>
          <a:p>
            <a:pPr>
              <a:lnSpc>
                <a:spcPct val="120000"/>
              </a:lnSpc>
              <a:spcAft>
                <a:spcPts val="600"/>
              </a:spcAft>
            </a:pPr>
            <a:r>
              <a:rPr lang="en-US" altLang="ja-JP" dirty="0"/>
              <a:t>	</a:t>
            </a:r>
            <a:r>
              <a:rPr lang="ja-JP" altLang="en-US" dirty="0" smtClean="0"/>
              <a:t>・</a:t>
            </a:r>
            <a:r>
              <a:rPr lang="ja-JP" altLang="en-US" dirty="0" smtClean="0">
                <a:solidFill>
                  <a:srgbClr val="000000"/>
                </a:solidFill>
              </a:rPr>
              <a:t>中立的専門機関の必要性</a:t>
            </a:r>
            <a:r>
              <a:rPr lang="ja-JP" altLang="en-US" dirty="0" smtClean="0"/>
              <a:t>：</a:t>
            </a:r>
            <a:endParaRPr lang="en-US" altLang="ja-JP" dirty="0" smtClean="0"/>
          </a:p>
          <a:p>
            <a:pPr>
              <a:spcAft>
                <a:spcPts val="600"/>
              </a:spcAft>
            </a:pPr>
            <a:r>
              <a:rPr lang="en-US" altLang="ja-JP" dirty="0"/>
              <a:t>	</a:t>
            </a:r>
            <a:r>
              <a:rPr lang="en-US" altLang="ja-JP" dirty="0" smtClean="0"/>
              <a:t>	</a:t>
            </a:r>
            <a:r>
              <a:rPr lang="ja-JP" altLang="en-US" dirty="0" smtClean="0"/>
              <a:t>・臨床専門医、病理医、法医の下に、適切が医療評価が行われる制度</a:t>
            </a:r>
            <a:endParaRPr lang="en-US" altLang="ja-JP" dirty="0" smtClean="0"/>
          </a:p>
          <a:p>
            <a:pPr>
              <a:spcAft>
                <a:spcPts val="600"/>
              </a:spcAft>
            </a:pPr>
            <a:r>
              <a:rPr lang="en-US" altLang="ja-JP" dirty="0"/>
              <a:t>	</a:t>
            </a:r>
            <a:r>
              <a:rPr lang="en-US" altLang="ja-JP" dirty="0" smtClean="0"/>
              <a:t>	</a:t>
            </a:r>
            <a:r>
              <a:rPr lang="ja-JP" altLang="en-US" dirty="0" smtClean="0"/>
              <a:t>・医療従事者の守秘義務、医療過誤の判断の専門性から、犯罪の取り</a:t>
            </a:r>
            <a:endParaRPr lang="en-US" altLang="ja-JP" dirty="0" smtClean="0"/>
          </a:p>
          <a:p>
            <a:pPr>
              <a:spcAft>
                <a:spcPts val="600"/>
              </a:spcAft>
            </a:pPr>
            <a:r>
              <a:rPr lang="en-US" altLang="ja-JP" dirty="0"/>
              <a:t>	</a:t>
            </a:r>
            <a:r>
              <a:rPr lang="en-US" altLang="ja-JP" dirty="0" smtClean="0"/>
              <a:t>	</a:t>
            </a:r>
            <a:r>
              <a:rPr lang="ja-JP" altLang="en-US" dirty="0" smtClean="0"/>
              <a:t>　扱いをする警察・検察機関ではなく、第三者から構成される中立的専門</a:t>
            </a:r>
            <a:endParaRPr lang="en-US" altLang="ja-JP" dirty="0" smtClean="0"/>
          </a:p>
          <a:p>
            <a:pPr>
              <a:spcAft>
                <a:spcPts val="600"/>
              </a:spcAft>
            </a:pPr>
            <a:r>
              <a:rPr lang="en-US" altLang="ja-JP" dirty="0" smtClean="0"/>
              <a:t>		</a:t>
            </a:r>
            <a:r>
              <a:rPr lang="ja-JP" altLang="en-US" dirty="0" smtClean="0"/>
              <a:t>　機関が相応しい。</a:t>
            </a:r>
            <a:endParaRPr lang="en-US" altLang="ja-JP" dirty="0" smtClean="0"/>
          </a:p>
          <a:p>
            <a:pPr>
              <a:spcAft>
                <a:spcPts val="600"/>
              </a:spcAft>
            </a:pPr>
            <a:endParaRPr lang="en-US" altLang="ja-JP" dirty="0"/>
          </a:p>
          <a:p>
            <a:pPr>
              <a:lnSpc>
                <a:spcPct val="80000"/>
              </a:lnSpc>
            </a:pPr>
            <a:r>
              <a:rPr lang="ja-JP" altLang="en-US" sz="2000" dirty="0" smtClean="0"/>
              <a:t>　　</a:t>
            </a:r>
            <a:r>
              <a:rPr lang="ja-JP" altLang="ja-JP" sz="2000" dirty="0" smtClean="0"/>
              <a:t>診療</a:t>
            </a:r>
            <a:r>
              <a:rPr lang="ja-JP" altLang="ja-JP" sz="2000" dirty="0"/>
              <a:t>行為に関連した死亡の調査分析モデル</a:t>
            </a:r>
            <a:r>
              <a:rPr lang="ja-JP" altLang="ja-JP" sz="2000" dirty="0" smtClean="0"/>
              <a:t>事業</a:t>
            </a:r>
            <a:r>
              <a:rPr lang="en-US" altLang="ja-JP" sz="2000" dirty="0" smtClean="0"/>
              <a:t> </a:t>
            </a:r>
            <a:r>
              <a:rPr lang="ja-JP" altLang="ja-JP" sz="2000" dirty="0" smtClean="0"/>
              <a:t>／</a:t>
            </a:r>
            <a:r>
              <a:rPr lang="en-US" altLang="ja-JP" sz="2000" dirty="0"/>
              <a:t> </a:t>
            </a:r>
            <a:r>
              <a:rPr lang="en-US" altLang="ja-JP" sz="2000" dirty="0" smtClean="0"/>
              <a:t> </a:t>
            </a:r>
            <a:r>
              <a:rPr lang="ja-JP" altLang="ja-JP" sz="1600" dirty="0" smtClean="0"/>
              <a:t>日本</a:t>
            </a:r>
            <a:r>
              <a:rPr lang="ja-JP" altLang="ja-JP" sz="1600" dirty="0"/>
              <a:t>内科</a:t>
            </a:r>
            <a:r>
              <a:rPr lang="ja-JP" altLang="ja-JP" sz="1600" dirty="0" smtClean="0"/>
              <a:t>学会</a:t>
            </a:r>
            <a:endParaRPr lang="en-US" altLang="ja-JP" sz="1600" dirty="0" smtClean="0"/>
          </a:p>
          <a:p>
            <a:pPr>
              <a:lnSpc>
                <a:spcPct val="120000"/>
              </a:lnSpc>
            </a:pPr>
            <a:r>
              <a:rPr lang="en-US" altLang="ja-JP" dirty="0"/>
              <a:t>		</a:t>
            </a:r>
            <a:r>
              <a:rPr lang="en-US" altLang="ja-JP" dirty="0" smtClean="0"/>
              <a:t>												</a:t>
            </a:r>
            <a:r>
              <a:rPr lang="ja-JP" altLang="en-US" dirty="0" smtClean="0"/>
              <a:t>　　</a:t>
            </a:r>
            <a:r>
              <a:rPr lang="en-US" altLang="ja-JP" dirty="0" smtClean="0"/>
              <a:t>2005.9. </a:t>
            </a:r>
            <a:r>
              <a:rPr lang="en-US" altLang="ja-JP" dirty="0"/>
              <a:t>(</a:t>
            </a:r>
            <a:r>
              <a:rPr lang="en-US" altLang="ja-JP" dirty="0" smtClean="0"/>
              <a:t>h17)</a:t>
            </a:r>
            <a:endParaRPr lang="ja-JP" altLang="ja-JP" dirty="0"/>
          </a:p>
          <a:p>
            <a:pPr>
              <a:lnSpc>
                <a:spcPct val="130000"/>
              </a:lnSpc>
            </a:pPr>
            <a:r>
              <a:rPr lang="en-US" altLang="ja-JP" dirty="0"/>
              <a:t>	</a:t>
            </a:r>
            <a:r>
              <a:rPr lang="ja-JP" altLang="en-US" dirty="0" smtClean="0"/>
              <a:t>・院外のチーム</a:t>
            </a:r>
            <a:r>
              <a:rPr lang="en-US" altLang="ja-JP" dirty="0" smtClean="0"/>
              <a:t>(</a:t>
            </a:r>
            <a:r>
              <a:rPr lang="ja-JP" altLang="en-US" dirty="0" smtClean="0"/>
              <a:t>原則）による、解剖による医療事故の分析、原因究明</a:t>
            </a:r>
            <a:endParaRPr lang="en-US" altLang="ja-JP" dirty="0" smtClean="0"/>
          </a:p>
          <a:p>
            <a:pPr>
              <a:lnSpc>
                <a:spcPct val="120000"/>
              </a:lnSpc>
            </a:pPr>
            <a:r>
              <a:rPr lang="en-US" altLang="ja-JP" dirty="0"/>
              <a:t>	</a:t>
            </a:r>
            <a:r>
              <a:rPr lang="ja-JP" altLang="en-US" dirty="0" smtClean="0"/>
              <a:t>・</a:t>
            </a:r>
            <a:r>
              <a:rPr lang="en-US" altLang="ja-JP" dirty="0" smtClean="0"/>
              <a:t>2010</a:t>
            </a:r>
            <a:r>
              <a:rPr lang="ja-JP" altLang="en-US" dirty="0" smtClean="0"/>
              <a:t>年</a:t>
            </a:r>
            <a:r>
              <a:rPr lang="en-US" altLang="ja-JP" dirty="0" smtClean="0"/>
              <a:t>4</a:t>
            </a:r>
            <a:r>
              <a:rPr lang="ja-JP" altLang="en-US" dirty="0" smtClean="0"/>
              <a:t>月、日本医療安全調査機構へ引き継ぐまでに、</a:t>
            </a:r>
            <a:r>
              <a:rPr lang="en-US" altLang="ja-JP" dirty="0" smtClean="0"/>
              <a:t>105</a:t>
            </a:r>
            <a:r>
              <a:rPr lang="ja-JP" altLang="en-US" dirty="0" smtClean="0"/>
              <a:t>事例の分析。</a:t>
            </a:r>
            <a:endParaRPr lang="en-US" altLang="ja-JP" dirty="0" smtClean="0"/>
          </a:p>
        </p:txBody>
      </p:sp>
      <p:cxnSp>
        <p:nvCxnSpPr>
          <p:cNvPr id="8" name="直線コネクタ 7"/>
          <p:cNvCxnSpPr/>
          <p:nvPr/>
        </p:nvCxnSpPr>
        <p:spPr>
          <a:xfrm>
            <a:off x="1216150" y="5614697"/>
            <a:ext cx="2561451"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4014375" y="5614696"/>
            <a:ext cx="3659213"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0595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下矢印 16"/>
          <p:cNvSpPr/>
          <p:nvPr/>
        </p:nvSpPr>
        <p:spPr>
          <a:xfrm>
            <a:off x="6415319" y="4548505"/>
            <a:ext cx="336507" cy="835878"/>
          </a:xfrm>
          <a:prstGeom prst="downArrow">
            <a:avLst>
              <a:gd name="adj1" fmla="val 30645"/>
              <a:gd name="adj2" fmla="val 72582"/>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48" name="対角する 2 つの角を丸めた四角形 47"/>
          <p:cNvSpPr/>
          <p:nvPr/>
        </p:nvSpPr>
        <p:spPr>
          <a:xfrm>
            <a:off x="3340100" y="1316094"/>
            <a:ext cx="4127499" cy="3408306"/>
          </a:xfrm>
          <a:prstGeom prst="round2DiagRect">
            <a:avLst>
              <a:gd name="adj1" fmla="val 16667"/>
              <a:gd name="adj2" fmla="val 0"/>
            </a:avLst>
          </a:prstGeom>
          <a:solidFill>
            <a:schemeClr val="bg1">
              <a:lumMod val="95000"/>
            </a:schemeClr>
          </a:solidFill>
          <a:ln w="3810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1627363">
            <a:off x="2626917" y="5406082"/>
            <a:ext cx="1378588" cy="314811"/>
          </a:xfrm>
          <a:prstGeom prst="rect">
            <a:avLst/>
          </a:prstGeom>
          <a:pattFill prst="wdUpDiag">
            <a:fgClr>
              <a:srgbClr val="000090"/>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3802925" y="2933873"/>
            <a:ext cx="818466" cy="1021481"/>
          </a:xfrm>
          <a:prstGeom prst="cube">
            <a:avLst>
              <a:gd name="adj" fmla="val 33492"/>
            </a:avLst>
          </a:prstGeom>
          <a:ln w="12700"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直方体 4"/>
          <p:cNvSpPr/>
          <p:nvPr/>
        </p:nvSpPr>
        <p:spPr>
          <a:xfrm>
            <a:off x="4508034" y="2940378"/>
            <a:ext cx="2277262" cy="1012166"/>
          </a:xfrm>
          <a:prstGeom prst="cube">
            <a:avLst/>
          </a:prstGeom>
          <a:ln w="19050" cmpd="sng">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85986" y="3555859"/>
            <a:ext cx="1826141" cy="338554"/>
          </a:xfrm>
          <a:prstGeom prst="rect">
            <a:avLst/>
          </a:prstGeom>
          <a:noFill/>
        </p:spPr>
        <p:txBody>
          <a:bodyPr wrap="none" rtlCol="0">
            <a:spAutoFit/>
          </a:bodyPr>
          <a:lstStyle/>
          <a:p>
            <a:r>
              <a:rPr lang="ja-JP" altLang="en-US" sz="1600" dirty="0" smtClean="0"/>
              <a:t>医療機関</a:t>
            </a:r>
            <a:r>
              <a:rPr kumimoji="1" lang="ja-JP" altLang="en-US" sz="1600" dirty="0" smtClean="0"/>
              <a:t>内調査委</a:t>
            </a:r>
            <a:endParaRPr kumimoji="1" lang="ja-JP" altLang="en-US" sz="1600" dirty="0"/>
          </a:p>
        </p:txBody>
      </p:sp>
      <p:sp>
        <p:nvSpPr>
          <p:cNvPr id="7" name="テキスト ボックス 6"/>
          <p:cNvSpPr txBox="1"/>
          <p:nvPr/>
        </p:nvSpPr>
        <p:spPr>
          <a:xfrm>
            <a:off x="3792141" y="3561577"/>
            <a:ext cx="635134" cy="338554"/>
          </a:xfrm>
          <a:prstGeom prst="rect">
            <a:avLst/>
          </a:prstGeom>
          <a:noFill/>
        </p:spPr>
        <p:txBody>
          <a:bodyPr wrap="square" rtlCol="0">
            <a:spAutoFit/>
          </a:bodyPr>
          <a:lstStyle/>
          <a:p>
            <a:r>
              <a:rPr kumimoji="1" lang="ja-JP" altLang="en-US" sz="1600" dirty="0" smtClean="0"/>
              <a:t>支援</a:t>
            </a:r>
            <a:endParaRPr kumimoji="1" lang="ja-JP" altLang="en-US" sz="1600" dirty="0"/>
          </a:p>
        </p:txBody>
      </p:sp>
      <p:sp>
        <p:nvSpPr>
          <p:cNvPr id="8" name="曲折矢印 7"/>
          <p:cNvSpPr/>
          <p:nvPr/>
        </p:nvSpPr>
        <p:spPr>
          <a:xfrm>
            <a:off x="1671673" y="3603703"/>
            <a:ext cx="2095807" cy="705613"/>
          </a:xfrm>
          <a:prstGeom prst="bentArrow">
            <a:avLst>
              <a:gd name="adj1" fmla="val 18059"/>
              <a:gd name="adj2" fmla="val 22936"/>
              <a:gd name="adj3" fmla="val 50000"/>
              <a:gd name="adj4" fmla="val 27490"/>
            </a:avLst>
          </a:prstGeom>
          <a:ln w="12700"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pic>
        <p:nvPicPr>
          <p:cNvPr id="9" name="図 8"/>
          <p:cNvPicPr>
            <a:picLocks noChangeAspect="1"/>
          </p:cNvPicPr>
          <p:nvPr/>
        </p:nvPicPr>
        <p:blipFill>
          <a:blip r:embed="rId2"/>
          <a:stretch>
            <a:fillRect/>
          </a:stretch>
        </p:blipFill>
        <p:spPr>
          <a:xfrm>
            <a:off x="3342793" y="1074744"/>
            <a:ext cx="2658189" cy="1753012"/>
          </a:xfrm>
          <a:prstGeom prst="rect">
            <a:avLst/>
          </a:prstGeom>
        </p:spPr>
      </p:pic>
      <p:pic>
        <p:nvPicPr>
          <p:cNvPr id="10" name="図 9"/>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000"/>
                    </a14:imgEffect>
                  </a14:imgLayer>
                </a14:imgProps>
              </a:ext>
            </a:extLst>
          </a:blip>
          <a:srcRect t="25259" r="18901"/>
          <a:stretch/>
        </p:blipFill>
        <p:spPr>
          <a:xfrm>
            <a:off x="6569849" y="1899759"/>
            <a:ext cx="884921" cy="770918"/>
          </a:xfrm>
          <a:prstGeom prst="rect">
            <a:avLst/>
          </a:prstGeom>
        </p:spPr>
      </p:pic>
      <p:grpSp>
        <p:nvGrpSpPr>
          <p:cNvPr id="11" name="図形グループ 10"/>
          <p:cNvGrpSpPr/>
          <p:nvPr/>
        </p:nvGrpSpPr>
        <p:grpSpPr>
          <a:xfrm>
            <a:off x="5275544" y="1865864"/>
            <a:ext cx="1328644" cy="924578"/>
            <a:chOff x="5286399" y="1736901"/>
            <a:chExt cx="1328644" cy="924578"/>
          </a:xfrm>
        </p:grpSpPr>
        <p:sp>
          <p:nvSpPr>
            <p:cNvPr id="12" name="爆発 1 11"/>
            <p:cNvSpPr/>
            <p:nvPr/>
          </p:nvSpPr>
          <p:spPr>
            <a:xfrm>
              <a:off x="5286399" y="1736901"/>
              <a:ext cx="1328644" cy="924578"/>
            </a:xfrm>
            <a:prstGeom prst="irregularSeal1">
              <a:avLst/>
            </a:prstGeom>
            <a:solidFill>
              <a:srgbClr val="F9FFA8"/>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524646" y="2029439"/>
              <a:ext cx="902811" cy="307777"/>
            </a:xfrm>
            <a:prstGeom prst="rect">
              <a:avLst/>
            </a:prstGeom>
            <a:noFill/>
            <a:ln>
              <a:noFill/>
            </a:ln>
          </p:spPr>
          <p:txBody>
            <a:bodyPr wrap="none" rtlCol="0">
              <a:spAutoFit/>
            </a:bodyPr>
            <a:lstStyle/>
            <a:p>
              <a:r>
                <a:rPr kumimoji="1" lang="ja-JP" altLang="en-US" sz="1400" dirty="0" smtClean="0"/>
                <a:t>事案発生</a:t>
              </a:r>
              <a:endParaRPr kumimoji="1" lang="ja-JP" altLang="en-US" sz="1400" dirty="0"/>
            </a:p>
          </p:txBody>
        </p:sp>
      </p:grpSp>
      <p:sp>
        <p:nvSpPr>
          <p:cNvPr id="14" name="テキスト ボックス 13"/>
          <p:cNvSpPr txBox="1"/>
          <p:nvPr/>
        </p:nvSpPr>
        <p:spPr>
          <a:xfrm>
            <a:off x="3344794" y="2676577"/>
            <a:ext cx="598441" cy="307777"/>
          </a:xfrm>
          <a:prstGeom prst="rect">
            <a:avLst/>
          </a:prstGeom>
          <a:noFill/>
        </p:spPr>
        <p:txBody>
          <a:bodyPr wrap="none" rtlCol="0">
            <a:spAutoFit/>
          </a:bodyPr>
          <a:lstStyle/>
          <a:p>
            <a:r>
              <a:rPr kumimoji="1" lang="ja-JP" altLang="en-US" sz="1400" dirty="0" smtClean="0"/>
              <a:t>病</a:t>
            </a:r>
            <a:r>
              <a:rPr kumimoji="1" lang="en-US" altLang="ja-JP" sz="1400" dirty="0" smtClean="0"/>
              <a:t> </a:t>
            </a:r>
            <a:r>
              <a:rPr kumimoji="1" lang="ja-JP" altLang="en-US" sz="1400" dirty="0" smtClean="0"/>
              <a:t>院　　　　　　　　　　　　　　　　　　</a:t>
            </a:r>
            <a:endParaRPr kumimoji="1" lang="ja-JP" altLang="en-US" dirty="0"/>
          </a:p>
        </p:txBody>
      </p:sp>
      <p:sp>
        <p:nvSpPr>
          <p:cNvPr id="15" name="角丸四角形 14"/>
          <p:cNvSpPr/>
          <p:nvPr/>
        </p:nvSpPr>
        <p:spPr>
          <a:xfrm>
            <a:off x="528044" y="4278346"/>
            <a:ext cx="2369113" cy="1529385"/>
          </a:xfrm>
          <a:prstGeom prst="roundRect">
            <a:avLst/>
          </a:prstGeom>
          <a:ln w="12700"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682139" y="4339141"/>
            <a:ext cx="2128708" cy="1280351"/>
          </a:xfrm>
          <a:prstGeom prst="rect">
            <a:avLst/>
          </a:prstGeom>
          <a:noFill/>
        </p:spPr>
        <p:txBody>
          <a:bodyPr wrap="none" rtlCol="0">
            <a:spAutoFit/>
          </a:bodyPr>
          <a:lstStyle/>
          <a:p>
            <a:pPr algn="ctr">
              <a:lnSpc>
                <a:spcPct val="120000"/>
              </a:lnSpc>
            </a:pPr>
            <a:r>
              <a:rPr lang="en-US" altLang="ja-JP" sz="2000" dirty="0" smtClean="0"/>
              <a:t>【</a:t>
            </a:r>
            <a:r>
              <a:rPr lang="ja-JP" altLang="en-US" sz="2000" dirty="0" smtClean="0"/>
              <a:t>支援団体</a:t>
            </a:r>
            <a:r>
              <a:rPr lang="en-US" altLang="ja-JP" sz="2000" dirty="0" smtClean="0"/>
              <a:t>】</a:t>
            </a:r>
            <a:endParaRPr kumimoji="1" lang="en-US" altLang="ja-JP" sz="2000" dirty="0" smtClean="0"/>
          </a:p>
          <a:p>
            <a:pPr algn="ctr">
              <a:lnSpc>
                <a:spcPct val="140000"/>
              </a:lnSpc>
            </a:pPr>
            <a:r>
              <a:rPr lang="ja-JP" altLang="en-US" sz="1600" dirty="0" smtClean="0"/>
              <a:t>（登録）</a:t>
            </a:r>
            <a:endParaRPr lang="en-US" altLang="ja-JP" sz="1600" dirty="0" smtClean="0"/>
          </a:p>
          <a:p>
            <a:pPr algn="ctr">
              <a:lnSpc>
                <a:spcPct val="120000"/>
              </a:lnSpc>
            </a:pPr>
            <a:r>
              <a:rPr kumimoji="1" lang="en-US" altLang="ja-JP" sz="1400" dirty="0" smtClean="0"/>
              <a:t>【</a:t>
            </a:r>
            <a:r>
              <a:rPr kumimoji="1" lang="ja-JP" altLang="en-US" sz="1400" dirty="0" smtClean="0"/>
              <a:t>医師会、医療関係団体、</a:t>
            </a:r>
            <a:endParaRPr kumimoji="1" lang="en-US" altLang="ja-JP" sz="1400" dirty="0" smtClean="0"/>
          </a:p>
          <a:p>
            <a:pPr algn="ctr"/>
            <a:r>
              <a:rPr lang="ja-JP" altLang="en-US" sz="1400" dirty="0" smtClean="0"/>
              <a:t>大学病院、学術団体</a:t>
            </a:r>
            <a:r>
              <a:rPr lang="en-US" altLang="ja-JP" sz="1400" dirty="0" smtClean="0"/>
              <a:t>】</a:t>
            </a:r>
            <a:endParaRPr kumimoji="1" lang="ja-JP" altLang="en-US" sz="1400" dirty="0"/>
          </a:p>
        </p:txBody>
      </p:sp>
      <p:sp>
        <p:nvSpPr>
          <p:cNvPr id="18" name="下矢印 17"/>
          <p:cNvSpPr/>
          <p:nvPr/>
        </p:nvSpPr>
        <p:spPr>
          <a:xfrm flipV="1">
            <a:off x="4353295" y="4733873"/>
            <a:ext cx="336507" cy="835878"/>
          </a:xfrm>
          <a:prstGeom prst="downArrow">
            <a:avLst>
              <a:gd name="adj1" fmla="val 30645"/>
              <a:gd name="adj2" fmla="val 72582"/>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9" name="正方形/長方形 18"/>
          <p:cNvSpPr/>
          <p:nvPr/>
        </p:nvSpPr>
        <p:spPr>
          <a:xfrm>
            <a:off x="3820968" y="5395704"/>
            <a:ext cx="3506174" cy="880765"/>
          </a:xfrm>
          <a:prstGeom prst="rect">
            <a:avLst/>
          </a:prstGeom>
          <a:ln>
            <a:solidFill>
              <a:srgbClr val="00009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742309" y="1259270"/>
            <a:ext cx="1723549" cy="400110"/>
          </a:xfrm>
          <a:prstGeom prst="rect">
            <a:avLst/>
          </a:prstGeom>
          <a:noFill/>
        </p:spPr>
        <p:txBody>
          <a:bodyPr wrap="none" rtlCol="0">
            <a:spAutoFit/>
          </a:bodyPr>
          <a:lstStyle/>
          <a:p>
            <a:r>
              <a:rPr lang="ja-JP" altLang="en-US" sz="2000" u="sng" dirty="0"/>
              <a:t>当該医療機関</a:t>
            </a:r>
            <a:endParaRPr kumimoji="1" lang="ja-JP" altLang="en-US" sz="2000" u="sng" dirty="0"/>
          </a:p>
        </p:txBody>
      </p:sp>
      <p:sp>
        <p:nvSpPr>
          <p:cNvPr id="22" name="テキスト ボックス 21"/>
          <p:cNvSpPr txBox="1"/>
          <p:nvPr/>
        </p:nvSpPr>
        <p:spPr>
          <a:xfrm>
            <a:off x="6643533" y="4786360"/>
            <a:ext cx="1278565" cy="461665"/>
          </a:xfrm>
          <a:prstGeom prst="rect">
            <a:avLst/>
          </a:prstGeom>
          <a:noFill/>
        </p:spPr>
        <p:txBody>
          <a:bodyPr wrap="none" rtlCol="0">
            <a:spAutoFit/>
          </a:bodyPr>
          <a:lstStyle/>
          <a:p>
            <a:r>
              <a:rPr kumimoji="1" lang="en-US" altLang="ja-JP" sz="2400" dirty="0" smtClean="0"/>
              <a:t>① </a:t>
            </a:r>
            <a:r>
              <a:rPr kumimoji="1" lang="ja-JP" altLang="en-US" sz="2400" dirty="0" smtClean="0"/>
              <a:t>届出</a:t>
            </a:r>
            <a:endParaRPr kumimoji="1" lang="ja-JP" altLang="en-US" sz="2400" dirty="0"/>
          </a:p>
        </p:txBody>
      </p:sp>
      <p:sp>
        <p:nvSpPr>
          <p:cNvPr id="23" name="テキスト ボックス 22"/>
          <p:cNvSpPr txBox="1"/>
          <p:nvPr/>
        </p:nvSpPr>
        <p:spPr>
          <a:xfrm>
            <a:off x="5905952" y="3161251"/>
            <a:ext cx="593432" cy="461665"/>
          </a:xfrm>
          <a:prstGeom prst="rect">
            <a:avLst/>
          </a:prstGeom>
          <a:noFill/>
        </p:spPr>
        <p:txBody>
          <a:bodyPr wrap="none" rtlCol="0">
            <a:spAutoFit/>
          </a:bodyPr>
          <a:lstStyle/>
          <a:p>
            <a:r>
              <a:rPr kumimoji="1" lang="en-US" altLang="ja-JP" sz="2400" dirty="0" smtClean="0"/>
              <a:t>②</a:t>
            </a:r>
            <a:endParaRPr kumimoji="1" lang="ja-JP" altLang="en-US" sz="2400" dirty="0"/>
          </a:p>
        </p:txBody>
      </p:sp>
      <p:sp>
        <p:nvSpPr>
          <p:cNvPr id="24" name="テキスト ボックス 23"/>
          <p:cNvSpPr txBox="1"/>
          <p:nvPr/>
        </p:nvSpPr>
        <p:spPr>
          <a:xfrm>
            <a:off x="4624242" y="4912632"/>
            <a:ext cx="989874" cy="369332"/>
          </a:xfrm>
          <a:prstGeom prst="rect">
            <a:avLst/>
          </a:prstGeom>
          <a:noFill/>
        </p:spPr>
        <p:txBody>
          <a:bodyPr wrap="none" rtlCol="0">
            <a:spAutoFit/>
          </a:bodyPr>
          <a:lstStyle/>
          <a:p>
            <a:r>
              <a:rPr lang="ja-JP" altLang="en-US" dirty="0" smtClean="0">
                <a:solidFill>
                  <a:srgbClr val="000090"/>
                </a:solidFill>
              </a:rPr>
              <a:t>２’</a:t>
            </a:r>
            <a:r>
              <a:rPr lang="en-US" altLang="ja-JP" dirty="0" smtClean="0">
                <a:solidFill>
                  <a:srgbClr val="000090"/>
                </a:solidFill>
              </a:rPr>
              <a:t> </a:t>
            </a:r>
            <a:r>
              <a:rPr lang="ja-JP" altLang="en-US" dirty="0" smtClean="0">
                <a:solidFill>
                  <a:srgbClr val="000090"/>
                </a:solidFill>
              </a:rPr>
              <a:t>助言</a:t>
            </a:r>
            <a:endParaRPr lang="en-US" altLang="ja-JP" dirty="0" smtClean="0">
              <a:solidFill>
                <a:srgbClr val="000090"/>
              </a:solidFill>
            </a:endParaRPr>
          </a:p>
        </p:txBody>
      </p:sp>
      <p:sp>
        <p:nvSpPr>
          <p:cNvPr id="25" name="円/楕円 24"/>
          <p:cNvSpPr/>
          <p:nvPr/>
        </p:nvSpPr>
        <p:spPr>
          <a:xfrm>
            <a:off x="4656973" y="4934557"/>
            <a:ext cx="321731" cy="321731"/>
          </a:xfrm>
          <a:prstGeom prst="ellipse">
            <a:avLst/>
          </a:prstGeom>
          <a:no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90"/>
              </a:solidFill>
            </a:endParaRPr>
          </a:p>
        </p:txBody>
      </p:sp>
      <p:sp>
        <p:nvSpPr>
          <p:cNvPr id="26" name="テキスト ボックス 25"/>
          <p:cNvSpPr txBox="1"/>
          <p:nvPr/>
        </p:nvSpPr>
        <p:spPr>
          <a:xfrm>
            <a:off x="2016360" y="3337160"/>
            <a:ext cx="992579" cy="369332"/>
          </a:xfrm>
          <a:prstGeom prst="rect">
            <a:avLst/>
          </a:prstGeom>
          <a:noFill/>
        </p:spPr>
        <p:txBody>
          <a:bodyPr wrap="none" rtlCol="0">
            <a:spAutoFit/>
          </a:bodyPr>
          <a:lstStyle/>
          <a:p>
            <a:r>
              <a:rPr lang="ja-JP" altLang="en-US" dirty="0" smtClean="0">
                <a:solidFill>
                  <a:srgbClr val="000090"/>
                </a:solidFill>
              </a:rPr>
              <a:t>２’</a:t>
            </a:r>
            <a:r>
              <a:rPr lang="en-US" altLang="ja-JP" dirty="0" smtClean="0">
                <a:solidFill>
                  <a:srgbClr val="000090"/>
                </a:solidFill>
              </a:rPr>
              <a:t> </a:t>
            </a:r>
            <a:r>
              <a:rPr lang="ja-JP" altLang="en-US" dirty="0" smtClean="0">
                <a:solidFill>
                  <a:srgbClr val="000090"/>
                </a:solidFill>
              </a:rPr>
              <a:t>支援</a:t>
            </a:r>
            <a:endParaRPr lang="en-US" altLang="ja-JP" dirty="0" smtClean="0">
              <a:solidFill>
                <a:srgbClr val="000090"/>
              </a:solidFill>
            </a:endParaRPr>
          </a:p>
        </p:txBody>
      </p:sp>
      <p:sp>
        <p:nvSpPr>
          <p:cNvPr id="27" name="円/楕円 26"/>
          <p:cNvSpPr/>
          <p:nvPr/>
        </p:nvSpPr>
        <p:spPr>
          <a:xfrm>
            <a:off x="2049091" y="3348229"/>
            <a:ext cx="321731" cy="321731"/>
          </a:xfrm>
          <a:prstGeom prst="ellipse">
            <a:avLst/>
          </a:prstGeom>
          <a:no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90"/>
              </a:solidFill>
            </a:endParaRPr>
          </a:p>
        </p:txBody>
      </p:sp>
      <p:sp>
        <p:nvSpPr>
          <p:cNvPr id="28" name="台形 27"/>
          <p:cNvSpPr/>
          <p:nvPr/>
        </p:nvSpPr>
        <p:spPr>
          <a:xfrm>
            <a:off x="7370561" y="3480456"/>
            <a:ext cx="1248327" cy="742365"/>
          </a:xfrm>
          <a:prstGeom prst="trapezoid">
            <a:avLst>
              <a:gd name="adj" fmla="val 49168"/>
            </a:avLst>
          </a:prstGeom>
          <a:ln w="12700" cmpd="sng">
            <a:solidFill>
              <a:srgbClr val="00009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7644931" y="3708690"/>
            <a:ext cx="841963" cy="525447"/>
          </a:xfrm>
          <a:prstGeom prst="rect">
            <a:avLst/>
          </a:prstGeom>
          <a:noFill/>
        </p:spPr>
        <p:txBody>
          <a:bodyPr wrap="none" rtlCol="0">
            <a:spAutoFit/>
          </a:bodyPr>
          <a:lstStyle/>
          <a:p>
            <a:r>
              <a:rPr kumimoji="1" lang="ja-JP" altLang="en-US" sz="2000" dirty="0" smtClean="0"/>
              <a:t>遺族</a:t>
            </a:r>
            <a:endParaRPr kumimoji="1" lang="ja-JP" altLang="en-US" sz="2000" dirty="0"/>
          </a:p>
        </p:txBody>
      </p:sp>
      <p:sp>
        <p:nvSpPr>
          <p:cNvPr id="30" name="下矢印 29"/>
          <p:cNvSpPr/>
          <p:nvPr/>
        </p:nvSpPr>
        <p:spPr>
          <a:xfrm rot="18281800">
            <a:off x="7110470" y="3019786"/>
            <a:ext cx="336507" cy="835878"/>
          </a:xfrm>
          <a:prstGeom prst="downArrow">
            <a:avLst>
              <a:gd name="adj1" fmla="val 30645"/>
              <a:gd name="adj2" fmla="val 72582"/>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560038" y="3003522"/>
            <a:ext cx="1258277" cy="461665"/>
          </a:xfrm>
          <a:prstGeom prst="rect">
            <a:avLst/>
          </a:prstGeom>
          <a:noFill/>
        </p:spPr>
        <p:txBody>
          <a:bodyPr wrap="none" rtlCol="0">
            <a:spAutoFit/>
          </a:bodyPr>
          <a:lstStyle/>
          <a:p>
            <a:r>
              <a:rPr lang="ja-JP" altLang="en-US" sz="2400" dirty="0" smtClean="0"/>
              <a:t>１’</a:t>
            </a:r>
            <a:r>
              <a:rPr kumimoji="1" lang="en-US" altLang="ja-JP" sz="2400" dirty="0" smtClean="0"/>
              <a:t> </a:t>
            </a:r>
            <a:r>
              <a:rPr lang="ja-JP" altLang="en-US" sz="2400" dirty="0" smtClean="0"/>
              <a:t>説明</a:t>
            </a:r>
            <a:endParaRPr kumimoji="1" lang="ja-JP" altLang="en-US" sz="2400" dirty="0"/>
          </a:p>
        </p:txBody>
      </p:sp>
      <p:sp>
        <p:nvSpPr>
          <p:cNvPr id="32" name="テキスト ボックス 31"/>
          <p:cNvSpPr txBox="1"/>
          <p:nvPr/>
        </p:nvSpPr>
        <p:spPr>
          <a:xfrm>
            <a:off x="3028552" y="5807731"/>
            <a:ext cx="646331" cy="369332"/>
          </a:xfrm>
          <a:prstGeom prst="rect">
            <a:avLst/>
          </a:prstGeom>
          <a:noFill/>
        </p:spPr>
        <p:txBody>
          <a:bodyPr wrap="none" rtlCol="0">
            <a:spAutoFit/>
          </a:bodyPr>
          <a:lstStyle/>
          <a:p>
            <a:r>
              <a:rPr kumimoji="1" lang="ja-JP" altLang="en-US" dirty="0" smtClean="0">
                <a:solidFill>
                  <a:srgbClr val="000090"/>
                </a:solidFill>
              </a:rPr>
              <a:t>連携</a:t>
            </a:r>
            <a:endParaRPr kumimoji="1" lang="ja-JP" altLang="en-US" dirty="0">
              <a:solidFill>
                <a:srgbClr val="000090"/>
              </a:solidFill>
            </a:endParaRPr>
          </a:p>
        </p:txBody>
      </p:sp>
      <p:sp>
        <p:nvSpPr>
          <p:cNvPr id="33" name="テキスト ボックス 32"/>
          <p:cNvSpPr txBox="1"/>
          <p:nvPr/>
        </p:nvSpPr>
        <p:spPr>
          <a:xfrm>
            <a:off x="6643274" y="2616200"/>
            <a:ext cx="838691" cy="307777"/>
          </a:xfrm>
          <a:prstGeom prst="rect">
            <a:avLst/>
          </a:prstGeom>
          <a:noFill/>
        </p:spPr>
        <p:txBody>
          <a:bodyPr wrap="none" rtlCol="0">
            <a:spAutoFit/>
          </a:bodyPr>
          <a:lstStyle/>
          <a:p>
            <a:r>
              <a:rPr lang="ja-JP" altLang="en-US" sz="1400" dirty="0"/>
              <a:t>診</a:t>
            </a:r>
            <a:r>
              <a:rPr lang="en-US" altLang="ja-JP" sz="1400" dirty="0"/>
              <a:t> </a:t>
            </a:r>
            <a:r>
              <a:rPr lang="ja-JP" altLang="en-US" sz="1400" dirty="0"/>
              <a:t>療</a:t>
            </a:r>
            <a:r>
              <a:rPr lang="en-US" altLang="ja-JP" sz="1400" dirty="0"/>
              <a:t> </a:t>
            </a:r>
            <a:r>
              <a:rPr lang="ja-JP" altLang="en-US" sz="1400" dirty="0" smtClean="0"/>
              <a:t>所</a:t>
            </a:r>
            <a:endParaRPr lang="ja-JP" altLang="en-US" sz="1400" dirty="0"/>
          </a:p>
        </p:txBody>
      </p:sp>
      <p:sp>
        <p:nvSpPr>
          <p:cNvPr id="34" name="テキスト ボックス 33"/>
          <p:cNvSpPr txBox="1"/>
          <p:nvPr/>
        </p:nvSpPr>
        <p:spPr>
          <a:xfrm>
            <a:off x="2751476" y="324240"/>
            <a:ext cx="3670195"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altLang="ja-JP" sz="2000" dirty="0"/>
              <a:t> </a:t>
            </a:r>
            <a:r>
              <a:rPr kumimoji="1" lang="ja-JP" altLang="en-US" sz="1400" dirty="0" smtClean="0"/>
              <a:t>調査制度の仕組み</a:t>
            </a:r>
            <a:endParaRPr kumimoji="1" lang="en-US" altLang="ja-JP" sz="1400" dirty="0" smtClean="0"/>
          </a:p>
          <a:p>
            <a:pPr algn="ctr"/>
            <a:r>
              <a:rPr lang="ja-JP" altLang="en-US" sz="2000" dirty="0" smtClean="0"/>
              <a:t>当該医療機関が行う</a:t>
            </a:r>
            <a:r>
              <a:rPr lang="en-US" altLang="ja-JP" sz="2000" dirty="0" smtClean="0"/>
              <a:t>｢</a:t>
            </a:r>
            <a:r>
              <a:rPr lang="ja-JP" altLang="en-US" sz="2000" dirty="0" smtClean="0"/>
              <a:t>院内調査</a:t>
            </a:r>
            <a:r>
              <a:rPr lang="en-US" altLang="ja-JP" sz="2000" dirty="0" smtClean="0"/>
              <a:t>｣</a:t>
            </a:r>
            <a:r>
              <a:rPr kumimoji="1" lang="en-US" altLang="ja-JP" sz="2000" dirty="0" smtClean="0"/>
              <a:t> </a:t>
            </a:r>
            <a:endParaRPr kumimoji="1" lang="ja-JP" altLang="en-US" sz="2000" dirty="0"/>
          </a:p>
        </p:txBody>
      </p:sp>
      <p:sp>
        <p:nvSpPr>
          <p:cNvPr id="35" name="円/楕円 34"/>
          <p:cNvSpPr/>
          <p:nvPr/>
        </p:nvSpPr>
        <p:spPr>
          <a:xfrm>
            <a:off x="7571486" y="3017842"/>
            <a:ext cx="435454" cy="435454"/>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直方体 36"/>
          <p:cNvSpPr/>
          <p:nvPr/>
        </p:nvSpPr>
        <p:spPr>
          <a:xfrm>
            <a:off x="629290" y="1483548"/>
            <a:ext cx="1071392" cy="1021481"/>
          </a:xfrm>
          <a:prstGeom prst="cube">
            <a:avLst>
              <a:gd name="adj" fmla="val 25924"/>
            </a:avLst>
          </a:prstGeom>
          <a:ln w="12700"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8" name="直方体 37"/>
          <p:cNvSpPr/>
          <p:nvPr/>
        </p:nvSpPr>
        <p:spPr>
          <a:xfrm>
            <a:off x="1618813" y="1766957"/>
            <a:ext cx="588832" cy="735262"/>
          </a:xfrm>
          <a:prstGeom prst="cube">
            <a:avLst/>
          </a:prstGeom>
          <a:ln w="19050" cmpd="sng">
            <a:solidFill>
              <a:srgbClr val="0000FF"/>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1585014" y="2079203"/>
            <a:ext cx="543739" cy="307777"/>
          </a:xfrm>
          <a:prstGeom prst="rect">
            <a:avLst/>
          </a:prstGeom>
          <a:noFill/>
        </p:spPr>
        <p:txBody>
          <a:bodyPr wrap="none" rtlCol="0">
            <a:spAutoFit/>
          </a:bodyPr>
          <a:lstStyle/>
          <a:p>
            <a:r>
              <a:rPr kumimoji="1" lang="ja-JP" altLang="en-US" sz="1400" dirty="0" smtClean="0"/>
              <a:t>院内</a:t>
            </a:r>
            <a:endParaRPr kumimoji="1" lang="ja-JP" altLang="en-US" sz="1400" dirty="0"/>
          </a:p>
        </p:txBody>
      </p:sp>
      <p:sp>
        <p:nvSpPr>
          <p:cNvPr id="40" name="テキスト ボックス 39"/>
          <p:cNvSpPr txBox="1"/>
          <p:nvPr/>
        </p:nvSpPr>
        <p:spPr>
          <a:xfrm>
            <a:off x="682139" y="1958347"/>
            <a:ext cx="697627" cy="400110"/>
          </a:xfrm>
          <a:prstGeom prst="rect">
            <a:avLst/>
          </a:prstGeom>
          <a:noFill/>
        </p:spPr>
        <p:txBody>
          <a:bodyPr wrap="none" rtlCol="0">
            <a:spAutoFit/>
          </a:bodyPr>
          <a:lstStyle/>
          <a:p>
            <a:r>
              <a:rPr lang="ja-JP" altLang="en-US" sz="2000" dirty="0" smtClean="0"/>
              <a:t>支援</a:t>
            </a:r>
            <a:endParaRPr kumimoji="1" lang="ja-JP" altLang="en-US" sz="2000" dirty="0"/>
          </a:p>
        </p:txBody>
      </p:sp>
      <p:sp>
        <p:nvSpPr>
          <p:cNvPr id="42" name="角丸四角形吹き出し 41"/>
          <p:cNvSpPr/>
          <p:nvPr/>
        </p:nvSpPr>
        <p:spPr>
          <a:xfrm>
            <a:off x="423054" y="1316095"/>
            <a:ext cx="2028598" cy="1389656"/>
          </a:xfrm>
          <a:prstGeom prst="wedgeRoundRectCallout">
            <a:avLst>
              <a:gd name="adj1" fmla="val 113958"/>
              <a:gd name="adj2" fmla="val 106391"/>
              <a:gd name="adj3" fmla="val 16667"/>
            </a:avLst>
          </a:prstGeom>
          <a:noFill/>
          <a:ln w="28575"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5" name="図形グループ 44"/>
          <p:cNvGrpSpPr/>
          <p:nvPr/>
        </p:nvGrpSpPr>
        <p:grpSpPr>
          <a:xfrm>
            <a:off x="3674879" y="3930698"/>
            <a:ext cx="4331488" cy="2781854"/>
            <a:chOff x="3674879" y="3930698"/>
            <a:chExt cx="4331488" cy="2781854"/>
          </a:xfrm>
        </p:grpSpPr>
        <p:sp>
          <p:nvSpPr>
            <p:cNvPr id="44" name="テキスト ボックス 43"/>
            <p:cNvSpPr txBox="1"/>
            <p:nvPr/>
          </p:nvSpPr>
          <p:spPr>
            <a:xfrm>
              <a:off x="3691321" y="4202638"/>
              <a:ext cx="3756858" cy="461665"/>
            </a:xfrm>
            <a:prstGeom prst="rect">
              <a:avLst/>
            </a:prstGeom>
            <a:noFill/>
          </p:spPr>
          <p:txBody>
            <a:bodyPr wrap="none" rtlCol="0">
              <a:spAutoFit/>
            </a:bodyPr>
            <a:lstStyle/>
            <a:p>
              <a:r>
                <a:rPr kumimoji="1" lang="en-US" altLang="ja-JP" sz="2400" dirty="0" smtClean="0"/>
                <a:t>【</a:t>
              </a:r>
              <a:r>
                <a:rPr kumimoji="1" lang="ja-JP" altLang="en-US" sz="2400" dirty="0" smtClean="0"/>
                <a:t>院内</a:t>
              </a:r>
              <a:r>
                <a:rPr kumimoji="1" lang="en-US" altLang="ja-JP" sz="2400" dirty="0" smtClean="0"/>
                <a:t>(</a:t>
              </a:r>
              <a:r>
                <a:rPr kumimoji="1" lang="ja-JP" altLang="en-US" sz="2400" dirty="0" smtClean="0"/>
                <a:t>事故</a:t>
              </a:r>
              <a:r>
                <a:rPr kumimoji="1" lang="en-US" altLang="ja-JP" sz="2400" dirty="0" smtClean="0"/>
                <a:t>)</a:t>
              </a:r>
              <a:r>
                <a:rPr kumimoji="1" lang="ja-JP" altLang="en-US" sz="2400" dirty="0" smtClean="0"/>
                <a:t>調査委員会</a:t>
              </a:r>
              <a:r>
                <a:rPr kumimoji="1" lang="en-US" altLang="ja-JP" sz="2400" dirty="0" smtClean="0"/>
                <a:t>】</a:t>
              </a:r>
              <a:r>
                <a:rPr kumimoji="1" lang="ja-JP" altLang="en-US" sz="2400" dirty="0" smtClean="0">
                  <a:solidFill>
                    <a:srgbClr val="FF0000"/>
                  </a:solidFill>
                </a:rPr>
                <a:t>＊</a:t>
              </a:r>
              <a:endParaRPr kumimoji="1" lang="ja-JP" altLang="en-US" sz="2400" dirty="0">
                <a:solidFill>
                  <a:srgbClr val="FF0000"/>
                </a:solidFill>
              </a:endParaRPr>
            </a:p>
          </p:txBody>
        </p:sp>
        <p:sp>
          <p:nvSpPr>
            <p:cNvPr id="46" name="右中かっこ 45"/>
            <p:cNvSpPr/>
            <p:nvPr/>
          </p:nvSpPr>
          <p:spPr>
            <a:xfrm rot="5400000">
              <a:off x="5107865" y="2497712"/>
              <a:ext cx="298477" cy="3164449"/>
            </a:xfrm>
            <a:prstGeom prst="righ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7" name="テキスト ボックス 46"/>
            <p:cNvSpPr txBox="1"/>
            <p:nvPr/>
          </p:nvSpPr>
          <p:spPr>
            <a:xfrm>
              <a:off x="5141480" y="6312442"/>
              <a:ext cx="2864887" cy="400110"/>
            </a:xfrm>
            <a:prstGeom prst="rect">
              <a:avLst/>
            </a:prstGeom>
            <a:noFill/>
          </p:spPr>
          <p:txBody>
            <a:bodyPr wrap="none" rtlCol="0">
              <a:spAutoFit/>
            </a:bodyPr>
            <a:lstStyle/>
            <a:p>
              <a:r>
                <a:rPr kumimoji="1" lang="ja-JP" altLang="en-US" sz="2000" dirty="0" smtClean="0">
                  <a:solidFill>
                    <a:srgbClr val="FF0000"/>
                  </a:solidFill>
                </a:rPr>
                <a:t>＊</a:t>
              </a:r>
              <a:r>
                <a:rPr kumimoji="1" lang="ja-JP" altLang="en-US" dirty="0" smtClean="0"/>
                <a:t>：外部参加型調査委員会</a:t>
              </a:r>
              <a:endParaRPr kumimoji="1" lang="ja-JP" altLang="en-US" dirty="0"/>
            </a:p>
          </p:txBody>
        </p:sp>
      </p:grpSp>
      <p:sp>
        <p:nvSpPr>
          <p:cNvPr id="3" name="テキスト ボックス 2"/>
          <p:cNvSpPr txBox="1"/>
          <p:nvPr/>
        </p:nvSpPr>
        <p:spPr>
          <a:xfrm>
            <a:off x="4323933" y="5500283"/>
            <a:ext cx="2405827" cy="707886"/>
          </a:xfrm>
          <a:prstGeom prst="rect">
            <a:avLst/>
          </a:prstGeom>
          <a:noFill/>
        </p:spPr>
        <p:txBody>
          <a:bodyPr wrap="none" rtlCol="0">
            <a:spAutoFit/>
          </a:bodyPr>
          <a:lstStyle/>
          <a:p>
            <a:r>
              <a:rPr kumimoji="1" lang="en-US" altLang="ja-JP" sz="2000" dirty="0" smtClean="0"/>
              <a:t>【</a:t>
            </a:r>
            <a:r>
              <a:rPr kumimoji="1" lang="ja-JP" altLang="en-US" sz="2000" dirty="0" smtClean="0"/>
              <a:t>医療事故調査・</a:t>
            </a:r>
            <a:endParaRPr kumimoji="1" lang="en-US" altLang="ja-JP" sz="2000" dirty="0" smtClean="0"/>
          </a:p>
          <a:p>
            <a:r>
              <a:rPr lang="ja-JP" altLang="ja-JP" sz="2000" dirty="0"/>
              <a:t>　</a:t>
            </a:r>
            <a:r>
              <a:rPr lang="ja-JP" altLang="en-US" sz="2000" dirty="0" smtClean="0"/>
              <a:t>　　　</a:t>
            </a:r>
            <a:r>
              <a:rPr kumimoji="1" lang="ja-JP" altLang="en-US" sz="2000" dirty="0" smtClean="0"/>
              <a:t>支援センター</a:t>
            </a:r>
            <a:r>
              <a:rPr kumimoji="1" lang="en-US" altLang="ja-JP" sz="2000" dirty="0" smtClean="0"/>
              <a:t>】</a:t>
            </a:r>
            <a:endParaRPr kumimoji="1" lang="ja-JP" altLang="en-US" sz="2000" dirty="0"/>
          </a:p>
        </p:txBody>
      </p:sp>
    </p:spTree>
    <p:extLst>
      <p:ext uri="{BB962C8B-B14F-4D97-AF65-F5344CB8AC3E}">
        <p14:creationId xmlns:p14="http://schemas.microsoft.com/office/powerpoint/2010/main" val="19446043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97411" y="400540"/>
            <a:ext cx="3435957" cy="61555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ja-JP" altLang="en-US" sz="1400" dirty="0" smtClean="0">
                <a:latin typeface="+mn-ea"/>
              </a:rPr>
              <a:t>「院内（事故）調査委員会」の構造・成り立ち</a:t>
            </a:r>
            <a:endParaRPr lang="en-US" altLang="ja-JP" sz="1400" dirty="0" smtClean="0">
              <a:latin typeface="+mn-ea"/>
            </a:endParaRPr>
          </a:p>
          <a:p>
            <a:pPr algn="ctr"/>
            <a:r>
              <a:rPr lang="en-US" altLang="ja-JP" sz="2000" dirty="0" smtClean="0">
                <a:latin typeface="+mn-ea"/>
              </a:rPr>
              <a:t>｢</a:t>
            </a:r>
            <a:r>
              <a:rPr lang="ja-JP" altLang="en-US" sz="2000" dirty="0" smtClean="0">
                <a:latin typeface="+mn-ea"/>
              </a:rPr>
              <a:t>支援団体</a:t>
            </a:r>
            <a:r>
              <a:rPr lang="en-US" altLang="ja-JP" sz="2000" dirty="0" smtClean="0">
                <a:latin typeface="+mn-ea"/>
              </a:rPr>
              <a:t>｣</a:t>
            </a:r>
            <a:r>
              <a:rPr lang="ja-JP" altLang="en-US" sz="2000" dirty="0" smtClean="0">
                <a:latin typeface="+mn-ea"/>
              </a:rPr>
              <a:t>の役割</a:t>
            </a:r>
            <a:endParaRPr lang="en-US" altLang="ja-JP" sz="2000" dirty="0">
              <a:latin typeface="+mn-ea"/>
            </a:endParaRPr>
          </a:p>
        </p:txBody>
      </p:sp>
      <p:grpSp>
        <p:nvGrpSpPr>
          <p:cNvPr id="27" name="図形グループ 26"/>
          <p:cNvGrpSpPr/>
          <p:nvPr/>
        </p:nvGrpSpPr>
        <p:grpSpPr>
          <a:xfrm>
            <a:off x="3292933" y="2033023"/>
            <a:ext cx="3046312" cy="3177906"/>
            <a:chOff x="3292933" y="2033023"/>
            <a:chExt cx="3046312" cy="3177906"/>
          </a:xfrm>
        </p:grpSpPr>
        <p:sp>
          <p:nvSpPr>
            <p:cNvPr id="3" name="直方体 2"/>
            <p:cNvSpPr/>
            <p:nvPr/>
          </p:nvSpPr>
          <p:spPr>
            <a:xfrm>
              <a:off x="3292933" y="2033023"/>
              <a:ext cx="1219017" cy="844770"/>
            </a:xfrm>
            <a:prstGeom prst="cube">
              <a:avLst>
                <a:gd name="adj" fmla="val 24138"/>
              </a:avLst>
            </a:prstGeom>
            <a:ln w="12700" cmpd="sng">
              <a:solidFill>
                <a:srgbClr val="000090"/>
              </a:solidFill>
              <a:prstDash val="dash"/>
            </a:ln>
            <a:effectLst>
              <a:outerShdw blurRad="62230" dist="381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3519908" y="2461067"/>
              <a:ext cx="761747" cy="369332"/>
            </a:xfrm>
            <a:prstGeom prst="rect">
              <a:avLst/>
            </a:prstGeom>
            <a:noFill/>
          </p:spPr>
          <p:txBody>
            <a:bodyPr wrap="none" rtlCol="0">
              <a:spAutoFit/>
            </a:bodyPr>
            <a:lstStyle/>
            <a:p>
              <a:r>
                <a:rPr kumimoji="1" lang="ja-JP" altLang="en-US" dirty="0" smtClean="0"/>
                <a:t>支援・</a:t>
              </a:r>
              <a:endParaRPr kumimoji="1" lang="ja-JP" altLang="en-US" dirty="0"/>
            </a:p>
          </p:txBody>
        </p:sp>
        <p:sp>
          <p:nvSpPr>
            <p:cNvPr id="15" name="直方体 14"/>
            <p:cNvSpPr/>
            <p:nvPr/>
          </p:nvSpPr>
          <p:spPr>
            <a:xfrm>
              <a:off x="3292933" y="3192389"/>
              <a:ext cx="1909927" cy="844770"/>
            </a:xfrm>
            <a:prstGeom prst="cube">
              <a:avLst>
                <a:gd name="adj" fmla="val 24138"/>
              </a:avLst>
            </a:prstGeom>
            <a:ln w="12700" cmpd="sng">
              <a:solidFill>
                <a:srgbClr val="000090"/>
              </a:solidFill>
            </a:ln>
            <a:effectLst>
              <a:outerShdw blurRad="62230" dist="381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7" name="直方体 16"/>
            <p:cNvSpPr/>
            <p:nvPr/>
          </p:nvSpPr>
          <p:spPr>
            <a:xfrm>
              <a:off x="3292933" y="4366159"/>
              <a:ext cx="3046312" cy="844770"/>
            </a:xfrm>
            <a:prstGeom prst="cube">
              <a:avLst>
                <a:gd name="adj" fmla="val 26775"/>
              </a:avLst>
            </a:prstGeom>
            <a:ln w="12700" cmpd="sng">
              <a:solidFill>
                <a:srgbClr val="000090"/>
              </a:solidFill>
            </a:ln>
            <a:effectLst>
              <a:outerShdw blurRad="62230" dist="38100" dir="27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3519908" y="4796808"/>
              <a:ext cx="2369115" cy="369332"/>
            </a:xfrm>
            <a:prstGeom prst="rect">
              <a:avLst/>
            </a:prstGeom>
            <a:noFill/>
          </p:spPr>
          <p:txBody>
            <a:bodyPr wrap="square" rtlCol="0">
              <a:spAutoFit/>
            </a:bodyPr>
            <a:lstStyle/>
            <a:p>
              <a:r>
                <a:rPr kumimoji="1" lang="ja-JP" altLang="en-US" dirty="0" smtClean="0"/>
                <a:t>外部からの支援委員　　　　</a:t>
              </a:r>
              <a:endParaRPr kumimoji="1" lang="ja-JP" altLang="en-US" dirty="0"/>
            </a:p>
          </p:txBody>
        </p:sp>
        <p:sp>
          <p:nvSpPr>
            <p:cNvPr id="20" name="テキスト ボックス 19"/>
            <p:cNvSpPr txBox="1"/>
            <p:nvPr/>
          </p:nvSpPr>
          <p:spPr>
            <a:xfrm>
              <a:off x="3519908" y="3624017"/>
              <a:ext cx="1338828" cy="369332"/>
            </a:xfrm>
            <a:prstGeom prst="rect">
              <a:avLst/>
            </a:prstGeom>
            <a:noFill/>
          </p:spPr>
          <p:txBody>
            <a:bodyPr wrap="none" rtlCol="0">
              <a:spAutoFit/>
            </a:bodyPr>
            <a:lstStyle/>
            <a:p>
              <a:r>
                <a:rPr kumimoji="1" lang="ja-JP" altLang="en-US" dirty="0" smtClean="0"/>
                <a:t>支援委員・・</a:t>
              </a:r>
              <a:endParaRPr kumimoji="1" lang="ja-JP" altLang="en-US" dirty="0"/>
            </a:p>
          </p:txBody>
        </p:sp>
      </p:grpSp>
      <p:sp>
        <p:nvSpPr>
          <p:cNvPr id="7" name="テキスト ボックス 6"/>
          <p:cNvSpPr txBox="1"/>
          <p:nvPr/>
        </p:nvSpPr>
        <p:spPr>
          <a:xfrm>
            <a:off x="7332106" y="2245623"/>
            <a:ext cx="1210588" cy="584776"/>
          </a:xfrm>
          <a:prstGeom prst="rect">
            <a:avLst/>
          </a:prstGeom>
          <a:noFill/>
        </p:spPr>
        <p:txBody>
          <a:bodyPr wrap="none" rtlCol="0">
            <a:spAutoFit/>
          </a:bodyPr>
          <a:lstStyle/>
          <a:p>
            <a:pPr algn="ctr"/>
            <a:r>
              <a:rPr kumimoji="1" lang="ja-JP" altLang="en-US" dirty="0" smtClean="0">
                <a:solidFill>
                  <a:srgbClr val="000090"/>
                </a:solidFill>
              </a:rPr>
              <a:t>大規模</a:t>
            </a:r>
            <a:endParaRPr kumimoji="1" lang="en-US" altLang="ja-JP" dirty="0" smtClean="0">
              <a:solidFill>
                <a:srgbClr val="000090"/>
              </a:solidFill>
            </a:endParaRPr>
          </a:p>
          <a:p>
            <a:pPr algn="ctr">
              <a:lnSpc>
                <a:spcPct val="120000"/>
              </a:lnSpc>
            </a:pPr>
            <a:r>
              <a:rPr lang="ja-JP" altLang="en-US" sz="1200" dirty="0" smtClean="0">
                <a:solidFill>
                  <a:srgbClr val="000090"/>
                </a:solidFill>
              </a:rPr>
              <a:t>大学、基幹病院</a:t>
            </a:r>
            <a:endParaRPr kumimoji="1" lang="ja-JP" altLang="en-US" sz="1200" dirty="0">
              <a:solidFill>
                <a:srgbClr val="000090"/>
              </a:solidFill>
            </a:endParaRPr>
          </a:p>
        </p:txBody>
      </p:sp>
      <p:sp>
        <p:nvSpPr>
          <p:cNvPr id="8" name="テキスト ボックス 7"/>
          <p:cNvSpPr txBox="1"/>
          <p:nvPr/>
        </p:nvSpPr>
        <p:spPr>
          <a:xfrm>
            <a:off x="7332106" y="3408573"/>
            <a:ext cx="1210588" cy="584776"/>
          </a:xfrm>
          <a:prstGeom prst="rect">
            <a:avLst/>
          </a:prstGeom>
          <a:noFill/>
        </p:spPr>
        <p:txBody>
          <a:bodyPr wrap="none" rtlCol="0">
            <a:spAutoFit/>
          </a:bodyPr>
          <a:lstStyle/>
          <a:p>
            <a:pPr algn="ctr"/>
            <a:r>
              <a:rPr kumimoji="1" lang="ja-JP" altLang="en-US" dirty="0" smtClean="0">
                <a:solidFill>
                  <a:srgbClr val="000090"/>
                </a:solidFill>
              </a:rPr>
              <a:t>中規模</a:t>
            </a:r>
            <a:endParaRPr kumimoji="1" lang="en-US" altLang="ja-JP" dirty="0" smtClean="0">
              <a:solidFill>
                <a:srgbClr val="000090"/>
              </a:solidFill>
            </a:endParaRPr>
          </a:p>
          <a:p>
            <a:pPr algn="ctr">
              <a:lnSpc>
                <a:spcPct val="120000"/>
              </a:lnSpc>
            </a:pPr>
            <a:r>
              <a:rPr kumimoji="1" lang="ja-JP" altLang="en-US" sz="1200" dirty="0" smtClean="0">
                <a:solidFill>
                  <a:srgbClr val="000090"/>
                </a:solidFill>
              </a:rPr>
              <a:t>慢性期病院、等</a:t>
            </a:r>
            <a:endParaRPr kumimoji="1" lang="ja-JP" altLang="en-US" sz="1200" dirty="0">
              <a:solidFill>
                <a:srgbClr val="000090"/>
              </a:solidFill>
            </a:endParaRPr>
          </a:p>
        </p:txBody>
      </p:sp>
      <p:sp>
        <p:nvSpPr>
          <p:cNvPr id="9" name="テキスト ボックス 8"/>
          <p:cNvSpPr txBox="1"/>
          <p:nvPr/>
        </p:nvSpPr>
        <p:spPr>
          <a:xfrm>
            <a:off x="7332106" y="4581364"/>
            <a:ext cx="1056700" cy="584776"/>
          </a:xfrm>
          <a:prstGeom prst="rect">
            <a:avLst/>
          </a:prstGeom>
          <a:noFill/>
        </p:spPr>
        <p:txBody>
          <a:bodyPr wrap="none" rtlCol="0">
            <a:spAutoFit/>
          </a:bodyPr>
          <a:lstStyle/>
          <a:p>
            <a:pPr algn="ctr"/>
            <a:r>
              <a:rPr kumimoji="1" lang="ja-JP" altLang="en-US" dirty="0" smtClean="0">
                <a:solidFill>
                  <a:srgbClr val="000090"/>
                </a:solidFill>
              </a:rPr>
              <a:t>小規模</a:t>
            </a:r>
            <a:endParaRPr kumimoji="1" lang="en-US" altLang="ja-JP" dirty="0" smtClean="0">
              <a:solidFill>
                <a:srgbClr val="000090"/>
              </a:solidFill>
            </a:endParaRPr>
          </a:p>
          <a:p>
            <a:pPr algn="ctr">
              <a:lnSpc>
                <a:spcPct val="120000"/>
              </a:lnSpc>
            </a:pPr>
            <a:r>
              <a:rPr lang="ja-JP" altLang="en-US" sz="1200" dirty="0" smtClean="0">
                <a:solidFill>
                  <a:srgbClr val="000090"/>
                </a:solidFill>
              </a:rPr>
              <a:t>クリニック、等</a:t>
            </a:r>
            <a:endParaRPr kumimoji="1" lang="ja-JP" altLang="en-US" sz="1200" dirty="0">
              <a:solidFill>
                <a:srgbClr val="000090"/>
              </a:solidFill>
            </a:endParaRPr>
          </a:p>
        </p:txBody>
      </p:sp>
      <p:grpSp>
        <p:nvGrpSpPr>
          <p:cNvPr id="25" name="図形グループ 24"/>
          <p:cNvGrpSpPr/>
          <p:nvPr/>
        </p:nvGrpSpPr>
        <p:grpSpPr>
          <a:xfrm>
            <a:off x="2041137" y="2679234"/>
            <a:ext cx="1523335" cy="2351950"/>
            <a:chOff x="2041137" y="2679234"/>
            <a:chExt cx="1523335" cy="2351950"/>
          </a:xfrm>
        </p:grpSpPr>
        <p:cxnSp>
          <p:nvCxnSpPr>
            <p:cNvPr id="14" name="カギ線コネクタ 13"/>
            <p:cNvCxnSpPr/>
            <p:nvPr/>
          </p:nvCxnSpPr>
          <p:spPr>
            <a:xfrm>
              <a:off x="2114457" y="4544506"/>
              <a:ext cx="1405451" cy="486678"/>
            </a:xfrm>
            <a:prstGeom prst="bentConnector3">
              <a:avLst>
                <a:gd name="adj1" fmla="val 44933"/>
              </a:avLst>
            </a:prstGeom>
            <a:ln w="95250" cmpd="sng">
              <a:solidFill>
                <a:srgbClr val="2E5EEC"/>
              </a:solidFill>
              <a:tailEnd type="arrow"/>
            </a:ln>
          </p:spPr>
          <p:style>
            <a:lnRef idx="2">
              <a:schemeClr val="accent1"/>
            </a:lnRef>
            <a:fillRef idx="0">
              <a:schemeClr val="accent1"/>
            </a:fillRef>
            <a:effectRef idx="1">
              <a:schemeClr val="accent1"/>
            </a:effectRef>
            <a:fontRef idx="minor">
              <a:schemeClr val="tx1"/>
            </a:fontRef>
          </p:style>
        </p:cxnSp>
        <p:cxnSp>
          <p:nvCxnSpPr>
            <p:cNvPr id="31" name="カギ線コネクタ 30"/>
            <p:cNvCxnSpPr/>
            <p:nvPr/>
          </p:nvCxnSpPr>
          <p:spPr>
            <a:xfrm flipV="1">
              <a:off x="2051720" y="3841354"/>
              <a:ext cx="1512752" cy="523750"/>
            </a:xfrm>
            <a:prstGeom prst="bentConnector3">
              <a:avLst>
                <a:gd name="adj1" fmla="val 50000"/>
              </a:avLst>
            </a:prstGeom>
            <a:ln w="53975" cmpd="sng">
              <a:solidFill>
                <a:srgbClr val="2E5EEC"/>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a:off x="2672326" y="2679234"/>
              <a:ext cx="847582" cy="0"/>
            </a:xfrm>
            <a:prstGeom prst="straightConnector1">
              <a:avLst/>
            </a:prstGeom>
            <a:ln w="28575" cap="rnd" cmpd="sng">
              <a:solidFill>
                <a:srgbClr val="2E5EEC"/>
              </a:solidFill>
              <a:tailEnd type="arrow"/>
            </a:ln>
          </p:spPr>
          <p:style>
            <a:lnRef idx="2">
              <a:schemeClr val="accent1"/>
            </a:lnRef>
            <a:fillRef idx="0">
              <a:schemeClr val="accent1"/>
            </a:fillRef>
            <a:effectRef idx="1">
              <a:schemeClr val="accent1"/>
            </a:effectRef>
            <a:fontRef idx="minor">
              <a:schemeClr val="tx1"/>
            </a:fontRef>
          </p:style>
        </p:cxnSp>
        <p:cxnSp>
          <p:nvCxnSpPr>
            <p:cNvPr id="43" name="カギ線コネクタ 42"/>
            <p:cNvCxnSpPr/>
            <p:nvPr/>
          </p:nvCxnSpPr>
          <p:spPr>
            <a:xfrm rot="5400000" flipH="1" flipV="1">
              <a:off x="1491495" y="3230701"/>
              <a:ext cx="1707608" cy="608323"/>
            </a:xfrm>
            <a:prstGeom prst="bentConnector3">
              <a:avLst>
                <a:gd name="adj1" fmla="val 11482"/>
              </a:avLst>
            </a:prstGeom>
            <a:ln w="28575" cmpd="sng">
              <a:solidFill>
                <a:srgbClr val="2E5EEC"/>
              </a:solidFill>
            </a:ln>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2401260" y="4085048"/>
              <a:ext cx="800219" cy="461665"/>
            </a:xfrm>
            <a:prstGeom prst="rect">
              <a:avLst/>
            </a:prstGeom>
            <a:solidFill>
              <a:schemeClr val="lt1">
                <a:alpha val="55000"/>
              </a:schemeClr>
            </a:solidFill>
            <a:ln>
              <a:solidFill>
                <a:srgbClr val="00009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400" b="1" dirty="0" smtClean="0">
                  <a:solidFill>
                    <a:srgbClr val="FF0000"/>
                  </a:solidFill>
                </a:rPr>
                <a:t>支援</a:t>
              </a:r>
              <a:endParaRPr kumimoji="1" lang="ja-JP" altLang="en-US" sz="2400" b="1" dirty="0">
                <a:solidFill>
                  <a:srgbClr val="FF0000"/>
                </a:solidFill>
              </a:endParaRPr>
            </a:p>
          </p:txBody>
        </p:sp>
      </p:grpSp>
      <p:grpSp>
        <p:nvGrpSpPr>
          <p:cNvPr id="24" name="図形グループ 23"/>
          <p:cNvGrpSpPr/>
          <p:nvPr/>
        </p:nvGrpSpPr>
        <p:grpSpPr>
          <a:xfrm>
            <a:off x="4534037" y="5299283"/>
            <a:ext cx="2152467" cy="153877"/>
            <a:chOff x="4534037" y="5299283"/>
            <a:chExt cx="2152467" cy="153877"/>
          </a:xfrm>
        </p:grpSpPr>
        <p:sp>
          <p:nvSpPr>
            <p:cNvPr id="37" name="左大かっこ 36"/>
            <p:cNvSpPr/>
            <p:nvPr/>
          </p:nvSpPr>
          <p:spPr>
            <a:xfrm rot="16200000">
              <a:off x="6354511" y="5121167"/>
              <a:ext cx="153877" cy="510109"/>
            </a:xfrm>
            <a:prstGeom prst="leftBracket">
              <a:avLst>
                <a:gd name="adj" fmla="val 32357"/>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左大かっこ 47"/>
            <p:cNvSpPr/>
            <p:nvPr/>
          </p:nvSpPr>
          <p:spPr>
            <a:xfrm rot="16200000">
              <a:off x="5533330" y="4299991"/>
              <a:ext cx="153876" cy="2152462"/>
            </a:xfrm>
            <a:prstGeom prst="leftBracket">
              <a:avLst>
                <a:gd name="adj" fmla="val 36360"/>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41" name="テキスト ボックス 40"/>
          <p:cNvSpPr txBox="1"/>
          <p:nvPr/>
        </p:nvSpPr>
        <p:spPr>
          <a:xfrm>
            <a:off x="7273729" y="1490629"/>
            <a:ext cx="1210588"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000" dirty="0" smtClean="0">
                <a:solidFill>
                  <a:srgbClr val="000090"/>
                </a:solidFill>
              </a:rPr>
              <a:t>医療機関</a:t>
            </a:r>
            <a:endParaRPr kumimoji="1" lang="ja-JP" altLang="en-US" sz="2000" dirty="0">
              <a:solidFill>
                <a:srgbClr val="000090"/>
              </a:solidFill>
            </a:endParaRPr>
          </a:p>
        </p:txBody>
      </p:sp>
      <p:grpSp>
        <p:nvGrpSpPr>
          <p:cNvPr id="40" name="図形グループ 39"/>
          <p:cNvGrpSpPr/>
          <p:nvPr/>
        </p:nvGrpSpPr>
        <p:grpSpPr>
          <a:xfrm>
            <a:off x="236409" y="5857241"/>
            <a:ext cx="2869014" cy="456736"/>
            <a:chOff x="236409" y="5857241"/>
            <a:chExt cx="2869014" cy="456736"/>
          </a:xfrm>
        </p:grpSpPr>
        <p:sp>
          <p:nvSpPr>
            <p:cNvPr id="46" name="線吹き出し 1 (枠付き) 45"/>
            <p:cNvSpPr/>
            <p:nvPr/>
          </p:nvSpPr>
          <p:spPr>
            <a:xfrm>
              <a:off x="236409" y="5857241"/>
              <a:ext cx="2869014" cy="456736"/>
            </a:xfrm>
            <a:prstGeom prst="borderCallout1">
              <a:avLst>
                <a:gd name="adj1" fmla="val -3201"/>
                <a:gd name="adj2" fmla="val 17385"/>
                <a:gd name="adj3" fmla="val -87544"/>
                <a:gd name="adj4" fmla="val 36999"/>
              </a:avLst>
            </a:prstGeom>
            <a:ln w="28575" cmpd="sng">
              <a:solidFill>
                <a:srgbClr val="00009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6" name="テキスト ボックス 25"/>
            <p:cNvSpPr txBox="1"/>
            <p:nvPr/>
          </p:nvSpPr>
          <p:spPr>
            <a:xfrm>
              <a:off x="258691" y="5888294"/>
              <a:ext cx="2775119" cy="369332"/>
            </a:xfrm>
            <a:prstGeom prst="rect">
              <a:avLst/>
            </a:prstGeom>
            <a:noFill/>
          </p:spPr>
          <p:txBody>
            <a:bodyPr wrap="none" rtlCol="0">
              <a:spAutoFit/>
            </a:bodyPr>
            <a:lstStyle/>
            <a:p>
              <a:r>
                <a:rPr kumimoji="1" lang="en-US" altLang="ja-JP" dirty="0" smtClean="0"/>
                <a:t>② </a:t>
              </a:r>
              <a:r>
                <a:rPr kumimoji="1" lang="ja-JP" altLang="en-US" dirty="0" smtClean="0"/>
                <a:t>中立性、専門性の担保</a:t>
              </a:r>
              <a:endParaRPr kumimoji="1" lang="ja-JP" altLang="en-US" dirty="0"/>
            </a:p>
          </p:txBody>
        </p:sp>
      </p:grpSp>
      <p:grpSp>
        <p:nvGrpSpPr>
          <p:cNvPr id="42" name="図形グループ 41"/>
          <p:cNvGrpSpPr/>
          <p:nvPr/>
        </p:nvGrpSpPr>
        <p:grpSpPr>
          <a:xfrm>
            <a:off x="1205018" y="1637349"/>
            <a:ext cx="1953792" cy="1854658"/>
            <a:chOff x="1205018" y="1637349"/>
            <a:chExt cx="1953792" cy="1854658"/>
          </a:xfrm>
        </p:grpSpPr>
        <p:grpSp>
          <p:nvGrpSpPr>
            <p:cNvPr id="30" name="図形グループ 29"/>
            <p:cNvGrpSpPr/>
            <p:nvPr/>
          </p:nvGrpSpPr>
          <p:grpSpPr>
            <a:xfrm rot="1562858">
              <a:off x="1304152" y="1840251"/>
              <a:ext cx="1854658" cy="390754"/>
              <a:chOff x="842738" y="876868"/>
              <a:chExt cx="2020908" cy="390754"/>
            </a:xfrm>
          </p:grpSpPr>
          <p:sp>
            <p:nvSpPr>
              <p:cNvPr id="32" name="山形 31"/>
              <p:cNvSpPr/>
              <p:nvPr/>
            </p:nvSpPr>
            <p:spPr>
              <a:xfrm>
                <a:off x="842738"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3" name="山形 32"/>
              <p:cNvSpPr/>
              <p:nvPr/>
            </p:nvSpPr>
            <p:spPr>
              <a:xfrm>
                <a:off x="1230884"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4" name="山形 33"/>
              <p:cNvSpPr/>
              <p:nvPr/>
            </p:nvSpPr>
            <p:spPr>
              <a:xfrm>
                <a:off x="1619029"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5" name="山形 34"/>
              <p:cNvSpPr/>
              <p:nvPr/>
            </p:nvSpPr>
            <p:spPr>
              <a:xfrm>
                <a:off x="2007175"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6" name="山形 35"/>
              <p:cNvSpPr/>
              <p:nvPr/>
            </p:nvSpPr>
            <p:spPr>
              <a:xfrm>
                <a:off x="2395320"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grpSp>
        <p:grpSp>
          <p:nvGrpSpPr>
            <p:cNvPr id="47" name="図形グループ 46"/>
            <p:cNvGrpSpPr/>
            <p:nvPr/>
          </p:nvGrpSpPr>
          <p:grpSpPr>
            <a:xfrm rot="5141952">
              <a:off x="453689" y="2388678"/>
              <a:ext cx="1854658" cy="352000"/>
              <a:chOff x="842738" y="876868"/>
              <a:chExt cx="2020908" cy="390754"/>
            </a:xfrm>
          </p:grpSpPr>
          <p:sp>
            <p:nvSpPr>
              <p:cNvPr id="49" name="山形 48"/>
              <p:cNvSpPr/>
              <p:nvPr/>
            </p:nvSpPr>
            <p:spPr>
              <a:xfrm>
                <a:off x="842738"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50" name="山形 49"/>
              <p:cNvSpPr/>
              <p:nvPr/>
            </p:nvSpPr>
            <p:spPr>
              <a:xfrm>
                <a:off x="1230884"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51" name="山形 50"/>
              <p:cNvSpPr/>
              <p:nvPr/>
            </p:nvSpPr>
            <p:spPr>
              <a:xfrm>
                <a:off x="1619029"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52" name="山形 51"/>
              <p:cNvSpPr/>
              <p:nvPr/>
            </p:nvSpPr>
            <p:spPr>
              <a:xfrm>
                <a:off x="2007175"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53" name="山形 52"/>
              <p:cNvSpPr/>
              <p:nvPr/>
            </p:nvSpPr>
            <p:spPr>
              <a:xfrm>
                <a:off x="2395320"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grpSp>
        <p:sp>
          <p:nvSpPr>
            <p:cNvPr id="45" name="テキスト ボックス 44"/>
            <p:cNvSpPr txBox="1"/>
            <p:nvPr/>
          </p:nvSpPr>
          <p:spPr>
            <a:xfrm>
              <a:off x="1477600" y="2134969"/>
              <a:ext cx="800219" cy="461665"/>
            </a:xfrm>
            <a:prstGeom prst="rect">
              <a:avLst/>
            </a:prstGeom>
            <a:solidFill>
              <a:schemeClr val="lt1">
                <a:alpha val="55000"/>
              </a:schemeClr>
            </a:solidFill>
            <a:ln w="34925">
              <a:solidFill>
                <a:srgbClr val="186D04"/>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sz="2400" b="1" dirty="0" smtClean="0">
                  <a:solidFill>
                    <a:srgbClr val="FF0000"/>
                  </a:solidFill>
                </a:rPr>
                <a:t>助言</a:t>
              </a:r>
              <a:endParaRPr kumimoji="1" lang="ja-JP" altLang="en-US" sz="2400" b="1" dirty="0">
                <a:solidFill>
                  <a:srgbClr val="FF0000"/>
                </a:solidFill>
              </a:endParaRPr>
            </a:p>
          </p:txBody>
        </p:sp>
      </p:grpSp>
      <p:grpSp>
        <p:nvGrpSpPr>
          <p:cNvPr id="23" name="図形グループ 22"/>
          <p:cNvGrpSpPr/>
          <p:nvPr/>
        </p:nvGrpSpPr>
        <p:grpSpPr>
          <a:xfrm>
            <a:off x="4384384" y="2033023"/>
            <a:ext cx="2821821" cy="3176458"/>
            <a:chOff x="4384384" y="2033023"/>
            <a:chExt cx="2821821" cy="3176458"/>
          </a:xfrm>
        </p:grpSpPr>
        <p:sp>
          <p:nvSpPr>
            <p:cNvPr id="4" name="直方体 3"/>
            <p:cNvSpPr/>
            <p:nvPr/>
          </p:nvSpPr>
          <p:spPr>
            <a:xfrm>
              <a:off x="4384384" y="2033023"/>
              <a:ext cx="2821821" cy="843322"/>
            </a:xfrm>
            <a:prstGeom prst="cube">
              <a:avLst/>
            </a:prstGeom>
            <a:ln>
              <a:solidFill>
                <a:srgbClr val="0000FF"/>
              </a:solidFill>
            </a:ln>
            <a:effectLst>
              <a:outerShdw blurRad="62230" dist="38100" dir="27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407080" y="2461067"/>
              <a:ext cx="2492990" cy="369332"/>
            </a:xfrm>
            <a:prstGeom prst="rect">
              <a:avLst/>
            </a:prstGeom>
            <a:noFill/>
          </p:spPr>
          <p:txBody>
            <a:bodyPr wrap="none" rtlCol="0">
              <a:spAutoFit/>
            </a:bodyPr>
            <a:lstStyle/>
            <a:p>
              <a:r>
                <a:rPr lang="ja-JP" altLang="en-US" dirty="0" smtClean="0"/>
                <a:t>当該医療機関</a:t>
              </a:r>
              <a:r>
                <a:rPr kumimoji="1" lang="ja-JP" altLang="en-US" dirty="0" smtClean="0"/>
                <a:t>内委員会</a:t>
              </a:r>
              <a:endParaRPr kumimoji="1" lang="ja-JP" altLang="en-US" dirty="0"/>
            </a:p>
          </p:txBody>
        </p:sp>
        <p:sp>
          <p:nvSpPr>
            <p:cNvPr id="16" name="直方体 15"/>
            <p:cNvSpPr/>
            <p:nvPr/>
          </p:nvSpPr>
          <p:spPr>
            <a:xfrm>
              <a:off x="5073780" y="3192389"/>
              <a:ext cx="1826290" cy="843322"/>
            </a:xfrm>
            <a:prstGeom prst="cube">
              <a:avLst>
                <a:gd name="adj" fmla="val 25000"/>
              </a:avLst>
            </a:prstGeom>
            <a:ln>
              <a:solidFill>
                <a:srgbClr val="0000FF"/>
              </a:solidFill>
            </a:ln>
            <a:effectLst>
              <a:outerShdw blurRad="62230" dist="38100" dir="27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8" name="直方体 17"/>
            <p:cNvSpPr/>
            <p:nvPr/>
          </p:nvSpPr>
          <p:spPr>
            <a:xfrm>
              <a:off x="6198868" y="4366159"/>
              <a:ext cx="643803" cy="843322"/>
            </a:xfrm>
            <a:prstGeom prst="cube">
              <a:avLst>
                <a:gd name="adj" fmla="val 35131"/>
              </a:avLst>
            </a:prstGeom>
            <a:ln>
              <a:solidFill>
                <a:srgbClr val="0000FF"/>
              </a:solidFill>
              <a:prstDash val="dash"/>
            </a:ln>
            <a:effectLst>
              <a:outerShdw blurRad="62230" dist="38100" dir="27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112544" y="3624017"/>
              <a:ext cx="1685077" cy="369332"/>
            </a:xfrm>
            <a:prstGeom prst="rect">
              <a:avLst/>
            </a:prstGeom>
            <a:noFill/>
          </p:spPr>
          <p:txBody>
            <a:bodyPr wrap="none" rtlCol="0">
              <a:spAutoFit/>
            </a:bodyPr>
            <a:lstStyle/>
            <a:p>
              <a:r>
                <a:rPr kumimoji="1" lang="ja-JP" altLang="en-US" dirty="0" smtClean="0"/>
                <a:t>当該医療機関・</a:t>
              </a:r>
              <a:endParaRPr kumimoji="1" lang="ja-JP" altLang="en-US" dirty="0"/>
            </a:p>
          </p:txBody>
        </p:sp>
        <p:sp>
          <p:nvSpPr>
            <p:cNvPr id="13" name="テキスト ボックス 12"/>
            <p:cNvSpPr txBox="1"/>
            <p:nvPr/>
          </p:nvSpPr>
          <p:spPr>
            <a:xfrm>
              <a:off x="6169985" y="4796808"/>
              <a:ext cx="467684" cy="369332"/>
            </a:xfrm>
            <a:prstGeom prst="rect">
              <a:avLst/>
            </a:prstGeom>
            <a:noFill/>
          </p:spPr>
          <p:txBody>
            <a:bodyPr wrap="none" rtlCol="0">
              <a:spAutoFit/>
            </a:bodyPr>
            <a:lstStyle/>
            <a:p>
              <a:r>
                <a:rPr lang="en-US" altLang="ja-JP" dirty="0"/>
                <a:t> </a:t>
              </a:r>
              <a:r>
                <a:rPr lang="ja-JP" altLang="en-US" dirty="0"/>
                <a:t>・</a:t>
              </a:r>
              <a:r>
                <a:rPr lang="ja-JP" altLang="en-US" dirty="0" smtClean="0"/>
                <a:t>・</a:t>
              </a:r>
              <a:endParaRPr lang="ja-JP" altLang="en-US" dirty="0"/>
            </a:p>
          </p:txBody>
        </p:sp>
      </p:grpSp>
      <p:sp>
        <p:nvSpPr>
          <p:cNvPr id="12" name="円柱 11"/>
          <p:cNvSpPr/>
          <p:nvPr/>
        </p:nvSpPr>
        <p:spPr>
          <a:xfrm>
            <a:off x="781154" y="3541317"/>
            <a:ext cx="1350942" cy="1916727"/>
          </a:xfrm>
          <a:prstGeom prst="can">
            <a:avLst>
              <a:gd name="adj" fmla="val 22503"/>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r>
              <a:rPr lang="ja-JP" altLang="en-US" sz="2000" dirty="0" smtClean="0">
                <a:solidFill>
                  <a:schemeClr val="tx1"/>
                </a:solidFill>
              </a:rPr>
              <a:t>支援団体</a:t>
            </a:r>
            <a:endParaRPr lang="en-US" altLang="ja-JP" sz="2000" dirty="0" smtClean="0">
              <a:solidFill>
                <a:schemeClr val="tx1"/>
              </a:solidFill>
            </a:endParaRPr>
          </a:p>
          <a:p>
            <a:pPr algn="ctr">
              <a:lnSpc>
                <a:spcPct val="120000"/>
              </a:lnSpc>
            </a:pPr>
            <a:r>
              <a:rPr lang="ja-JP" altLang="en-US" sz="1400" dirty="0" smtClean="0">
                <a:solidFill>
                  <a:schemeClr val="tx1"/>
                </a:solidFill>
              </a:rPr>
              <a:t>地域の</a:t>
            </a:r>
            <a:endParaRPr lang="en-US" altLang="ja-JP" sz="1400" dirty="0" smtClean="0">
              <a:solidFill>
                <a:schemeClr val="tx1"/>
              </a:solidFill>
            </a:endParaRPr>
          </a:p>
          <a:p>
            <a:pPr algn="ctr"/>
            <a:r>
              <a:rPr lang="ja-JP" altLang="en-US" sz="1400" dirty="0" smtClean="0">
                <a:solidFill>
                  <a:schemeClr val="tx1"/>
                </a:solidFill>
              </a:rPr>
              <a:t>大学、</a:t>
            </a:r>
            <a:endParaRPr lang="en-US" altLang="ja-JP" sz="1400" dirty="0" smtClean="0">
              <a:solidFill>
                <a:schemeClr val="tx1"/>
              </a:solidFill>
            </a:endParaRPr>
          </a:p>
          <a:p>
            <a:pPr algn="ctr"/>
            <a:r>
              <a:rPr lang="ja-JP" altLang="en-US" sz="1400" dirty="0" smtClean="0">
                <a:solidFill>
                  <a:schemeClr val="tx1"/>
                </a:solidFill>
              </a:rPr>
              <a:t>医師会、</a:t>
            </a:r>
            <a:endParaRPr lang="en-US" altLang="ja-JP" sz="1400" dirty="0" smtClean="0">
              <a:solidFill>
                <a:schemeClr val="tx1"/>
              </a:solidFill>
            </a:endParaRPr>
          </a:p>
          <a:p>
            <a:pPr algn="ctr"/>
            <a:r>
              <a:rPr lang="ja-JP" altLang="en-US" sz="1400" dirty="0" smtClean="0">
                <a:solidFill>
                  <a:schemeClr val="tx1"/>
                </a:solidFill>
              </a:rPr>
              <a:t>基幹病院</a:t>
            </a:r>
            <a:r>
              <a:rPr lang="en-US" altLang="ja-JP" sz="1400" dirty="0" smtClean="0">
                <a:solidFill>
                  <a:schemeClr val="tx1"/>
                </a:solidFill>
              </a:rPr>
              <a:t>   </a:t>
            </a:r>
            <a:endParaRPr lang="ja-JP" altLang="en-US" sz="1400" dirty="0">
              <a:solidFill>
                <a:schemeClr val="tx1"/>
              </a:solidFill>
            </a:endParaRPr>
          </a:p>
        </p:txBody>
      </p:sp>
      <p:sp>
        <p:nvSpPr>
          <p:cNvPr id="22" name="円柱 21"/>
          <p:cNvSpPr/>
          <p:nvPr/>
        </p:nvSpPr>
        <p:spPr>
          <a:xfrm>
            <a:off x="524455" y="906645"/>
            <a:ext cx="1612073" cy="981206"/>
          </a:xfrm>
          <a:prstGeom prst="can">
            <a:avLst>
              <a:gd name="adj" fmla="val 28552"/>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ja-JP" altLang="en-US" sz="2000" dirty="0" smtClean="0">
                <a:solidFill>
                  <a:schemeClr val="tx1"/>
                </a:solidFill>
              </a:rPr>
              <a:t>第三者機関</a:t>
            </a:r>
            <a:r>
              <a:rPr lang="en-US" altLang="ja-JP" sz="2000" dirty="0" smtClean="0">
                <a:solidFill>
                  <a:schemeClr val="tx1"/>
                </a:solidFill>
              </a:rPr>
              <a:t>   </a:t>
            </a:r>
            <a:endParaRPr lang="ja-JP" altLang="en-US" sz="2000" dirty="0">
              <a:solidFill>
                <a:schemeClr val="tx1"/>
              </a:solidFill>
            </a:endParaRPr>
          </a:p>
        </p:txBody>
      </p:sp>
      <p:grpSp>
        <p:nvGrpSpPr>
          <p:cNvPr id="57" name="図形グループ 56"/>
          <p:cNvGrpSpPr/>
          <p:nvPr/>
        </p:nvGrpSpPr>
        <p:grpSpPr>
          <a:xfrm>
            <a:off x="3293930" y="5465988"/>
            <a:ext cx="5396403" cy="1063108"/>
            <a:chOff x="3293930" y="5465988"/>
            <a:chExt cx="5396403" cy="1063108"/>
          </a:xfrm>
        </p:grpSpPr>
        <p:sp>
          <p:nvSpPr>
            <p:cNvPr id="58" name="線吹き出し 1 (枠付き) 57"/>
            <p:cNvSpPr/>
            <p:nvPr/>
          </p:nvSpPr>
          <p:spPr>
            <a:xfrm>
              <a:off x="3839405" y="6072360"/>
              <a:ext cx="4813487" cy="456736"/>
            </a:xfrm>
            <a:prstGeom prst="borderCallout1">
              <a:avLst>
                <a:gd name="adj1" fmla="val -3201"/>
                <a:gd name="adj2" fmla="val 23287"/>
                <a:gd name="adj3" fmla="val -55705"/>
                <a:gd name="adj4" fmla="val 7320"/>
              </a:avLst>
            </a:prstGeom>
            <a:ln w="28575" cmpd="sng">
              <a:solidFill>
                <a:srgbClr val="00009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9" name="左大かっこ 58"/>
            <p:cNvSpPr/>
            <p:nvPr/>
          </p:nvSpPr>
          <p:spPr>
            <a:xfrm rot="16200000">
              <a:off x="4830095" y="3929823"/>
              <a:ext cx="354265" cy="3426596"/>
            </a:xfrm>
            <a:prstGeom prst="leftBracket">
              <a:avLst>
                <a:gd name="adj" fmla="val 36837"/>
              </a:avLst>
            </a:prstGeom>
            <a:ln w="44450"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0" name="テキスト ボックス 59"/>
            <p:cNvSpPr txBox="1"/>
            <p:nvPr/>
          </p:nvSpPr>
          <p:spPr>
            <a:xfrm>
              <a:off x="3850547" y="6115204"/>
              <a:ext cx="4839786" cy="369332"/>
            </a:xfrm>
            <a:prstGeom prst="rect">
              <a:avLst/>
            </a:prstGeom>
            <a:noFill/>
          </p:spPr>
          <p:txBody>
            <a:bodyPr wrap="none" rtlCol="0">
              <a:spAutoFit/>
            </a:bodyPr>
            <a:lstStyle/>
            <a:p>
              <a:r>
                <a:rPr kumimoji="1" lang="en-US" altLang="ja-JP" dirty="0" smtClean="0"/>
                <a:t>① </a:t>
              </a:r>
              <a:r>
                <a:rPr kumimoji="1" lang="ja-JP" altLang="en-US" dirty="0" smtClean="0"/>
                <a:t>「院内調査委員会」：</a:t>
              </a:r>
              <a:r>
                <a:rPr kumimoji="1" lang="en-US" altLang="ja-JP" dirty="0" smtClean="0"/>
                <a:t> </a:t>
              </a:r>
              <a:r>
                <a:rPr kumimoji="1" lang="ja-JP" altLang="en-US" dirty="0" smtClean="0"/>
                <a:t>対処</a:t>
              </a:r>
              <a:r>
                <a:rPr kumimoji="1" lang="en-US" altLang="ja-JP" dirty="0" smtClean="0"/>
                <a:t>･</a:t>
              </a:r>
              <a:r>
                <a:rPr kumimoji="1" lang="ja-JP" altLang="en-US" dirty="0" smtClean="0"/>
                <a:t>管理機能の担保</a:t>
              </a:r>
              <a:endParaRPr kumimoji="1" lang="ja-JP" altLang="en-US" dirty="0"/>
            </a:p>
          </p:txBody>
        </p:sp>
      </p:grpSp>
    </p:spTree>
    <p:extLst>
      <p:ext uri="{BB962C8B-B14F-4D97-AF65-F5344CB8AC3E}">
        <p14:creationId xmlns:p14="http://schemas.microsoft.com/office/powerpoint/2010/main" val="41569822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3320069" y="279989"/>
            <a:ext cx="2517035"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altLang="ja-JP" sz="2000" dirty="0"/>
              <a:t> </a:t>
            </a:r>
            <a:r>
              <a:rPr kumimoji="1" lang="ja-JP" altLang="en-US" sz="1400" dirty="0" smtClean="0"/>
              <a:t>調査制度の仕組み</a:t>
            </a:r>
            <a:endParaRPr kumimoji="1" lang="en-US" altLang="ja-JP" sz="1400" dirty="0" smtClean="0"/>
          </a:p>
          <a:p>
            <a:pPr algn="ctr"/>
            <a:r>
              <a:rPr lang="en-US" altLang="ja-JP" sz="2000" dirty="0" smtClean="0"/>
              <a:t>｢</a:t>
            </a:r>
            <a:r>
              <a:rPr lang="ja-JP" altLang="en-US" sz="2000" dirty="0" smtClean="0"/>
              <a:t>センターが行う調査</a:t>
            </a:r>
            <a:r>
              <a:rPr lang="en-US" altLang="ja-JP" sz="2000" dirty="0" smtClean="0"/>
              <a:t>｣</a:t>
            </a:r>
            <a:endParaRPr kumimoji="1" lang="ja-JP" altLang="en-US" sz="2000" dirty="0"/>
          </a:p>
        </p:txBody>
      </p:sp>
      <p:sp>
        <p:nvSpPr>
          <p:cNvPr id="47" name="対角する 2 つの角を丸めた四角形 46"/>
          <p:cNvSpPr/>
          <p:nvPr/>
        </p:nvSpPr>
        <p:spPr>
          <a:xfrm>
            <a:off x="3340100" y="1316094"/>
            <a:ext cx="4127499" cy="3001906"/>
          </a:xfrm>
          <a:prstGeom prst="round2DiagRect">
            <a:avLst>
              <a:gd name="adj1" fmla="val 16667"/>
              <a:gd name="adj2" fmla="val 0"/>
            </a:avLst>
          </a:prstGeom>
          <a:solidFill>
            <a:srgbClr val="F2F2F2"/>
          </a:solidFill>
          <a:ln w="3810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下矢印 56"/>
          <p:cNvSpPr/>
          <p:nvPr/>
        </p:nvSpPr>
        <p:spPr>
          <a:xfrm flipV="1">
            <a:off x="3560233" y="4360564"/>
            <a:ext cx="179918" cy="950090"/>
          </a:xfrm>
          <a:prstGeom prst="downArrow">
            <a:avLst>
              <a:gd name="adj1" fmla="val 39079"/>
              <a:gd name="adj2" fmla="val 72582"/>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54" name="下矢印 53"/>
          <p:cNvSpPr/>
          <p:nvPr/>
        </p:nvSpPr>
        <p:spPr>
          <a:xfrm flipV="1">
            <a:off x="8023151" y="4211956"/>
            <a:ext cx="336507" cy="1096825"/>
          </a:xfrm>
          <a:prstGeom prst="downArrow">
            <a:avLst>
              <a:gd name="adj1" fmla="val 30645"/>
              <a:gd name="adj2" fmla="val 72582"/>
            </a:avLst>
          </a:prstGeom>
          <a:solidFill>
            <a:srgbClr val="FFFF00"/>
          </a:solidFill>
          <a:ln w="9525" cmpd="sng">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40" name="下矢印 39"/>
          <p:cNvSpPr/>
          <p:nvPr/>
        </p:nvSpPr>
        <p:spPr>
          <a:xfrm>
            <a:off x="7577666" y="4201965"/>
            <a:ext cx="336507" cy="1095547"/>
          </a:xfrm>
          <a:prstGeom prst="downArrow">
            <a:avLst>
              <a:gd name="adj1" fmla="val 30645"/>
              <a:gd name="adj2" fmla="val 72582"/>
            </a:avLst>
          </a:prstGeom>
          <a:solidFill>
            <a:srgbClr val="FFFF00"/>
          </a:solidFill>
          <a:ln w="9525" cmpd="sng">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53" name="角丸四角形 52"/>
          <p:cNvSpPr/>
          <p:nvPr/>
        </p:nvSpPr>
        <p:spPr>
          <a:xfrm>
            <a:off x="7316286" y="4495044"/>
            <a:ext cx="758419" cy="303107"/>
          </a:xfrm>
          <a:prstGeom prst="roundRect">
            <a:avLst/>
          </a:prstGeom>
          <a:solidFill>
            <a:srgbClr val="FFFF00"/>
          </a:solid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5232982" y="4538464"/>
            <a:ext cx="900536" cy="357809"/>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flipV="1">
            <a:off x="3734988" y="4374791"/>
            <a:ext cx="336507" cy="934445"/>
          </a:xfrm>
          <a:prstGeom prst="downArrow">
            <a:avLst>
              <a:gd name="adj1" fmla="val 30645"/>
              <a:gd name="adj2" fmla="val 72582"/>
            </a:avLst>
          </a:prstGeom>
          <a:solidFill>
            <a:srgbClr val="FFFF00"/>
          </a:solidFill>
          <a:ln w="9525" cmpd="sng">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正方形/長方形 2"/>
          <p:cNvSpPr/>
          <p:nvPr/>
        </p:nvSpPr>
        <p:spPr>
          <a:xfrm rot="1627363">
            <a:off x="2626917" y="5406082"/>
            <a:ext cx="1378588" cy="314811"/>
          </a:xfrm>
          <a:prstGeom prst="rect">
            <a:avLst/>
          </a:prstGeom>
          <a:pattFill prst="wdUpDiag">
            <a:fgClr>
              <a:srgbClr val="000090"/>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直方体 4"/>
          <p:cNvSpPr/>
          <p:nvPr/>
        </p:nvSpPr>
        <p:spPr>
          <a:xfrm>
            <a:off x="3630305" y="3140871"/>
            <a:ext cx="818466" cy="1021481"/>
          </a:xfrm>
          <a:prstGeom prst="cube">
            <a:avLst>
              <a:gd name="adj" fmla="val 33492"/>
            </a:avLst>
          </a:prstGeom>
          <a:ln w="12700"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直方体 5"/>
          <p:cNvSpPr/>
          <p:nvPr/>
        </p:nvSpPr>
        <p:spPr>
          <a:xfrm>
            <a:off x="4335414" y="3147376"/>
            <a:ext cx="2277262" cy="1012166"/>
          </a:xfrm>
          <a:prstGeom prst="cube">
            <a:avLst/>
          </a:prstGeom>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05395" y="3653019"/>
            <a:ext cx="2339102" cy="461665"/>
          </a:xfrm>
          <a:prstGeom prst="rect">
            <a:avLst/>
          </a:prstGeom>
          <a:noFill/>
        </p:spPr>
        <p:txBody>
          <a:bodyPr wrap="none" rtlCol="0">
            <a:spAutoFit/>
          </a:bodyPr>
          <a:lstStyle/>
          <a:p>
            <a:r>
              <a:rPr kumimoji="1" lang="ja-JP" altLang="en-US" sz="2400" dirty="0" smtClean="0"/>
              <a:t>院内調査委員会</a:t>
            </a:r>
            <a:endParaRPr kumimoji="1" lang="ja-JP" altLang="en-US" sz="2400" dirty="0"/>
          </a:p>
        </p:txBody>
      </p:sp>
      <p:sp>
        <p:nvSpPr>
          <p:cNvPr id="9" name="曲折矢印 8"/>
          <p:cNvSpPr/>
          <p:nvPr/>
        </p:nvSpPr>
        <p:spPr>
          <a:xfrm>
            <a:off x="1671674" y="3653019"/>
            <a:ext cx="1953904" cy="705613"/>
          </a:xfrm>
          <a:prstGeom prst="bentArrow">
            <a:avLst>
              <a:gd name="adj1" fmla="val 18059"/>
              <a:gd name="adj2" fmla="val 22936"/>
              <a:gd name="adj3" fmla="val 50000"/>
              <a:gd name="adj4" fmla="val 27490"/>
            </a:avLst>
          </a:prstGeom>
          <a:ln w="12700"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342793" y="1074744"/>
            <a:ext cx="2658189" cy="1753012"/>
          </a:xfrm>
          <a:prstGeom prst="rect">
            <a:avLst/>
          </a:prstGeom>
        </p:spPr>
      </p:pic>
      <p:pic>
        <p:nvPicPr>
          <p:cNvPr id="11" name="図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7000" contrast="40000"/>
                    </a14:imgEffect>
                  </a14:imgLayer>
                </a14:imgProps>
              </a:ext>
            </a:extLst>
          </a:blip>
          <a:srcRect t="25259" r="18901"/>
          <a:stretch/>
        </p:blipFill>
        <p:spPr>
          <a:xfrm>
            <a:off x="6569849" y="1899759"/>
            <a:ext cx="884921" cy="770918"/>
          </a:xfrm>
          <a:prstGeom prst="rect">
            <a:avLst/>
          </a:prstGeom>
        </p:spPr>
      </p:pic>
      <p:sp>
        <p:nvSpPr>
          <p:cNvPr id="13" name="テキスト ボックス 12"/>
          <p:cNvSpPr txBox="1"/>
          <p:nvPr/>
        </p:nvSpPr>
        <p:spPr>
          <a:xfrm>
            <a:off x="4146244" y="2725893"/>
            <a:ext cx="598441" cy="307777"/>
          </a:xfrm>
          <a:prstGeom prst="rect">
            <a:avLst/>
          </a:prstGeom>
          <a:noFill/>
        </p:spPr>
        <p:txBody>
          <a:bodyPr wrap="none" rtlCol="0">
            <a:spAutoFit/>
          </a:bodyPr>
          <a:lstStyle/>
          <a:p>
            <a:r>
              <a:rPr kumimoji="1" lang="ja-JP" altLang="en-US" sz="1400" dirty="0" smtClean="0"/>
              <a:t>病</a:t>
            </a:r>
            <a:r>
              <a:rPr kumimoji="1" lang="en-US" altLang="ja-JP" sz="1400" dirty="0" smtClean="0"/>
              <a:t> </a:t>
            </a:r>
            <a:r>
              <a:rPr kumimoji="1" lang="ja-JP" altLang="en-US" sz="1400" dirty="0" smtClean="0"/>
              <a:t>院　　　　　　　　　　　　　　　　　　</a:t>
            </a:r>
            <a:endParaRPr kumimoji="1" lang="ja-JP" altLang="en-US" dirty="0"/>
          </a:p>
        </p:txBody>
      </p:sp>
      <p:sp>
        <p:nvSpPr>
          <p:cNvPr id="14" name="角丸四角形 13"/>
          <p:cNvSpPr/>
          <p:nvPr/>
        </p:nvSpPr>
        <p:spPr>
          <a:xfrm>
            <a:off x="463825" y="4329776"/>
            <a:ext cx="2247633" cy="1488001"/>
          </a:xfrm>
          <a:prstGeom prst="roundRect">
            <a:avLst/>
          </a:prstGeom>
          <a:ln w="12700" cmpd="sng">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5" name="テキスト ボックス 14"/>
          <p:cNvSpPr txBox="1"/>
          <p:nvPr/>
        </p:nvSpPr>
        <p:spPr>
          <a:xfrm>
            <a:off x="582750" y="4421127"/>
            <a:ext cx="2128708" cy="1218795"/>
          </a:xfrm>
          <a:prstGeom prst="rect">
            <a:avLst/>
          </a:prstGeom>
          <a:noFill/>
        </p:spPr>
        <p:txBody>
          <a:bodyPr wrap="none" rtlCol="0">
            <a:spAutoFit/>
          </a:bodyPr>
          <a:lstStyle/>
          <a:p>
            <a:pPr algn="ctr"/>
            <a:r>
              <a:rPr lang="en-US" altLang="ja-JP" sz="2000" dirty="0" smtClean="0"/>
              <a:t>【</a:t>
            </a:r>
            <a:r>
              <a:rPr lang="ja-JP" altLang="en-US" sz="2000" dirty="0" smtClean="0"/>
              <a:t>支援</a:t>
            </a:r>
            <a:r>
              <a:rPr lang="ja-JP" altLang="en-US" sz="2000" dirty="0"/>
              <a:t>団体</a:t>
            </a:r>
            <a:r>
              <a:rPr lang="en-US" altLang="ja-JP" sz="2000" dirty="0" smtClean="0"/>
              <a:t>】</a:t>
            </a:r>
            <a:endParaRPr kumimoji="1" lang="en-US" altLang="ja-JP" sz="2000" u="sng" dirty="0" smtClean="0"/>
          </a:p>
          <a:p>
            <a:pPr algn="ctr">
              <a:lnSpc>
                <a:spcPct val="140000"/>
              </a:lnSpc>
            </a:pPr>
            <a:r>
              <a:rPr lang="ja-JP" altLang="en-US" sz="1600" dirty="0" smtClean="0"/>
              <a:t>（登録）</a:t>
            </a:r>
            <a:endParaRPr lang="en-US" altLang="ja-JP" sz="1600" dirty="0" smtClean="0"/>
          </a:p>
          <a:p>
            <a:pPr algn="ctr">
              <a:lnSpc>
                <a:spcPct val="120000"/>
              </a:lnSpc>
            </a:pPr>
            <a:r>
              <a:rPr kumimoji="1" lang="en-US" altLang="ja-JP" sz="1400" dirty="0" smtClean="0"/>
              <a:t>【</a:t>
            </a:r>
            <a:r>
              <a:rPr kumimoji="1" lang="ja-JP" altLang="en-US" sz="1400" dirty="0" smtClean="0"/>
              <a:t>医師会、医療関係団体、</a:t>
            </a:r>
            <a:endParaRPr kumimoji="1" lang="en-US" altLang="ja-JP" sz="1400" dirty="0" smtClean="0"/>
          </a:p>
          <a:p>
            <a:pPr algn="ctr"/>
            <a:r>
              <a:rPr lang="ja-JP" altLang="en-US" sz="1400" dirty="0" smtClean="0"/>
              <a:t>大学病院、学術団体</a:t>
            </a:r>
            <a:r>
              <a:rPr lang="en-US" altLang="ja-JP" sz="1400" dirty="0" smtClean="0"/>
              <a:t>】</a:t>
            </a:r>
            <a:endParaRPr kumimoji="1" lang="ja-JP" altLang="en-US" sz="1400" dirty="0"/>
          </a:p>
        </p:txBody>
      </p:sp>
      <p:sp>
        <p:nvSpPr>
          <p:cNvPr id="16" name="下矢印 15"/>
          <p:cNvSpPr/>
          <p:nvPr/>
        </p:nvSpPr>
        <p:spPr>
          <a:xfrm>
            <a:off x="6214665" y="4363952"/>
            <a:ext cx="336507" cy="922703"/>
          </a:xfrm>
          <a:prstGeom prst="downArrow">
            <a:avLst>
              <a:gd name="adj1" fmla="val 30645"/>
              <a:gd name="adj2" fmla="val 72582"/>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7" name="下矢印 16"/>
          <p:cNvSpPr/>
          <p:nvPr/>
        </p:nvSpPr>
        <p:spPr>
          <a:xfrm>
            <a:off x="4961175" y="4342662"/>
            <a:ext cx="336507" cy="943995"/>
          </a:xfrm>
          <a:prstGeom prst="downArrow">
            <a:avLst>
              <a:gd name="adj1" fmla="val 30645"/>
              <a:gd name="adj2" fmla="val 72582"/>
            </a:avLst>
          </a:prstGeom>
          <a:solidFill>
            <a:srgbClr val="FFFF00"/>
          </a:solidFill>
          <a:ln w="9525" cmpd="sng">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8" name="正方形/長方形 17"/>
          <p:cNvSpPr/>
          <p:nvPr/>
        </p:nvSpPr>
        <p:spPr>
          <a:xfrm>
            <a:off x="3549593" y="5308369"/>
            <a:ext cx="4863049" cy="1204968"/>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649067" y="6101071"/>
            <a:ext cx="3735067" cy="400110"/>
          </a:xfrm>
          <a:prstGeom prst="rect">
            <a:avLst/>
          </a:prstGeom>
          <a:noFill/>
        </p:spPr>
        <p:txBody>
          <a:bodyPr wrap="square" rtlCol="0">
            <a:spAutoFit/>
          </a:bodyPr>
          <a:lstStyle/>
          <a:p>
            <a:r>
              <a:rPr lang="en-US" altLang="ja-JP" sz="2000" dirty="0" smtClean="0"/>
              <a:t>【</a:t>
            </a:r>
            <a:r>
              <a:rPr lang="ja-JP" altLang="en-US" sz="2000" dirty="0" smtClean="0"/>
              <a:t>医療事故調査・支援センター</a:t>
            </a:r>
            <a:r>
              <a:rPr lang="en-US" altLang="ja-JP" sz="2000" dirty="0" smtClean="0"/>
              <a:t>】</a:t>
            </a:r>
            <a:endParaRPr kumimoji="1" lang="ja-JP" altLang="en-US" sz="2000" dirty="0"/>
          </a:p>
        </p:txBody>
      </p:sp>
      <p:sp>
        <p:nvSpPr>
          <p:cNvPr id="20" name="テキスト ボックス 19"/>
          <p:cNvSpPr txBox="1"/>
          <p:nvPr/>
        </p:nvSpPr>
        <p:spPr>
          <a:xfrm>
            <a:off x="5742309" y="1259270"/>
            <a:ext cx="1723549" cy="400110"/>
          </a:xfrm>
          <a:prstGeom prst="rect">
            <a:avLst/>
          </a:prstGeom>
          <a:noFill/>
        </p:spPr>
        <p:txBody>
          <a:bodyPr wrap="none" rtlCol="0">
            <a:spAutoFit/>
          </a:bodyPr>
          <a:lstStyle/>
          <a:p>
            <a:r>
              <a:rPr lang="ja-JP" altLang="en-US" sz="2000" u="sng" dirty="0"/>
              <a:t>当該医療機関</a:t>
            </a:r>
            <a:endParaRPr kumimoji="1" lang="ja-JP" altLang="en-US" sz="2000" u="sng" dirty="0"/>
          </a:p>
        </p:txBody>
      </p:sp>
      <p:sp>
        <p:nvSpPr>
          <p:cNvPr id="21" name="テキスト ボックス 20"/>
          <p:cNvSpPr txBox="1"/>
          <p:nvPr/>
        </p:nvSpPr>
        <p:spPr>
          <a:xfrm>
            <a:off x="6404779" y="4653305"/>
            <a:ext cx="952905" cy="369332"/>
          </a:xfrm>
          <a:prstGeom prst="rect">
            <a:avLst/>
          </a:prstGeom>
          <a:noFill/>
        </p:spPr>
        <p:txBody>
          <a:bodyPr wrap="none" rtlCol="0">
            <a:spAutoFit/>
          </a:bodyPr>
          <a:lstStyle/>
          <a:p>
            <a:r>
              <a:rPr lang="en-US" altLang="ja-JP" dirty="0" smtClean="0"/>
              <a:t>③</a:t>
            </a:r>
            <a:r>
              <a:rPr lang="ja-JP" altLang="en-US" dirty="0" smtClean="0"/>
              <a:t>報告</a:t>
            </a:r>
            <a:endParaRPr kumimoji="1" lang="ja-JP" altLang="en-US" dirty="0"/>
          </a:p>
        </p:txBody>
      </p:sp>
      <p:sp>
        <p:nvSpPr>
          <p:cNvPr id="25" name="テキスト ボックス 24"/>
          <p:cNvSpPr txBox="1"/>
          <p:nvPr/>
        </p:nvSpPr>
        <p:spPr>
          <a:xfrm>
            <a:off x="2205320" y="3361818"/>
            <a:ext cx="646331" cy="369332"/>
          </a:xfrm>
          <a:prstGeom prst="rect">
            <a:avLst/>
          </a:prstGeom>
          <a:noFill/>
        </p:spPr>
        <p:txBody>
          <a:bodyPr wrap="none" rtlCol="0">
            <a:spAutoFit/>
          </a:bodyPr>
          <a:lstStyle/>
          <a:p>
            <a:r>
              <a:rPr lang="ja-JP" altLang="en-US" dirty="0" smtClean="0">
                <a:solidFill>
                  <a:srgbClr val="000090"/>
                </a:solidFill>
              </a:rPr>
              <a:t>支援</a:t>
            </a:r>
            <a:endParaRPr lang="en-US" altLang="ja-JP" dirty="0" smtClean="0">
              <a:solidFill>
                <a:srgbClr val="000090"/>
              </a:solidFill>
            </a:endParaRPr>
          </a:p>
        </p:txBody>
      </p:sp>
      <p:sp>
        <p:nvSpPr>
          <p:cNvPr id="27" name="台形 26"/>
          <p:cNvSpPr/>
          <p:nvPr/>
        </p:nvSpPr>
        <p:spPr>
          <a:xfrm>
            <a:off x="7382356" y="3469600"/>
            <a:ext cx="1248327" cy="742365"/>
          </a:xfrm>
          <a:prstGeom prst="trapezoid">
            <a:avLst>
              <a:gd name="adj" fmla="val 49168"/>
            </a:avLst>
          </a:prstGeom>
          <a:ln w="12700" cmpd="sng">
            <a:solidFill>
              <a:srgbClr val="00009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7656726" y="3697834"/>
            <a:ext cx="841963" cy="525447"/>
          </a:xfrm>
          <a:prstGeom prst="rect">
            <a:avLst/>
          </a:prstGeom>
          <a:noFill/>
        </p:spPr>
        <p:txBody>
          <a:bodyPr wrap="none" rtlCol="0">
            <a:spAutoFit/>
          </a:bodyPr>
          <a:lstStyle/>
          <a:p>
            <a:r>
              <a:rPr kumimoji="1" lang="ja-JP" altLang="en-US" sz="2000" dirty="0" smtClean="0"/>
              <a:t>遺族</a:t>
            </a:r>
            <a:endParaRPr kumimoji="1" lang="ja-JP" altLang="en-US" sz="2000" dirty="0"/>
          </a:p>
        </p:txBody>
      </p:sp>
      <p:sp>
        <p:nvSpPr>
          <p:cNvPr id="29" name="下矢印 28"/>
          <p:cNvSpPr/>
          <p:nvPr/>
        </p:nvSpPr>
        <p:spPr>
          <a:xfrm rot="18281800">
            <a:off x="7110470" y="3019786"/>
            <a:ext cx="336507" cy="835878"/>
          </a:xfrm>
          <a:prstGeom prst="downArrow">
            <a:avLst>
              <a:gd name="adj1" fmla="val 30645"/>
              <a:gd name="adj2" fmla="val 72582"/>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463973" y="3037934"/>
            <a:ext cx="1005090" cy="369332"/>
          </a:xfrm>
          <a:prstGeom prst="rect">
            <a:avLst/>
          </a:prstGeom>
          <a:noFill/>
        </p:spPr>
        <p:txBody>
          <a:bodyPr wrap="none" rtlCol="0">
            <a:spAutoFit/>
          </a:bodyPr>
          <a:lstStyle/>
          <a:p>
            <a:r>
              <a:rPr lang="en-US" altLang="ja-JP" dirty="0" smtClean="0"/>
              <a:t>③</a:t>
            </a:r>
            <a:r>
              <a:rPr kumimoji="1" lang="en-US" altLang="ja-JP" dirty="0" smtClean="0"/>
              <a:t> </a:t>
            </a:r>
            <a:r>
              <a:rPr lang="ja-JP" altLang="en-US" dirty="0" smtClean="0"/>
              <a:t>説明</a:t>
            </a:r>
            <a:endParaRPr kumimoji="1" lang="ja-JP" altLang="en-US" dirty="0"/>
          </a:p>
        </p:txBody>
      </p:sp>
      <p:sp>
        <p:nvSpPr>
          <p:cNvPr id="31" name="テキスト ボックス 30"/>
          <p:cNvSpPr txBox="1"/>
          <p:nvPr/>
        </p:nvSpPr>
        <p:spPr>
          <a:xfrm>
            <a:off x="2887437" y="5731739"/>
            <a:ext cx="646331" cy="369332"/>
          </a:xfrm>
          <a:prstGeom prst="rect">
            <a:avLst/>
          </a:prstGeom>
          <a:noFill/>
        </p:spPr>
        <p:txBody>
          <a:bodyPr wrap="none" rtlCol="0">
            <a:spAutoFit/>
          </a:bodyPr>
          <a:lstStyle/>
          <a:p>
            <a:r>
              <a:rPr kumimoji="1" lang="ja-JP" altLang="en-US" dirty="0" smtClean="0">
                <a:solidFill>
                  <a:srgbClr val="000090"/>
                </a:solidFill>
              </a:rPr>
              <a:t>連携</a:t>
            </a:r>
            <a:endParaRPr kumimoji="1" lang="ja-JP" altLang="en-US" dirty="0">
              <a:solidFill>
                <a:srgbClr val="000090"/>
              </a:solidFill>
            </a:endParaRPr>
          </a:p>
        </p:txBody>
      </p:sp>
      <p:sp>
        <p:nvSpPr>
          <p:cNvPr id="32" name="テキスト ボックス 31"/>
          <p:cNvSpPr txBox="1"/>
          <p:nvPr/>
        </p:nvSpPr>
        <p:spPr>
          <a:xfrm>
            <a:off x="6643274" y="2616200"/>
            <a:ext cx="838691" cy="307777"/>
          </a:xfrm>
          <a:prstGeom prst="rect">
            <a:avLst/>
          </a:prstGeom>
          <a:noFill/>
        </p:spPr>
        <p:txBody>
          <a:bodyPr wrap="none" rtlCol="0">
            <a:spAutoFit/>
          </a:bodyPr>
          <a:lstStyle/>
          <a:p>
            <a:r>
              <a:rPr lang="ja-JP" altLang="en-US" sz="1400" dirty="0"/>
              <a:t>診</a:t>
            </a:r>
            <a:r>
              <a:rPr lang="en-US" altLang="ja-JP" sz="1400" dirty="0"/>
              <a:t> </a:t>
            </a:r>
            <a:r>
              <a:rPr lang="ja-JP" altLang="en-US" sz="1400" dirty="0"/>
              <a:t>療</a:t>
            </a:r>
            <a:r>
              <a:rPr lang="en-US" altLang="ja-JP" sz="1400" dirty="0"/>
              <a:t> </a:t>
            </a:r>
            <a:r>
              <a:rPr lang="ja-JP" altLang="en-US" sz="1400" dirty="0" smtClean="0"/>
              <a:t>所</a:t>
            </a:r>
            <a:endParaRPr lang="ja-JP" altLang="en-US" sz="1400" dirty="0"/>
          </a:p>
        </p:txBody>
      </p:sp>
      <p:sp>
        <p:nvSpPr>
          <p:cNvPr id="36" name="テキスト ボックス 35"/>
          <p:cNvSpPr txBox="1"/>
          <p:nvPr/>
        </p:nvSpPr>
        <p:spPr>
          <a:xfrm>
            <a:off x="5491893" y="5336803"/>
            <a:ext cx="1582171" cy="369332"/>
          </a:xfrm>
          <a:prstGeom prst="rect">
            <a:avLst/>
          </a:prstGeom>
          <a:noFill/>
        </p:spPr>
        <p:txBody>
          <a:bodyPr wrap="none" rtlCol="0">
            <a:spAutoFit/>
          </a:bodyPr>
          <a:lstStyle/>
          <a:p>
            <a:r>
              <a:rPr kumimoji="1" lang="en-US" altLang="ja-JP" dirty="0" smtClean="0"/>
              <a:t>④ </a:t>
            </a:r>
            <a:r>
              <a:rPr kumimoji="1" lang="ja-JP" altLang="en-US" dirty="0" smtClean="0"/>
              <a:t>確認・分析</a:t>
            </a:r>
            <a:endParaRPr kumimoji="1" lang="ja-JP" altLang="en-US" dirty="0"/>
          </a:p>
        </p:txBody>
      </p:sp>
      <p:sp>
        <p:nvSpPr>
          <p:cNvPr id="39" name="テキスト ボックス 38"/>
          <p:cNvSpPr txBox="1"/>
          <p:nvPr/>
        </p:nvSpPr>
        <p:spPr>
          <a:xfrm>
            <a:off x="5168164" y="4523878"/>
            <a:ext cx="1005090" cy="369332"/>
          </a:xfrm>
          <a:prstGeom prst="rect">
            <a:avLst/>
          </a:prstGeom>
          <a:noFill/>
        </p:spPr>
        <p:txBody>
          <a:bodyPr wrap="none" rtlCol="0">
            <a:spAutoFit/>
          </a:bodyPr>
          <a:lstStyle/>
          <a:p>
            <a:r>
              <a:rPr lang="en-US" altLang="ja-JP" dirty="0" smtClean="0"/>
              <a:t>⑤</a:t>
            </a:r>
            <a:r>
              <a:rPr kumimoji="1" lang="en-US" altLang="ja-JP" dirty="0" smtClean="0"/>
              <a:t> </a:t>
            </a:r>
            <a:r>
              <a:rPr lang="ja-JP" altLang="en-US" dirty="0" smtClean="0"/>
              <a:t>申請</a:t>
            </a:r>
            <a:endParaRPr kumimoji="1" lang="ja-JP" altLang="en-US" dirty="0"/>
          </a:p>
        </p:txBody>
      </p:sp>
      <p:sp>
        <p:nvSpPr>
          <p:cNvPr id="45" name="角丸四角形 44"/>
          <p:cNvSpPr/>
          <p:nvPr/>
        </p:nvSpPr>
        <p:spPr>
          <a:xfrm>
            <a:off x="3815367" y="5590607"/>
            <a:ext cx="1481884" cy="412511"/>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dirty="0"/>
          </a:p>
        </p:txBody>
      </p:sp>
      <p:sp>
        <p:nvSpPr>
          <p:cNvPr id="46" name="テキスト ボックス 45"/>
          <p:cNvSpPr txBox="1"/>
          <p:nvPr/>
        </p:nvSpPr>
        <p:spPr>
          <a:xfrm>
            <a:off x="3794244" y="5555144"/>
            <a:ext cx="1568138" cy="461665"/>
          </a:xfrm>
          <a:prstGeom prst="rect">
            <a:avLst/>
          </a:prstGeom>
          <a:noFill/>
        </p:spPr>
        <p:txBody>
          <a:bodyPr wrap="square" rtlCol="0">
            <a:spAutoFit/>
          </a:bodyPr>
          <a:lstStyle/>
          <a:p>
            <a:r>
              <a:rPr lang="en-US" altLang="ja-JP" sz="2400" dirty="0" smtClean="0"/>
              <a:t>⑥ </a:t>
            </a:r>
            <a:r>
              <a:rPr kumimoji="1" lang="en-US" altLang="ja-JP" sz="2400" dirty="0" smtClean="0"/>
              <a:t> </a:t>
            </a:r>
            <a:r>
              <a:rPr lang="ja-JP" altLang="en-US" sz="2400" dirty="0" smtClean="0"/>
              <a:t>調</a:t>
            </a:r>
            <a:r>
              <a:rPr lang="en-US" altLang="ja-JP" sz="2400" dirty="0" smtClean="0"/>
              <a:t> </a:t>
            </a:r>
            <a:r>
              <a:rPr lang="ja-JP" altLang="en-US" sz="2400" dirty="0" smtClean="0"/>
              <a:t>査</a:t>
            </a:r>
            <a:endParaRPr kumimoji="1" lang="ja-JP" altLang="en-US" sz="2400" dirty="0"/>
          </a:p>
        </p:txBody>
      </p:sp>
      <p:sp>
        <p:nvSpPr>
          <p:cNvPr id="50" name="角丸四角形 49"/>
          <p:cNvSpPr/>
          <p:nvPr/>
        </p:nvSpPr>
        <p:spPr>
          <a:xfrm>
            <a:off x="3995079" y="4722589"/>
            <a:ext cx="900536" cy="357809"/>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931122" y="4708848"/>
            <a:ext cx="1005090" cy="369332"/>
          </a:xfrm>
          <a:prstGeom prst="rect">
            <a:avLst/>
          </a:prstGeom>
          <a:noFill/>
        </p:spPr>
        <p:txBody>
          <a:bodyPr wrap="none" rtlCol="0">
            <a:spAutoFit/>
          </a:bodyPr>
          <a:lstStyle/>
          <a:p>
            <a:r>
              <a:rPr lang="en-US" altLang="ja-JP" dirty="0" smtClean="0"/>
              <a:t>⑦</a:t>
            </a:r>
            <a:r>
              <a:rPr kumimoji="1" lang="en-US" altLang="ja-JP" dirty="0" smtClean="0"/>
              <a:t> </a:t>
            </a:r>
            <a:r>
              <a:rPr lang="ja-JP" altLang="en-US" dirty="0" smtClean="0"/>
              <a:t>報告</a:t>
            </a:r>
            <a:endParaRPr kumimoji="1" lang="ja-JP" altLang="en-US" dirty="0"/>
          </a:p>
        </p:txBody>
      </p:sp>
      <p:sp>
        <p:nvSpPr>
          <p:cNvPr id="55" name="角丸四角形 54"/>
          <p:cNvSpPr/>
          <p:nvPr/>
        </p:nvSpPr>
        <p:spPr>
          <a:xfrm>
            <a:off x="7958024" y="4841574"/>
            <a:ext cx="780269" cy="293944"/>
          </a:xfrm>
          <a:prstGeom prst="roundRect">
            <a:avLst/>
          </a:prstGeom>
          <a:solidFill>
            <a:srgbClr val="FFFF00"/>
          </a:solidFill>
          <a:ln w="127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7284896" y="4491315"/>
            <a:ext cx="932357" cy="307777"/>
          </a:xfrm>
          <a:prstGeom prst="rect">
            <a:avLst/>
          </a:prstGeom>
          <a:noFill/>
        </p:spPr>
        <p:txBody>
          <a:bodyPr wrap="square" rtlCol="0">
            <a:spAutoFit/>
          </a:bodyPr>
          <a:lstStyle/>
          <a:p>
            <a:r>
              <a:rPr lang="en-US" altLang="ja-JP" sz="1400" dirty="0" smtClean="0"/>
              <a:t>⑤</a:t>
            </a:r>
            <a:r>
              <a:rPr kumimoji="1" lang="en-US" altLang="ja-JP" sz="1400" dirty="0" smtClean="0"/>
              <a:t> </a:t>
            </a:r>
            <a:r>
              <a:rPr lang="ja-JP" altLang="en-US" sz="1400" dirty="0" smtClean="0"/>
              <a:t>申請</a:t>
            </a:r>
            <a:endParaRPr kumimoji="1" lang="ja-JP" altLang="en-US" sz="1400" dirty="0"/>
          </a:p>
        </p:txBody>
      </p:sp>
      <p:sp>
        <p:nvSpPr>
          <p:cNvPr id="56" name="テキスト ボックス 55"/>
          <p:cNvSpPr txBox="1"/>
          <p:nvPr/>
        </p:nvSpPr>
        <p:spPr>
          <a:xfrm>
            <a:off x="7936628" y="4839116"/>
            <a:ext cx="932357" cy="307777"/>
          </a:xfrm>
          <a:prstGeom prst="rect">
            <a:avLst/>
          </a:prstGeom>
          <a:noFill/>
        </p:spPr>
        <p:txBody>
          <a:bodyPr wrap="square" rtlCol="0">
            <a:spAutoFit/>
          </a:bodyPr>
          <a:lstStyle/>
          <a:p>
            <a:r>
              <a:rPr lang="en-US" altLang="ja-JP" sz="1400" dirty="0" smtClean="0"/>
              <a:t>⑦</a:t>
            </a:r>
            <a:r>
              <a:rPr kumimoji="1" lang="en-US" altLang="ja-JP" sz="1400" dirty="0" smtClean="0"/>
              <a:t> </a:t>
            </a:r>
            <a:r>
              <a:rPr lang="ja-JP" altLang="en-US" sz="1400" dirty="0" smtClean="0"/>
              <a:t>報告</a:t>
            </a:r>
            <a:endParaRPr kumimoji="1" lang="ja-JP" altLang="en-US" sz="1400" dirty="0"/>
          </a:p>
        </p:txBody>
      </p:sp>
      <p:sp>
        <p:nvSpPr>
          <p:cNvPr id="58" name="テキスト ボックス 57"/>
          <p:cNvSpPr txBox="1"/>
          <p:nvPr/>
        </p:nvSpPr>
        <p:spPr>
          <a:xfrm>
            <a:off x="3149608" y="4699961"/>
            <a:ext cx="543739" cy="307777"/>
          </a:xfrm>
          <a:prstGeom prst="rect">
            <a:avLst/>
          </a:prstGeom>
          <a:noFill/>
        </p:spPr>
        <p:txBody>
          <a:bodyPr wrap="none" rtlCol="0">
            <a:spAutoFit/>
          </a:bodyPr>
          <a:lstStyle/>
          <a:p>
            <a:r>
              <a:rPr kumimoji="1" lang="ja-JP" altLang="en-US" sz="1400" dirty="0" smtClean="0">
                <a:solidFill>
                  <a:srgbClr val="000090"/>
                </a:solidFill>
              </a:rPr>
              <a:t>助言</a:t>
            </a:r>
            <a:endParaRPr kumimoji="1" lang="ja-JP" altLang="en-US" sz="1400" dirty="0">
              <a:solidFill>
                <a:srgbClr val="000090"/>
              </a:solidFill>
            </a:endParaRPr>
          </a:p>
        </p:txBody>
      </p:sp>
    </p:spTree>
    <p:extLst>
      <p:ext uri="{BB962C8B-B14F-4D97-AF65-F5344CB8AC3E}">
        <p14:creationId xmlns:p14="http://schemas.microsoft.com/office/powerpoint/2010/main" val="13055122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948461729"/>
              </p:ext>
            </p:extLst>
          </p:nvPr>
        </p:nvGraphicFramePr>
        <p:xfrm>
          <a:off x="179512" y="1124744"/>
          <a:ext cx="8640960" cy="5390604"/>
        </p:xfrm>
        <a:graphic>
          <a:graphicData uri="http://schemas.openxmlformats.org/drawingml/2006/table">
            <a:tbl>
              <a:tblPr firstRow="1" bandRow="1">
                <a:tableStyleId>{9D7B26C5-4107-4FEC-AEDC-1716B250A1EF}</a:tableStyleId>
              </a:tblPr>
              <a:tblGrid>
                <a:gridCol w="595929"/>
                <a:gridCol w="700215"/>
                <a:gridCol w="2651881"/>
                <a:gridCol w="2964743"/>
                <a:gridCol w="1728192"/>
              </a:tblGrid>
              <a:tr h="2520280">
                <a:tc>
                  <a:txBody>
                    <a:bodyPr/>
                    <a:lstStyle/>
                    <a:p>
                      <a:pPr algn="ctr"/>
                      <a:r>
                        <a:rPr kumimoji="1" lang="ja-JP" altLang="en-US" dirty="0" smtClean="0">
                          <a:effectLst>
                            <a:outerShdw blurRad="38100" dist="38100" dir="2700000" algn="tl">
                              <a:srgbClr val="000000">
                                <a:alpha val="43137"/>
                              </a:srgbClr>
                            </a:outerShdw>
                          </a:effectLst>
                        </a:rPr>
                        <a:t>院内調査</a:t>
                      </a:r>
                      <a:endParaRPr kumimoji="1" lang="ja-JP" altLang="en-US" dirty="0">
                        <a:effectLst>
                          <a:outerShdw blurRad="38100" dist="38100" dir="2700000" algn="tl">
                            <a:srgbClr val="000000">
                              <a:alpha val="43137"/>
                            </a:srgbClr>
                          </a:outerShdw>
                        </a:effectLs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kumimoji="1" lang="ja-JP" altLang="en-US" dirty="0"/>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a:noFill/>
                    </a:lnR>
                    <a:lnB w="12700" cap="flat" cmpd="sng" algn="ctr">
                      <a:solidFill>
                        <a:schemeClr val="tx1"/>
                      </a:solidFill>
                      <a:prstDash val="sysDot"/>
                      <a:round/>
                      <a:headEnd type="none" w="med" len="med"/>
                      <a:tailEnd type="none" w="med" len="med"/>
                    </a:lnB>
                  </a:tcPr>
                </a:tc>
              </a:tr>
              <a:tr h="2870324">
                <a:tc>
                  <a:txBody>
                    <a:bodyPr/>
                    <a:lstStyle/>
                    <a:p>
                      <a:pPr algn="ctr"/>
                      <a:r>
                        <a:rPr kumimoji="1" lang="ja-JP" altLang="en-US" b="1" dirty="0" smtClean="0">
                          <a:effectLst>
                            <a:outerShdw blurRad="38100" dist="38100" dir="2700000" algn="tl">
                              <a:srgbClr val="000000">
                                <a:alpha val="43137"/>
                              </a:srgbClr>
                            </a:outerShdw>
                          </a:effectLst>
                        </a:rPr>
                        <a:t>センター調査</a:t>
                      </a:r>
                      <a:endParaRPr kumimoji="1" lang="ja-JP" altLang="en-US" b="1" dirty="0">
                        <a:effectLst>
                          <a:outerShdw blurRad="38100" dist="38100" dir="2700000" algn="tl">
                            <a:srgbClr val="000000">
                              <a:alpha val="43137"/>
                            </a:srgbClr>
                          </a:outerShdw>
                        </a:effectLst>
                      </a:endParaRP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endParaRPr kumimoji="1" lang="ja-JP" altLang="en-US" dirty="0"/>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r>
            </a:tbl>
          </a:graphicData>
        </a:graphic>
      </p:graphicFrame>
      <p:sp>
        <p:nvSpPr>
          <p:cNvPr id="5" name="テキスト ボックス 4"/>
          <p:cNvSpPr txBox="1"/>
          <p:nvPr/>
        </p:nvSpPr>
        <p:spPr>
          <a:xfrm>
            <a:off x="683568" y="1150878"/>
            <a:ext cx="4320413" cy="338554"/>
          </a:xfrm>
          <a:prstGeom prst="rect">
            <a:avLst/>
          </a:prstGeom>
          <a:solidFill>
            <a:schemeClr val="bg1"/>
          </a:solidFill>
        </p:spPr>
        <p:txBody>
          <a:bodyPr wrap="none" rtlCol="0">
            <a:spAutoFit/>
          </a:bodyPr>
          <a:lstStyle/>
          <a:p>
            <a:r>
              <a:rPr kumimoji="1" lang="ja-JP" altLang="en-US" sz="1600" b="1" dirty="0" smtClean="0">
                <a:effectLst>
                  <a:outerShdw blurRad="38100" dist="38100" dir="2700000" algn="tl">
                    <a:srgbClr val="000000">
                      <a:alpha val="43137"/>
                    </a:srgbClr>
                  </a:outerShdw>
                </a:effectLst>
              </a:rPr>
              <a:t>届出　　調査開始　　　　　　　　　　　　調査終了　</a:t>
            </a:r>
            <a:endParaRPr kumimoji="1" lang="ja-JP" altLang="en-US" sz="1600" b="1" dirty="0">
              <a:effectLst>
                <a:outerShdw blurRad="38100" dist="38100" dir="2700000" algn="tl">
                  <a:srgbClr val="000000">
                    <a:alpha val="43137"/>
                  </a:srgbClr>
                </a:outerShdw>
              </a:effectLst>
            </a:endParaRPr>
          </a:p>
        </p:txBody>
      </p:sp>
      <p:cxnSp>
        <p:nvCxnSpPr>
          <p:cNvPr id="7" name="直線矢印コネクタ 6"/>
          <p:cNvCxnSpPr/>
          <p:nvPr/>
        </p:nvCxnSpPr>
        <p:spPr>
          <a:xfrm>
            <a:off x="100296" y="1124744"/>
            <a:ext cx="87129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右矢印 9"/>
          <p:cNvSpPr/>
          <p:nvPr/>
        </p:nvSpPr>
        <p:spPr>
          <a:xfrm>
            <a:off x="1475656" y="2297487"/>
            <a:ext cx="2517462" cy="792088"/>
          </a:xfrm>
          <a:prstGeom prst="rightArrow">
            <a:avLst>
              <a:gd name="adj1" fmla="val 64659"/>
              <a:gd name="adj2" fmla="val 3167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smtClean="0">
                <a:solidFill>
                  <a:schemeClr val="bg1"/>
                </a:solidFill>
                <a:effectLst>
                  <a:outerShdw blurRad="38100" dist="38100" dir="2700000" algn="tl">
                    <a:srgbClr val="000000">
                      <a:alpha val="43137"/>
                    </a:srgbClr>
                  </a:outerShdw>
                </a:effectLst>
              </a:rPr>
              <a:t>院内調査</a:t>
            </a:r>
            <a:endParaRPr kumimoji="1" lang="ja-JP" altLang="en-US" b="1" dirty="0">
              <a:solidFill>
                <a:schemeClr val="bg1"/>
              </a:solidFill>
              <a:effectLst>
                <a:outerShdw blurRad="38100" dist="38100" dir="2700000" algn="tl">
                  <a:srgbClr val="000000">
                    <a:alpha val="43137"/>
                  </a:srgbClr>
                </a:outerShdw>
              </a:effectLst>
            </a:endParaRPr>
          </a:p>
        </p:txBody>
      </p:sp>
      <p:sp>
        <p:nvSpPr>
          <p:cNvPr id="16" name="屈折矢印 15"/>
          <p:cNvSpPr/>
          <p:nvPr/>
        </p:nvSpPr>
        <p:spPr>
          <a:xfrm rot="5400000">
            <a:off x="5011503" y="2989988"/>
            <a:ext cx="1615074" cy="2800875"/>
          </a:xfrm>
          <a:prstGeom prst="bentUpArrow">
            <a:avLst>
              <a:gd name="adj1" fmla="val 32494"/>
              <a:gd name="adj2" fmla="val 25408"/>
              <a:gd name="adj3" fmla="val 166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solidFill>
                <a:schemeClr val="accent1"/>
              </a:solidFill>
            </a:endParaRPr>
          </a:p>
        </p:txBody>
      </p:sp>
      <p:sp>
        <p:nvSpPr>
          <p:cNvPr id="17" name="ストライプ矢印 16"/>
          <p:cNvSpPr/>
          <p:nvPr/>
        </p:nvSpPr>
        <p:spPr>
          <a:xfrm>
            <a:off x="1872833" y="5177808"/>
            <a:ext cx="5328592" cy="898309"/>
          </a:xfrm>
          <a:prstGeom prst="stripedRightArrow">
            <a:avLst>
              <a:gd name="adj1" fmla="val 60560"/>
              <a:gd name="adj2" fmla="val 2899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400" b="1" dirty="0" smtClean="0">
                <a:solidFill>
                  <a:schemeClr val="tx2"/>
                </a:solidFill>
                <a:effectLst>
                  <a:outerShdw blurRad="38100" dist="38100" dir="2700000" algn="tl">
                    <a:srgbClr val="000000">
                      <a:alpha val="43137"/>
                    </a:srgbClr>
                  </a:outerShdw>
                </a:effectLst>
              </a:rPr>
              <a:t>院内調査終了前に調査</a:t>
            </a:r>
            <a:endParaRPr kumimoji="1" lang="en-US" altLang="ja-JP" sz="1400" b="1" dirty="0" smtClean="0">
              <a:solidFill>
                <a:schemeClr val="tx2"/>
              </a:solidFill>
              <a:effectLst>
                <a:outerShdw blurRad="38100" dist="38100" dir="2700000" algn="tl">
                  <a:srgbClr val="000000">
                    <a:alpha val="43137"/>
                  </a:srgbClr>
                </a:outerShdw>
              </a:effectLst>
            </a:endParaRPr>
          </a:p>
          <a:p>
            <a:pPr algn="ctr"/>
            <a:r>
              <a:rPr lang="ja-JP" altLang="en-US" sz="1600" b="1" dirty="0" smtClean="0">
                <a:solidFill>
                  <a:schemeClr val="tx2"/>
                </a:solidFill>
                <a:effectLst>
                  <a:outerShdw blurRad="38100" dist="38100" dir="2700000" algn="tl">
                    <a:srgbClr val="000000">
                      <a:alpha val="43137"/>
                    </a:srgbClr>
                  </a:outerShdw>
                </a:effectLst>
              </a:rPr>
              <a:t>パターン</a:t>
            </a:r>
            <a:r>
              <a:rPr lang="ja-JP" altLang="en-US" sz="1600" b="1" dirty="0">
                <a:solidFill>
                  <a:schemeClr val="tx2"/>
                </a:solidFill>
                <a:effectLst>
                  <a:outerShdw blurRad="38100" dist="38100" dir="2700000" algn="tl">
                    <a:srgbClr val="000000">
                      <a:alpha val="43137"/>
                    </a:srgbClr>
                  </a:outerShdw>
                </a:effectLst>
              </a:rPr>
              <a:t>③</a:t>
            </a:r>
            <a:endParaRPr kumimoji="1" lang="ja-JP" altLang="en-US" sz="1600" b="1" dirty="0">
              <a:solidFill>
                <a:schemeClr val="tx2"/>
              </a:solidFill>
              <a:effectLst>
                <a:outerShdw blurRad="38100" dist="38100" dir="2700000" algn="tl">
                  <a:srgbClr val="000000">
                    <a:alpha val="43137"/>
                  </a:srgbClr>
                </a:outerShdw>
              </a:effectLst>
            </a:endParaRPr>
          </a:p>
        </p:txBody>
      </p:sp>
      <p:sp>
        <p:nvSpPr>
          <p:cNvPr id="21" name="テキスト ボックス 20"/>
          <p:cNvSpPr txBox="1"/>
          <p:nvPr/>
        </p:nvSpPr>
        <p:spPr>
          <a:xfrm>
            <a:off x="4413794" y="4483978"/>
            <a:ext cx="1980029" cy="553998"/>
          </a:xfrm>
          <a:prstGeom prst="rect">
            <a:avLst/>
          </a:prstGeom>
          <a:noFill/>
        </p:spPr>
        <p:txBody>
          <a:bodyPr wrap="none" rtlCol="0">
            <a:spAutoFit/>
          </a:bodyPr>
          <a:lstStyle/>
          <a:p>
            <a:pPr algn="ctr"/>
            <a:r>
              <a:rPr kumimoji="1" lang="ja-JP" altLang="en-US" sz="1400" b="1" dirty="0" smtClean="0">
                <a:solidFill>
                  <a:schemeClr val="tx2"/>
                </a:solidFill>
                <a:effectLst>
                  <a:outerShdw blurRad="38100" dist="38100" dir="2700000" algn="tl">
                    <a:srgbClr val="000000">
                      <a:alpha val="43137"/>
                    </a:srgbClr>
                  </a:outerShdw>
                </a:effectLst>
              </a:rPr>
              <a:t>院内調査終了後に調査</a:t>
            </a:r>
            <a:endParaRPr kumimoji="1" lang="en-US" altLang="ja-JP" sz="1400" b="1" dirty="0" smtClean="0">
              <a:solidFill>
                <a:schemeClr val="tx2"/>
              </a:solidFill>
              <a:effectLst>
                <a:outerShdw blurRad="38100" dist="38100" dir="2700000" algn="tl">
                  <a:srgbClr val="000000">
                    <a:alpha val="43137"/>
                  </a:srgbClr>
                </a:outerShdw>
              </a:effectLst>
            </a:endParaRPr>
          </a:p>
          <a:p>
            <a:pPr algn="ctr"/>
            <a:r>
              <a:rPr lang="ja-JP" altLang="en-US" sz="1600" b="1" dirty="0" smtClean="0">
                <a:solidFill>
                  <a:schemeClr val="tx2"/>
                </a:solidFill>
                <a:effectLst>
                  <a:outerShdw blurRad="38100" dist="38100" dir="2700000" algn="tl">
                    <a:srgbClr val="000000">
                      <a:alpha val="43137"/>
                    </a:srgbClr>
                  </a:outerShdw>
                </a:effectLst>
              </a:rPr>
              <a:t>パターン</a:t>
            </a:r>
            <a:r>
              <a:rPr lang="ja-JP" altLang="en-US" sz="1600" b="1" dirty="0">
                <a:solidFill>
                  <a:schemeClr val="tx2"/>
                </a:solidFill>
                <a:effectLst>
                  <a:outerShdw blurRad="38100" dist="38100" dir="2700000" algn="tl">
                    <a:srgbClr val="000000">
                      <a:alpha val="43137"/>
                    </a:srgbClr>
                  </a:outerShdw>
                </a:effectLst>
              </a:rPr>
              <a:t>②</a:t>
            </a:r>
            <a:endParaRPr kumimoji="1" lang="ja-JP" altLang="en-US" sz="1600" b="1" dirty="0">
              <a:solidFill>
                <a:schemeClr val="tx2"/>
              </a:solidFill>
              <a:effectLst>
                <a:outerShdw blurRad="38100" dist="38100" dir="2700000" algn="tl">
                  <a:srgbClr val="000000">
                    <a:alpha val="43137"/>
                  </a:srgbClr>
                </a:outerShdw>
              </a:effectLst>
            </a:endParaRPr>
          </a:p>
        </p:txBody>
      </p:sp>
      <p:sp>
        <p:nvSpPr>
          <p:cNvPr id="6" name="L 字 5"/>
          <p:cNvSpPr/>
          <p:nvPr/>
        </p:nvSpPr>
        <p:spPr>
          <a:xfrm flipH="1">
            <a:off x="3914546" y="1489432"/>
            <a:ext cx="1305525" cy="2093456"/>
          </a:xfrm>
          <a:prstGeom prst="corner">
            <a:avLst>
              <a:gd name="adj1" fmla="val 27489"/>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smtClean="0">
                <a:solidFill>
                  <a:schemeClr val="tx1"/>
                </a:solidFill>
                <a:effectLst>
                  <a:outerShdw blurRad="38100" dist="38100" dir="2700000" algn="tl">
                    <a:srgbClr val="000000">
                      <a:alpha val="43137"/>
                    </a:srgbClr>
                  </a:outerShdw>
                </a:effectLst>
              </a:rPr>
              <a:t>院</a:t>
            </a:r>
            <a:endParaRPr kumimoji="1" lang="en-US" altLang="ja-JP" sz="1400" b="1" dirty="0" smtClean="0">
              <a:solidFill>
                <a:schemeClr val="tx1"/>
              </a:solidFill>
              <a:effectLst>
                <a:outerShdw blurRad="38100" dist="38100" dir="2700000" algn="tl">
                  <a:srgbClr val="000000">
                    <a:alpha val="43137"/>
                  </a:srgbClr>
                </a:outerShdw>
              </a:effectLst>
            </a:endParaRPr>
          </a:p>
          <a:p>
            <a:pPr algn="ctr"/>
            <a:r>
              <a:rPr kumimoji="1" lang="ja-JP" altLang="en-US" sz="1400" b="1" dirty="0" smtClean="0">
                <a:solidFill>
                  <a:schemeClr val="tx1"/>
                </a:solidFill>
                <a:effectLst>
                  <a:outerShdw blurRad="38100" dist="38100" dir="2700000" algn="tl">
                    <a:srgbClr val="000000">
                      <a:alpha val="43137"/>
                    </a:srgbClr>
                  </a:outerShdw>
                </a:effectLst>
              </a:rPr>
              <a:t>内</a:t>
            </a:r>
            <a:endParaRPr kumimoji="1" lang="en-US" altLang="ja-JP" sz="1400" b="1" dirty="0" smtClean="0">
              <a:solidFill>
                <a:schemeClr val="tx1"/>
              </a:solidFill>
              <a:effectLst>
                <a:outerShdw blurRad="38100" dist="38100" dir="2700000" algn="tl">
                  <a:srgbClr val="000000">
                    <a:alpha val="43137"/>
                  </a:srgbClr>
                </a:outerShdw>
              </a:effectLst>
            </a:endParaRPr>
          </a:p>
          <a:p>
            <a:pPr algn="ctr"/>
            <a:r>
              <a:rPr kumimoji="1" lang="ja-JP" altLang="en-US" sz="1400" b="1" dirty="0" smtClean="0">
                <a:solidFill>
                  <a:schemeClr val="tx1"/>
                </a:solidFill>
                <a:effectLst>
                  <a:outerShdw blurRad="38100" dist="38100" dir="2700000" algn="tl">
                    <a:srgbClr val="000000">
                      <a:alpha val="43137"/>
                    </a:srgbClr>
                  </a:outerShdw>
                </a:effectLst>
              </a:rPr>
              <a:t>調</a:t>
            </a:r>
            <a:endParaRPr kumimoji="1" lang="en-US" altLang="ja-JP" sz="1400" b="1" dirty="0" smtClean="0">
              <a:solidFill>
                <a:schemeClr val="tx1"/>
              </a:solidFill>
              <a:effectLst>
                <a:outerShdw blurRad="38100" dist="38100" dir="2700000" algn="tl">
                  <a:srgbClr val="000000">
                    <a:alpha val="43137"/>
                  </a:srgbClr>
                </a:outerShdw>
              </a:effectLst>
            </a:endParaRPr>
          </a:p>
          <a:p>
            <a:pPr algn="ctr"/>
            <a:r>
              <a:rPr kumimoji="1" lang="ja-JP" altLang="en-US" sz="1400" b="1" dirty="0" smtClean="0">
                <a:solidFill>
                  <a:schemeClr val="tx1"/>
                </a:solidFill>
                <a:effectLst>
                  <a:outerShdw blurRad="38100" dist="38100" dir="2700000" algn="tl">
                    <a:srgbClr val="000000">
                      <a:alpha val="43137"/>
                    </a:srgbClr>
                  </a:outerShdw>
                </a:effectLst>
              </a:rPr>
              <a:t>査</a:t>
            </a:r>
            <a:endParaRPr kumimoji="1" lang="en-US" altLang="ja-JP" sz="1400" b="1" dirty="0" smtClean="0">
              <a:solidFill>
                <a:schemeClr val="tx1"/>
              </a:solidFill>
              <a:effectLst>
                <a:outerShdw blurRad="38100" dist="38100" dir="2700000" algn="tl">
                  <a:srgbClr val="000000">
                    <a:alpha val="43137"/>
                  </a:srgbClr>
                </a:outerShdw>
              </a:effectLst>
            </a:endParaRPr>
          </a:p>
          <a:p>
            <a:pPr algn="ctr"/>
            <a:r>
              <a:rPr kumimoji="1" lang="ja-JP" altLang="en-US" sz="1400" b="1" dirty="0" smtClean="0">
                <a:solidFill>
                  <a:schemeClr val="tx1"/>
                </a:solidFill>
                <a:effectLst>
                  <a:outerShdw blurRad="38100" dist="38100" dir="2700000" algn="tl">
                    <a:srgbClr val="000000">
                      <a:alpha val="43137"/>
                    </a:srgbClr>
                  </a:outerShdw>
                </a:effectLst>
              </a:rPr>
              <a:t>で</a:t>
            </a:r>
            <a:endParaRPr kumimoji="1" lang="en-US" altLang="ja-JP" sz="1400" b="1" dirty="0" smtClean="0">
              <a:solidFill>
                <a:schemeClr val="tx1"/>
              </a:solidFill>
              <a:effectLst>
                <a:outerShdw blurRad="38100" dist="38100" dir="2700000" algn="tl">
                  <a:srgbClr val="000000">
                    <a:alpha val="43137"/>
                  </a:srgbClr>
                </a:outerShdw>
              </a:effectLst>
            </a:endParaRPr>
          </a:p>
          <a:p>
            <a:pPr algn="ctr"/>
            <a:r>
              <a:rPr kumimoji="1" lang="ja-JP" altLang="en-US" sz="1400" b="1" dirty="0" smtClean="0">
                <a:solidFill>
                  <a:schemeClr val="tx1"/>
                </a:solidFill>
                <a:effectLst>
                  <a:outerShdw blurRad="38100" dist="38100" dir="2700000" algn="tl">
                    <a:srgbClr val="000000">
                      <a:alpha val="43137"/>
                    </a:srgbClr>
                  </a:outerShdw>
                </a:effectLst>
              </a:rPr>
              <a:t>終</a:t>
            </a:r>
            <a:endParaRPr kumimoji="1" lang="en-US" altLang="ja-JP" sz="1400" b="1" dirty="0" smtClean="0">
              <a:solidFill>
                <a:schemeClr val="tx1"/>
              </a:solidFill>
              <a:effectLst>
                <a:outerShdw blurRad="38100" dist="38100" dir="2700000" algn="tl">
                  <a:srgbClr val="000000">
                    <a:alpha val="43137"/>
                  </a:srgbClr>
                </a:outerShdw>
              </a:effectLst>
            </a:endParaRPr>
          </a:p>
          <a:p>
            <a:pPr algn="ctr"/>
            <a:r>
              <a:rPr kumimoji="1" lang="ja-JP" altLang="en-US" sz="1400" b="1" dirty="0" smtClean="0">
                <a:solidFill>
                  <a:schemeClr val="tx1"/>
                </a:solidFill>
                <a:effectLst>
                  <a:outerShdw blurRad="38100" dist="38100" dir="2700000" algn="tl">
                    <a:srgbClr val="000000">
                      <a:alpha val="43137"/>
                    </a:srgbClr>
                  </a:outerShdw>
                </a:effectLst>
              </a:rPr>
              <a:t>了</a:t>
            </a:r>
            <a:endParaRPr kumimoji="1" lang="en-US" altLang="ja-JP" sz="1400" b="1" dirty="0" smtClean="0">
              <a:solidFill>
                <a:schemeClr val="tx1"/>
              </a:solidFill>
              <a:effectLst>
                <a:outerShdw blurRad="38100" dist="38100" dir="2700000" algn="tl">
                  <a:srgbClr val="000000">
                    <a:alpha val="43137"/>
                  </a:srgbClr>
                </a:outerShdw>
              </a:effectLst>
            </a:endParaRPr>
          </a:p>
        </p:txBody>
      </p:sp>
      <p:sp>
        <p:nvSpPr>
          <p:cNvPr id="8" name="テキスト ボックス 7"/>
          <p:cNvSpPr txBox="1"/>
          <p:nvPr/>
        </p:nvSpPr>
        <p:spPr>
          <a:xfrm>
            <a:off x="3938716" y="3141101"/>
            <a:ext cx="1330813" cy="338554"/>
          </a:xfrm>
          <a:prstGeom prst="rect">
            <a:avLst/>
          </a:prstGeom>
          <a:noFill/>
        </p:spPr>
        <p:txBody>
          <a:bodyPr wrap="none" rtlCol="0">
            <a:spAutoFit/>
          </a:bodyPr>
          <a:lstStyle/>
          <a:p>
            <a:r>
              <a:rPr lang="en-US" altLang="ja-JP" sz="1600" b="1" dirty="0" smtClean="0">
                <a:effectLst>
                  <a:outerShdw blurRad="38100" dist="38100" dir="2700000" algn="tl">
                    <a:srgbClr val="000000">
                      <a:alpha val="43137"/>
                    </a:srgbClr>
                  </a:outerShdw>
                </a:effectLst>
              </a:rPr>
              <a:t>&lt;</a:t>
            </a:r>
            <a:r>
              <a:rPr lang="ja-JP" altLang="en-US" sz="1600" b="1" dirty="0" smtClean="0">
                <a:effectLst>
                  <a:outerShdw blurRad="38100" dist="38100" dir="2700000" algn="tl">
                    <a:srgbClr val="000000">
                      <a:alpha val="43137"/>
                    </a:srgbClr>
                  </a:outerShdw>
                </a:effectLst>
              </a:rPr>
              <a:t>パターン①</a:t>
            </a:r>
            <a:r>
              <a:rPr lang="en-US" altLang="ja-JP" sz="1600" b="1" dirty="0" smtClean="0">
                <a:effectLst>
                  <a:outerShdw blurRad="38100" dist="38100" dir="2700000" algn="tl">
                    <a:srgbClr val="000000">
                      <a:alpha val="43137"/>
                    </a:srgbClr>
                  </a:outerShdw>
                </a:effectLst>
              </a:rPr>
              <a:t>&gt;</a:t>
            </a:r>
            <a:endParaRPr kumimoji="1" lang="ja-JP" altLang="en-US" sz="1600" b="1" dirty="0">
              <a:effectLst>
                <a:outerShdw blurRad="38100" dist="38100" dir="2700000" algn="tl">
                  <a:srgbClr val="000000">
                    <a:alpha val="43137"/>
                  </a:srgbClr>
                </a:outerShdw>
              </a:effectLst>
            </a:endParaRPr>
          </a:p>
        </p:txBody>
      </p:sp>
      <p:sp>
        <p:nvSpPr>
          <p:cNvPr id="2" name="テキスト ボックス 1"/>
          <p:cNvSpPr txBox="1"/>
          <p:nvPr/>
        </p:nvSpPr>
        <p:spPr>
          <a:xfrm>
            <a:off x="2711783" y="430657"/>
            <a:ext cx="4027966"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2400" dirty="0" smtClean="0"/>
              <a:t>｢</a:t>
            </a:r>
            <a:r>
              <a:rPr kumimoji="1" lang="ja-JP" altLang="en-US" sz="2400" dirty="0" smtClean="0"/>
              <a:t>院内調査</a:t>
            </a:r>
            <a:r>
              <a:rPr kumimoji="1" lang="en-US" altLang="ja-JP" sz="2400" dirty="0" smtClean="0"/>
              <a:t>｣ </a:t>
            </a:r>
            <a:r>
              <a:rPr kumimoji="1" lang="ja-JP" altLang="en-US" sz="2400" dirty="0" smtClean="0"/>
              <a:t>と</a:t>
            </a:r>
            <a:r>
              <a:rPr kumimoji="1" lang="en-US" altLang="ja-JP" sz="2400" dirty="0" smtClean="0"/>
              <a:t> ｢</a:t>
            </a:r>
            <a:r>
              <a:rPr kumimoji="1" lang="ja-JP" altLang="en-US" sz="2400" dirty="0" smtClean="0"/>
              <a:t>センター調査</a:t>
            </a:r>
            <a:r>
              <a:rPr kumimoji="1" lang="en-US" altLang="ja-JP" sz="2400" dirty="0" smtClean="0"/>
              <a:t>｣</a:t>
            </a:r>
            <a:endParaRPr kumimoji="1" lang="ja-JP" altLang="en-US" sz="2400" dirty="0"/>
          </a:p>
        </p:txBody>
      </p:sp>
    </p:spTree>
    <p:extLst>
      <p:ext uri="{BB962C8B-B14F-4D97-AF65-F5344CB8AC3E}">
        <p14:creationId xmlns:p14="http://schemas.microsoft.com/office/powerpoint/2010/main" val="1865350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lum contrast="6000"/>
          </a:blip>
          <a:stretch>
            <a:fillRect/>
          </a:stretch>
        </p:blipFill>
        <p:spPr>
          <a:xfrm>
            <a:off x="583648" y="1433997"/>
            <a:ext cx="8153400" cy="4838700"/>
          </a:xfrm>
          <a:prstGeom prst="rect">
            <a:avLst/>
          </a:prstGeom>
        </p:spPr>
      </p:pic>
      <p:sp>
        <p:nvSpPr>
          <p:cNvPr id="4" name="テキスト ボックス 3"/>
          <p:cNvSpPr txBox="1"/>
          <p:nvPr/>
        </p:nvSpPr>
        <p:spPr>
          <a:xfrm>
            <a:off x="2716696" y="496956"/>
            <a:ext cx="387798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「医療事故（死亡事例）」発生件数調査</a:t>
            </a:r>
            <a:endParaRPr kumimoji="1" lang="ja-JP" altLang="en-US" dirty="0"/>
          </a:p>
        </p:txBody>
      </p:sp>
      <p:sp>
        <p:nvSpPr>
          <p:cNvPr id="5" name="テキスト ボックス 4"/>
          <p:cNvSpPr txBox="1"/>
          <p:nvPr/>
        </p:nvSpPr>
        <p:spPr>
          <a:xfrm>
            <a:off x="5552346" y="935054"/>
            <a:ext cx="335500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1200" dirty="0" smtClean="0"/>
              <a:t>平成</a:t>
            </a:r>
            <a:r>
              <a:rPr kumimoji="1" lang="en-US" altLang="ja-JP" sz="1200" dirty="0" smtClean="0"/>
              <a:t>26</a:t>
            </a:r>
            <a:r>
              <a:rPr kumimoji="1" lang="ja-JP" altLang="en-US" sz="1200" dirty="0" smtClean="0"/>
              <a:t>年</a:t>
            </a:r>
            <a:r>
              <a:rPr kumimoji="1" lang="en-US" altLang="ja-JP" sz="1200" dirty="0" smtClean="0"/>
              <a:t>10</a:t>
            </a:r>
            <a:r>
              <a:rPr kumimoji="1" lang="ja-JP" altLang="en-US" sz="1200" dirty="0" smtClean="0"/>
              <a:t>月、</a:t>
            </a:r>
            <a:r>
              <a:rPr kumimoji="1" lang="en-US" altLang="ja-JP" sz="1200" dirty="0" smtClean="0"/>
              <a:t> </a:t>
            </a:r>
            <a:r>
              <a:rPr kumimoji="1" lang="ja-JP" altLang="en-US" sz="1200" dirty="0" smtClean="0"/>
              <a:t>日本病院会</a:t>
            </a:r>
            <a:r>
              <a:rPr kumimoji="1" lang="en-US" altLang="ja-JP" sz="1200" dirty="0" smtClean="0"/>
              <a:t> </a:t>
            </a:r>
            <a:r>
              <a:rPr kumimoji="1" lang="ja-JP" altLang="en-US" sz="1200" dirty="0" smtClean="0"/>
              <a:t>会員アンケート調査</a:t>
            </a:r>
            <a:endParaRPr kumimoji="1" lang="en-US" altLang="ja-JP" sz="1200" dirty="0" smtClean="0"/>
          </a:p>
          <a:p>
            <a:r>
              <a:rPr lang="ja-JP" altLang="en-US" sz="1200" dirty="0" smtClean="0"/>
              <a:t>日本病院会「医療の安全確保推進委員会」</a:t>
            </a:r>
            <a:endParaRPr kumimoji="1" lang="ja-JP" altLang="en-US" sz="1200" dirty="0"/>
          </a:p>
        </p:txBody>
      </p:sp>
    </p:spTree>
    <p:extLst>
      <p:ext uri="{BB962C8B-B14F-4D97-AF65-F5344CB8AC3E}">
        <p14:creationId xmlns:p14="http://schemas.microsoft.com/office/powerpoint/2010/main" val="30557606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lum bright="-20000" contrast="40000"/>
          </a:blip>
          <a:stretch>
            <a:fillRect/>
          </a:stretch>
        </p:blipFill>
        <p:spPr>
          <a:xfrm>
            <a:off x="330200" y="942009"/>
            <a:ext cx="8470900" cy="4254500"/>
          </a:xfrm>
          <a:prstGeom prst="rect">
            <a:avLst/>
          </a:prstGeom>
          <a:ln>
            <a:noFill/>
          </a:ln>
        </p:spPr>
      </p:pic>
      <p:sp>
        <p:nvSpPr>
          <p:cNvPr id="5" name="テキスト ボックス 4"/>
          <p:cNvSpPr txBox="1"/>
          <p:nvPr/>
        </p:nvSpPr>
        <p:spPr>
          <a:xfrm>
            <a:off x="1855326" y="474873"/>
            <a:ext cx="559902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smtClean="0"/>
              <a:t>全国規模、病床機能別、</a:t>
            </a:r>
            <a:r>
              <a:rPr kumimoji="1" lang="en-US" altLang="ja-JP" dirty="0" smtClean="0"/>
              <a:t> </a:t>
            </a:r>
            <a:r>
              <a:rPr kumimoji="1" lang="ja-JP" altLang="en-US" dirty="0" smtClean="0"/>
              <a:t>「医療事故（死亡事例</a:t>
            </a:r>
            <a:r>
              <a:rPr kumimoji="1" lang="en-US" altLang="ja-JP" dirty="0" smtClean="0"/>
              <a:t>)</a:t>
            </a:r>
            <a:r>
              <a:rPr lang="ja-JP" altLang="en-US" dirty="0" smtClean="0"/>
              <a:t>」</a:t>
            </a:r>
            <a:r>
              <a:rPr lang="en-US" altLang="ja-JP" dirty="0" smtClean="0"/>
              <a:t> </a:t>
            </a:r>
            <a:r>
              <a:rPr lang="ja-JP" altLang="en-US" dirty="0" smtClean="0"/>
              <a:t>件数</a:t>
            </a:r>
            <a:endParaRPr kumimoji="1" lang="ja-JP" altLang="en-US" dirty="0"/>
          </a:p>
        </p:txBody>
      </p:sp>
      <p:sp>
        <p:nvSpPr>
          <p:cNvPr id="3" name="テキスト ボックス 2"/>
          <p:cNvSpPr txBox="1"/>
          <p:nvPr/>
        </p:nvSpPr>
        <p:spPr>
          <a:xfrm>
            <a:off x="757388" y="5382707"/>
            <a:ext cx="8043712" cy="1245469"/>
          </a:xfrm>
          <a:prstGeom prst="rect">
            <a:avLst/>
          </a:prstGeom>
          <a:noFill/>
        </p:spPr>
        <p:txBody>
          <a:bodyPr wrap="square" rtlCol="0">
            <a:spAutoFit/>
          </a:bodyPr>
          <a:lstStyle/>
          <a:p>
            <a:pPr>
              <a:lnSpc>
                <a:spcPct val="110000"/>
              </a:lnSpc>
            </a:pPr>
            <a:r>
              <a:rPr kumimoji="1" lang="ja-JP" altLang="en-US" sz="1600" dirty="0" smtClean="0"/>
              <a:t>全国規模医療事故推計：</a:t>
            </a:r>
            <a:endParaRPr kumimoji="1" lang="en-US" altLang="ja-JP" sz="1600" dirty="0" smtClean="0"/>
          </a:p>
          <a:p>
            <a:r>
              <a:rPr lang="ja-JP" altLang="ja-JP" sz="1600" dirty="0"/>
              <a:t>　</a:t>
            </a:r>
            <a:r>
              <a:rPr lang="ja-JP" altLang="en-US" sz="1600" dirty="0"/>
              <a:t>　</a:t>
            </a:r>
            <a:r>
              <a:rPr lang="en-US" altLang="ja-JP" sz="1600" dirty="0"/>
              <a:t>【</a:t>
            </a:r>
            <a:r>
              <a:rPr lang="ja-JP" altLang="en-US" sz="1600" dirty="0"/>
              <a:t>全国を同一規模とした平均値から算出</a:t>
            </a:r>
            <a:r>
              <a:rPr lang="en-US" altLang="ja-JP" sz="1600" dirty="0"/>
              <a:t>】	</a:t>
            </a:r>
            <a:r>
              <a:rPr lang="en-US" altLang="ja-JP" dirty="0"/>
              <a:t>2,606 </a:t>
            </a:r>
            <a:r>
              <a:rPr lang="ja-JP" altLang="en-US" dirty="0"/>
              <a:t>件／年</a:t>
            </a:r>
            <a:r>
              <a:rPr lang="en-US" altLang="ja-JP" sz="1600" dirty="0"/>
              <a:t>      </a:t>
            </a:r>
            <a:endParaRPr lang="en-US" altLang="ja-JP" sz="1600" dirty="0" smtClean="0"/>
          </a:p>
          <a:p>
            <a:r>
              <a:rPr lang="ja-JP" altLang="ja-JP" sz="1600" dirty="0"/>
              <a:t>　</a:t>
            </a:r>
            <a:r>
              <a:rPr lang="ja-JP" altLang="en-US" sz="1600" dirty="0" smtClean="0"/>
              <a:t>　</a:t>
            </a:r>
            <a:r>
              <a:rPr lang="en-US" altLang="ja-JP" sz="1600" dirty="0" smtClean="0"/>
              <a:t>【</a:t>
            </a:r>
            <a:r>
              <a:rPr lang="ja-JP" altLang="en-US" sz="1600" dirty="0" smtClean="0"/>
              <a:t>病床規模別発生件数の合計から算出</a:t>
            </a:r>
            <a:r>
              <a:rPr lang="en-US" altLang="ja-JP" sz="1600" dirty="0" smtClean="0"/>
              <a:t>】	</a:t>
            </a:r>
            <a:r>
              <a:rPr lang="en-US" altLang="ja-JP" dirty="0" smtClean="0"/>
              <a:t>1,225 </a:t>
            </a:r>
            <a:r>
              <a:rPr lang="ja-JP" altLang="en-US" dirty="0" smtClean="0"/>
              <a:t>件／年</a:t>
            </a:r>
            <a:endParaRPr lang="en-US" altLang="ja-JP" dirty="0" smtClean="0"/>
          </a:p>
          <a:p>
            <a:pPr>
              <a:lnSpc>
                <a:spcPct val="140000"/>
              </a:lnSpc>
            </a:pPr>
            <a:r>
              <a:rPr lang="ja-JP" altLang="ja-JP" sz="1600" dirty="0" smtClean="0"/>
              <a:t>　</a:t>
            </a:r>
            <a:r>
              <a:rPr lang="en-US" altLang="ja-JP" sz="1600" dirty="0" smtClean="0"/>
              <a:t>☆ </a:t>
            </a:r>
            <a:r>
              <a:rPr lang="ja-JP" altLang="en-US" sz="1600" dirty="0" smtClean="0"/>
              <a:t>病床規模の大きな病院の方が、病床当たりの事故件数が高いことを意味する</a:t>
            </a:r>
            <a:endParaRPr kumimoji="1" lang="ja-JP" altLang="en-US" sz="1600" dirty="0"/>
          </a:p>
        </p:txBody>
      </p:sp>
      <p:cxnSp>
        <p:nvCxnSpPr>
          <p:cNvPr id="6" name="直線コネクタ 5"/>
          <p:cNvCxnSpPr/>
          <p:nvPr/>
        </p:nvCxnSpPr>
        <p:spPr>
          <a:xfrm>
            <a:off x="5033715" y="5243113"/>
            <a:ext cx="2260511" cy="0"/>
          </a:xfrm>
          <a:prstGeom prst="line">
            <a:avLst/>
          </a:prstGeom>
          <a:ln>
            <a:solidFill>
              <a:srgbClr val="A0CA4A"/>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flipH="1">
            <a:off x="6303795" y="5243113"/>
            <a:ext cx="186434" cy="582328"/>
          </a:xfrm>
          <a:prstGeom prst="line">
            <a:avLst/>
          </a:prstGeom>
          <a:ln>
            <a:solidFill>
              <a:srgbClr val="A0CA4A"/>
            </a:solidFill>
          </a:ln>
        </p:spPr>
        <p:style>
          <a:lnRef idx="2">
            <a:schemeClr val="accent1"/>
          </a:lnRef>
          <a:fillRef idx="0">
            <a:schemeClr val="accent1"/>
          </a:fillRef>
          <a:effectRef idx="1">
            <a:schemeClr val="accent1"/>
          </a:effectRef>
          <a:fontRef idx="minor">
            <a:schemeClr val="tx1"/>
          </a:fontRef>
        </p:style>
      </p:cxnSp>
      <p:sp>
        <p:nvSpPr>
          <p:cNvPr id="9" name="フリーフォーム 8"/>
          <p:cNvSpPr/>
          <p:nvPr/>
        </p:nvSpPr>
        <p:spPr>
          <a:xfrm>
            <a:off x="7783615" y="2877767"/>
            <a:ext cx="815649" cy="2376780"/>
          </a:xfrm>
          <a:custGeom>
            <a:avLst/>
            <a:gdLst>
              <a:gd name="connsiteX0" fmla="*/ 815649 w 815649"/>
              <a:gd name="connsiteY0" fmla="*/ 0 h 2469987"/>
              <a:gd name="connsiteX1" fmla="*/ 803997 w 815649"/>
              <a:gd name="connsiteY1" fmla="*/ 2469987 h 2469987"/>
              <a:gd name="connsiteX2" fmla="*/ 0 w 815649"/>
              <a:gd name="connsiteY2" fmla="*/ 2458336 h 2469987"/>
            </a:gdLst>
            <a:ahLst/>
            <a:cxnLst>
              <a:cxn ang="0">
                <a:pos x="connsiteX0" y="connsiteY0"/>
              </a:cxn>
              <a:cxn ang="0">
                <a:pos x="connsiteX1" y="connsiteY1"/>
              </a:cxn>
              <a:cxn ang="0">
                <a:pos x="connsiteX2" y="connsiteY2"/>
              </a:cxn>
            </a:cxnLst>
            <a:rect l="l" t="t" r="r" b="b"/>
            <a:pathLst>
              <a:path w="815649" h="2469987">
                <a:moveTo>
                  <a:pt x="815649" y="0"/>
                </a:moveTo>
                <a:lnTo>
                  <a:pt x="803997" y="2469987"/>
                </a:lnTo>
                <a:lnTo>
                  <a:pt x="0" y="245833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1" name="直線コネクタ 10"/>
          <p:cNvCxnSpPr/>
          <p:nvPr/>
        </p:nvCxnSpPr>
        <p:spPr>
          <a:xfrm flipH="1">
            <a:off x="6327101" y="5254547"/>
            <a:ext cx="2004164" cy="8388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463984" y="5207943"/>
            <a:ext cx="1772841" cy="292388"/>
          </a:xfrm>
          <a:prstGeom prst="rect">
            <a:avLst/>
          </a:prstGeom>
          <a:noFill/>
        </p:spPr>
        <p:txBody>
          <a:bodyPr wrap="none" rtlCol="0">
            <a:spAutoFit/>
          </a:bodyPr>
          <a:lstStyle/>
          <a:p>
            <a:pPr>
              <a:lnSpc>
                <a:spcPct val="110000"/>
              </a:lnSpc>
            </a:pPr>
            <a:r>
              <a:rPr lang="en-US" altLang="ja-JP" sz="1200" dirty="0"/>
              <a:t>( 0.3051 X 8,540 = 2,606 )</a:t>
            </a:r>
          </a:p>
        </p:txBody>
      </p:sp>
      <p:cxnSp>
        <p:nvCxnSpPr>
          <p:cNvPr id="14" name="直線コネクタ 13"/>
          <p:cNvCxnSpPr/>
          <p:nvPr/>
        </p:nvCxnSpPr>
        <p:spPr>
          <a:xfrm>
            <a:off x="4952151" y="6244872"/>
            <a:ext cx="129338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9963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二等辺三角形 41"/>
          <p:cNvSpPr/>
          <p:nvPr/>
        </p:nvSpPr>
        <p:spPr>
          <a:xfrm>
            <a:off x="1523870" y="1981052"/>
            <a:ext cx="6260030" cy="2904685"/>
          </a:xfrm>
          <a:prstGeom prst="triangle">
            <a:avLst>
              <a:gd name="adj" fmla="val 49758"/>
            </a:avLst>
          </a:prstGeom>
          <a:noFill/>
          <a:ln w="342900">
            <a:solidFill>
              <a:srgbClr val="9DBC46"/>
            </a:solidFill>
          </a:ln>
          <a:effectLst>
            <a:outerShdw blurRad="43180" dist="23000" dir="1320000" rotWithShape="0">
              <a:srgbClr val="000000">
                <a:alpha val="6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a:off x="1010882" y="2010392"/>
            <a:ext cx="6726839" cy="3063553"/>
          </a:xfrm>
          <a:prstGeom prst="triangle">
            <a:avLst/>
          </a:prstGeom>
          <a:gradFill flip="none" rotWithShape="1">
            <a:gsLst>
              <a:gs pos="4000">
                <a:schemeClr val="bg1">
                  <a:alpha val="0"/>
                </a:schemeClr>
              </a:gs>
              <a:gs pos="61000">
                <a:schemeClr val="bg1">
                  <a:alpha val="91000"/>
                </a:schemeClr>
              </a:gs>
            </a:gsLst>
            <a:lin ang="8280000" scaled="0"/>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対角する 2 つの角を丸めた四角形 4"/>
          <p:cNvSpPr/>
          <p:nvPr/>
        </p:nvSpPr>
        <p:spPr>
          <a:xfrm>
            <a:off x="3649089" y="3183567"/>
            <a:ext cx="1912966" cy="1448762"/>
          </a:xfrm>
          <a:prstGeom prst="round2DiagRect">
            <a:avLst>
              <a:gd name="adj1" fmla="val 16667"/>
              <a:gd name="adj2" fmla="val 0"/>
            </a:avLst>
          </a:prstGeom>
          <a:solidFill>
            <a:schemeClr val="bg2"/>
          </a:solidFill>
          <a:ln w="3810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94769" y="3193301"/>
            <a:ext cx="1802903" cy="400110"/>
          </a:xfrm>
          <a:prstGeom prst="rect">
            <a:avLst/>
          </a:prstGeom>
          <a:noFill/>
        </p:spPr>
        <p:txBody>
          <a:bodyPr wrap="square" rtlCol="0">
            <a:spAutoFit/>
          </a:bodyPr>
          <a:lstStyle/>
          <a:p>
            <a:r>
              <a:rPr kumimoji="1" lang="ja-JP" altLang="en-US" sz="2000" dirty="0" smtClean="0"/>
              <a:t>当該医療機関</a:t>
            </a:r>
            <a:endParaRPr kumimoji="1" lang="ja-JP" altLang="en-US" sz="2000" dirty="0"/>
          </a:p>
        </p:txBody>
      </p:sp>
      <p:sp>
        <p:nvSpPr>
          <p:cNvPr id="8" name="直方体 7"/>
          <p:cNvSpPr/>
          <p:nvPr/>
        </p:nvSpPr>
        <p:spPr>
          <a:xfrm>
            <a:off x="4858730" y="3883630"/>
            <a:ext cx="448038" cy="570231"/>
          </a:xfrm>
          <a:prstGeom prst="cube">
            <a:avLst>
              <a:gd name="adj" fmla="val 36191"/>
            </a:avLst>
          </a:prstGeom>
          <a:ln>
            <a:solidFill>
              <a:srgbClr val="000090"/>
            </a:solidFill>
            <a:prstDash val="dash"/>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476469" y="3558483"/>
            <a:ext cx="1006349" cy="244788"/>
          </a:xfrm>
          <a:prstGeom prst="rect">
            <a:avLst/>
          </a:prstGeom>
          <a:noFill/>
        </p:spPr>
        <p:txBody>
          <a:bodyPr wrap="none" rtlCol="0">
            <a:spAutoFit/>
          </a:bodyPr>
          <a:lstStyle/>
          <a:p>
            <a:r>
              <a:rPr kumimoji="1" lang="ja-JP" altLang="en-US" sz="1050" dirty="0" smtClean="0"/>
              <a:t>院長、　担当医</a:t>
            </a:r>
            <a:endParaRPr kumimoji="1" lang="ja-JP" altLang="en-US" sz="1050" dirty="0"/>
          </a:p>
        </p:txBody>
      </p:sp>
      <p:sp>
        <p:nvSpPr>
          <p:cNvPr id="10" name="テキスト ボックス 9"/>
          <p:cNvSpPr txBox="1"/>
          <p:nvPr/>
        </p:nvSpPr>
        <p:spPr>
          <a:xfrm>
            <a:off x="3938932" y="4034824"/>
            <a:ext cx="1210588" cy="338554"/>
          </a:xfrm>
          <a:prstGeom prst="rect">
            <a:avLst/>
          </a:prstGeom>
          <a:noFill/>
        </p:spPr>
        <p:txBody>
          <a:bodyPr wrap="none" rtlCol="0">
            <a:spAutoFit/>
          </a:bodyPr>
          <a:lstStyle/>
          <a:p>
            <a:r>
              <a:rPr kumimoji="1" lang="ja-JP" altLang="en-US" sz="1600" b="1" dirty="0" smtClean="0">
                <a:effectLst>
                  <a:outerShdw blurRad="44450" dist="12700" dir="3900000" algn="tl" rotWithShape="0">
                    <a:schemeClr val="bg1">
                      <a:alpha val="93000"/>
                    </a:schemeClr>
                  </a:outerShdw>
                </a:effectLst>
              </a:rPr>
              <a:t>院内調査委</a:t>
            </a:r>
            <a:endParaRPr kumimoji="1" lang="ja-JP" altLang="en-US" sz="1600" b="1" dirty="0">
              <a:effectLst>
                <a:outerShdw blurRad="44450" dist="12700" dir="3900000" algn="tl" rotWithShape="0">
                  <a:schemeClr val="bg1">
                    <a:alpha val="93000"/>
                  </a:schemeClr>
                </a:outerShdw>
              </a:effectLst>
            </a:endParaRPr>
          </a:p>
        </p:txBody>
      </p:sp>
      <p:sp>
        <p:nvSpPr>
          <p:cNvPr id="11" name="テキスト ボックス 10"/>
          <p:cNvSpPr txBox="1"/>
          <p:nvPr/>
        </p:nvSpPr>
        <p:spPr>
          <a:xfrm>
            <a:off x="2774985" y="393604"/>
            <a:ext cx="3661178"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2000" dirty="0" smtClean="0"/>
              <a:t>現在の</a:t>
            </a:r>
            <a:r>
              <a:rPr lang="en-US" altLang="en-US" sz="2000" dirty="0" smtClean="0"/>
              <a:t>モデル事業</a:t>
            </a:r>
            <a:r>
              <a:rPr lang="ja-JP" altLang="en-US" sz="2000" dirty="0" smtClean="0"/>
              <a:t>における連携</a:t>
            </a:r>
            <a:endParaRPr kumimoji="1" lang="ja-JP" altLang="en-US" sz="2000" dirty="0"/>
          </a:p>
        </p:txBody>
      </p:sp>
      <p:sp>
        <p:nvSpPr>
          <p:cNvPr id="12" name="テキスト ボックス 11"/>
          <p:cNvSpPr txBox="1"/>
          <p:nvPr/>
        </p:nvSpPr>
        <p:spPr>
          <a:xfrm>
            <a:off x="4025926" y="1770891"/>
            <a:ext cx="1159292" cy="276999"/>
          </a:xfrm>
          <a:prstGeom prst="rect">
            <a:avLst/>
          </a:prstGeom>
          <a:ln>
            <a:solidFill>
              <a:srgbClr val="008000"/>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sz="1200" dirty="0" smtClean="0"/>
              <a:t>地域</a:t>
            </a:r>
            <a:r>
              <a:rPr kumimoji="1" lang="en-US" altLang="ja-JP" sz="1200" dirty="0" smtClean="0"/>
              <a:t> </a:t>
            </a:r>
            <a:r>
              <a:rPr kumimoji="1" lang="ja-JP" altLang="en-US" sz="1200" dirty="0" smtClean="0"/>
              <a:t>調整医師</a:t>
            </a:r>
            <a:endParaRPr kumimoji="1" lang="ja-JP" altLang="en-US" sz="1200" dirty="0"/>
          </a:p>
        </p:txBody>
      </p:sp>
      <p:sp>
        <p:nvSpPr>
          <p:cNvPr id="13" name="テキスト ボックス 12"/>
          <p:cNvSpPr txBox="1"/>
          <p:nvPr/>
        </p:nvSpPr>
        <p:spPr>
          <a:xfrm>
            <a:off x="3885213" y="2383384"/>
            <a:ext cx="1440719" cy="369332"/>
          </a:xfrm>
          <a:prstGeom prst="rect">
            <a:avLst/>
          </a:prstGeom>
          <a:noFill/>
          <a:ln>
            <a:noFill/>
          </a:ln>
        </p:spPr>
        <p:txBody>
          <a:bodyPr wrap="none" rtlCol="0">
            <a:spAutoFit/>
          </a:bodyPr>
          <a:lstStyle/>
          <a:p>
            <a:r>
              <a:rPr kumimoji="1" lang="en-US" altLang="ja-JP" dirty="0" smtClean="0">
                <a:solidFill>
                  <a:srgbClr val="004E00"/>
                </a:solidFill>
              </a:rPr>
              <a:t>【</a:t>
            </a:r>
            <a:r>
              <a:rPr kumimoji="1" lang="ja-JP" altLang="en-US" dirty="0" smtClean="0">
                <a:solidFill>
                  <a:srgbClr val="004E00"/>
                </a:solidFill>
              </a:rPr>
              <a:t>相談</a:t>
            </a:r>
            <a:r>
              <a:rPr kumimoji="1" lang="en-US" altLang="ja-JP" dirty="0" smtClean="0">
                <a:solidFill>
                  <a:srgbClr val="004E00"/>
                </a:solidFill>
              </a:rPr>
              <a:t>･</a:t>
            </a:r>
            <a:r>
              <a:rPr kumimoji="1" lang="ja-JP" altLang="en-US" dirty="0" smtClean="0">
                <a:solidFill>
                  <a:srgbClr val="004E00"/>
                </a:solidFill>
              </a:rPr>
              <a:t>助言</a:t>
            </a:r>
            <a:r>
              <a:rPr kumimoji="1" lang="en-US" altLang="ja-JP" dirty="0" smtClean="0">
                <a:solidFill>
                  <a:srgbClr val="004E00"/>
                </a:solidFill>
              </a:rPr>
              <a:t>】</a:t>
            </a:r>
          </a:p>
        </p:txBody>
      </p:sp>
      <p:sp>
        <p:nvSpPr>
          <p:cNvPr id="14" name="テキスト ボックス 13"/>
          <p:cNvSpPr txBox="1"/>
          <p:nvPr/>
        </p:nvSpPr>
        <p:spPr>
          <a:xfrm>
            <a:off x="4166991" y="2695630"/>
            <a:ext cx="877163" cy="369332"/>
          </a:xfrm>
          <a:prstGeom prst="rect">
            <a:avLst/>
          </a:prstGeom>
          <a:noFill/>
        </p:spPr>
        <p:txBody>
          <a:bodyPr wrap="none" rtlCol="0">
            <a:spAutoFit/>
          </a:bodyPr>
          <a:lstStyle/>
          <a:p>
            <a:r>
              <a:rPr kumimoji="1" lang="en-US" altLang="ja-JP" dirty="0" smtClean="0">
                <a:solidFill>
                  <a:srgbClr val="FF0000"/>
                </a:solidFill>
              </a:rPr>
              <a:t>【</a:t>
            </a:r>
            <a:r>
              <a:rPr kumimoji="1" lang="ja-JP" altLang="en-US" dirty="0" smtClean="0">
                <a:solidFill>
                  <a:srgbClr val="FF0000"/>
                </a:solidFill>
              </a:rPr>
              <a:t>調査</a:t>
            </a:r>
            <a:r>
              <a:rPr lang="en-US" altLang="ja-JP" dirty="0" smtClean="0">
                <a:solidFill>
                  <a:srgbClr val="FF0000"/>
                </a:solidFill>
              </a:rPr>
              <a:t>】</a:t>
            </a:r>
            <a:endParaRPr kumimoji="1" lang="ja-JP" altLang="en-US" dirty="0">
              <a:solidFill>
                <a:srgbClr val="FF0000"/>
              </a:solidFill>
            </a:endParaRPr>
          </a:p>
        </p:txBody>
      </p:sp>
      <p:sp>
        <p:nvSpPr>
          <p:cNvPr id="15" name="テキスト ボックス 14"/>
          <p:cNvSpPr txBox="1"/>
          <p:nvPr/>
        </p:nvSpPr>
        <p:spPr>
          <a:xfrm>
            <a:off x="5662985" y="4347715"/>
            <a:ext cx="877163" cy="369332"/>
          </a:xfrm>
          <a:prstGeom prst="rect">
            <a:avLst/>
          </a:prstGeom>
          <a:noFill/>
        </p:spPr>
        <p:txBody>
          <a:bodyPr wrap="none" rtlCol="0">
            <a:spAutoFit/>
          </a:bodyPr>
          <a:lstStyle/>
          <a:p>
            <a:r>
              <a:rPr kumimoji="1" lang="en-US" altLang="ja-JP" dirty="0" smtClean="0">
                <a:solidFill>
                  <a:srgbClr val="000090"/>
                </a:solidFill>
              </a:rPr>
              <a:t>【</a:t>
            </a:r>
            <a:r>
              <a:rPr kumimoji="1" lang="ja-JP" altLang="en-US" dirty="0" smtClean="0">
                <a:solidFill>
                  <a:srgbClr val="000090"/>
                </a:solidFill>
              </a:rPr>
              <a:t>評価</a:t>
            </a:r>
            <a:r>
              <a:rPr kumimoji="1" lang="en-US" altLang="ja-JP" dirty="0" smtClean="0">
                <a:solidFill>
                  <a:srgbClr val="000090"/>
                </a:solidFill>
              </a:rPr>
              <a:t>】</a:t>
            </a:r>
            <a:endParaRPr kumimoji="1" lang="ja-JP" altLang="en-US" dirty="0">
              <a:solidFill>
                <a:srgbClr val="000090"/>
              </a:solidFill>
            </a:endParaRPr>
          </a:p>
        </p:txBody>
      </p:sp>
      <p:sp>
        <p:nvSpPr>
          <p:cNvPr id="18" name="テキスト ボックス 17"/>
          <p:cNvSpPr txBox="1"/>
          <p:nvPr/>
        </p:nvSpPr>
        <p:spPr>
          <a:xfrm>
            <a:off x="3589910" y="1353338"/>
            <a:ext cx="2031325" cy="369332"/>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ja-JP" altLang="en-US" dirty="0" smtClean="0">
                <a:solidFill>
                  <a:srgbClr val="000090"/>
                </a:solidFill>
              </a:rPr>
              <a:t>医療安全調査機構</a:t>
            </a:r>
            <a:endParaRPr lang="en-US" altLang="ja-JP" dirty="0">
              <a:solidFill>
                <a:srgbClr val="000090"/>
              </a:solidFill>
            </a:endParaRPr>
          </a:p>
        </p:txBody>
      </p:sp>
      <p:sp>
        <p:nvSpPr>
          <p:cNvPr id="19" name="正方形/長方形 18"/>
          <p:cNvSpPr/>
          <p:nvPr/>
        </p:nvSpPr>
        <p:spPr>
          <a:xfrm>
            <a:off x="3953167" y="2069312"/>
            <a:ext cx="1304810" cy="323636"/>
          </a:xfrm>
          <a:prstGeom prst="rect">
            <a:avLst/>
          </a:prstGeom>
          <a:ln w="12700"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t>担当調整看護師</a:t>
            </a:r>
            <a:endParaRPr lang="ja-JP" altLang="en-US" sz="1200" dirty="0"/>
          </a:p>
        </p:txBody>
      </p:sp>
      <p:cxnSp>
        <p:nvCxnSpPr>
          <p:cNvPr id="31" name="直線コネクタ 30"/>
          <p:cNvCxnSpPr/>
          <p:nvPr/>
        </p:nvCxnSpPr>
        <p:spPr>
          <a:xfrm>
            <a:off x="6406657" y="940205"/>
            <a:ext cx="46852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35774" y="1696273"/>
            <a:ext cx="2813992" cy="830997"/>
          </a:xfrm>
          <a:prstGeom prst="rect">
            <a:avLst/>
          </a:prstGeom>
          <a:noFill/>
          <a:ln w="38100" cmpd="sng">
            <a:solidFill>
              <a:srgbClr val="FF0000"/>
            </a:solidFill>
          </a:ln>
        </p:spPr>
        <p:txBody>
          <a:bodyPr wrap="none" rtlCol="0">
            <a:spAutoFit/>
          </a:bodyPr>
          <a:lstStyle/>
          <a:p>
            <a:pPr algn="ctr"/>
            <a:r>
              <a:rPr kumimoji="1" lang="ja-JP" altLang="en-US" sz="2400" dirty="0" smtClean="0"/>
              <a:t>第三者性を重視した</a:t>
            </a:r>
            <a:endParaRPr kumimoji="1" lang="en-US" altLang="ja-JP" sz="2400" dirty="0" smtClean="0"/>
          </a:p>
          <a:p>
            <a:pPr algn="ctr"/>
            <a:r>
              <a:rPr kumimoji="1" lang="ja-JP" altLang="en-US" sz="2400" dirty="0" smtClean="0"/>
              <a:t>調査</a:t>
            </a:r>
            <a:r>
              <a:rPr kumimoji="1" lang="en-US" altLang="ja-JP" sz="2400" dirty="0" smtClean="0"/>
              <a:t>･</a:t>
            </a:r>
            <a:r>
              <a:rPr kumimoji="1" lang="ja-JP" altLang="en-US" sz="2400" dirty="0" smtClean="0"/>
              <a:t>評価</a:t>
            </a:r>
            <a:endParaRPr kumimoji="1" lang="ja-JP" altLang="en-US" sz="2400" dirty="0"/>
          </a:p>
        </p:txBody>
      </p:sp>
      <p:sp>
        <p:nvSpPr>
          <p:cNvPr id="34" name="テキスト ボックス 33"/>
          <p:cNvSpPr txBox="1"/>
          <p:nvPr/>
        </p:nvSpPr>
        <p:spPr>
          <a:xfrm>
            <a:off x="2706215" y="5370295"/>
            <a:ext cx="1107996" cy="369332"/>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t>病院団体</a:t>
            </a:r>
            <a:endParaRPr kumimoji="1" lang="ja-JP" altLang="en-US" dirty="0"/>
          </a:p>
        </p:txBody>
      </p:sp>
      <p:sp>
        <p:nvSpPr>
          <p:cNvPr id="39" name="テキスト ボックス 38"/>
          <p:cNvSpPr txBox="1"/>
          <p:nvPr/>
        </p:nvSpPr>
        <p:spPr>
          <a:xfrm>
            <a:off x="6866485" y="784131"/>
            <a:ext cx="1944763" cy="461665"/>
          </a:xfrm>
          <a:prstGeom prst="rect">
            <a:avLst/>
          </a:prstGeom>
          <a:noFill/>
        </p:spPr>
        <p:txBody>
          <a:bodyPr wrap="none" rtlCol="0">
            <a:spAutoFit/>
          </a:bodyPr>
          <a:lstStyle/>
          <a:p>
            <a:r>
              <a:rPr kumimoji="1" lang="ja-JP" altLang="en-US" sz="1200" dirty="0" smtClean="0"/>
              <a:t>：</a:t>
            </a:r>
            <a:r>
              <a:rPr kumimoji="1" lang="en-US" altLang="ja-JP" sz="1200" dirty="0" smtClean="0"/>
              <a:t> </a:t>
            </a:r>
            <a:r>
              <a:rPr kumimoji="1" lang="ja-JP" altLang="en-US" sz="1200" dirty="0" smtClean="0"/>
              <a:t>医療事故調査に</a:t>
            </a:r>
            <a:endParaRPr kumimoji="1" lang="en-US" altLang="ja-JP" sz="1200" dirty="0" smtClean="0"/>
          </a:p>
          <a:p>
            <a:r>
              <a:rPr lang="ja-JP" altLang="ja-JP" sz="1200" dirty="0"/>
              <a:t>　</a:t>
            </a:r>
            <a:r>
              <a:rPr lang="ja-JP" altLang="en-US" sz="1200" dirty="0" smtClean="0"/>
              <a:t>　　関与の多い職種・</a:t>
            </a:r>
            <a:r>
              <a:rPr kumimoji="1" lang="ja-JP" altLang="en-US" sz="1200" dirty="0" smtClean="0"/>
              <a:t>団体</a:t>
            </a:r>
            <a:endParaRPr kumimoji="1" lang="ja-JP" altLang="en-US" sz="1200" dirty="0"/>
          </a:p>
        </p:txBody>
      </p:sp>
      <p:sp>
        <p:nvSpPr>
          <p:cNvPr id="32" name="正方形/長方形 31"/>
          <p:cNvSpPr/>
          <p:nvPr/>
        </p:nvSpPr>
        <p:spPr>
          <a:xfrm>
            <a:off x="633790" y="3644952"/>
            <a:ext cx="1884680" cy="52690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t>職能団体</a:t>
            </a:r>
          </a:p>
        </p:txBody>
      </p:sp>
      <p:sp>
        <p:nvSpPr>
          <p:cNvPr id="37" name="正方形/長方形 36"/>
          <p:cNvSpPr/>
          <p:nvPr/>
        </p:nvSpPr>
        <p:spPr>
          <a:xfrm>
            <a:off x="6409187" y="3644952"/>
            <a:ext cx="1915552" cy="52690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t>学術団体</a:t>
            </a:r>
          </a:p>
        </p:txBody>
      </p:sp>
      <p:sp>
        <p:nvSpPr>
          <p:cNvPr id="40" name="テキスト ボックス 39"/>
          <p:cNvSpPr txBox="1"/>
          <p:nvPr/>
        </p:nvSpPr>
        <p:spPr>
          <a:xfrm>
            <a:off x="6270870" y="1602767"/>
            <a:ext cx="1826141" cy="338554"/>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1600" dirty="0" smtClean="0"/>
              <a:t>医療安全領域団体</a:t>
            </a:r>
            <a:endParaRPr kumimoji="1" lang="en-US" altLang="ja-JP" sz="1600" dirty="0" smtClean="0"/>
          </a:p>
        </p:txBody>
      </p:sp>
      <p:sp>
        <p:nvSpPr>
          <p:cNvPr id="2" name="正方形/長方形 1"/>
          <p:cNvSpPr/>
          <p:nvPr/>
        </p:nvSpPr>
        <p:spPr>
          <a:xfrm>
            <a:off x="742328" y="4225030"/>
            <a:ext cx="1758771" cy="2030548"/>
          </a:xfrm>
          <a:prstGeom prst="rect">
            <a:avLst/>
          </a:prstGeom>
          <a:solidFill>
            <a:srgbClr val="DDD9C3"/>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60919" y="4218097"/>
            <a:ext cx="1740180" cy="2037481"/>
          </a:xfrm>
          <a:prstGeom prst="rect">
            <a:avLst/>
          </a:prstGeom>
          <a:noFill/>
        </p:spPr>
        <p:txBody>
          <a:bodyPr wrap="none" rtlCol="0">
            <a:spAutoFit/>
          </a:bodyPr>
          <a:lstStyle/>
          <a:p>
            <a:r>
              <a:rPr kumimoji="1" lang="ja-JP" altLang="en-US" sz="1600" dirty="0" smtClean="0"/>
              <a:t>日本医師会</a:t>
            </a:r>
            <a:endParaRPr kumimoji="1" lang="en-US" altLang="ja-JP" sz="1600" dirty="0" smtClean="0"/>
          </a:p>
          <a:p>
            <a:pPr>
              <a:lnSpc>
                <a:spcPct val="120000"/>
              </a:lnSpc>
            </a:pPr>
            <a:r>
              <a:rPr lang="ja-JP" altLang="en-US" sz="1600" dirty="0" smtClean="0"/>
              <a:t>日本看護協会</a:t>
            </a:r>
            <a:endParaRPr lang="en-US" altLang="ja-JP" sz="1600" dirty="0" smtClean="0"/>
          </a:p>
          <a:p>
            <a:pPr>
              <a:lnSpc>
                <a:spcPct val="120000"/>
              </a:lnSpc>
            </a:pPr>
            <a:r>
              <a:rPr kumimoji="1" lang="ja-JP" altLang="en-US" sz="1600" dirty="0" smtClean="0"/>
              <a:t>日本薬剤師会</a:t>
            </a:r>
            <a:endParaRPr kumimoji="1" lang="en-US" altLang="ja-JP" sz="1600" dirty="0" smtClean="0"/>
          </a:p>
          <a:p>
            <a:pPr>
              <a:lnSpc>
                <a:spcPct val="120000"/>
              </a:lnSpc>
            </a:pPr>
            <a:r>
              <a:rPr lang="ja-JP" altLang="en-US" sz="1600" dirty="0"/>
              <a:t>歯科</a:t>
            </a:r>
            <a:r>
              <a:rPr lang="ja-JP" altLang="en-US" sz="1600" dirty="0" smtClean="0"/>
              <a:t>医師会</a:t>
            </a:r>
            <a:endParaRPr lang="en-US" altLang="ja-JP" sz="1600" dirty="0" smtClean="0"/>
          </a:p>
          <a:p>
            <a:pPr>
              <a:lnSpc>
                <a:spcPct val="120000"/>
              </a:lnSpc>
            </a:pPr>
            <a:r>
              <a:rPr lang="ja-JP" altLang="en-US" sz="1600" dirty="0" smtClean="0"/>
              <a:t>助産師会</a:t>
            </a:r>
            <a:endParaRPr lang="en-US" altLang="ja-JP" sz="1600" dirty="0"/>
          </a:p>
          <a:p>
            <a:pPr>
              <a:lnSpc>
                <a:spcPct val="140000"/>
              </a:lnSpc>
            </a:pPr>
            <a:r>
              <a:rPr kumimoji="1" lang="en-US" altLang="ja-JP" sz="1400" dirty="0" smtClean="0"/>
              <a:t>ME</a:t>
            </a:r>
            <a:r>
              <a:rPr kumimoji="1" lang="ja-JP" altLang="en-US" sz="1400" dirty="0" smtClean="0"/>
              <a:t>、</a:t>
            </a:r>
            <a:r>
              <a:rPr lang="ja-JP" altLang="en-US" sz="1400" dirty="0" smtClean="0"/>
              <a:t>検査技師</a:t>
            </a:r>
            <a:endParaRPr lang="en-US" altLang="ja-JP" sz="1400" dirty="0" smtClean="0"/>
          </a:p>
          <a:p>
            <a:r>
              <a:rPr kumimoji="1" lang="ja-JP" altLang="en-US" sz="1400" dirty="0" smtClean="0"/>
              <a:t>診療情報管理士</a:t>
            </a:r>
            <a:r>
              <a:rPr lang="ja-JP" altLang="en-US" sz="1400" dirty="0" smtClean="0"/>
              <a:t>、他</a:t>
            </a:r>
            <a:endParaRPr kumimoji="1" lang="en-US" altLang="ja-JP" sz="1400" dirty="0" smtClean="0"/>
          </a:p>
        </p:txBody>
      </p:sp>
      <p:sp>
        <p:nvSpPr>
          <p:cNvPr id="41" name="正方形/長方形 40"/>
          <p:cNvSpPr/>
          <p:nvPr/>
        </p:nvSpPr>
        <p:spPr>
          <a:xfrm>
            <a:off x="6520312" y="4225030"/>
            <a:ext cx="2267477" cy="1653009"/>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551279" y="4218097"/>
            <a:ext cx="2236510" cy="1678408"/>
          </a:xfrm>
          <a:prstGeom prst="rect">
            <a:avLst/>
          </a:prstGeom>
          <a:noFill/>
        </p:spPr>
        <p:txBody>
          <a:bodyPr wrap="none" rtlCol="0">
            <a:spAutoFit/>
          </a:bodyPr>
          <a:lstStyle/>
          <a:p>
            <a:r>
              <a:rPr kumimoji="1" lang="ja-JP" altLang="en-US" sz="1600" dirty="0" smtClean="0"/>
              <a:t>日本医学会</a:t>
            </a:r>
            <a:endParaRPr kumimoji="1" lang="en-US" altLang="ja-JP" sz="1600" dirty="0" smtClean="0"/>
          </a:p>
          <a:p>
            <a:pPr>
              <a:lnSpc>
                <a:spcPct val="120000"/>
              </a:lnSpc>
            </a:pPr>
            <a:r>
              <a:rPr lang="ja-JP" altLang="ja-JP" sz="1600" dirty="0"/>
              <a:t>　</a:t>
            </a:r>
            <a:r>
              <a:rPr lang="ja-JP" altLang="en-US" sz="1400" dirty="0" smtClean="0"/>
              <a:t>・基本領域</a:t>
            </a:r>
            <a:r>
              <a:rPr lang="en-US" altLang="ja-JP" sz="1400" dirty="0" smtClean="0"/>
              <a:t>19</a:t>
            </a:r>
          </a:p>
          <a:p>
            <a:r>
              <a:rPr kumimoji="1" lang="ja-JP" altLang="ja-JP" sz="1400" dirty="0"/>
              <a:t>　</a:t>
            </a:r>
            <a:r>
              <a:rPr kumimoji="1" lang="ja-JP" altLang="en-US" sz="1400" dirty="0" smtClean="0"/>
              <a:t>・ｻﾌﾞｽﾍﾟｼｬﾘﾃｨ</a:t>
            </a:r>
            <a:r>
              <a:rPr kumimoji="1" lang="en-US" altLang="ja-JP" sz="1400" dirty="0" smtClean="0"/>
              <a:t>18</a:t>
            </a:r>
          </a:p>
          <a:p>
            <a:r>
              <a:rPr lang="ja-JP" altLang="en-US" sz="1600" dirty="0"/>
              <a:t>日本看護系学会協</a:t>
            </a:r>
            <a:r>
              <a:rPr lang="ja-JP" altLang="en-US" sz="1600" dirty="0" smtClean="0"/>
              <a:t>議会</a:t>
            </a:r>
            <a:endParaRPr lang="en-US" altLang="ja-JP" sz="1600" dirty="0" smtClean="0"/>
          </a:p>
          <a:p>
            <a:pPr>
              <a:lnSpc>
                <a:spcPct val="120000"/>
              </a:lnSpc>
            </a:pPr>
            <a:r>
              <a:rPr lang="ja-JP" altLang="en-US" sz="1600" dirty="0"/>
              <a:t>日本医療</a:t>
            </a:r>
            <a:r>
              <a:rPr lang="ja-JP" altLang="en-US" sz="1600" dirty="0" smtClean="0"/>
              <a:t>薬学会</a:t>
            </a:r>
            <a:endParaRPr lang="en-US" altLang="ja-JP" sz="1600" dirty="0" smtClean="0"/>
          </a:p>
          <a:p>
            <a:pPr>
              <a:lnSpc>
                <a:spcPct val="120000"/>
              </a:lnSpc>
            </a:pPr>
            <a:r>
              <a:rPr lang="ja-JP" altLang="en-US" sz="1600" dirty="0" smtClean="0"/>
              <a:t>日本歯科医学会</a:t>
            </a:r>
            <a:endParaRPr lang="en-US" altLang="ja-JP" sz="1600" dirty="0" smtClean="0"/>
          </a:p>
        </p:txBody>
      </p:sp>
      <p:cxnSp>
        <p:nvCxnSpPr>
          <p:cNvPr id="27" name="直線コネクタ 26"/>
          <p:cNvCxnSpPr/>
          <p:nvPr/>
        </p:nvCxnSpPr>
        <p:spPr>
          <a:xfrm>
            <a:off x="6650136" y="4511044"/>
            <a:ext cx="100334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6653490" y="5270838"/>
            <a:ext cx="20227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6641159" y="5557872"/>
            <a:ext cx="14169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正方形/長方形 42"/>
          <p:cNvSpPr/>
          <p:nvPr/>
        </p:nvSpPr>
        <p:spPr>
          <a:xfrm>
            <a:off x="2807626" y="5773340"/>
            <a:ext cx="2236510" cy="820995"/>
          </a:xfrm>
          <a:prstGeom prst="rect">
            <a:avLst/>
          </a:prstGeom>
          <a:solidFill>
            <a:srgbClr val="DDD9C3"/>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807626" y="5756406"/>
            <a:ext cx="2236510" cy="830997"/>
          </a:xfrm>
          <a:prstGeom prst="rect">
            <a:avLst/>
          </a:prstGeom>
          <a:noFill/>
        </p:spPr>
        <p:txBody>
          <a:bodyPr wrap="none" rtlCol="0">
            <a:spAutoFit/>
          </a:bodyPr>
          <a:lstStyle/>
          <a:p>
            <a:r>
              <a:rPr kumimoji="1" lang="ja-JP" altLang="en-US" sz="1600" dirty="0" smtClean="0"/>
              <a:t>４病協、日病協</a:t>
            </a:r>
            <a:endParaRPr kumimoji="1" lang="en-US" altLang="ja-JP" sz="1600" dirty="0" smtClean="0"/>
          </a:p>
          <a:p>
            <a:r>
              <a:rPr lang="ja-JP" altLang="en-US" sz="1600" dirty="0" smtClean="0"/>
              <a:t>地域医療機能推進機構</a:t>
            </a:r>
            <a:endParaRPr lang="en-US" altLang="ja-JP" sz="1600" dirty="0" smtClean="0"/>
          </a:p>
          <a:p>
            <a:r>
              <a:rPr lang="ja-JP" altLang="en-US" sz="1600" dirty="0" smtClean="0"/>
              <a:t>日赤、厚生連</a:t>
            </a:r>
            <a:r>
              <a:rPr kumimoji="1" lang="ja-JP" altLang="en-US" sz="1600" dirty="0" smtClean="0"/>
              <a:t>、他</a:t>
            </a:r>
            <a:endParaRPr kumimoji="1" lang="ja-JP" altLang="en-US" sz="1600" dirty="0"/>
          </a:p>
        </p:txBody>
      </p:sp>
      <p:sp>
        <p:nvSpPr>
          <p:cNvPr id="44" name="正方形/長方形 43"/>
          <p:cNvSpPr/>
          <p:nvPr/>
        </p:nvSpPr>
        <p:spPr>
          <a:xfrm>
            <a:off x="6502376" y="1975035"/>
            <a:ext cx="1151105" cy="912011"/>
          </a:xfrm>
          <a:prstGeom prst="rect">
            <a:avLst/>
          </a:prstGeom>
          <a:solidFill>
            <a:srgbClr val="DDD9C3"/>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473435" y="1932939"/>
            <a:ext cx="1082348" cy="954107"/>
          </a:xfrm>
          <a:prstGeom prst="rect">
            <a:avLst/>
          </a:prstGeom>
          <a:noFill/>
        </p:spPr>
        <p:txBody>
          <a:bodyPr wrap="none" rtlCol="0">
            <a:spAutoFit/>
          </a:bodyPr>
          <a:lstStyle/>
          <a:p>
            <a:r>
              <a:rPr kumimoji="1" lang="ja-JP" altLang="en-US" sz="1400" dirty="0" smtClean="0"/>
              <a:t>学術団体</a:t>
            </a:r>
            <a:endParaRPr kumimoji="1" lang="en-US" altLang="ja-JP" sz="1400" dirty="0" smtClean="0"/>
          </a:p>
          <a:p>
            <a:r>
              <a:rPr lang="ja-JP" altLang="en-US" sz="1400" dirty="0" smtClean="0"/>
              <a:t>法曹界</a:t>
            </a:r>
            <a:endParaRPr lang="en-US" altLang="ja-JP" sz="1400" dirty="0" smtClean="0"/>
          </a:p>
          <a:p>
            <a:r>
              <a:rPr kumimoji="1" lang="ja-JP" altLang="en-US" sz="1400" dirty="0" smtClean="0"/>
              <a:t>患者の代表</a:t>
            </a:r>
            <a:endParaRPr kumimoji="1" lang="en-US" altLang="ja-JP" sz="1400" dirty="0" smtClean="0"/>
          </a:p>
          <a:p>
            <a:r>
              <a:rPr lang="ja-JP" altLang="en-US" sz="1400" dirty="0" smtClean="0"/>
              <a:t>有識者</a:t>
            </a:r>
            <a:endParaRPr kumimoji="1" lang="ja-JP" altLang="en-US" sz="1400" dirty="0"/>
          </a:p>
        </p:txBody>
      </p:sp>
    </p:spTree>
    <p:extLst>
      <p:ext uri="{BB962C8B-B14F-4D97-AF65-F5344CB8AC3E}">
        <p14:creationId xmlns:p14="http://schemas.microsoft.com/office/powerpoint/2010/main" val="812291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二等辺三角形 36"/>
          <p:cNvSpPr/>
          <p:nvPr/>
        </p:nvSpPr>
        <p:spPr>
          <a:xfrm>
            <a:off x="1543577" y="1975951"/>
            <a:ext cx="6260030" cy="2904685"/>
          </a:xfrm>
          <a:prstGeom prst="triangle">
            <a:avLst>
              <a:gd name="adj" fmla="val 49758"/>
            </a:avLst>
          </a:prstGeom>
          <a:noFill/>
          <a:ln w="342900">
            <a:solidFill>
              <a:srgbClr val="9DBC46"/>
            </a:solidFill>
          </a:ln>
          <a:effectLst>
            <a:outerShdw blurRad="43180" dist="23000" dir="1320000" rotWithShape="0">
              <a:srgbClr val="000000">
                <a:alpha val="6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対角する 2 つの角を丸めた四角形 4"/>
          <p:cNvSpPr/>
          <p:nvPr/>
        </p:nvSpPr>
        <p:spPr>
          <a:xfrm>
            <a:off x="3638045" y="3183567"/>
            <a:ext cx="1912966" cy="1448762"/>
          </a:xfrm>
          <a:prstGeom prst="round2DiagRect">
            <a:avLst>
              <a:gd name="adj1" fmla="val 16667"/>
              <a:gd name="adj2" fmla="val 0"/>
            </a:avLst>
          </a:prstGeom>
          <a:solidFill>
            <a:schemeClr val="bg2"/>
          </a:solidFill>
          <a:ln w="5715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94769" y="3193301"/>
            <a:ext cx="1802903" cy="400110"/>
          </a:xfrm>
          <a:prstGeom prst="rect">
            <a:avLst/>
          </a:prstGeom>
          <a:noFill/>
        </p:spPr>
        <p:txBody>
          <a:bodyPr wrap="square" rtlCol="0">
            <a:spAutoFit/>
          </a:bodyPr>
          <a:lstStyle/>
          <a:p>
            <a:r>
              <a:rPr kumimoji="1" lang="ja-JP" altLang="en-US" sz="2000" dirty="0" smtClean="0"/>
              <a:t>当該医療機関</a:t>
            </a:r>
            <a:endParaRPr kumimoji="1" lang="ja-JP" altLang="en-US" sz="2000" dirty="0"/>
          </a:p>
        </p:txBody>
      </p:sp>
      <p:sp>
        <p:nvSpPr>
          <p:cNvPr id="7" name="直方体 6"/>
          <p:cNvSpPr/>
          <p:nvPr/>
        </p:nvSpPr>
        <p:spPr>
          <a:xfrm>
            <a:off x="3856066" y="3883630"/>
            <a:ext cx="1079366" cy="570231"/>
          </a:xfrm>
          <a:prstGeom prst="cube">
            <a:avLst>
              <a:gd name="adj" fmla="val 27857"/>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直方体 7"/>
          <p:cNvSpPr/>
          <p:nvPr/>
        </p:nvSpPr>
        <p:spPr>
          <a:xfrm>
            <a:off x="4858730" y="3883630"/>
            <a:ext cx="448038" cy="570231"/>
          </a:xfrm>
          <a:prstGeom prst="cube">
            <a:avLst>
              <a:gd name="adj" fmla="val 36191"/>
            </a:avLst>
          </a:prstGeom>
          <a:ln>
            <a:solidFill>
              <a:srgbClr val="000090"/>
            </a:solidFill>
            <a:prstDash val="dash"/>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476469" y="3558483"/>
            <a:ext cx="1006349" cy="244788"/>
          </a:xfrm>
          <a:prstGeom prst="rect">
            <a:avLst/>
          </a:prstGeom>
          <a:noFill/>
        </p:spPr>
        <p:txBody>
          <a:bodyPr wrap="none" rtlCol="0">
            <a:spAutoFit/>
          </a:bodyPr>
          <a:lstStyle/>
          <a:p>
            <a:r>
              <a:rPr kumimoji="1" lang="ja-JP" altLang="en-US" sz="1050" dirty="0" smtClean="0"/>
              <a:t>院長、　担当医</a:t>
            </a:r>
            <a:endParaRPr kumimoji="1" lang="ja-JP" altLang="en-US" sz="1050" dirty="0"/>
          </a:p>
        </p:txBody>
      </p:sp>
      <p:sp>
        <p:nvSpPr>
          <p:cNvPr id="10" name="テキスト ボックス 9"/>
          <p:cNvSpPr txBox="1"/>
          <p:nvPr/>
        </p:nvSpPr>
        <p:spPr>
          <a:xfrm>
            <a:off x="3815632" y="4034824"/>
            <a:ext cx="1467068" cy="400110"/>
          </a:xfrm>
          <a:prstGeom prst="rect">
            <a:avLst/>
          </a:prstGeom>
          <a:noFill/>
        </p:spPr>
        <p:txBody>
          <a:bodyPr wrap="none" rtlCol="0">
            <a:spAutoFit/>
          </a:bodyPr>
          <a:lstStyle/>
          <a:p>
            <a:r>
              <a:rPr kumimoji="1" lang="ja-JP" altLang="en-US" sz="2000" b="1" dirty="0" smtClean="0">
                <a:effectLst>
                  <a:outerShdw blurRad="44450" dist="12700" dir="3900000" algn="tl" rotWithShape="0">
                    <a:schemeClr val="bg1">
                      <a:alpha val="93000"/>
                    </a:schemeClr>
                  </a:outerShdw>
                </a:effectLst>
              </a:rPr>
              <a:t>院内調査委</a:t>
            </a:r>
            <a:endParaRPr kumimoji="1" lang="ja-JP" altLang="en-US" sz="2000" b="1" dirty="0">
              <a:effectLst>
                <a:outerShdw blurRad="44450" dist="12700" dir="3900000" algn="tl" rotWithShape="0">
                  <a:schemeClr val="bg1">
                    <a:alpha val="93000"/>
                  </a:schemeClr>
                </a:outerShdw>
              </a:effectLst>
            </a:endParaRPr>
          </a:p>
        </p:txBody>
      </p:sp>
      <p:sp>
        <p:nvSpPr>
          <p:cNvPr id="14" name="テキスト ボックス 13"/>
          <p:cNvSpPr txBox="1"/>
          <p:nvPr/>
        </p:nvSpPr>
        <p:spPr>
          <a:xfrm>
            <a:off x="3387106" y="400034"/>
            <a:ext cx="241484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altLang="en-US" sz="2000" dirty="0" smtClean="0"/>
              <a:t>新</a:t>
            </a:r>
            <a:r>
              <a:rPr lang="ja-JP" altLang="en-US" sz="2000" dirty="0" smtClean="0"/>
              <a:t>制度における連携</a:t>
            </a:r>
            <a:endParaRPr kumimoji="1" lang="ja-JP" altLang="en-US" sz="2000" dirty="0"/>
          </a:p>
        </p:txBody>
      </p:sp>
      <p:sp>
        <p:nvSpPr>
          <p:cNvPr id="17" name="テキスト ボックス 16"/>
          <p:cNvSpPr txBox="1"/>
          <p:nvPr/>
        </p:nvSpPr>
        <p:spPr>
          <a:xfrm>
            <a:off x="3995646" y="1735862"/>
            <a:ext cx="1197764" cy="461665"/>
          </a:xfrm>
          <a:prstGeom prst="rect">
            <a:avLst/>
          </a:prstGeom>
          <a:ln>
            <a:solidFill>
              <a:srgbClr val="008000"/>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ja-JP" altLang="en-US" sz="1200" dirty="0" smtClean="0"/>
              <a:t>ﾌﾞﾛｯｸ担当</a:t>
            </a:r>
            <a:endParaRPr kumimoji="1" lang="en-US" altLang="ja-JP" sz="1200" dirty="0" smtClean="0"/>
          </a:p>
          <a:p>
            <a:pPr algn="ctr"/>
            <a:r>
              <a:rPr lang="en-US" altLang="ja-JP" sz="1200" dirty="0" smtClean="0"/>
              <a:t> </a:t>
            </a:r>
            <a:r>
              <a:rPr lang="ja-JP" altLang="en-US" sz="1200" dirty="0" smtClean="0"/>
              <a:t>ｱﾄﾞﾊﾞｲｻﾞｰ医師</a:t>
            </a:r>
            <a:endParaRPr kumimoji="1" lang="ja-JP" altLang="en-US" sz="1200" dirty="0"/>
          </a:p>
        </p:txBody>
      </p:sp>
      <p:sp>
        <p:nvSpPr>
          <p:cNvPr id="19" name="テキスト ボックス 18"/>
          <p:cNvSpPr txBox="1"/>
          <p:nvPr/>
        </p:nvSpPr>
        <p:spPr>
          <a:xfrm>
            <a:off x="4091815" y="2642162"/>
            <a:ext cx="1161596" cy="307777"/>
          </a:xfrm>
          <a:prstGeom prst="rect">
            <a:avLst/>
          </a:prstGeom>
          <a:noFill/>
          <a:ln>
            <a:noFill/>
          </a:ln>
        </p:spPr>
        <p:txBody>
          <a:bodyPr wrap="none" rtlCol="0">
            <a:spAutoFit/>
          </a:bodyPr>
          <a:lstStyle/>
          <a:p>
            <a:pPr algn="ctr"/>
            <a:r>
              <a:rPr kumimoji="1" lang="en-US" altLang="ja-JP" sz="1400" b="1" dirty="0" smtClean="0">
                <a:solidFill>
                  <a:srgbClr val="004E00"/>
                </a:solidFill>
              </a:rPr>
              <a:t>【</a:t>
            </a:r>
            <a:r>
              <a:rPr kumimoji="1" lang="ja-JP" altLang="en-US" sz="1400" b="1" dirty="0" smtClean="0">
                <a:solidFill>
                  <a:srgbClr val="004E00"/>
                </a:solidFill>
              </a:rPr>
              <a:t>相談</a:t>
            </a:r>
            <a:r>
              <a:rPr kumimoji="1" lang="en-US" altLang="ja-JP" sz="1400" b="1" dirty="0" smtClean="0">
                <a:solidFill>
                  <a:srgbClr val="004E00"/>
                </a:solidFill>
              </a:rPr>
              <a:t>･</a:t>
            </a:r>
            <a:r>
              <a:rPr kumimoji="1" lang="ja-JP" altLang="en-US" sz="1400" b="1" dirty="0" smtClean="0">
                <a:solidFill>
                  <a:srgbClr val="004E00"/>
                </a:solidFill>
              </a:rPr>
              <a:t>助言</a:t>
            </a:r>
            <a:r>
              <a:rPr kumimoji="1" lang="en-US" altLang="ja-JP" sz="1400" b="1" dirty="0" smtClean="0">
                <a:solidFill>
                  <a:srgbClr val="004E00"/>
                </a:solidFill>
              </a:rPr>
              <a:t>】</a:t>
            </a:r>
          </a:p>
        </p:txBody>
      </p:sp>
      <p:sp>
        <p:nvSpPr>
          <p:cNvPr id="21" name="テキスト ボックス 20"/>
          <p:cNvSpPr txBox="1"/>
          <p:nvPr/>
        </p:nvSpPr>
        <p:spPr>
          <a:xfrm>
            <a:off x="2523697" y="4238453"/>
            <a:ext cx="1082348" cy="307777"/>
          </a:xfrm>
          <a:prstGeom prst="rect">
            <a:avLst/>
          </a:prstGeom>
          <a:noFill/>
        </p:spPr>
        <p:txBody>
          <a:bodyPr wrap="none" rtlCol="0">
            <a:spAutoFit/>
          </a:bodyPr>
          <a:lstStyle/>
          <a:p>
            <a:r>
              <a:rPr kumimoji="1" lang="en-US" altLang="ja-JP" sz="1400" b="1" dirty="0" smtClean="0">
                <a:solidFill>
                  <a:srgbClr val="FF0000"/>
                </a:solidFill>
              </a:rPr>
              <a:t>【</a:t>
            </a:r>
            <a:r>
              <a:rPr kumimoji="1" lang="ja-JP" altLang="en-US" sz="1400" b="1" dirty="0" smtClean="0">
                <a:solidFill>
                  <a:srgbClr val="FF0000"/>
                </a:solidFill>
              </a:rPr>
              <a:t>調査支援</a:t>
            </a:r>
            <a:r>
              <a:rPr lang="en-US" altLang="ja-JP" sz="1400" b="1" dirty="0" smtClean="0">
                <a:solidFill>
                  <a:srgbClr val="FF0000"/>
                </a:solidFill>
              </a:rPr>
              <a:t>】</a:t>
            </a:r>
            <a:endParaRPr kumimoji="1" lang="ja-JP" altLang="en-US" sz="1400" b="1" dirty="0">
              <a:solidFill>
                <a:srgbClr val="FF0000"/>
              </a:solidFill>
            </a:endParaRPr>
          </a:p>
        </p:txBody>
      </p:sp>
      <p:sp>
        <p:nvSpPr>
          <p:cNvPr id="22" name="テキスト ボックス 21"/>
          <p:cNvSpPr txBox="1"/>
          <p:nvPr/>
        </p:nvSpPr>
        <p:spPr>
          <a:xfrm>
            <a:off x="5514950" y="4238453"/>
            <a:ext cx="1082348" cy="307777"/>
          </a:xfrm>
          <a:prstGeom prst="rect">
            <a:avLst/>
          </a:prstGeom>
          <a:noFill/>
        </p:spPr>
        <p:txBody>
          <a:bodyPr wrap="none" rtlCol="0">
            <a:spAutoFit/>
          </a:bodyPr>
          <a:lstStyle/>
          <a:p>
            <a:r>
              <a:rPr kumimoji="1" lang="en-US" altLang="ja-JP" sz="1400" b="1" dirty="0" smtClean="0">
                <a:solidFill>
                  <a:srgbClr val="000090"/>
                </a:solidFill>
              </a:rPr>
              <a:t>【</a:t>
            </a:r>
            <a:r>
              <a:rPr kumimoji="1" lang="ja-JP" altLang="en-US" sz="1400" b="1" dirty="0" smtClean="0">
                <a:solidFill>
                  <a:srgbClr val="000090"/>
                </a:solidFill>
              </a:rPr>
              <a:t>評価支援</a:t>
            </a:r>
            <a:r>
              <a:rPr kumimoji="1" lang="en-US" altLang="ja-JP" sz="1400" b="1" dirty="0" smtClean="0">
                <a:solidFill>
                  <a:srgbClr val="000090"/>
                </a:solidFill>
              </a:rPr>
              <a:t>】</a:t>
            </a:r>
            <a:endParaRPr kumimoji="1" lang="ja-JP" altLang="en-US" sz="1400" b="1" dirty="0">
              <a:solidFill>
                <a:srgbClr val="000090"/>
              </a:solidFill>
            </a:endParaRPr>
          </a:p>
        </p:txBody>
      </p:sp>
      <p:sp>
        <p:nvSpPr>
          <p:cNvPr id="30" name="正方形/長方形 29"/>
          <p:cNvSpPr/>
          <p:nvPr/>
        </p:nvSpPr>
        <p:spPr>
          <a:xfrm>
            <a:off x="853474" y="3630353"/>
            <a:ext cx="1884680" cy="52690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t>職能団体</a:t>
            </a:r>
          </a:p>
        </p:txBody>
      </p:sp>
      <p:sp>
        <p:nvSpPr>
          <p:cNvPr id="41" name="テキスト ボックス 40"/>
          <p:cNvSpPr txBox="1"/>
          <p:nvPr/>
        </p:nvSpPr>
        <p:spPr>
          <a:xfrm>
            <a:off x="3751990" y="1084058"/>
            <a:ext cx="1685077" cy="646331"/>
          </a:xfrm>
          <a:prstGeom prst="rect">
            <a:avLst/>
          </a:prstGeom>
          <a:ln>
            <a:solidFill>
              <a:srgbClr val="000090"/>
            </a:solidFill>
          </a:ln>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lang="ja-JP" altLang="en-US" dirty="0" smtClean="0">
                <a:solidFill>
                  <a:srgbClr val="000090"/>
                </a:solidFill>
              </a:rPr>
              <a:t>医療事故調査・</a:t>
            </a:r>
            <a:endParaRPr lang="en-US" altLang="ja-JP" dirty="0" smtClean="0">
              <a:solidFill>
                <a:srgbClr val="000090"/>
              </a:solidFill>
            </a:endParaRPr>
          </a:p>
          <a:p>
            <a:pPr algn="ctr"/>
            <a:r>
              <a:rPr lang="ja-JP" altLang="en-US" dirty="0" smtClean="0">
                <a:solidFill>
                  <a:srgbClr val="000090"/>
                </a:solidFill>
              </a:rPr>
              <a:t>支援センター</a:t>
            </a:r>
            <a:endParaRPr lang="en-US" altLang="ja-JP" dirty="0">
              <a:solidFill>
                <a:srgbClr val="000090"/>
              </a:solidFill>
            </a:endParaRPr>
          </a:p>
        </p:txBody>
      </p:sp>
      <p:sp>
        <p:nvSpPr>
          <p:cNvPr id="42" name="正方形/長方形 41"/>
          <p:cNvSpPr/>
          <p:nvPr/>
        </p:nvSpPr>
        <p:spPr>
          <a:xfrm>
            <a:off x="3918686" y="2194560"/>
            <a:ext cx="1351684" cy="323636"/>
          </a:xfrm>
          <a:prstGeom prst="rect">
            <a:avLst/>
          </a:prstGeom>
          <a:ln w="12700"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smtClean="0"/>
              <a:t>地域支援担当者</a:t>
            </a:r>
            <a:endParaRPr lang="ja-JP" altLang="en-US" sz="1200" dirty="0"/>
          </a:p>
        </p:txBody>
      </p:sp>
      <p:sp>
        <p:nvSpPr>
          <p:cNvPr id="50" name="正方形/長方形 49"/>
          <p:cNvSpPr/>
          <p:nvPr/>
        </p:nvSpPr>
        <p:spPr>
          <a:xfrm>
            <a:off x="6409187" y="3630353"/>
            <a:ext cx="1915552" cy="526905"/>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t>学術団体</a:t>
            </a:r>
          </a:p>
        </p:txBody>
      </p:sp>
      <p:sp>
        <p:nvSpPr>
          <p:cNvPr id="68" name="テキスト ボックス 67"/>
          <p:cNvSpPr txBox="1"/>
          <p:nvPr/>
        </p:nvSpPr>
        <p:spPr>
          <a:xfrm>
            <a:off x="2671952" y="5261949"/>
            <a:ext cx="1107996" cy="369332"/>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dirty="0" smtClean="0"/>
              <a:t>病院団体</a:t>
            </a:r>
            <a:endParaRPr kumimoji="1" lang="ja-JP" altLang="en-US" dirty="0"/>
          </a:p>
        </p:txBody>
      </p:sp>
      <p:cxnSp>
        <p:nvCxnSpPr>
          <p:cNvPr id="79" name="直線コネクタ 78"/>
          <p:cNvCxnSpPr/>
          <p:nvPr/>
        </p:nvCxnSpPr>
        <p:spPr>
          <a:xfrm>
            <a:off x="6596380" y="834945"/>
            <a:ext cx="4808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1" name="テキスト ボックス 80"/>
          <p:cNvSpPr txBox="1"/>
          <p:nvPr/>
        </p:nvSpPr>
        <p:spPr>
          <a:xfrm>
            <a:off x="7035064" y="686713"/>
            <a:ext cx="2149146" cy="461665"/>
          </a:xfrm>
          <a:prstGeom prst="rect">
            <a:avLst/>
          </a:prstGeom>
          <a:noFill/>
        </p:spPr>
        <p:txBody>
          <a:bodyPr wrap="none" rtlCol="0">
            <a:spAutoFit/>
          </a:bodyPr>
          <a:lstStyle/>
          <a:p>
            <a:r>
              <a:rPr kumimoji="1" lang="ja-JP" altLang="en-US" sz="1200" dirty="0" smtClean="0"/>
              <a:t>：</a:t>
            </a:r>
            <a:r>
              <a:rPr kumimoji="1" lang="en-US" altLang="ja-JP" sz="1200" dirty="0" smtClean="0"/>
              <a:t> </a:t>
            </a:r>
            <a:r>
              <a:rPr kumimoji="1" lang="ja-JP" altLang="en-US" sz="1200" dirty="0" smtClean="0"/>
              <a:t>医療事故調査に</a:t>
            </a:r>
            <a:endParaRPr kumimoji="1" lang="en-US" altLang="ja-JP" sz="1200" dirty="0" smtClean="0"/>
          </a:p>
          <a:p>
            <a:r>
              <a:rPr lang="ja-JP" altLang="ja-JP" sz="1200" dirty="0"/>
              <a:t>　</a:t>
            </a:r>
            <a:r>
              <a:rPr lang="ja-JP" altLang="en-US" sz="1200" dirty="0" smtClean="0"/>
              <a:t>　　　　関与の多い職種・</a:t>
            </a:r>
            <a:r>
              <a:rPr kumimoji="1" lang="ja-JP" altLang="en-US" sz="1200" dirty="0" smtClean="0"/>
              <a:t>団体</a:t>
            </a:r>
            <a:endParaRPr kumimoji="1" lang="ja-JP" altLang="en-US" sz="1200" dirty="0"/>
          </a:p>
        </p:txBody>
      </p:sp>
      <p:sp>
        <p:nvSpPr>
          <p:cNvPr id="35" name="テキスト ボックス 34"/>
          <p:cNvSpPr txBox="1"/>
          <p:nvPr/>
        </p:nvSpPr>
        <p:spPr>
          <a:xfrm>
            <a:off x="413452" y="1813517"/>
            <a:ext cx="2722620" cy="830997"/>
          </a:xfrm>
          <a:prstGeom prst="rect">
            <a:avLst/>
          </a:prstGeom>
          <a:noFill/>
          <a:ln w="38100" cmpd="sng">
            <a:solidFill>
              <a:srgbClr val="FF0000"/>
            </a:solidFill>
          </a:ln>
        </p:spPr>
        <p:txBody>
          <a:bodyPr wrap="none" rtlCol="0">
            <a:spAutoFit/>
          </a:bodyPr>
          <a:lstStyle/>
          <a:p>
            <a:pPr algn="ctr"/>
            <a:r>
              <a:rPr kumimoji="1" lang="ja-JP" altLang="en-US" sz="2400" dirty="0" smtClean="0"/>
              <a:t>第三者性を持った、</a:t>
            </a:r>
            <a:endParaRPr kumimoji="1" lang="en-US" altLang="ja-JP" sz="2400" dirty="0" smtClean="0"/>
          </a:p>
          <a:p>
            <a:pPr algn="ctr"/>
            <a:r>
              <a:rPr lang="ja-JP" altLang="en-US" sz="2400" dirty="0" smtClean="0"/>
              <a:t>院内</a:t>
            </a:r>
            <a:r>
              <a:rPr kumimoji="1" lang="ja-JP" altLang="en-US" sz="2400" dirty="0" smtClean="0"/>
              <a:t>調査が主体</a:t>
            </a:r>
            <a:endParaRPr kumimoji="1" lang="ja-JP" altLang="en-US" sz="2400" dirty="0"/>
          </a:p>
        </p:txBody>
      </p:sp>
      <p:sp>
        <p:nvSpPr>
          <p:cNvPr id="38" name="テキスト ボックス 37"/>
          <p:cNvSpPr txBox="1"/>
          <p:nvPr/>
        </p:nvSpPr>
        <p:spPr>
          <a:xfrm>
            <a:off x="6124763" y="1602767"/>
            <a:ext cx="1826141" cy="338554"/>
          </a:xfrm>
          <a:prstGeom prst="rect">
            <a:avLst/>
          </a:prstGeom>
          <a:ln>
            <a:solidFill>
              <a:srgbClr val="00009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sz="1600" dirty="0" smtClean="0"/>
              <a:t>医療安全領域団体</a:t>
            </a:r>
            <a:endParaRPr kumimoji="1" lang="en-US" altLang="ja-JP" sz="1600" dirty="0" smtClean="0"/>
          </a:p>
        </p:txBody>
      </p:sp>
      <p:sp>
        <p:nvSpPr>
          <p:cNvPr id="39" name="正方形/長方形 38"/>
          <p:cNvSpPr/>
          <p:nvPr/>
        </p:nvSpPr>
        <p:spPr>
          <a:xfrm>
            <a:off x="6356269" y="1975035"/>
            <a:ext cx="1151105" cy="912011"/>
          </a:xfrm>
          <a:prstGeom prst="rect">
            <a:avLst/>
          </a:prstGeom>
          <a:solidFill>
            <a:srgbClr val="DDD9C3"/>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327328" y="1932939"/>
            <a:ext cx="1082348" cy="954107"/>
          </a:xfrm>
          <a:prstGeom prst="rect">
            <a:avLst/>
          </a:prstGeom>
          <a:noFill/>
        </p:spPr>
        <p:txBody>
          <a:bodyPr wrap="none" rtlCol="0">
            <a:spAutoFit/>
          </a:bodyPr>
          <a:lstStyle/>
          <a:p>
            <a:r>
              <a:rPr kumimoji="1" lang="ja-JP" altLang="en-US" sz="1400" dirty="0" smtClean="0"/>
              <a:t>学術団体</a:t>
            </a:r>
            <a:endParaRPr kumimoji="1" lang="en-US" altLang="ja-JP" sz="1400" dirty="0" smtClean="0"/>
          </a:p>
          <a:p>
            <a:r>
              <a:rPr lang="ja-JP" altLang="en-US" sz="1400" dirty="0" smtClean="0"/>
              <a:t>法曹界</a:t>
            </a:r>
            <a:endParaRPr lang="en-US" altLang="ja-JP" sz="1400" dirty="0" smtClean="0"/>
          </a:p>
          <a:p>
            <a:r>
              <a:rPr kumimoji="1" lang="ja-JP" altLang="en-US" sz="1400" dirty="0" smtClean="0"/>
              <a:t>患者の代表</a:t>
            </a:r>
            <a:endParaRPr kumimoji="1" lang="en-US" altLang="ja-JP" sz="1400" dirty="0" smtClean="0"/>
          </a:p>
          <a:p>
            <a:r>
              <a:rPr lang="ja-JP" altLang="en-US" sz="1400" dirty="0" smtClean="0"/>
              <a:t>有識者</a:t>
            </a:r>
            <a:endParaRPr kumimoji="1" lang="ja-JP" altLang="en-US" sz="1400" dirty="0"/>
          </a:p>
        </p:txBody>
      </p:sp>
      <p:sp>
        <p:nvSpPr>
          <p:cNvPr id="43" name="正方形/長方形 42"/>
          <p:cNvSpPr/>
          <p:nvPr/>
        </p:nvSpPr>
        <p:spPr>
          <a:xfrm>
            <a:off x="6576507" y="4213792"/>
            <a:ext cx="2267477" cy="1653009"/>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607474" y="4218097"/>
            <a:ext cx="2236510" cy="1678408"/>
          </a:xfrm>
          <a:prstGeom prst="rect">
            <a:avLst/>
          </a:prstGeom>
          <a:noFill/>
        </p:spPr>
        <p:txBody>
          <a:bodyPr wrap="none" rtlCol="0">
            <a:spAutoFit/>
          </a:bodyPr>
          <a:lstStyle/>
          <a:p>
            <a:r>
              <a:rPr kumimoji="1" lang="ja-JP" altLang="en-US" sz="1600" dirty="0" smtClean="0"/>
              <a:t>日本医学会</a:t>
            </a:r>
            <a:endParaRPr kumimoji="1" lang="en-US" altLang="ja-JP" sz="1600" dirty="0" smtClean="0"/>
          </a:p>
          <a:p>
            <a:pPr>
              <a:lnSpc>
                <a:spcPct val="120000"/>
              </a:lnSpc>
            </a:pPr>
            <a:r>
              <a:rPr lang="ja-JP" altLang="ja-JP" sz="1600" dirty="0"/>
              <a:t>　</a:t>
            </a:r>
            <a:r>
              <a:rPr lang="ja-JP" altLang="en-US" sz="1400" dirty="0" smtClean="0"/>
              <a:t>・基本領域</a:t>
            </a:r>
            <a:r>
              <a:rPr lang="en-US" altLang="ja-JP" sz="1400" dirty="0" smtClean="0"/>
              <a:t>19</a:t>
            </a:r>
          </a:p>
          <a:p>
            <a:r>
              <a:rPr kumimoji="1" lang="ja-JP" altLang="ja-JP" sz="1400" dirty="0"/>
              <a:t>　</a:t>
            </a:r>
            <a:r>
              <a:rPr kumimoji="1" lang="ja-JP" altLang="en-US" sz="1400" dirty="0" smtClean="0"/>
              <a:t>・ｻﾌﾞｽﾍﾟｼｬﾘﾃｨ</a:t>
            </a:r>
            <a:r>
              <a:rPr kumimoji="1" lang="en-US" altLang="ja-JP" sz="1400" dirty="0" smtClean="0"/>
              <a:t>18</a:t>
            </a:r>
          </a:p>
          <a:p>
            <a:r>
              <a:rPr lang="ja-JP" altLang="en-US" sz="1600" dirty="0"/>
              <a:t>日本看護系学会協</a:t>
            </a:r>
            <a:r>
              <a:rPr lang="ja-JP" altLang="en-US" sz="1600" dirty="0" smtClean="0"/>
              <a:t>議会</a:t>
            </a:r>
            <a:endParaRPr lang="en-US" altLang="ja-JP" sz="1600" dirty="0" smtClean="0"/>
          </a:p>
          <a:p>
            <a:pPr>
              <a:lnSpc>
                <a:spcPct val="120000"/>
              </a:lnSpc>
            </a:pPr>
            <a:r>
              <a:rPr lang="ja-JP" altLang="en-US" sz="1600" dirty="0"/>
              <a:t>日本医療</a:t>
            </a:r>
            <a:r>
              <a:rPr lang="ja-JP" altLang="en-US" sz="1600" dirty="0" smtClean="0"/>
              <a:t>薬学会</a:t>
            </a:r>
            <a:endParaRPr lang="en-US" altLang="ja-JP" sz="1600" dirty="0" smtClean="0"/>
          </a:p>
          <a:p>
            <a:pPr>
              <a:lnSpc>
                <a:spcPct val="120000"/>
              </a:lnSpc>
            </a:pPr>
            <a:r>
              <a:rPr lang="ja-JP" altLang="en-US" sz="1600" dirty="0" smtClean="0"/>
              <a:t>日本歯科医学会</a:t>
            </a:r>
            <a:endParaRPr lang="en-US" altLang="ja-JP" sz="1600" dirty="0" smtClean="0"/>
          </a:p>
        </p:txBody>
      </p:sp>
      <p:cxnSp>
        <p:nvCxnSpPr>
          <p:cNvPr id="45" name="直線コネクタ 44"/>
          <p:cNvCxnSpPr/>
          <p:nvPr/>
        </p:nvCxnSpPr>
        <p:spPr>
          <a:xfrm>
            <a:off x="6706331" y="4511044"/>
            <a:ext cx="100334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6709685" y="5270838"/>
            <a:ext cx="20227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6697354" y="5557872"/>
            <a:ext cx="14169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9" name="正方形/長方形 48"/>
          <p:cNvSpPr/>
          <p:nvPr/>
        </p:nvSpPr>
        <p:spPr>
          <a:xfrm>
            <a:off x="888504" y="4216257"/>
            <a:ext cx="1561548" cy="2400732"/>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851534" y="4193573"/>
            <a:ext cx="1659429" cy="2468368"/>
          </a:xfrm>
          <a:prstGeom prst="rect">
            <a:avLst/>
          </a:prstGeom>
          <a:noFill/>
        </p:spPr>
        <p:txBody>
          <a:bodyPr wrap="none" rtlCol="0">
            <a:spAutoFit/>
          </a:bodyPr>
          <a:lstStyle/>
          <a:p>
            <a:r>
              <a:rPr kumimoji="1" lang="ja-JP" altLang="en-US" dirty="0" smtClean="0"/>
              <a:t>日本医師会</a:t>
            </a:r>
            <a:endParaRPr kumimoji="1" lang="en-US" altLang="ja-JP" dirty="0" smtClean="0"/>
          </a:p>
          <a:p>
            <a:pPr>
              <a:lnSpc>
                <a:spcPct val="120000"/>
              </a:lnSpc>
            </a:pPr>
            <a:r>
              <a:rPr lang="ja-JP" altLang="en-US" dirty="0" smtClean="0"/>
              <a:t>日本看護協会</a:t>
            </a:r>
            <a:endParaRPr lang="en-US" altLang="ja-JP" dirty="0" smtClean="0"/>
          </a:p>
          <a:p>
            <a:r>
              <a:rPr lang="ja-JP" altLang="ja-JP" sz="1600" dirty="0"/>
              <a:t>　</a:t>
            </a:r>
            <a:r>
              <a:rPr lang="en-US" altLang="ja-JP" sz="1400" dirty="0" smtClean="0"/>
              <a:t>･</a:t>
            </a:r>
            <a:r>
              <a:rPr lang="ja-JP" altLang="en-US" sz="1400" dirty="0" smtClean="0"/>
              <a:t>医療安全管理者</a:t>
            </a:r>
            <a:endParaRPr lang="en-US" altLang="ja-JP" sz="1400" dirty="0" smtClean="0"/>
          </a:p>
          <a:p>
            <a:r>
              <a:rPr kumimoji="1" lang="ja-JP" altLang="en-US" dirty="0" smtClean="0"/>
              <a:t>日本薬剤師会</a:t>
            </a:r>
            <a:endParaRPr kumimoji="1" lang="en-US" altLang="ja-JP" dirty="0" smtClean="0"/>
          </a:p>
          <a:p>
            <a:r>
              <a:rPr lang="ja-JP" altLang="en-US" dirty="0" smtClean="0"/>
              <a:t>歯科医師会</a:t>
            </a:r>
            <a:endParaRPr lang="en-US" altLang="ja-JP" dirty="0" smtClean="0"/>
          </a:p>
          <a:p>
            <a:r>
              <a:rPr lang="ja-JP" altLang="en-US" dirty="0" smtClean="0"/>
              <a:t>助産師会</a:t>
            </a:r>
          </a:p>
          <a:p>
            <a:pPr>
              <a:lnSpc>
                <a:spcPct val="120000"/>
              </a:lnSpc>
            </a:pPr>
            <a:r>
              <a:rPr kumimoji="1" lang="en-US" altLang="ja-JP" sz="1400" dirty="0" smtClean="0"/>
              <a:t>ME</a:t>
            </a:r>
            <a:r>
              <a:rPr kumimoji="1" lang="ja-JP" altLang="en-US" sz="1400" dirty="0" smtClean="0"/>
              <a:t>、</a:t>
            </a:r>
            <a:r>
              <a:rPr lang="ja-JP" altLang="en-US" sz="1400" dirty="0" smtClean="0"/>
              <a:t>検査技師</a:t>
            </a:r>
            <a:endParaRPr lang="en-US" altLang="ja-JP" sz="1400" dirty="0" smtClean="0"/>
          </a:p>
          <a:p>
            <a:r>
              <a:rPr kumimoji="1" lang="ja-JP" altLang="en-US" sz="1400" dirty="0" smtClean="0"/>
              <a:t>診療情報管理士</a:t>
            </a:r>
            <a:endParaRPr kumimoji="1" lang="en-US" altLang="ja-JP" sz="1400" dirty="0" smtClean="0"/>
          </a:p>
          <a:p>
            <a:r>
              <a:rPr lang="ja-JP" altLang="en-US" sz="1400" dirty="0" smtClean="0"/>
              <a:t>他</a:t>
            </a:r>
            <a:endParaRPr kumimoji="1" lang="ja-JP" altLang="en-US" sz="1400" dirty="0"/>
          </a:p>
        </p:txBody>
      </p:sp>
      <p:cxnSp>
        <p:nvCxnSpPr>
          <p:cNvPr id="71" name="直線コネクタ 70"/>
          <p:cNvCxnSpPr/>
          <p:nvPr/>
        </p:nvCxnSpPr>
        <p:spPr>
          <a:xfrm>
            <a:off x="961201" y="4517068"/>
            <a:ext cx="11096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940986" y="5351645"/>
            <a:ext cx="13518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947995" y="4834197"/>
            <a:ext cx="132272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935778" y="5910403"/>
            <a:ext cx="9274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1" name="正方形/長方形 50"/>
          <p:cNvSpPr/>
          <p:nvPr/>
        </p:nvSpPr>
        <p:spPr>
          <a:xfrm>
            <a:off x="2932782" y="5711454"/>
            <a:ext cx="2158302" cy="913568"/>
          </a:xfrm>
          <a:prstGeom prst="rect">
            <a:avLst/>
          </a:prstGeom>
          <a:solidFill>
            <a:schemeClr val="bg2">
              <a:lumMod val="90000"/>
            </a:schemeClr>
          </a:solidFill>
          <a:ln w="19050" cmpd="sng">
            <a:solidFill>
              <a:schemeClr val="tx1">
                <a:lumMod val="50000"/>
                <a:lumOff val="50000"/>
              </a:schemeClr>
            </a:solidFill>
          </a:ln>
          <a:effectLst>
            <a:outerShdw blurRad="40000" dist="23000" dir="2700000" rotWithShape="0">
              <a:srgbClr val="000000">
                <a:alpha val="6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2934458" y="5711454"/>
            <a:ext cx="2236510" cy="830997"/>
          </a:xfrm>
          <a:prstGeom prst="rect">
            <a:avLst/>
          </a:prstGeom>
          <a:noFill/>
        </p:spPr>
        <p:txBody>
          <a:bodyPr wrap="none" rtlCol="0">
            <a:spAutoFit/>
          </a:bodyPr>
          <a:lstStyle/>
          <a:p>
            <a:r>
              <a:rPr kumimoji="1" lang="ja-JP" altLang="en-US" sz="1600" dirty="0" smtClean="0"/>
              <a:t>４病協、日病協</a:t>
            </a:r>
            <a:endParaRPr kumimoji="1" lang="en-US" altLang="ja-JP" sz="1600" dirty="0" smtClean="0"/>
          </a:p>
          <a:p>
            <a:r>
              <a:rPr lang="ja-JP" altLang="en-US" sz="1600" dirty="0" smtClean="0"/>
              <a:t>地域医療機能推進機構</a:t>
            </a:r>
            <a:endParaRPr lang="en-US" altLang="ja-JP" sz="1600" dirty="0" smtClean="0"/>
          </a:p>
          <a:p>
            <a:r>
              <a:rPr lang="ja-JP" altLang="en-US" sz="1600" dirty="0" smtClean="0"/>
              <a:t>日赤、厚生連</a:t>
            </a:r>
            <a:r>
              <a:rPr kumimoji="1" lang="ja-JP" altLang="en-US" sz="1600" dirty="0" smtClean="0"/>
              <a:t>、他</a:t>
            </a:r>
            <a:endParaRPr kumimoji="1" lang="ja-JP" altLang="en-US" sz="1600" dirty="0"/>
          </a:p>
        </p:txBody>
      </p:sp>
    </p:spTree>
    <p:extLst>
      <p:ext uri="{BB962C8B-B14F-4D97-AF65-F5344CB8AC3E}">
        <p14:creationId xmlns:p14="http://schemas.microsoft.com/office/powerpoint/2010/main" val="27751742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6833" y="3296481"/>
            <a:ext cx="1647689" cy="2760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正方形/長方形 13"/>
          <p:cNvSpPr/>
          <p:nvPr/>
        </p:nvSpPr>
        <p:spPr>
          <a:xfrm>
            <a:off x="7962348" y="2979530"/>
            <a:ext cx="982870" cy="2760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516832" y="2175565"/>
            <a:ext cx="3149603" cy="27608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593073" y="665234"/>
            <a:ext cx="6218770"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ja-JP" altLang="en-US" dirty="0" smtClean="0"/>
              <a:t>地域における医療及び介護の総合的な確保を推進するための</a:t>
            </a:r>
            <a:endParaRPr kumimoji="1" lang="en-US" altLang="ja-JP" dirty="0" smtClean="0"/>
          </a:p>
          <a:p>
            <a:pPr algn="ctr"/>
            <a:r>
              <a:rPr kumimoji="1" lang="ja-JP" altLang="en-US" dirty="0" smtClean="0"/>
              <a:t>関係法律の</a:t>
            </a:r>
            <a:r>
              <a:rPr lang="ja-JP" altLang="en-US" dirty="0" smtClean="0"/>
              <a:t>整備等に関する法律案に対する附帯決議</a:t>
            </a:r>
            <a:endParaRPr kumimoji="1" lang="ja-JP" altLang="en-US" dirty="0"/>
          </a:p>
        </p:txBody>
      </p:sp>
      <p:sp>
        <p:nvSpPr>
          <p:cNvPr id="3" name="テキスト ボックス 2"/>
          <p:cNvSpPr txBox="1"/>
          <p:nvPr/>
        </p:nvSpPr>
        <p:spPr>
          <a:xfrm>
            <a:off x="6362071" y="1403043"/>
            <a:ext cx="2236510" cy="584776"/>
          </a:xfrm>
          <a:prstGeom prst="rect">
            <a:avLst/>
          </a:prstGeom>
          <a:noFill/>
        </p:spPr>
        <p:txBody>
          <a:bodyPr wrap="none" rtlCol="0">
            <a:spAutoFit/>
          </a:bodyPr>
          <a:lstStyle/>
          <a:p>
            <a:r>
              <a:rPr kumimoji="1" lang="ja-JP" altLang="en-US" sz="1600" dirty="0" smtClean="0"/>
              <a:t>平成２６年６月１７日</a:t>
            </a:r>
            <a:endParaRPr kumimoji="1" lang="en-US" altLang="ja-JP" sz="1600" dirty="0" smtClean="0"/>
          </a:p>
          <a:p>
            <a:r>
              <a:rPr lang="ja-JP" altLang="en-US" sz="1600" dirty="0" smtClean="0"/>
              <a:t>参議院厚生労働委員会</a:t>
            </a:r>
            <a:endParaRPr kumimoji="1" lang="ja-JP" altLang="en-US" sz="1600" dirty="0"/>
          </a:p>
        </p:txBody>
      </p:sp>
      <p:sp>
        <p:nvSpPr>
          <p:cNvPr id="5" name="テキスト ボックス 4"/>
          <p:cNvSpPr txBox="1"/>
          <p:nvPr/>
        </p:nvSpPr>
        <p:spPr>
          <a:xfrm>
            <a:off x="0" y="1584476"/>
            <a:ext cx="9112291" cy="4515083"/>
          </a:xfrm>
          <a:prstGeom prst="rect">
            <a:avLst/>
          </a:prstGeom>
          <a:noFill/>
        </p:spPr>
        <p:txBody>
          <a:bodyPr wrap="none" rtlCol="0">
            <a:spAutoFit/>
          </a:bodyPr>
          <a:lstStyle/>
          <a:p>
            <a:r>
              <a:rPr lang="ja-JP" altLang="en-US" dirty="0" smtClean="0"/>
              <a:t>２．医療事故調査制度について</a:t>
            </a:r>
            <a:endParaRPr lang="en-US" altLang="ja-JP" dirty="0" smtClean="0"/>
          </a:p>
          <a:p>
            <a:endParaRPr lang="en-US" altLang="ja-JP" dirty="0" smtClean="0"/>
          </a:p>
          <a:p>
            <a:r>
              <a:rPr lang="ja-JP" altLang="en-US" dirty="0" smtClean="0"/>
              <a:t>　ア</a:t>
            </a:r>
            <a:r>
              <a:rPr lang="en-US" altLang="ja-JP" dirty="0" smtClean="0"/>
              <a:t>	</a:t>
            </a:r>
            <a:r>
              <a:rPr lang="ja-JP" altLang="en-US" dirty="0" smtClean="0"/>
              <a:t>調査制度の対象となる医療事故</a:t>
            </a:r>
            <a:r>
              <a:rPr lang="en-US" altLang="ja-JP" dirty="0" smtClean="0"/>
              <a:t> </a:t>
            </a:r>
            <a:r>
              <a:rPr lang="ja-JP" altLang="en-US" dirty="0" smtClean="0"/>
              <a:t>が</a:t>
            </a:r>
            <a:r>
              <a:rPr lang="en-US" altLang="ja-JP" dirty="0" smtClean="0"/>
              <a:t>､</a:t>
            </a:r>
            <a:r>
              <a:rPr lang="ja-JP" altLang="en-US" dirty="0" smtClean="0"/>
              <a:t>地域及び医療機関毎に恣意的に解釈</a:t>
            </a:r>
            <a:r>
              <a:rPr lang="ja-JP" altLang="en-US" dirty="0"/>
              <a:t>されないよう、</a:t>
            </a:r>
            <a:endParaRPr lang="en-US" altLang="ja-JP" dirty="0" smtClean="0"/>
          </a:p>
          <a:p>
            <a:pPr>
              <a:lnSpc>
                <a:spcPct val="120000"/>
              </a:lnSpc>
            </a:pPr>
            <a:r>
              <a:rPr lang="en-US" altLang="ja-JP" dirty="0"/>
              <a:t>	</a:t>
            </a:r>
            <a:r>
              <a:rPr lang="ja-JP" altLang="en-US" dirty="0" smtClean="0"/>
              <a:t>モデル事業で明らかとなった課題を踏まえ</a:t>
            </a:r>
            <a:r>
              <a:rPr lang="en-US" altLang="ja-JP" dirty="0" smtClean="0"/>
              <a:t>､</a:t>
            </a:r>
            <a:r>
              <a:rPr lang="ja-JP" altLang="en-US" dirty="0" smtClean="0"/>
              <a:t>ガイドラインの適切な策定等を行うこと。</a:t>
            </a:r>
            <a:endParaRPr lang="en-US" altLang="ja-JP" dirty="0" smtClean="0"/>
          </a:p>
          <a:p>
            <a:pPr>
              <a:lnSpc>
                <a:spcPct val="70000"/>
              </a:lnSpc>
            </a:pPr>
            <a:endParaRPr lang="en-US" altLang="ja-JP" dirty="0" smtClean="0"/>
          </a:p>
          <a:p>
            <a:r>
              <a:rPr lang="ja-JP" altLang="en-US" dirty="0" smtClean="0"/>
              <a:t>　イ</a:t>
            </a:r>
            <a:r>
              <a:rPr lang="en-US" altLang="ja-JP" dirty="0" smtClean="0"/>
              <a:t>	</a:t>
            </a:r>
            <a:r>
              <a:rPr lang="ja-JP" altLang="en-US" dirty="0" smtClean="0"/>
              <a:t>院内事故調査及び医療事故調査</a:t>
            </a:r>
            <a:r>
              <a:rPr lang="en-US" altLang="ja-JP" dirty="0" smtClean="0"/>
              <a:t>･</a:t>
            </a:r>
            <a:r>
              <a:rPr lang="ja-JP" altLang="en-US" dirty="0" smtClean="0"/>
              <a:t>支援センターの調査に大きな役割を果たす</a:t>
            </a:r>
            <a:r>
              <a:rPr lang="en-US" altLang="ja-JP" dirty="0" smtClean="0"/>
              <a:t> </a:t>
            </a:r>
            <a:r>
              <a:rPr lang="ja-JP" altLang="en-US" dirty="0" smtClean="0"/>
              <a:t>医療</a:t>
            </a:r>
            <a:r>
              <a:rPr lang="ja-JP" altLang="en-US" dirty="0"/>
              <a:t>事故</a:t>
            </a:r>
            <a:endParaRPr lang="en-US" altLang="ja-JP" dirty="0" smtClean="0"/>
          </a:p>
          <a:p>
            <a:pPr>
              <a:lnSpc>
                <a:spcPct val="120000"/>
              </a:lnSpc>
            </a:pPr>
            <a:r>
              <a:rPr lang="en-US" altLang="ja-JP" dirty="0" smtClean="0"/>
              <a:t>	</a:t>
            </a:r>
            <a:r>
              <a:rPr lang="ja-JP" altLang="en-US" dirty="0" smtClean="0"/>
              <a:t>調査等支援団体</a:t>
            </a:r>
            <a:r>
              <a:rPr lang="en-US" altLang="ja-JP" dirty="0" smtClean="0"/>
              <a:t> </a:t>
            </a:r>
            <a:r>
              <a:rPr lang="ja-JP" altLang="en-US" dirty="0" smtClean="0"/>
              <a:t>については、地域間における事故調査の内容及び質の格差が生じない</a:t>
            </a:r>
            <a:endParaRPr lang="en-US" altLang="ja-JP" dirty="0" smtClean="0"/>
          </a:p>
          <a:p>
            <a:pPr>
              <a:lnSpc>
                <a:spcPct val="120000"/>
              </a:lnSpc>
            </a:pPr>
            <a:r>
              <a:rPr lang="en-US" altLang="ja-JP" dirty="0"/>
              <a:t>	</a:t>
            </a:r>
            <a:r>
              <a:rPr lang="ja-JP" altLang="en-US" dirty="0" smtClean="0"/>
              <a:t>ようにする観点からも、中立性</a:t>
            </a:r>
            <a:r>
              <a:rPr lang="en-US" altLang="ja-JP" dirty="0" smtClean="0"/>
              <a:t>･</a:t>
            </a:r>
            <a:r>
              <a:rPr lang="ja-JP" altLang="en-US" dirty="0" smtClean="0"/>
              <a:t>専門性が確保される仕組みの検討を行うこと。また、</a:t>
            </a:r>
            <a:endParaRPr lang="en-US" altLang="ja-JP" dirty="0" smtClean="0"/>
          </a:p>
          <a:p>
            <a:pPr>
              <a:lnSpc>
                <a:spcPct val="120000"/>
              </a:lnSpc>
            </a:pPr>
            <a:r>
              <a:rPr lang="en-US" altLang="ja-JP" dirty="0"/>
              <a:t>	</a:t>
            </a:r>
            <a:r>
              <a:rPr lang="ja-JP" altLang="en-US" dirty="0" smtClean="0"/>
              <a:t>事故調査が中立性、透明性及び公正性を確保しつつ</a:t>
            </a:r>
            <a:r>
              <a:rPr lang="en-US" altLang="ja-JP" dirty="0" smtClean="0"/>
              <a:t>､</a:t>
            </a:r>
            <a:r>
              <a:rPr lang="ja-JP" altLang="en-US" dirty="0" smtClean="0"/>
              <a:t>迅速かつ適正に行われるよう</a:t>
            </a:r>
            <a:endParaRPr lang="en-US" altLang="ja-JP" dirty="0" smtClean="0"/>
          </a:p>
          <a:p>
            <a:pPr>
              <a:lnSpc>
                <a:spcPct val="120000"/>
              </a:lnSpc>
            </a:pPr>
            <a:r>
              <a:rPr lang="en-US" altLang="ja-JP" dirty="0"/>
              <a:t>	</a:t>
            </a:r>
            <a:r>
              <a:rPr lang="ja-JP" altLang="en-US" dirty="0" smtClean="0"/>
              <a:t>努めること。</a:t>
            </a:r>
            <a:endParaRPr lang="en-US" altLang="ja-JP" dirty="0" smtClean="0"/>
          </a:p>
          <a:p>
            <a:pPr>
              <a:lnSpc>
                <a:spcPct val="70000"/>
              </a:lnSpc>
            </a:pPr>
            <a:endParaRPr lang="en-US" altLang="ja-JP" dirty="0" smtClean="0"/>
          </a:p>
          <a:p>
            <a:r>
              <a:rPr lang="ja-JP" altLang="en-US" dirty="0" smtClean="0"/>
              <a:t>　ウ</a:t>
            </a:r>
            <a:r>
              <a:rPr lang="en-US" altLang="ja-JP" dirty="0" smtClean="0"/>
              <a:t>	</a:t>
            </a:r>
            <a:r>
              <a:rPr lang="ja-JP" altLang="en-US" dirty="0" smtClean="0"/>
              <a:t>医療事故調査制度の運営に要する費用については、本制度が我が国の医療の質と</a:t>
            </a:r>
            <a:endParaRPr lang="en-US" altLang="ja-JP" dirty="0" smtClean="0"/>
          </a:p>
          <a:p>
            <a:pPr>
              <a:lnSpc>
                <a:spcPct val="120000"/>
              </a:lnSpc>
            </a:pPr>
            <a:r>
              <a:rPr lang="en-US" altLang="ja-JP" dirty="0"/>
              <a:t>	</a:t>
            </a:r>
            <a:r>
              <a:rPr lang="ja-JP" altLang="en-US" dirty="0" smtClean="0"/>
              <a:t>安全性の向上に資するものであることを踏まえ、公的費用補助等も含めその確保を</a:t>
            </a:r>
            <a:endParaRPr lang="en-US" altLang="ja-JP" dirty="0" smtClean="0"/>
          </a:p>
          <a:p>
            <a:pPr>
              <a:lnSpc>
                <a:spcPct val="120000"/>
              </a:lnSpc>
            </a:pPr>
            <a:r>
              <a:rPr lang="en-US" altLang="ja-JP" dirty="0"/>
              <a:t>	</a:t>
            </a:r>
            <a:r>
              <a:rPr lang="ja-JP" altLang="en-US" dirty="0" smtClean="0"/>
              <a:t>図るとともに、遺族からの依頼による医療事故調査</a:t>
            </a:r>
            <a:r>
              <a:rPr lang="en-US" altLang="ja-JP" dirty="0" smtClean="0"/>
              <a:t>･</a:t>
            </a:r>
            <a:r>
              <a:rPr lang="ja-JP" altLang="en-US" dirty="0" smtClean="0"/>
              <a:t>支援センターの調査費用の</a:t>
            </a:r>
            <a:endParaRPr lang="en-US" altLang="ja-JP" dirty="0" smtClean="0"/>
          </a:p>
          <a:p>
            <a:pPr>
              <a:lnSpc>
                <a:spcPct val="120000"/>
              </a:lnSpc>
            </a:pPr>
            <a:r>
              <a:rPr lang="en-US" altLang="ja-JP" dirty="0"/>
              <a:t>	</a:t>
            </a:r>
            <a:r>
              <a:rPr lang="ja-JP" altLang="en-US" dirty="0" smtClean="0"/>
              <a:t>負担については、遺族による申請を妨げることにならないよう最大限の配慮を行うこと。</a:t>
            </a:r>
            <a:endParaRPr lang="en-US" altLang="ja-JP" dirty="0" smtClean="0"/>
          </a:p>
        </p:txBody>
      </p:sp>
      <p:sp>
        <p:nvSpPr>
          <p:cNvPr id="6" name="テキスト ボックス 5"/>
          <p:cNvSpPr txBox="1"/>
          <p:nvPr/>
        </p:nvSpPr>
        <p:spPr>
          <a:xfrm rot="20221317">
            <a:off x="324800" y="522740"/>
            <a:ext cx="1600985"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000" dirty="0" smtClean="0"/>
              <a:t>附帯決議　　</a:t>
            </a:r>
            <a:endParaRPr kumimoji="1" lang="ja-JP" altLang="en-US" sz="2000" dirty="0"/>
          </a:p>
        </p:txBody>
      </p:sp>
      <p:cxnSp>
        <p:nvCxnSpPr>
          <p:cNvPr id="7" name="直線コネクタ 6"/>
          <p:cNvCxnSpPr/>
          <p:nvPr/>
        </p:nvCxnSpPr>
        <p:spPr>
          <a:xfrm>
            <a:off x="4030867" y="2451652"/>
            <a:ext cx="48149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423476" y="3564835"/>
            <a:ext cx="55769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516832" y="3893931"/>
            <a:ext cx="56675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5146263" y="5351670"/>
            <a:ext cx="16178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7530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図形グループ 33"/>
          <p:cNvGrpSpPr/>
          <p:nvPr/>
        </p:nvGrpSpPr>
        <p:grpSpPr>
          <a:xfrm>
            <a:off x="150930" y="3552665"/>
            <a:ext cx="1636007" cy="3019256"/>
            <a:chOff x="150930" y="3552665"/>
            <a:chExt cx="1636007" cy="3019256"/>
          </a:xfrm>
        </p:grpSpPr>
        <p:pic>
          <p:nvPicPr>
            <p:cNvPr id="4" name="図 3" descr="89389_600400.jpg"/>
            <p:cNvPicPr>
              <a:picLocks noChangeAspect="1"/>
            </p:cNvPicPr>
            <p:nvPr/>
          </p:nvPicPr>
          <p:blipFill rotWithShape="1">
            <a:blip r:embed="rId2">
              <a:extLst>
                <a:ext uri="{BEBA8EAE-BF5A-486C-A8C5-ECC9F3942E4B}">
                  <a14:imgProps xmlns:a14="http://schemas.microsoft.com/office/drawing/2010/main">
                    <a14:imgLayer r:embed="rId3">
                      <a14:imgEffect>
                        <a14:saturation sat="117000"/>
                      </a14:imgEffect>
                      <a14:imgEffect>
                        <a14:brightnessContrast contrast="7000"/>
                      </a14:imgEffect>
                    </a14:imgLayer>
                  </a14:imgProps>
                </a:ext>
                <a:ext uri="{28A0092B-C50C-407E-A947-70E740481C1C}">
                  <a14:useLocalDpi xmlns:a14="http://schemas.microsoft.com/office/drawing/2010/main" val="0"/>
                </a:ext>
              </a:extLst>
            </a:blip>
            <a:srcRect l="8203" t="16082" r="21583" b="5529"/>
            <a:stretch/>
          </p:blipFill>
          <p:spPr>
            <a:xfrm>
              <a:off x="150930" y="3832164"/>
              <a:ext cx="1636007" cy="2739757"/>
            </a:xfrm>
            <a:prstGeom prst="rect">
              <a:avLst/>
            </a:prstGeom>
          </p:spPr>
        </p:pic>
        <p:sp>
          <p:nvSpPr>
            <p:cNvPr id="5" name="雲 4"/>
            <p:cNvSpPr/>
            <p:nvPr/>
          </p:nvSpPr>
          <p:spPr>
            <a:xfrm>
              <a:off x="780676" y="3609228"/>
              <a:ext cx="951628" cy="791785"/>
            </a:xfrm>
            <a:prstGeom prst="cloud">
              <a:avLst/>
            </a:prstGeom>
            <a:solidFill>
              <a:schemeClr val="accent3">
                <a:lumMod val="60000"/>
                <a:lumOff val="40000"/>
              </a:scheme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266238" y="3552665"/>
              <a:ext cx="325730" cy="461665"/>
            </a:xfrm>
            <a:prstGeom prst="rect">
              <a:avLst/>
            </a:prstGeom>
            <a:noFill/>
          </p:spPr>
          <p:txBody>
            <a:bodyPr wrap="none" rtlCol="0">
              <a:spAutoFit/>
            </a:bodyPr>
            <a:lstStyle/>
            <a:p>
              <a:r>
                <a:rPr lang="en-US" altLang="ja-JP" sz="2400" b="1" dirty="0" smtClean="0">
                  <a:latin typeface="+mj-ea"/>
                  <a:ea typeface="+mj-ea"/>
                </a:rPr>
                <a:t>?</a:t>
              </a:r>
              <a:endParaRPr kumimoji="1" lang="ja-JP" altLang="en-US" sz="2400" b="1" dirty="0">
                <a:latin typeface="+mj-ea"/>
                <a:ea typeface="+mj-ea"/>
              </a:endParaRPr>
            </a:p>
          </p:txBody>
        </p:sp>
        <p:sp>
          <p:nvSpPr>
            <p:cNvPr id="33" name="右矢印 32"/>
            <p:cNvSpPr/>
            <p:nvPr/>
          </p:nvSpPr>
          <p:spPr>
            <a:xfrm rot="1929667">
              <a:off x="979719" y="3885149"/>
              <a:ext cx="606890" cy="117253"/>
            </a:xfrm>
            <a:prstGeom prst="rightArrow">
              <a:avLst>
                <a:gd name="adj1" fmla="val 20625"/>
                <a:gd name="adj2" fmla="val 93325"/>
              </a:avLst>
            </a:prstGeom>
            <a:pattFill prst="wdUpDiag">
              <a:fgClr>
                <a:schemeClr val="tx2">
                  <a:lumMod val="60000"/>
                  <a:lumOff val="40000"/>
                </a:schemeClr>
              </a:fgClr>
              <a:bgClr>
                <a:schemeClr val="accent3">
                  <a:lumMod val="60000"/>
                  <a:lumOff val="40000"/>
                </a:schemeClr>
              </a:bgClr>
            </a:pattFill>
            <a:ln w="31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環状矢印 12"/>
            <p:cNvSpPr/>
            <p:nvPr/>
          </p:nvSpPr>
          <p:spPr>
            <a:xfrm rot="20813519">
              <a:off x="751237" y="3702270"/>
              <a:ext cx="639788" cy="1162578"/>
            </a:xfrm>
            <a:prstGeom prst="circularArrow">
              <a:avLst>
                <a:gd name="adj1" fmla="val 7066"/>
                <a:gd name="adj2" fmla="val 3847179"/>
                <a:gd name="adj3" fmla="val 19496864"/>
                <a:gd name="adj4" fmla="val 16567401"/>
                <a:gd name="adj5" fmla="val 12555"/>
              </a:avLst>
            </a:prstGeom>
            <a:solidFill>
              <a:srgbClr val="3366FF"/>
            </a:solidFill>
            <a:ln w="63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 name="対角する 2 つの角を丸めた四角形 5"/>
          <p:cNvSpPr/>
          <p:nvPr/>
        </p:nvSpPr>
        <p:spPr>
          <a:xfrm>
            <a:off x="3460617" y="2662293"/>
            <a:ext cx="2409807" cy="1825039"/>
          </a:xfrm>
          <a:prstGeom prst="round2DiagRect">
            <a:avLst>
              <a:gd name="adj1" fmla="val 16667"/>
              <a:gd name="adj2" fmla="val 0"/>
            </a:avLst>
          </a:prstGeom>
          <a:solidFill>
            <a:srgbClr val="F2F2F2"/>
          </a:solidFill>
          <a:ln w="57150" cmpd="sng">
            <a:solidFill>
              <a:schemeClr val="tx1">
                <a:lumMod val="65000"/>
                <a:lumOff val="35000"/>
              </a:schemeClr>
            </a:solidFill>
          </a:ln>
          <a:effectLst>
            <a:outerShdw blurRad="46355" dist="50800" dir="2700000" rotWithShape="0">
              <a:schemeClr val="bg1">
                <a:lumMod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938892" y="2666999"/>
            <a:ext cx="1522107" cy="338554"/>
          </a:xfrm>
          <a:prstGeom prst="rect">
            <a:avLst/>
          </a:prstGeom>
          <a:noFill/>
        </p:spPr>
        <p:txBody>
          <a:bodyPr wrap="square" rtlCol="0">
            <a:spAutoFit/>
          </a:bodyPr>
          <a:lstStyle/>
          <a:p>
            <a:r>
              <a:rPr kumimoji="1" lang="ja-JP" altLang="en-US" sz="1600" dirty="0" smtClean="0"/>
              <a:t>当該医療機関</a:t>
            </a:r>
            <a:endParaRPr kumimoji="1" lang="ja-JP" altLang="en-US" sz="1600" dirty="0"/>
          </a:p>
        </p:txBody>
      </p:sp>
      <p:sp>
        <p:nvSpPr>
          <p:cNvPr id="8" name="直方体 7"/>
          <p:cNvSpPr/>
          <p:nvPr/>
        </p:nvSpPr>
        <p:spPr>
          <a:xfrm>
            <a:off x="3721100" y="3340100"/>
            <a:ext cx="1346200" cy="711200"/>
          </a:xfrm>
          <a:prstGeom prst="cube">
            <a:avLst>
              <a:gd name="adj" fmla="val 27857"/>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直方体 8"/>
          <p:cNvSpPr/>
          <p:nvPr/>
        </p:nvSpPr>
        <p:spPr>
          <a:xfrm>
            <a:off x="4953000" y="3340100"/>
            <a:ext cx="558799" cy="711200"/>
          </a:xfrm>
          <a:prstGeom prst="cube">
            <a:avLst>
              <a:gd name="adj" fmla="val 36191"/>
            </a:avLst>
          </a:prstGeom>
          <a:ln>
            <a:solidFill>
              <a:srgbClr val="000090"/>
            </a:solidFill>
            <a:prstDash val="dash"/>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505325" y="2956277"/>
            <a:ext cx="1043876" cy="253916"/>
          </a:xfrm>
          <a:prstGeom prst="rect">
            <a:avLst/>
          </a:prstGeom>
          <a:noFill/>
        </p:spPr>
        <p:txBody>
          <a:bodyPr wrap="none" rtlCol="0">
            <a:spAutoFit/>
          </a:bodyPr>
          <a:lstStyle/>
          <a:p>
            <a:r>
              <a:rPr kumimoji="1" lang="ja-JP" altLang="en-US" sz="1050" dirty="0" smtClean="0"/>
              <a:t>院長、　担当医</a:t>
            </a:r>
            <a:endParaRPr kumimoji="1" lang="ja-JP" altLang="en-US" sz="1050" dirty="0"/>
          </a:p>
        </p:txBody>
      </p:sp>
      <p:sp>
        <p:nvSpPr>
          <p:cNvPr id="11" name="テキスト ボックス 10"/>
          <p:cNvSpPr txBox="1"/>
          <p:nvPr/>
        </p:nvSpPr>
        <p:spPr>
          <a:xfrm>
            <a:off x="3691947" y="3539903"/>
            <a:ext cx="1723549" cy="461665"/>
          </a:xfrm>
          <a:prstGeom prst="rect">
            <a:avLst/>
          </a:prstGeom>
          <a:noFill/>
        </p:spPr>
        <p:txBody>
          <a:bodyPr wrap="none" rtlCol="0">
            <a:spAutoFit/>
          </a:bodyPr>
          <a:lstStyle/>
          <a:p>
            <a:r>
              <a:rPr kumimoji="1" lang="ja-JP" altLang="en-US" sz="2400" dirty="0" smtClean="0">
                <a:effectLst>
                  <a:outerShdw blurRad="44450" dist="12700" dir="3900000" algn="tl" rotWithShape="0">
                    <a:schemeClr val="bg1">
                      <a:alpha val="93000"/>
                    </a:schemeClr>
                  </a:outerShdw>
                </a:effectLst>
              </a:rPr>
              <a:t>院内調査委</a:t>
            </a:r>
            <a:endParaRPr kumimoji="1" lang="ja-JP" altLang="en-US" sz="2400" dirty="0">
              <a:effectLst>
                <a:outerShdw blurRad="44450" dist="12700" dir="3900000" algn="tl" rotWithShape="0">
                  <a:schemeClr val="bg1">
                    <a:alpha val="93000"/>
                  </a:schemeClr>
                </a:outerShdw>
              </a:effectLst>
            </a:endParaRPr>
          </a:p>
        </p:txBody>
      </p:sp>
      <p:cxnSp>
        <p:nvCxnSpPr>
          <p:cNvPr id="12" name="直線矢印コネクタ 11"/>
          <p:cNvCxnSpPr/>
          <p:nvPr/>
        </p:nvCxnSpPr>
        <p:spPr>
          <a:xfrm flipV="1">
            <a:off x="4351472" y="4080933"/>
            <a:ext cx="30028" cy="320081"/>
          </a:xfrm>
          <a:prstGeom prst="straightConnector1">
            <a:avLst/>
          </a:prstGeom>
          <a:ln w="73025">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4" name="フリーフォーム 13"/>
          <p:cNvSpPr/>
          <p:nvPr/>
        </p:nvSpPr>
        <p:spPr>
          <a:xfrm>
            <a:off x="1989239" y="1520485"/>
            <a:ext cx="4989930" cy="4472203"/>
          </a:xfrm>
          <a:custGeom>
            <a:avLst/>
            <a:gdLst>
              <a:gd name="connsiteX0" fmla="*/ 2967386 w 5827946"/>
              <a:gd name="connsiteY0" fmla="*/ 0 h 4831166"/>
              <a:gd name="connsiteX1" fmla="*/ 0 w 5827946"/>
              <a:gd name="connsiteY1" fmla="*/ 1234499 h 4831166"/>
              <a:gd name="connsiteX2" fmla="*/ 0 w 5827946"/>
              <a:gd name="connsiteY2" fmla="*/ 3810330 h 4831166"/>
              <a:gd name="connsiteX3" fmla="*/ 2955516 w 5827946"/>
              <a:gd name="connsiteY3" fmla="*/ 4831166 h 4831166"/>
              <a:gd name="connsiteX4" fmla="*/ 5827946 w 5827946"/>
              <a:gd name="connsiteY4" fmla="*/ 3798460 h 4831166"/>
              <a:gd name="connsiteX5" fmla="*/ 5816076 w 5827946"/>
              <a:gd name="connsiteY5" fmla="*/ 1234499 h 4831166"/>
              <a:gd name="connsiteX6" fmla="*/ 2967386 w 5827946"/>
              <a:gd name="connsiteY6" fmla="*/ 0 h 48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7946" h="4831166">
                <a:moveTo>
                  <a:pt x="2967386" y="0"/>
                </a:moveTo>
                <a:lnTo>
                  <a:pt x="0" y="1234499"/>
                </a:lnTo>
                <a:lnTo>
                  <a:pt x="0" y="3810330"/>
                </a:lnTo>
                <a:lnTo>
                  <a:pt x="2955516" y="4831166"/>
                </a:lnTo>
                <a:lnTo>
                  <a:pt x="5827946" y="3798460"/>
                </a:lnTo>
                <a:cubicBezTo>
                  <a:pt x="5823989" y="2943806"/>
                  <a:pt x="5820033" y="2089153"/>
                  <a:pt x="5816076" y="1234499"/>
                </a:cubicBezTo>
                <a:lnTo>
                  <a:pt x="2967386" y="0"/>
                </a:lnTo>
                <a:close/>
              </a:path>
            </a:pathLst>
          </a:custGeom>
          <a:noFill/>
          <a:ln w="155575">
            <a:solidFill>
              <a:srgbClr val="B1B10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404919" y="338389"/>
            <a:ext cx="215636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kumimoji="1" lang="ja-JP" altLang="en-US" sz="2000" dirty="0" smtClean="0"/>
              <a:t>支援組織のあり方</a:t>
            </a:r>
            <a:endParaRPr kumimoji="1" lang="ja-JP" altLang="en-US" sz="2000" dirty="0"/>
          </a:p>
        </p:txBody>
      </p:sp>
      <p:grpSp>
        <p:nvGrpSpPr>
          <p:cNvPr id="16" name="図形グループ 15"/>
          <p:cNvGrpSpPr/>
          <p:nvPr/>
        </p:nvGrpSpPr>
        <p:grpSpPr>
          <a:xfrm>
            <a:off x="1015266" y="2342164"/>
            <a:ext cx="1549074" cy="584776"/>
            <a:chOff x="812964" y="2267985"/>
            <a:chExt cx="1549074" cy="584776"/>
          </a:xfrm>
        </p:grpSpPr>
        <p:sp>
          <p:nvSpPr>
            <p:cNvPr id="17" name="角丸四角形 16"/>
            <p:cNvSpPr/>
            <p:nvPr/>
          </p:nvSpPr>
          <p:spPr>
            <a:xfrm>
              <a:off x="865079" y="2290946"/>
              <a:ext cx="1496959" cy="546100"/>
            </a:xfrm>
            <a:prstGeom prst="roundRect">
              <a:avLst>
                <a:gd name="adj" fmla="val 29167"/>
              </a:avLst>
            </a:prstGeom>
            <a:ln w="38100" cmpd="sng">
              <a:solidFill>
                <a:srgbClr val="004E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812964" y="2267985"/>
              <a:ext cx="1531088" cy="58477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kumimoji="1" lang="ja-JP" altLang="en-US" sz="1600" dirty="0" smtClean="0"/>
                <a:t>ﾌﾞﾛｯｸ担当</a:t>
              </a:r>
              <a:endParaRPr kumimoji="1" lang="en-US" altLang="ja-JP" sz="1600" dirty="0" smtClean="0"/>
            </a:p>
            <a:p>
              <a:pPr algn="ctr"/>
              <a:r>
                <a:rPr lang="en-US" altLang="ja-JP" sz="1600" dirty="0" smtClean="0"/>
                <a:t> </a:t>
              </a:r>
              <a:r>
                <a:rPr lang="ja-JP" altLang="en-US" sz="1600" dirty="0" smtClean="0"/>
                <a:t>ｱﾄﾞﾊﾞｲｻﾞｰ医師</a:t>
              </a:r>
              <a:endParaRPr kumimoji="1" lang="ja-JP" altLang="en-US" sz="1600" dirty="0"/>
            </a:p>
          </p:txBody>
        </p:sp>
      </p:grpSp>
      <p:cxnSp>
        <p:nvCxnSpPr>
          <p:cNvPr id="19" name="直線矢印コネクタ 18"/>
          <p:cNvCxnSpPr/>
          <p:nvPr/>
        </p:nvCxnSpPr>
        <p:spPr>
          <a:xfrm flipV="1">
            <a:off x="4013988" y="2089546"/>
            <a:ext cx="245" cy="423313"/>
          </a:xfrm>
          <a:prstGeom prst="straightConnector1">
            <a:avLst/>
          </a:prstGeom>
          <a:ln w="285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2056345" y="2911284"/>
            <a:ext cx="1467068" cy="400110"/>
          </a:xfrm>
          <a:prstGeom prst="rect">
            <a:avLst/>
          </a:prstGeom>
          <a:noFill/>
          <a:ln>
            <a:noFill/>
          </a:ln>
        </p:spPr>
        <p:txBody>
          <a:bodyPr wrap="none" rtlCol="0">
            <a:spAutoFit/>
          </a:bodyPr>
          <a:lstStyle/>
          <a:p>
            <a:r>
              <a:rPr kumimoji="1" lang="en-US" altLang="ja-JP" sz="2000" dirty="0" smtClean="0">
                <a:solidFill>
                  <a:srgbClr val="004E00"/>
                </a:solidFill>
              </a:rPr>
              <a:t>【</a:t>
            </a:r>
            <a:r>
              <a:rPr kumimoji="1" lang="ja-JP" altLang="en-US" sz="2000" dirty="0" smtClean="0">
                <a:solidFill>
                  <a:srgbClr val="004E00"/>
                </a:solidFill>
              </a:rPr>
              <a:t>相談支援</a:t>
            </a:r>
            <a:r>
              <a:rPr kumimoji="1" lang="en-US" altLang="ja-JP" sz="2000" dirty="0" smtClean="0">
                <a:solidFill>
                  <a:srgbClr val="004E00"/>
                </a:solidFill>
              </a:rPr>
              <a:t>】</a:t>
            </a:r>
            <a:endParaRPr kumimoji="1" lang="ja-JP" altLang="en-US" sz="2000" dirty="0">
              <a:solidFill>
                <a:srgbClr val="004E00"/>
              </a:solidFill>
            </a:endParaRPr>
          </a:p>
        </p:txBody>
      </p:sp>
      <p:sp>
        <p:nvSpPr>
          <p:cNvPr id="21" name="円弧 20"/>
          <p:cNvSpPr/>
          <p:nvPr/>
        </p:nvSpPr>
        <p:spPr>
          <a:xfrm>
            <a:off x="3592388" y="4252177"/>
            <a:ext cx="4325397" cy="1628969"/>
          </a:xfrm>
          <a:prstGeom prst="arc">
            <a:avLst>
              <a:gd name="adj1" fmla="val 9226090"/>
              <a:gd name="adj2" fmla="val 11278861"/>
            </a:avLst>
          </a:prstGeom>
          <a:ln w="57150"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2121789" y="4493591"/>
            <a:ext cx="1467068" cy="400110"/>
          </a:xfrm>
          <a:prstGeom prst="rect">
            <a:avLst/>
          </a:prstGeom>
          <a:noFill/>
        </p:spPr>
        <p:txBody>
          <a:bodyPr wrap="none" rtlCol="0">
            <a:spAutoFit/>
          </a:bodyPr>
          <a:lstStyle/>
          <a:p>
            <a:r>
              <a:rPr kumimoji="1" lang="en-US" altLang="ja-JP" sz="2000" dirty="0" smtClean="0">
                <a:solidFill>
                  <a:srgbClr val="FF0000"/>
                </a:solidFill>
              </a:rPr>
              <a:t>【</a:t>
            </a:r>
            <a:r>
              <a:rPr kumimoji="1" lang="ja-JP" altLang="en-US" sz="2000" dirty="0" smtClean="0">
                <a:solidFill>
                  <a:srgbClr val="FF0000"/>
                </a:solidFill>
              </a:rPr>
              <a:t>調査支援</a:t>
            </a:r>
            <a:r>
              <a:rPr lang="en-US" altLang="ja-JP" sz="2000" dirty="0" smtClean="0">
                <a:solidFill>
                  <a:srgbClr val="FF0000"/>
                </a:solidFill>
              </a:rPr>
              <a:t>】</a:t>
            </a:r>
            <a:endParaRPr kumimoji="1" lang="ja-JP" altLang="en-US" sz="2000" dirty="0">
              <a:solidFill>
                <a:srgbClr val="FF0000"/>
              </a:solidFill>
            </a:endParaRPr>
          </a:p>
        </p:txBody>
      </p:sp>
      <p:sp>
        <p:nvSpPr>
          <p:cNvPr id="23" name="テキスト ボックス 22"/>
          <p:cNvSpPr txBox="1"/>
          <p:nvPr/>
        </p:nvSpPr>
        <p:spPr>
          <a:xfrm>
            <a:off x="4732785" y="4631281"/>
            <a:ext cx="1467068" cy="400110"/>
          </a:xfrm>
          <a:prstGeom prst="rect">
            <a:avLst/>
          </a:prstGeom>
          <a:noFill/>
        </p:spPr>
        <p:txBody>
          <a:bodyPr wrap="none" rtlCol="0">
            <a:spAutoFit/>
          </a:bodyPr>
          <a:lstStyle/>
          <a:p>
            <a:r>
              <a:rPr kumimoji="1" lang="en-US" altLang="ja-JP" sz="2000" dirty="0" smtClean="0">
                <a:solidFill>
                  <a:srgbClr val="000090"/>
                </a:solidFill>
              </a:rPr>
              <a:t>【</a:t>
            </a:r>
            <a:r>
              <a:rPr kumimoji="1" lang="ja-JP" altLang="en-US" sz="2000" dirty="0" smtClean="0">
                <a:solidFill>
                  <a:srgbClr val="000090"/>
                </a:solidFill>
              </a:rPr>
              <a:t>評価支援</a:t>
            </a:r>
            <a:r>
              <a:rPr kumimoji="1" lang="en-US" altLang="ja-JP" sz="2000" dirty="0" smtClean="0">
                <a:solidFill>
                  <a:srgbClr val="000090"/>
                </a:solidFill>
              </a:rPr>
              <a:t>】</a:t>
            </a:r>
            <a:endParaRPr kumimoji="1" lang="ja-JP" altLang="en-US" sz="2000" dirty="0">
              <a:solidFill>
                <a:srgbClr val="000090"/>
              </a:solidFill>
            </a:endParaRPr>
          </a:p>
        </p:txBody>
      </p:sp>
      <p:sp>
        <p:nvSpPr>
          <p:cNvPr id="24" name="円弧 23"/>
          <p:cNvSpPr/>
          <p:nvPr/>
        </p:nvSpPr>
        <p:spPr>
          <a:xfrm>
            <a:off x="861815" y="2730500"/>
            <a:ext cx="3152418" cy="2569633"/>
          </a:xfrm>
          <a:prstGeom prst="arc">
            <a:avLst>
              <a:gd name="adj1" fmla="val 192182"/>
              <a:gd name="adj2" fmla="val 5808370"/>
            </a:avLst>
          </a:prstGeom>
          <a:ln w="5715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円弧 24"/>
          <p:cNvSpPr/>
          <p:nvPr/>
        </p:nvSpPr>
        <p:spPr>
          <a:xfrm rot="4926689">
            <a:off x="3909398" y="3905369"/>
            <a:ext cx="2656757" cy="1851011"/>
          </a:xfrm>
          <a:prstGeom prst="arc">
            <a:avLst>
              <a:gd name="adj1" fmla="val 1120148"/>
              <a:gd name="adj2" fmla="val 7370495"/>
            </a:avLst>
          </a:pr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上矢印 25"/>
          <p:cNvSpPr/>
          <p:nvPr/>
        </p:nvSpPr>
        <p:spPr>
          <a:xfrm>
            <a:off x="4828354" y="1887920"/>
            <a:ext cx="339725" cy="692150"/>
          </a:xfrm>
          <a:prstGeom prst="upArrow">
            <a:avLst>
              <a:gd name="adj1" fmla="val 3461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986624" y="2289355"/>
            <a:ext cx="595035" cy="338554"/>
          </a:xfrm>
          <a:prstGeom prst="rect">
            <a:avLst/>
          </a:prstGeom>
          <a:noFill/>
        </p:spPr>
        <p:txBody>
          <a:bodyPr wrap="none" rtlCol="0">
            <a:spAutoFit/>
          </a:bodyPr>
          <a:lstStyle/>
          <a:p>
            <a:r>
              <a:rPr kumimoji="1" lang="ja-JP" altLang="en-US" sz="1600" dirty="0" smtClean="0"/>
              <a:t>報告</a:t>
            </a:r>
            <a:endParaRPr kumimoji="1" lang="ja-JP" altLang="en-US" sz="1600" dirty="0"/>
          </a:p>
        </p:txBody>
      </p:sp>
      <p:sp>
        <p:nvSpPr>
          <p:cNvPr id="28" name="テキスト ボックス 27"/>
          <p:cNvSpPr txBox="1"/>
          <p:nvPr/>
        </p:nvSpPr>
        <p:spPr>
          <a:xfrm>
            <a:off x="5990830" y="674345"/>
            <a:ext cx="2932063" cy="860748"/>
          </a:xfrm>
          <a:prstGeom prst="rect">
            <a:avLst/>
          </a:prstGeom>
          <a:noFill/>
          <a:ln>
            <a:solidFill>
              <a:schemeClr val="tx1">
                <a:lumMod val="65000"/>
                <a:lumOff val="35000"/>
              </a:schemeClr>
            </a:solidFill>
          </a:ln>
        </p:spPr>
        <p:txBody>
          <a:bodyPr wrap="none" rtlCol="0">
            <a:spAutoFit/>
          </a:bodyPr>
          <a:lstStyle/>
          <a:p>
            <a:pPr>
              <a:lnSpc>
                <a:spcPct val="120000"/>
              </a:lnSpc>
            </a:pPr>
            <a:r>
              <a:rPr kumimoji="1" lang="en-US" altLang="ja-JP" sz="1400" dirty="0" smtClean="0"/>
              <a:t>【</a:t>
            </a:r>
            <a:r>
              <a:rPr kumimoji="1" lang="ja-JP" altLang="en-US" sz="1400" dirty="0" smtClean="0"/>
              <a:t>相談支援</a:t>
            </a:r>
            <a:r>
              <a:rPr kumimoji="1" lang="en-US" altLang="ja-JP" sz="1400" dirty="0" smtClean="0"/>
              <a:t>】</a:t>
            </a:r>
            <a:r>
              <a:rPr kumimoji="1" lang="ja-JP" altLang="en-US" sz="1400" dirty="0" smtClean="0"/>
              <a:t>：</a:t>
            </a:r>
            <a:r>
              <a:rPr kumimoji="1" lang="en-US" altLang="ja-JP" sz="1400" dirty="0" smtClean="0"/>
              <a:t> </a:t>
            </a:r>
            <a:r>
              <a:rPr kumimoji="1" lang="ja-JP" altLang="en-US" sz="1400" dirty="0" smtClean="0"/>
              <a:t>適応</a:t>
            </a:r>
            <a:r>
              <a:rPr kumimoji="1" lang="en-US" altLang="ja-JP" sz="1400" dirty="0" smtClean="0"/>
              <a:t>､</a:t>
            </a:r>
            <a:r>
              <a:rPr kumimoji="1" lang="ja-JP" altLang="en-US" sz="1400" dirty="0" smtClean="0"/>
              <a:t>対応の相談支援</a:t>
            </a:r>
            <a:endParaRPr kumimoji="1" lang="en-US" altLang="ja-JP" sz="1400" dirty="0" smtClean="0"/>
          </a:p>
          <a:p>
            <a:pPr>
              <a:lnSpc>
                <a:spcPct val="120000"/>
              </a:lnSpc>
            </a:pPr>
            <a:r>
              <a:rPr lang="en-US" altLang="ja-JP" sz="1400" dirty="0" smtClean="0"/>
              <a:t>【</a:t>
            </a:r>
            <a:r>
              <a:rPr lang="ja-JP" altLang="en-US" sz="1400" dirty="0" smtClean="0"/>
              <a:t>調査支援</a:t>
            </a:r>
            <a:r>
              <a:rPr lang="en-US" altLang="ja-JP" sz="1400" dirty="0" smtClean="0"/>
              <a:t>】</a:t>
            </a:r>
            <a:r>
              <a:rPr lang="ja-JP" altLang="en-US" sz="1400" dirty="0" smtClean="0"/>
              <a:t>：</a:t>
            </a:r>
            <a:r>
              <a:rPr lang="en-US" altLang="ja-JP" sz="1400" dirty="0" smtClean="0"/>
              <a:t> </a:t>
            </a:r>
            <a:r>
              <a:rPr lang="ja-JP" altLang="en-US" sz="1400" dirty="0" smtClean="0"/>
              <a:t>具体的調査の支援</a:t>
            </a:r>
            <a:endParaRPr lang="en-US" altLang="ja-JP" sz="1400" dirty="0" smtClean="0"/>
          </a:p>
          <a:p>
            <a:pPr>
              <a:lnSpc>
                <a:spcPct val="120000"/>
              </a:lnSpc>
            </a:pPr>
            <a:r>
              <a:rPr kumimoji="1" lang="en-US" altLang="ja-JP" sz="1400" dirty="0" smtClean="0"/>
              <a:t>【</a:t>
            </a:r>
            <a:r>
              <a:rPr kumimoji="1" lang="ja-JP" altLang="en-US" sz="1400" dirty="0" smtClean="0"/>
              <a:t>評価支援</a:t>
            </a:r>
            <a:r>
              <a:rPr kumimoji="1" lang="en-US" altLang="ja-JP" sz="1400" dirty="0" smtClean="0"/>
              <a:t>】</a:t>
            </a:r>
            <a:r>
              <a:rPr kumimoji="1" lang="ja-JP" altLang="en-US" sz="1400" dirty="0" smtClean="0"/>
              <a:t>：</a:t>
            </a:r>
            <a:r>
              <a:rPr kumimoji="1" lang="en-US" altLang="ja-JP" sz="1400" dirty="0" smtClean="0"/>
              <a:t> </a:t>
            </a:r>
            <a:r>
              <a:rPr kumimoji="1" lang="ja-JP" altLang="en-US" sz="1400" dirty="0" smtClean="0"/>
              <a:t>専門的評価の支援</a:t>
            </a:r>
            <a:endParaRPr kumimoji="1" lang="ja-JP" altLang="en-US" sz="1400" dirty="0"/>
          </a:p>
        </p:txBody>
      </p:sp>
      <p:sp>
        <p:nvSpPr>
          <p:cNvPr id="29" name="円弧 28"/>
          <p:cNvSpPr/>
          <p:nvPr/>
        </p:nvSpPr>
        <p:spPr>
          <a:xfrm>
            <a:off x="885555" y="2671150"/>
            <a:ext cx="3152418" cy="2624750"/>
          </a:xfrm>
          <a:prstGeom prst="arc">
            <a:avLst>
              <a:gd name="adj1" fmla="val 578905"/>
              <a:gd name="adj2" fmla="val 6017790"/>
            </a:avLst>
          </a:prstGeom>
          <a:ln w="762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5" name="テキスト ボックス 34"/>
          <p:cNvSpPr txBox="1"/>
          <p:nvPr/>
        </p:nvSpPr>
        <p:spPr>
          <a:xfrm>
            <a:off x="1233401" y="1677818"/>
            <a:ext cx="2350168" cy="338554"/>
          </a:xfrm>
          <a:prstGeom prst="rect">
            <a:avLst/>
          </a:prstGeom>
          <a:noFill/>
        </p:spPr>
        <p:txBody>
          <a:bodyPr wrap="square" rtlCol="0">
            <a:spAutoFit/>
          </a:bodyPr>
          <a:lstStyle/>
          <a:p>
            <a:r>
              <a:rPr kumimoji="1" lang="ja-JP" altLang="en-US" sz="1600" dirty="0" smtClean="0"/>
              <a:t>第三者機関の下</a:t>
            </a:r>
            <a:r>
              <a:rPr lang="ja-JP" altLang="en-US" sz="1600" dirty="0" smtClean="0"/>
              <a:t>に</a:t>
            </a:r>
            <a:r>
              <a:rPr kumimoji="1" lang="ja-JP" altLang="en-US" sz="1600" dirty="0" smtClean="0"/>
              <a:t>連携</a:t>
            </a:r>
            <a:endParaRPr kumimoji="1" lang="ja-JP" altLang="en-US" sz="1600" dirty="0"/>
          </a:p>
        </p:txBody>
      </p:sp>
      <p:cxnSp>
        <p:nvCxnSpPr>
          <p:cNvPr id="36" name="直線矢印コネクタ 35"/>
          <p:cNvCxnSpPr/>
          <p:nvPr/>
        </p:nvCxnSpPr>
        <p:spPr>
          <a:xfrm flipV="1">
            <a:off x="4364232" y="1900055"/>
            <a:ext cx="0" cy="685519"/>
          </a:xfrm>
          <a:prstGeom prst="straightConnector1">
            <a:avLst/>
          </a:prstGeom>
          <a:ln w="57150" cmpd="sng">
            <a:solidFill>
              <a:srgbClr val="FF00FF"/>
            </a:solidFill>
            <a:tailEnd type="arrow"/>
          </a:ln>
          <a:effectLst>
            <a:outerShdw blurRad="40000" dist="20000" dir="5400000" rotWithShape="0">
              <a:srgbClr val="000000">
                <a:alpha val="75000"/>
              </a:srgbClr>
            </a:outerShdw>
          </a:effectLst>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4330702" y="2258577"/>
            <a:ext cx="646331" cy="369332"/>
          </a:xfrm>
          <a:prstGeom prst="rect">
            <a:avLst/>
          </a:prstGeom>
          <a:noFill/>
        </p:spPr>
        <p:txBody>
          <a:bodyPr wrap="none" rtlCol="0">
            <a:spAutoFit/>
          </a:bodyPr>
          <a:lstStyle/>
          <a:p>
            <a:r>
              <a:rPr kumimoji="1" lang="ja-JP" altLang="en-US" dirty="0" smtClean="0"/>
              <a:t>届出</a:t>
            </a:r>
            <a:endParaRPr kumimoji="1" lang="ja-JP" altLang="en-US" dirty="0"/>
          </a:p>
        </p:txBody>
      </p:sp>
      <p:cxnSp>
        <p:nvCxnSpPr>
          <p:cNvPr id="38" name="直線コネクタ 37"/>
          <p:cNvCxnSpPr/>
          <p:nvPr/>
        </p:nvCxnSpPr>
        <p:spPr>
          <a:xfrm>
            <a:off x="1316482" y="1999109"/>
            <a:ext cx="2065309" cy="0"/>
          </a:xfrm>
          <a:prstGeom prst="line">
            <a:avLst/>
          </a:prstGeom>
          <a:ln w="38100" cmpd="sng">
            <a:solidFill>
              <a:srgbClr val="FFFF00"/>
            </a:solidFill>
          </a:ln>
          <a:effectLst>
            <a:outerShdw blurRad="36830" dist="12700" dir="5400000" rotWithShape="0">
              <a:srgbClr val="000000">
                <a:alpha val="41000"/>
              </a:srgbClr>
            </a:outerShdw>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flipH="1">
            <a:off x="2708501" y="2188235"/>
            <a:ext cx="952362" cy="439674"/>
          </a:xfrm>
          <a:prstGeom prst="straightConnector1">
            <a:avLst/>
          </a:prstGeom>
          <a:ln w="28575" cmpd="sng">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0" name="円弧 39"/>
          <p:cNvSpPr/>
          <p:nvPr/>
        </p:nvSpPr>
        <p:spPr>
          <a:xfrm rot="881121" flipV="1">
            <a:off x="1780437" y="1843001"/>
            <a:ext cx="2409519" cy="1816140"/>
          </a:xfrm>
          <a:prstGeom prst="arc">
            <a:avLst>
              <a:gd name="adj1" fmla="val 13879810"/>
              <a:gd name="adj2" fmla="val 18532367"/>
            </a:avLst>
          </a:prstGeom>
          <a:ln w="38100" cmpd="sng">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41" name="図形グループ 40"/>
          <p:cNvGrpSpPr/>
          <p:nvPr/>
        </p:nvGrpSpPr>
        <p:grpSpPr>
          <a:xfrm>
            <a:off x="3736721" y="961985"/>
            <a:ext cx="1515452" cy="882839"/>
            <a:chOff x="3736721" y="961985"/>
            <a:chExt cx="1515452" cy="882839"/>
          </a:xfrm>
        </p:grpSpPr>
        <p:sp>
          <p:nvSpPr>
            <p:cNvPr id="42" name="テキスト ボックス 41"/>
            <p:cNvSpPr txBox="1"/>
            <p:nvPr/>
          </p:nvSpPr>
          <p:spPr>
            <a:xfrm>
              <a:off x="3746727" y="961985"/>
              <a:ext cx="1503899" cy="462437"/>
            </a:xfrm>
            <a:prstGeom prst="rect">
              <a:avLst/>
            </a:prstGeom>
            <a:ln>
              <a:solidFill>
                <a:srgbClr val="008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kumimoji="1" lang="ja-JP" altLang="en-US" sz="1400" dirty="0"/>
            </a:p>
          </p:txBody>
        </p:sp>
        <p:sp>
          <p:nvSpPr>
            <p:cNvPr id="43" name="テキスト ボックス 42"/>
            <p:cNvSpPr txBox="1"/>
            <p:nvPr/>
          </p:nvSpPr>
          <p:spPr>
            <a:xfrm>
              <a:off x="3765754" y="1001270"/>
              <a:ext cx="1467068" cy="400110"/>
            </a:xfrm>
            <a:prstGeom prst="rect">
              <a:avLst/>
            </a:prstGeom>
            <a:noFill/>
          </p:spPr>
          <p:txBody>
            <a:bodyPr wrap="none" rtlCol="0">
              <a:spAutoFit/>
            </a:bodyPr>
            <a:lstStyle/>
            <a:p>
              <a:pPr algn="ctr"/>
              <a:r>
                <a:rPr lang="ja-JP" altLang="en-US" sz="2000" dirty="0"/>
                <a:t>第三者</a:t>
              </a:r>
              <a:r>
                <a:rPr lang="ja-JP" altLang="en-US" sz="2000" dirty="0" smtClean="0"/>
                <a:t>機関</a:t>
              </a:r>
              <a:endParaRPr lang="en-US" altLang="ja-JP" sz="2000" dirty="0"/>
            </a:p>
          </p:txBody>
        </p:sp>
        <p:sp>
          <p:nvSpPr>
            <p:cNvPr id="44" name="正方形/長方形 43"/>
            <p:cNvSpPr/>
            <p:nvPr/>
          </p:nvSpPr>
          <p:spPr>
            <a:xfrm>
              <a:off x="3736721" y="1468011"/>
              <a:ext cx="1515452" cy="376813"/>
            </a:xfrm>
            <a:prstGeom prst="rect">
              <a:avLst/>
            </a:prstGeom>
            <a:ln w="12700"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5" name="テキスト ボックス 44"/>
            <p:cNvSpPr txBox="1"/>
            <p:nvPr/>
          </p:nvSpPr>
          <p:spPr>
            <a:xfrm>
              <a:off x="3860731" y="1495643"/>
              <a:ext cx="1315318" cy="307777"/>
            </a:xfrm>
            <a:prstGeom prst="rect">
              <a:avLst/>
            </a:prstGeom>
            <a:noFill/>
          </p:spPr>
          <p:txBody>
            <a:bodyPr wrap="square" rtlCol="0">
              <a:spAutoFit/>
            </a:bodyPr>
            <a:lstStyle/>
            <a:p>
              <a:r>
                <a:rPr lang="ja-JP" altLang="en-US" sz="1400" dirty="0"/>
                <a:t>地域</a:t>
              </a:r>
              <a:r>
                <a:rPr lang="ja-JP" altLang="en-US" sz="1400" dirty="0" smtClean="0"/>
                <a:t>担当窓口</a:t>
              </a:r>
              <a:endParaRPr lang="ja-JP" altLang="en-US" sz="1400" dirty="0"/>
            </a:p>
          </p:txBody>
        </p:sp>
      </p:grpSp>
      <p:sp>
        <p:nvSpPr>
          <p:cNvPr id="47" name="正方形/長方形 46"/>
          <p:cNvSpPr/>
          <p:nvPr/>
        </p:nvSpPr>
        <p:spPr>
          <a:xfrm>
            <a:off x="3107080" y="5653602"/>
            <a:ext cx="2404719" cy="936942"/>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3575651" y="5778305"/>
            <a:ext cx="1695496" cy="792525"/>
          </a:xfrm>
          <a:prstGeom prst="rect">
            <a:avLst/>
          </a:prstGeom>
          <a:noFill/>
        </p:spPr>
        <p:txBody>
          <a:bodyPr wrap="none" rtlCol="0">
            <a:spAutoFit/>
          </a:bodyPr>
          <a:lstStyle/>
          <a:p>
            <a:r>
              <a:rPr lang="ja-JP" altLang="en-US" sz="1400" dirty="0" smtClean="0"/>
              <a:t>県</a:t>
            </a:r>
            <a:r>
              <a:rPr kumimoji="1" lang="ja-JP" altLang="en-US" sz="1400" dirty="0" smtClean="0"/>
              <a:t>内</a:t>
            </a:r>
            <a:endParaRPr kumimoji="1" lang="en-US" altLang="ja-JP" sz="1400" dirty="0" smtClean="0"/>
          </a:p>
          <a:p>
            <a:r>
              <a:rPr kumimoji="1" lang="en-US" altLang="ja-JP" dirty="0" smtClean="0"/>
              <a:t> </a:t>
            </a:r>
            <a:r>
              <a:rPr kumimoji="1" lang="ja-JP" altLang="en-US" dirty="0" smtClean="0"/>
              <a:t>　　基幹病院</a:t>
            </a:r>
            <a:endParaRPr kumimoji="1" lang="en-US" altLang="ja-JP" dirty="0" smtClean="0"/>
          </a:p>
          <a:p>
            <a:pPr>
              <a:lnSpc>
                <a:spcPct val="70000"/>
              </a:lnSpc>
            </a:pPr>
            <a:r>
              <a:rPr lang="ja-JP" altLang="ja-JP" dirty="0"/>
              <a:t>　</a:t>
            </a:r>
            <a:r>
              <a:rPr lang="ja-JP" altLang="en-US" dirty="0" smtClean="0"/>
              <a:t>　　　</a:t>
            </a:r>
            <a:r>
              <a:rPr lang="ja-JP" altLang="en-US" sz="1400" dirty="0" smtClean="0"/>
              <a:t>（病院団体）</a:t>
            </a:r>
            <a:endParaRPr kumimoji="1" lang="ja-JP" altLang="en-US" dirty="0"/>
          </a:p>
        </p:txBody>
      </p:sp>
      <p:sp>
        <p:nvSpPr>
          <p:cNvPr id="62" name="円弧 61"/>
          <p:cNvSpPr/>
          <p:nvPr/>
        </p:nvSpPr>
        <p:spPr>
          <a:xfrm flipV="1">
            <a:off x="3588857" y="442602"/>
            <a:ext cx="3435263" cy="4819296"/>
          </a:xfrm>
          <a:prstGeom prst="arc">
            <a:avLst>
              <a:gd name="adj1" fmla="val 16069911"/>
              <a:gd name="adj2" fmla="val 312693"/>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3" name="円弧 62"/>
          <p:cNvSpPr/>
          <p:nvPr/>
        </p:nvSpPr>
        <p:spPr>
          <a:xfrm rot="19994535">
            <a:off x="4086510" y="1694256"/>
            <a:ext cx="6506052" cy="3157375"/>
          </a:xfrm>
          <a:prstGeom prst="arc">
            <a:avLst>
              <a:gd name="adj1" fmla="val 7674511"/>
              <a:gd name="adj2" fmla="val 11339148"/>
            </a:avLst>
          </a:prstGeom>
          <a:ln w="73025" cmpd="sng">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51" name="図形グループ 50"/>
          <p:cNvGrpSpPr/>
          <p:nvPr/>
        </p:nvGrpSpPr>
        <p:grpSpPr>
          <a:xfrm>
            <a:off x="6267189" y="2156974"/>
            <a:ext cx="1679681" cy="1049424"/>
            <a:chOff x="6879889" y="3103992"/>
            <a:chExt cx="1679681" cy="1049424"/>
          </a:xfrm>
        </p:grpSpPr>
        <p:sp>
          <p:nvSpPr>
            <p:cNvPr id="52" name="正方形/長方形 51"/>
            <p:cNvSpPr/>
            <p:nvPr/>
          </p:nvSpPr>
          <p:spPr>
            <a:xfrm>
              <a:off x="6879889" y="3103992"/>
              <a:ext cx="1654892" cy="1049424"/>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3" name="テキスト ボックス 52"/>
            <p:cNvSpPr txBox="1"/>
            <p:nvPr/>
          </p:nvSpPr>
          <p:spPr>
            <a:xfrm>
              <a:off x="6887317" y="3157970"/>
              <a:ext cx="1672253" cy="369332"/>
            </a:xfrm>
            <a:prstGeom prst="rect">
              <a:avLst/>
            </a:prstGeom>
            <a:noFill/>
          </p:spPr>
          <p:txBody>
            <a:bodyPr wrap="none" rtlCol="0">
              <a:spAutoFit/>
            </a:bodyPr>
            <a:lstStyle/>
            <a:p>
              <a:r>
                <a:rPr kumimoji="1" lang="ja-JP" altLang="en-US" dirty="0" smtClean="0"/>
                <a:t>関連学会</a:t>
              </a:r>
              <a:r>
                <a:rPr kumimoji="1" lang="en-US" altLang="ja-JP" dirty="0" smtClean="0"/>
                <a:t>･</a:t>
              </a:r>
              <a:r>
                <a:rPr kumimoji="1" lang="ja-JP" altLang="en-US" dirty="0" smtClean="0"/>
                <a:t>団体</a:t>
              </a:r>
              <a:endParaRPr kumimoji="1" lang="ja-JP" altLang="en-US" dirty="0"/>
            </a:p>
          </p:txBody>
        </p:sp>
        <p:sp>
          <p:nvSpPr>
            <p:cNvPr id="54" name="角丸四角形 53"/>
            <p:cNvSpPr/>
            <p:nvPr/>
          </p:nvSpPr>
          <p:spPr>
            <a:xfrm>
              <a:off x="7150286" y="3560999"/>
              <a:ext cx="1111203" cy="523766"/>
            </a:xfrm>
            <a:prstGeom prst="roundRect">
              <a:avLst>
                <a:gd name="adj" fmla="val 25682"/>
              </a:avLst>
            </a:prstGeom>
            <a:ln w="38100" cmpd="sng">
              <a:solidFill>
                <a:srgbClr val="004E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5" name="テキスト ボックス 54"/>
            <p:cNvSpPr txBox="1"/>
            <p:nvPr/>
          </p:nvSpPr>
          <p:spPr>
            <a:xfrm>
              <a:off x="7128344" y="3572450"/>
              <a:ext cx="1168754" cy="523220"/>
            </a:xfrm>
            <a:prstGeom prst="rect">
              <a:avLst/>
            </a:prstGeom>
            <a:noFill/>
          </p:spPr>
          <p:txBody>
            <a:bodyPr wrap="square" rtlCol="0">
              <a:spAutoFit/>
            </a:bodyPr>
            <a:lstStyle/>
            <a:p>
              <a:pPr algn="ctr"/>
              <a:r>
                <a:rPr kumimoji="1" lang="ja-JP" altLang="en-US" sz="1400" dirty="0" smtClean="0"/>
                <a:t>学会登録</a:t>
              </a:r>
              <a:endParaRPr kumimoji="1" lang="en-US" altLang="ja-JP" sz="1400" dirty="0" smtClean="0"/>
            </a:p>
            <a:p>
              <a:pPr algn="ctr"/>
              <a:r>
                <a:rPr lang="ja-JP" altLang="en-US" sz="1400" dirty="0" smtClean="0"/>
                <a:t>専門</a:t>
              </a:r>
              <a:r>
                <a:rPr kumimoji="1" lang="ja-JP" altLang="en-US" sz="1400" dirty="0" smtClean="0"/>
                <a:t>医</a:t>
              </a:r>
              <a:endParaRPr kumimoji="1" lang="en-US" altLang="ja-JP" sz="1400" dirty="0" smtClean="0"/>
            </a:p>
          </p:txBody>
        </p:sp>
      </p:grpSp>
      <p:sp>
        <p:nvSpPr>
          <p:cNvPr id="31" name="正方形/長方形 30"/>
          <p:cNvSpPr/>
          <p:nvPr/>
        </p:nvSpPr>
        <p:spPr>
          <a:xfrm>
            <a:off x="1426498" y="5011445"/>
            <a:ext cx="1978421" cy="802888"/>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2" name="テキスト ボックス 31"/>
          <p:cNvSpPr txBox="1"/>
          <p:nvPr/>
        </p:nvSpPr>
        <p:spPr>
          <a:xfrm>
            <a:off x="1765550" y="5225857"/>
            <a:ext cx="1338828" cy="369332"/>
          </a:xfrm>
          <a:prstGeom prst="rect">
            <a:avLst/>
          </a:prstGeom>
          <a:noFill/>
        </p:spPr>
        <p:txBody>
          <a:bodyPr wrap="none" rtlCol="0">
            <a:spAutoFit/>
          </a:bodyPr>
          <a:lstStyle/>
          <a:p>
            <a:r>
              <a:rPr kumimoji="1" lang="ja-JP" altLang="en-US" dirty="0" smtClean="0"/>
              <a:t>地域医師会</a:t>
            </a:r>
            <a:endParaRPr kumimoji="1" lang="ja-JP" altLang="en-US" dirty="0"/>
          </a:p>
        </p:txBody>
      </p:sp>
      <p:grpSp>
        <p:nvGrpSpPr>
          <p:cNvPr id="46" name="図形グループ 45"/>
          <p:cNvGrpSpPr/>
          <p:nvPr/>
        </p:nvGrpSpPr>
        <p:grpSpPr>
          <a:xfrm>
            <a:off x="7204812" y="3209515"/>
            <a:ext cx="1786028" cy="3373839"/>
            <a:chOff x="7204812" y="3220558"/>
            <a:chExt cx="1786028" cy="3373839"/>
          </a:xfrm>
        </p:grpSpPr>
        <p:pic>
          <p:nvPicPr>
            <p:cNvPr id="3" name="図 2" descr="P2014032203681_gibbs-ns-big.jpg"/>
            <p:cNvPicPr>
              <a:picLocks noChangeAspect="1"/>
            </p:cNvPicPr>
            <p:nvPr/>
          </p:nvPicPr>
          <p:blipFill rotWithShape="1">
            <a:blip r:embed="rId4">
              <a:extLst>
                <a:ext uri="{28A0092B-C50C-407E-A947-70E740481C1C}">
                  <a14:useLocalDpi xmlns:a14="http://schemas.microsoft.com/office/drawing/2010/main" val="0"/>
                </a:ext>
              </a:extLst>
            </a:blip>
            <a:srcRect l="32054" t="-1" r="7501" b="19920"/>
            <a:stretch/>
          </p:blipFill>
          <p:spPr>
            <a:xfrm>
              <a:off x="7204812" y="3701919"/>
              <a:ext cx="1786028" cy="2892478"/>
            </a:xfrm>
            <a:prstGeom prst="rect">
              <a:avLst/>
            </a:prstGeom>
          </p:spPr>
        </p:pic>
        <p:pic>
          <p:nvPicPr>
            <p:cNvPr id="61" name="図 60" descr="P2014032203681_gibbs-ns-big.jpg"/>
            <p:cNvPicPr>
              <a:picLocks noChangeAspect="1"/>
            </p:cNvPicPr>
            <p:nvPr/>
          </p:nvPicPr>
          <p:blipFill rotWithShape="1">
            <a:blip r:embed="rId4">
              <a:extLst>
                <a:ext uri="{28A0092B-C50C-407E-A947-70E740481C1C}">
                  <a14:useLocalDpi xmlns:a14="http://schemas.microsoft.com/office/drawing/2010/main" val="0"/>
                </a:ext>
              </a:extLst>
            </a:blip>
            <a:srcRect l="64288" t="2726" r="26487" b="85617"/>
            <a:stretch/>
          </p:blipFill>
          <p:spPr>
            <a:xfrm>
              <a:off x="7980587" y="3367965"/>
              <a:ext cx="864146" cy="966790"/>
            </a:xfrm>
            <a:prstGeom prst="rect">
              <a:avLst/>
            </a:prstGeom>
            <a:ln w="19050" cmpd="sng">
              <a:noFill/>
            </a:ln>
          </p:spPr>
        </p:pic>
        <p:sp>
          <p:nvSpPr>
            <p:cNvPr id="2" name="平行四辺形 1"/>
            <p:cNvSpPr/>
            <p:nvPr/>
          </p:nvSpPr>
          <p:spPr>
            <a:xfrm>
              <a:off x="8406444" y="3220558"/>
              <a:ext cx="358742" cy="542544"/>
            </a:xfrm>
            <a:prstGeom prst="parallelogram">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7" name="正方形/長方形 56"/>
          <p:cNvSpPr/>
          <p:nvPr/>
        </p:nvSpPr>
        <p:spPr>
          <a:xfrm>
            <a:off x="5386852" y="5085604"/>
            <a:ext cx="2167258" cy="860406"/>
          </a:xfrm>
          <a:prstGeom prst="rect">
            <a:avLst/>
          </a:prstGeom>
          <a:ln>
            <a:solidFill>
              <a:srgbClr val="00009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a:off x="5742893" y="5227385"/>
            <a:ext cx="1620042" cy="584776"/>
          </a:xfrm>
          <a:prstGeom prst="rect">
            <a:avLst/>
          </a:prstGeom>
          <a:noFill/>
        </p:spPr>
        <p:txBody>
          <a:bodyPr wrap="none" rtlCol="0">
            <a:spAutoFit/>
          </a:bodyPr>
          <a:lstStyle/>
          <a:p>
            <a:r>
              <a:rPr kumimoji="1" lang="ja-JP" altLang="en-US" sz="1400" dirty="0" smtClean="0"/>
              <a:t>県内、ブロック内</a:t>
            </a:r>
            <a:endParaRPr kumimoji="1" lang="en-US" altLang="ja-JP" sz="1400" dirty="0" smtClean="0"/>
          </a:p>
          <a:p>
            <a:r>
              <a:rPr kumimoji="1" lang="en-US" altLang="ja-JP" dirty="0" smtClean="0"/>
              <a:t> </a:t>
            </a:r>
            <a:r>
              <a:rPr kumimoji="1" lang="ja-JP" altLang="en-US" dirty="0" smtClean="0"/>
              <a:t>　　　大学病院</a:t>
            </a:r>
            <a:endParaRPr kumimoji="1" lang="ja-JP" altLang="en-US" dirty="0"/>
          </a:p>
        </p:txBody>
      </p:sp>
    </p:spTree>
    <p:extLst>
      <p:ext uri="{BB962C8B-B14F-4D97-AF65-F5344CB8AC3E}">
        <p14:creationId xmlns:p14="http://schemas.microsoft.com/office/powerpoint/2010/main" val="894761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11101" y="449964"/>
            <a:ext cx="5221101"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kumimoji="1" lang="ja-JP" altLang="en-US" sz="2000" dirty="0" smtClean="0"/>
              <a:t>診療行為に係わる、死亡・事故に対する考え方</a:t>
            </a:r>
            <a:endParaRPr kumimoji="1" lang="ja-JP" altLang="en-US" sz="2000" dirty="0"/>
          </a:p>
        </p:txBody>
      </p:sp>
      <p:grpSp>
        <p:nvGrpSpPr>
          <p:cNvPr id="3" name="図形グループ 2"/>
          <p:cNvGrpSpPr/>
          <p:nvPr/>
        </p:nvGrpSpPr>
        <p:grpSpPr>
          <a:xfrm>
            <a:off x="1562268" y="1147678"/>
            <a:ext cx="2010258" cy="5079434"/>
            <a:chOff x="1562268" y="1147678"/>
            <a:chExt cx="2010258" cy="5079434"/>
          </a:xfrm>
        </p:grpSpPr>
        <p:sp>
          <p:nvSpPr>
            <p:cNvPr id="4" name="テキスト ボックス 3"/>
            <p:cNvSpPr txBox="1"/>
            <p:nvPr/>
          </p:nvSpPr>
          <p:spPr>
            <a:xfrm>
              <a:off x="1860961" y="3329736"/>
              <a:ext cx="1252266" cy="844847"/>
            </a:xfrm>
            <a:prstGeom prst="rect">
              <a:avLst/>
            </a:prstGeom>
            <a:noFill/>
          </p:spPr>
          <p:txBody>
            <a:bodyPr wrap="none" rtlCol="0">
              <a:spAutoFit/>
            </a:bodyPr>
            <a:lstStyle/>
            <a:p>
              <a:pPr>
                <a:lnSpc>
                  <a:spcPct val="90000"/>
                </a:lnSpc>
              </a:pPr>
              <a:r>
                <a:rPr kumimoji="1" lang="ja-JP" altLang="en-US" dirty="0" smtClean="0">
                  <a:solidFill>
                    <a:srgbClr val="000000"/>
                  </a:solidFill>
                </a:rPr>
                <a:t>ﾋｭｰﾏﾝｴﾗｰ</a:t>
              </a:r>
              <a:endParaRPr kumimoji="1" lang="en-US" altLang="ja-JP" dirty="0" smtClean="0">
                <a:solidFill>
                  <a:srgbClr val="000000"/>
                </a:solidFill>
              </a:endParaRPr>
            </a:p>
            <a:p>
              <a:pPr>
                <a:lnSpc>
                  <a:spcPct val="90000"/>
                </a:lnSpc>
              </a:pPr>
              <a:r>
                <a:rPr lang="ja-JP" altLang="en-US" dirty="0" smtClean="0">
                  <a:solidFill>
                    <a:srgbClr val="000000"/>
                  </a:solidFill>
                </a:rPr>
                <a:t>ｼｽﾃﾑｴﾗｰ</a:t>
              </a:r>
              <a:endParaRPr lang="en-US" altLang="ja-JP" dirty="0" smtClean="0">
                <a:solidFill>
                  <a:srgbClr val="000000"/>
                </a:solidFill>
              </a:endParaRPr>
            </a:p>
            <a:p>
              <a:pPr>
                <a:lnSpc>
                  <a:spcPct val="90000"/>
                </a:lnSpc>
              </a:pPr>
              <a:r>
                <a:rPr kumimoji="1" lang="ja-JP" altLang="en-US" dirty="0" smtClean="0">
                  <a:solidFill>
                    <a:srgbClr val="000000"/>
                  </a:solidFill>
                </a:rPr>
                <a:t>過失</a:t>
              </a:r>
              <a:endParaRPr kumimoji="1" lang="ja-JP" altLang="en-US" dirty="0">
                <a:solidFill>
                  <a:srgbClr val="000000"/>
                </a:solidFill>
              </a:endParaRPr>
            </a:p>
          </p:txBody>
        </p:sp>
        <p:sp>
          <p:nvSpPr>
            <p:cNvPr id="5" name="テキスト ボックス 4"/>
            <p:cNvSpPr txBox="1"/>
            <p:nvPr/>
          </p:nvSpPr>
          <p:spPr>
            <a:xfrm>
              <a:off x="1852847" y="1681622"/>
              <a:ext cx="1569660" cy="1514261"/>
            </a:xfrm>
            <a:prstGeom prst="rect">
              <a:avLst/>
            </a:prstGeom>
            <a:noFill/>
          </p:spPr>
          <p:txBody>
            <a:bodyPr wrap="none" rtlCol="0">
              <a:spAutoFit/>
            </a:bodyPr>
            <a:lstStyle/>
            <a:p>
              <a:pPr>
                <a:lnSpc>
                  <a:spcPct val="110000"/>
                </a:lnSpc>
              </a:pPr>
              <a:r>
                <a:rPr kumimoji="1" lang="ja-JP" altLang="en-US" dirty="0" smtClean="0">
                  <a:solidFill>
                    <a:srgbClr val="000000"/>
                  </a:solidFill>
                </a:rPr>
                <a:t>加齢現象</a:t>
              </a:r>
              <a:endParaRPr kumimoji="1" lang="en-US" altLang="ja-JP" dirty="0" smtClean="0">
                <a:solidFill>
                  <a:srgbClr val="000000"/>
                </a:solidFill>
              </a:endParaRPr>
            </a:p>
            <a:p>
              <a:pPr>
                <a:lnSpc>
                  <a:spcPct val="110000"/>
                </a:lnSpc>
              </a:pPr>
              <a:r>
                <a:rPr kumimoji="1" lang="ja-JP" altLang="en-US" dirty="0" smtClean="0">
                  <a:solidFill>
                    <a:srgbClr val="000000"/>
                  </a:solidFill>
                </a:rPr>
                <a:t>自然経過</a:t>
              </a:r>
              <a:endParaRPr kumimoji="1" lang="en-US" altLang="ja-JP" dirty="0" smtClean="0">
                <a:solidFill>
                  <a:srgbClr val="000000"/>
                </a:solidFill>
              </a:endParaRPr>
            </a:p>
            <a:p>
              <a:pPr>
                <a:lnSpc>
                  <a:spcPct val="110000"/>
                </a:lnSpc>
              </a:pPr>
              <a:r>
                <a:rPr lang="ja-JP" altLang="en-US" dirty="0" smtClean="0">
                  <a:solidFill>
                    <a:srgbClr val="000000"/>
                  </a:solidFill>
                </a:rPr>
                <a:t>病気の後遺症</a:t>
              </a:r>
              <a:endParaRPr lang="en-US" altLang="ja-JP" dirty="0" smtClean="0">
                <a:solidFill>
                  <a:srgbClr val="000000"/>
                </a:solidFill>
              </a:endParaRPr>
            </a:p>
            <a:p>
              <a:pPr>
                <a:lnSpc>
                  <a:spcPct val="200000"/>
                </a:lnSpc>
              </a:pPr>
              <a:r>
                <a:rPr lang="ja-JP" altLang="en-US" dirty="0" smtClean="0">
                  <a:solidFill>
                    <a:srgbClr val="000000"/>
                  </a:solidFill>
                </a:rPr>
                <a:t>病態不明急変</a:t>
              </a:r>
              <a:endParaRPr kumimoji="1" lang="en-US" altLang="ja-JP" dirty="0">
                <a:solidFill>
                  <a:srgbClr val="000000"/>
                </a:solidFill>
              </a:endParaRPr>
            </a:p>
          </p:txBody>
        </p:sp>
        <p:sp>
          <p:nvSpPr>
            <p:cNvPr id="6" name="テキスト ボックス 5"/>
            <p:cNvSpPr txBox="1"/>
            <p:nvPr/>
          </p:nvSpPr>
          <p:spPr>
            <a:xfrm>
              <a:off x="1858261" y="4614212"/>
              <a:ext cx="1097175" cy="646331"/>
            </a:xfrm>
            <a:prstGeom prst="rect">
              <a:avLst/>
            </a:prstGeom>
            <a:noFill/>
          </p:spPr>
          <p:txBody>
            <a:bodyPr wrap="none" rtlCol="0">
              <a:spAutoFit/>
            </a:bodyPr>
            <a:lstStyle/>
            <a:p>
              <a:r>
                <a:rPr kumimoji="1" lang="ja-JP" altLang="en-US" dirty="0" smtClean="0">
                  <a:solidFill>
                    <a:srgbClr val="000000"/>
                  </a:solidFill>
                </a:rPr>
                <a:t>ﾙｰﾙ違反</a:t>
              </a:r>
              <a:endParaRPr kumimoji="1" lang="en-US" altLang="ja-JP" dirty="0" smtClean="0">
                <a:solidFill>
                  <a:srgbClr val="000000"/>
                </a:solidFill>
              </a:endParaRPr>
            </a:p>
            <a:p>
              <a:r>
                <a:rPr lang="ja-JP" altLang="en-US" dirty="0" smtClean="0">
                  <a:solidFill>
                    <a:srgbClr val="000000"/>
                  </a:solidFill>
                </a:rPr>
                <a:t>手抜き</a:t>
              </a:r>
              <a:endParaRPr lang="en-US" altLang="ja-JP" dirty="0" smtClean="0">
                <a:solidFill>
                  <a:srgbClr val="000000"/>
                </a:solidFill>
              </a:endParaRPr>
            </a:p>
          </p:txBody>
        </p:sp>
        <p:sp>
          <p:nvSpPr>
            <p:cNvPr id="7" name="テキスト ボックス 6"/>
            <p:cNvSpPr txBox="1"/>
            <p:nvPr/>
          </p:nvSpPr>
          <p:spPr>
            <a:xfrm>
              <a:off x="1855810" y="5580781"/>
              <a:ext cx="646331" cy="646331"/>
            </a:xfrm>
            <a:prstGeom prst="rect">
              <a:avLst/>
            </a:prstGeom>
            <a:noFill/>
          </p:spPr>
          <p:txBody>
            <a:bodyPr wrap="none" rtlCol="0">
              <a:spAutoFit/>
            </a:bodyPr>
            <a:lstStyle/>
            <a:p>
              <a:r>
                <a:rPr kumimoji="1" lang="ja-JP" altLang="en-US" dirty="0" smtClean="0">
                  <a:solidFill>
                    <a:srgbClr val="000000"/>
                  </a:solidFill>
                </a:rPr>
                <a:t>故意</a:t>
              </a:r>
              <a:endParaRPr kumimoji="1" lang="en-US" altLang="ja-JP" dirty="0" smtClean="0">
                <a:solidFill>
                  <a:srgbClr val="000000"/>
                </a:solidFill>
              </a:endParaRPr>
            </a:p>
            <a:p>
              <a:r>
                <a:rPr lang="ja-JP" altLang="en-US" dirty="0" smtClean="0">
                  <a:solidFill>
                    <a:srgbClr val="000000"/>
                  </a:solidFill>
                </a:rPr>
                <a:t>犯罪</a:t>
              </a:r>
              <a:endParaRPr kumimoji="1" lang="ja-JP" altLang="en-US" dirty="0">
                <a:solidFill>
                  <a:srgbClr val="000000"/>
                </a:solidFill>
              </a:endParaRPr>
            </a:p>
          </p:txBody>
        </p:sp>
        <p:sp>
          <p:nvSpPr>
            <p:cNvPr id="8" name="テキスト ボックス 7"/>
            <p:cNvSpPr txBox="1"/>
            <p:nvPr/>
          </p:nvSpPr>
          <p:spPr>
            <a:xfrm>
              <a:off x="1562268" y="1147678"/>
              <a:ext cx="1915909"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ja-JP" altLang="en-US" dirty="0" smtClean="0"/>
                <a:t>死亡</a:t>
              </a:r>
              <a:r>
                <a:rPr lang="ja-JP" altLang="en-US" dirty="0" smtClean="0"/>
                <a:t>・事故の原因</a:t>
              </a:r>
              <a:endParaRPr kumimoji="1" lang="ja-JP" altLang="en-US" dirty="0"/>
            </a:p>
          </p:txBody>
        </p:sp>
        <p:sp>
          <p:nvSpPr>
            <p:cNvPr id="9" name="テキスト ボックス 8"/>
            <p:cNvSpPr txBox="1"/>
            <p:nvPr/>
          </p:nvSpPr>
          <p:spPr>
            <a:xfrm>
              <a:off x="2618419" y="2578084"/>
              <a:ext cx="954107" cy="276999"/>
            </a:xfrm>
            <a:prstGeom prst="rect">
              <a:avLst/>
            </a:prstGeom>
            <a:noFill/>
          </p:spPr>
          <p:txBody>
            <a:bodyPr wrap="none" rtlCol="0">
              <a:spAutoFit/>
            </a:bodyPr>
            <a:lstStyle/>
            <a:p>
              <a:r>
                <a:rPr kumimoji="1" lang="ja-JP" altLang="en-US" sz="1200" dirty="0" smtClean="0">
                  <a:solidFill>
                    <a:srgbClr val="000000"/>
                  </a:solidFill>
                </a:rPr>
                <a:t>事前説明</a:t>
              </a:r>
              <a:r>
                <a:rPr lang="ja-JP" altLang="en-US" sz="1200" dirty="0" smtClean="0">
                  <a:solidFill>
                    <a:srgbClr val="000000"/>
                  </a:solidFill>
                </a:rPr>
                <a:t>？</a:t>
              </a:r>
              <a:endParaRPr kumimoji="1" lang="ja-JP" altLang="en-US" sz="1200" dirty="0">
                <a:solidFill>
                  <a:srgbClr val="000000"/>
                </a:solidFill>
              </a:endParaRPr>
            </a:p>
          </p:txBody>
        </p:sp>
      </p:grpSp>
      <p:grpSp>
        <p:nvGrpSpPr>
          <p:cNvPr id="10" name="図形グループ 9"/>
          <p:cNvGrpSpPr/>
          <p:nvPr/>
        </p:nvGrpSpPr>
        <p:grpSpPr>
          <a:xfrm>
            <a:off x="3540155" y="1465756"/>
            <a:ext cx="1338828" cy="4196813"/>
            <a:chOff x="3540155" y="1465756"/>
            <a:chExt cx="1338828" cy="4196813"/>
          </a:xfrm>
        </p:grpSpPr>
        <p:sp>
          <p:nvSpPr>
            <p:cNvPr id="11" name="テキスト ボックス 10"/>
            <p:cNvSpPr txBox="1"/>
            <p:nvPr/>
          </p:nvSpPr>
          <p:spPr>
            <a:xfrm>
              <a:off x="3598331" y="1465756"/>
              <a:ext cx="110799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solidFill>
                    <a:srgbClr val="000000"/>
                  </a:solidFill>
                </a:rPr>
                <a:t>事故対応</a:t>
              </a:r>
              <a:endParaRPr kumimoji="1" lang="ja-JP" altLang="en-US" dirty="0">
                <a:solidFill>
                  <a:srgbClr val="000000"/>
                </a:solidFill>
              </a:endParaRPr>
            </a:p>
          </p:txBody>
        </p:sp>
        <p:sp>
          <p:nvSpPr>
            <p:cNvPr id="12" name="テキスト ボックス 11"/>
            <p:cNvSpPr txBox="1"/>
            <p:nvPr/>
          </p:nvSpPr>
          <p:spPr>
            <a:xfrm>
              <a:off x="3563908" y="5293237"/>
              <a:ext cx="646331" cy="369332"/>
            </a:xfrm>
            <a:prstGeom prst="rect">
              <a:avLst/>
            </a:prstGeom>
            <a:noFill/>
          </p:spPr>
          <p:txBody>
            <a:bodyPr wrap="none" rtlCol="0">
              <a:spAutoFit/>
            </a:bodyPr>
            <a:lstStyle/>
            <a:p>
              <a:r>
                <a:rPr kumimoji="1" lang="ja-JP" altLang="en-US" dirty="0" smtClean="0">
                  <a:solidFill>
                    <a:srgbClr val="000000"/>
                  </a:solidFill>
                </a:rPr>
                <a:t>隠蔽</a:t>
              </a:r>
              <a:endParaRPr kumimoji="1" lang="ja-JP" altLang="en-US" dirty="0">
                <a:solidFill>
                  <a:srgbClr val="000000"/>
                </a:solidFill>
              </a:endParaRPr>
            </a:p>
          </p:txBody>
        </p:sp>
        <p:sp>
          <p:nvSpPr>
            <p:cNvPr id="13" name="テキスト ボックス 12"/>
            <p:cNvSpPr txBox="1"/>
            <p:nvPr/>
          </p:nvSpPr>
          <p:spPr>
            <a:xfrm>
              <a:off x="3540155" y="3768126"/>
              <a:ext cx="1338828" cy="369332"/>
            </a:xfrm>
            <a:prstGeom prst="rect">
              <a:avLst/>
            </a:prstGeom>
            <a:noFill/>
          </p:spPr>
          <p:txBody>
            <a:bodyPr wrap="none" rtlCol="0">
              <a:spAutoFit/>
            </a:bodyPr>
            <a:lstStyle/>
            <a:p>
              <a:r>
                <a:rPr kumimoji="1" lang="ja-JP" altLang="en-US" dirty="0" smtClean="0">
                  <a:solidFill>
                    <a:srgbClr val="000000"/>
                  </a:solidFill>
                </a:rPr>
                <a:t>事故後説明</a:t>
              </a:r>
              <a:endParaRPr kumimoji="1" lang="ja-JP" altLang="en-US" dirty="0">
                <a:solidFill>
                  <a:srgbClr val="000000"/>
                </a:solidFill>
              </a:endParaRPr>
            </a:p>
          </p:txBody>
        </p:sp>
        <p:sp>
          <p:nvSpPr>
            <p:cNvPr id="14" name="テキスト ボックス 13"/>
            <p:cNvSpPr txBox="1"/>
            <p:nvPr/>
          </p:nvSpPr>
          <p:spPr>
            <a:xfrm>
              <a:off x="3563747" y="3358574"/>
              <a:ext cx="1107996" cy="369332"/>
            </a:xfrm>
            <a:prstGeom prst="rect">
              <a:avLst/>
            </a:prstGeom>
            <a:noFill/>
          </p:spPr>
          <p:txBody>
            <a:bodyPr wrap="none" rtlCol="0">
              <a:spAutoFit/>
            </a:bodyPr>
            <a:lstStyle/>
            <a:p>
              <a:r>
                <a:rPr kumimoji="1" lang="ja-JP" altLang="en-US" dirty="0" smtClean="0">
                  <a:solidFill>
                    <a:srgbClr val="000000"/>
                  </a:solidFill>
                </a:rPr>
                <a:t>緊急対応</a:t>
              </a:r>
              <a:endParaRPr kumimoji="1" lang="ja-JP" altLang="en-US" dirty="0">
                <a:solidFill>
                  <a:srgbClr val="000000"/>
                </a:solidFill>
              </a:endParaRPr>
            </a:p>
          </p:txBody>
        </p:sp>
      </p:grpSp>
      <p:cxnSp>
        <p:nvCxnSpPr>
          <p:cNvPr id="15" name="直線コネクタ 14"/>
          <p:cNvCxnSpPr/>
          <p:nvPr/>
        </p:nvCxnSpPr>
        <p:spPr>
          <a:xfrm>
            <a:off x="1753897" y="1786870"/>
            <a:ext cx="0" cy="4351219"/>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16" name="図形グループ 15"/>
          <p:cNvGrpSpPr/>
          <p:nvPr/>
        </p:nvGrpSpPr>
        <p:grpSpPr>
          <a:xfrm>
            <a:off x="383109" y="1650422"/>
            <a:ext cx="1364588" cy="4153104"/>
            <a:chOff x="383109" y="1650422"/>
            <a:chExt cx="1364588" cy="4153104"/>
          </a:xfrm>
        </p:grpSpPr>
        <p:sp>
          <p:nvSpPr>
            <p:cNvPr id="17" name="テキスト ボックス 16"/>
            <p:cNvSpPr txBox="1"/>
            <p:nvPr/>
          </p:nvSpPr>
          <p:spPr>
            <a:xfrm>
              <a:off x="444178" y="1650422"/>
              <a:ext cx="122341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dirty="0" smtClean="0"/>
                <a:t>環境・条件</a:t>
              </a:r>
              <a:endParaRPr kumimoji="1" lang="ja-JP" altLang="en-US" dirty="0"/>
            </a:p>
          </p:txBody>
        </p:sp>
        <p:sp>
          <p:nvSpPr>
            <p:cNvPr id="18" name="テキスト ボックス 17"/>
            <p:cNvSpPr txBox="1"/>
            <p:nvPr/>
          </p:nvSpPr>
          <p:spPr>
            <a:xfrm>
              <a:off x="383221" y="2119786"/>
              <a:ext cx="1364476" cy="1384995"/>
            </a:xfrm>
            <a:prstGeom prst="rect">
              <a:avLst/>
            </a:prstGeom>
            <a:noFill/>
          </p:spPr>
          <p:txBody>
            <a:bodyPr wrap="none" rtlCol="0">
              <a:spAutoFit/>
            </a:bodyPr>
            <a:lstStyle/>
            <a:p>
              <a:r>
                <a:rPr kumimoji="1" lang="ja-JP" altLang="en-US" dirty="0" smtClean="0">
                  <a:solidFill>
                    <a:srgbClr val="000000"/>
                  </a:solidFill>
                </a:rPr>
                <a:t>患者側：</a:t>
              </a:r>
              <a:endParaRPr kumimoji="1" lang="en-US" altLang="ja-JP" dirty="0" smtClean="0">
                <a:solidFill>
                  <a:srgbClr val="000000"/>
                </a:solidFill>
              </a:endParaRPr>
            </a:p>
            <a:p>
              <a:r>
                <a:rPr lang="ja-JP" altLang="en-US" dirty="0" smtClean="0">
                  <a:solidFill>
                    <a:srgbClr val="000000"/>
                  </a:solidFill>
                </a:rPr>
                <a:t>　</a:t>
              </a:r>
              <a:r>
                <a:rPr lang="ja-JP" altLang="en-US" sz="1600" dirty="0" smtClean="0">
                  <a:solidFill>
                    <a:srgbClr val="000000"/>
                  </a:solidFill>
                </a:rPr>
                <a:t>高齢／若者</a:t>
              </a:r>
              <a:endParaRPr lang="en-US" altLang="ja-JP" sz="1600" dirty="0" smtClean="0">
                <a:solidFill>
                  <a:srgbClr val="000000"/>
                </a:solidFill>
              </a:endParaRPr>
            </a:p>
            <a:p>
              <a:r>
                <a:rPr kumimoji="1" lang="ja-JP" altLang="en-US" sz="1600" dirty="0" smtClean="0">
                  <a:solidFill>
                    <a:srgbClr val="000000"/>
                  </a:solidFill>
                </a:rPr>
                <a:t>　合併症あり</a:t>
              </a:r>
              <a:endParaRPr kumimoji="1" lang="en-US" altLang="ja-JP" sz="1600" dirty="0" smtClean="0">
                <a:solidFill>
                  <a:srgbClr val="000000"/>
                </a:solidFill>
              </a:endParaRPr>
            </a:p>
            <a:p>
              <a:r>
                <a:rPr lang="ja-JP" altLang="en-US" sz="1600" dirty="0" smtClean="0">
                  <a:solidFill>
                    <a:srgbClr val="000000"/>
                  </a:solidFill>
                </a:rPr>
                <a:t>　救急</a:t>
              </a:r>
              <a:endParaRPr lang="en-US" altLang="ja-JP" sz="1600" dirty="0" smtClean="0">
                <a:solidFill>
                  <a:srgbClr val="000000"/>
                </a:solidFill>
              </a:endParaRPr>
            </a:p>
            <a:p>
              <a:r>
                <a:rPr kumimoji="1" lang="ja-JP" altLang="en-US" sz="1600" dirty="0" smtClean="0">
                  <a:solidFill>
                    <a:srgbClr val="000000"/>
                  </a:solidFill>
                </a:rPr>
                <a:t>　急性／慢性</a:t>
              </a:r>
              <a:endParaRPr kumimoji="1" lang="ja-JP" altLang="en-US" sz="1600" dirty="0">
                <a:solidFill>
                  <a:srgbClr val="000000"/>
                </a:solidFill>
              </a:endParaRPr>
            </a:p>
          </p:txBody>
        </p:sp>
        <p:sp>
          <p:nvSpPr>
            <p:cNvPr id="19" name="テキスト ボックス 18"/>
            <p:cNvSpPr txBox="1"/>
            <p:nvPr/>
          </p:nvSpPr>
          <p:spPr>
            <a:xfrm>
              <a:off x="383109" y="3926089"/>
              <a:ext cx="1215397" cy="1877437"/>
            </a:xfrm>
            <a:prstGeom prst="rect">
              <a:avLst/>
            </a:prstGeom>
            <a:noFill/>
          </p:spPr>
          <p:txBody>
            <a:bodyPr wrap="none" rtlCol="0">
              <a:spAutoFit/>
            </a:bodyPr>
            <a:lstStyle/>
            <a:p>
              <a:r>
                <a:rPr kumimoji="1" lang="ja-JP" altLang="en-US" dirty="0" smtClean="0">
                  <a:solidFill>
                    <a:srgbClr val="000000"/>
                  </a:solidFill>
                </a:rPr>
                <a:t>医療側：</a:t>
              </a:r>
              <a:endParaRPr kumimoji="1" lang="en-US" altLang="ja-JP" dirty="0" smtClean="0">
                <a:solidFill>
                  <a:srgbClr val="000000"/>
                </a:solidFill>
              </a:endParaRPr>
            </a:p>
            <a:p>
              <a:r>
                <a:rPr lang="ja-JP" altLang="en-US" dirty="0" smtClean="0">
                  <a:solidFill>
                    <a:srgbClr val="000000"/>
                  </a:solidFill>
                </a:rPr>
                <a:t>　</a:t>
              </a:r>
              <a:r>
                <a:rPr lang="ja-JP" altLang="en-US" sz="1600" dirty="0" smtClean="0">
                  <a:solidFill>
                    <a:srgbClr val="000000"/>
                  </a:solidFill>
                </a:rPr>
                <a:t>高度医療</a:t>
              </a:r>
              <a:endParaRPr lang="en-US" altLang="ja-JP" sz="1600" dirty="0" smtClean="0">
                <a:solidFill>
                  <a:srgbClr val="000000"/>
                </a:solidFill>
              </a:endParaRPr>
            </a:p>
            <a:p>
              <a:r>
                <a:rPr kumimoji="1" lang="ja-JP" altLang="en-US" sz="1600" dirty="0" smtClean="0">
                  <a:solidFill>
                    <a:srgbClr val="000000"/>
                  </a:solidFill>
                </a:rPr>
                <a:t>　小規模</a:t>
              </a:r>
              <a:endParaRPr kumimoji="1" lang="en-US" altLang="ja-JP" sz="1600" dirty="0" smtClean="0">
                <a:solidFill>
                  <a:srgbClr val="000000"/>
                </a:solidFill>
              </a:endParaRPr>
            </a:p>
            <a:p>
              <a:r>
                <a:rPr lang="ja-JP" altLang="en-US" sz="1600" dirty="0" smtClean="0">
                  <a:solidFill>
                    <a:srgbClr val="000000"/>
                  </a:solidFill>
                </a:rPr>
                <a:t>　地域</a:t>
              </a:r>
              <a:endParaRPr lang="en-US" altLang="ja-JP" sz="1600" dirty="0" smtClean="0">
                <a:solidFill>
                  <a:srgbClr val="000000"/>
                </a:solidFill>
              </a:endParaRPr>
            </a:p>
            <a:p>
              <a:r>
                <a:rPr kumimoji="1" lang="ja-JP" altLang="en-US" sz="1600" dirty="0" smtClean="0">
                  <a:solidFill>
                    <a:srgbClr val="000000"/>
                  </a:solidFill>
                </a:rPr>
                <a:t>　設備</a:t>
              </a:r>
              <a:endParaRPr kumimoji="1" lang="en-US" altLang="ja-JP" sz="1600" dirty="0" smtClean="0">
                <a:solidFill>
                  <a:srgbClr val="000000"/>
                </a:solidFill>
              </a:endParaRPr>
            </a:p>
            <a:p>
              <a:r>
                <a:rPr lang="ja-JP" altLang="en-US" sz="1600" dirty="0" smtClean="0">
                  <a:solidFill>
                    <a:srgbClr val="000000"/>
                  </a:solidFill>
                </a:rPr>
                <a:t>　Ｄｒ</a:t>
              </a:r>
              <a:r>
                <a:rPr lang="en-US" altLang="ja-JP" sz="1600" dirty="0" smtClean="0">
                  <a:solidFill>
                    <a:srgbClr val="000000"/>
                  </a:solidFill>
                </a:rPr>
                <a:t>･</a:t>
              </a:r>
              <a:r>
                <a:rPr lang="ja-JP" altLang="en-US" sz="1600" dirty="0" smtClean="0">
                  <a:solidFill>
                    <a:srgbClr val="000000"/>
                  </a:solidFill>
                </a:rPr>
                <a:t>Ｎｓ</a:t>
              </a:r>
              <a:r>
                <a:rPr lang="en-US" altLang="ja-JP" sz="1600" dirty="0" smtClean="0">
                  <a:solidFill>
                    <a:srgbClr val="000000"/>
                  </a:solidFill>
                </a:rPr>
                <a:t>･</a:t>
              </a:r>
              <a:r>
                <a:rPr lang="ja-JP" altLang="en-US" sz="1600" dirty="0" smtClean="0">
                  <a:solidFill>
                    <a:srgbClr val="000000"/>
                  </a:solidFill>
                </a:rPr>
                <a:t>他</a:t>
              </a:r>
              <a:endParaRPr lang="en-US" altLang="ja-JP" sz="1600" dirty="0" smtClean="0">
                <a:solidFill>
                  <a:srgbClr val="000000"/>
                </a:solidFill>
              </a:endParaRPr>
            </a:p>
            <a:p>
              <a:r>
                <a:rPr kumimoji="1" lang="ja-JP" altLang="en-US" sz="1600" dirty="0" smtClean="0">
                  <a:solidFill>
                    <a:srgbClr val="000000"/>
                  </a:solidFill>
                </a:rPr>
                <a:t>　システム</a:t>
              </a:r>
              <a:endParaRPr kumimoji="1" lang="ja-JP" altLang="en-US" sz="1600" dirty="0">
                <a:solidFill>
                  <a:srgbClr val="000000"/>
                </a:solidFill>
              </a:endParaRPr>
            </a:p>
          </p:txBody>
        </p:sp>
        <p:cxnSp>
          <p:nvCxnSpPr>
            <p:cNvPr id="20" name="直線コネクタ 19"/>
            <p:cNvCxnSpPr/>
            <p:nvPr/>
          </p:nvCxnSpPr>
          <p:spPr>
            <a:xfrm>
              <a:off x="417207" y="2452512"/>
              <a:ext cx="74323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439103" y="4254529"/>
              <a:ext cx="74323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7412260" y="1281090"/>
            <a:ext cx="1438846" cy="5241300"/>
            <a:chOff x="7412260" y="1281090"/>
            <a:chExt cx="1438846" cy="5241300"/>
          </a:xfrm>
        </p:grpSpPr>
        <p:sp>
          <p:nvSpPr>
            <p:cNvPr id="23" name="テキスト ボックス 22"/>
            <p:cNvSpPr txBox="1"/>
            <p:nvPr/>
          </p:nvSpPr>
          <p:spPr>
            <a:xfrm>
              <a:off x="7516786" y="1944883"/>
              <a:ext cx="1334320" cy="923330"/>
            </a:xfrm>
            <a:prstGeom prst="rect">
              <a:avLst/>
            </a:prstGeom>
            <a:noFill/>
          </p:spPr>
          <p:txBody>
            <a:bodyPr wrap="none" rtlCol="0">
              <a:spAutoFit/>
            </a:bodyPr>
            <a:lstStyle/>
            <a:p>
              <a:r>
                <a:rPr kumimoji="1" lang="ja-JP" altLang="en-US" dirty="0" smtClean="0"/>
                <a:t>研修</a:t>
              </a:r>
              <a:endParaRPr kumimoji="1" lang="en-US" altLang="ja-JP" dirty="0" smtClean="0"/>
            </a:p>
            <a:p>
              <a:r>
                <a:rPr kumimoji="1" lang="ja-JP" altLang="en-US" dirty="0" smtClean="0"/>
                <a:t>再教育</a:t>
              </a:r>
              <a:endParaRPr kumimoji="1" lang="en-US" altLang="ja-JP" dirty="0" smtClean="0"/>
            </a:p>
            <a:p>
              <a:r>
                <a:rPr lang="ja-JP" altLang="en-US" dirty="0" smtClean="0"/>
                <a:t>ﾏﾆｭｱﾙ改訂</a:t>
              </a:r>
              <a:endParaRPr kumimoji="1" lang="ja-JP" altLang="en-US" dirty="0"/>
            </a:p>
          </p:txBody>
        </p:sp>
        <p:sp>
          <p:nvSpPr>
            <p:cNvPr id="24" name="テキスト ボックス 23"/>
            <p:cNvSpPr txBox="1"/>
            <p:nvPr/>
          </p:nvSpPr>
          <p:spPr>
            <a:xfrm>
              <a:off x="7517325" y="4829619"/>
              <a:ext cx="1107996" cy="1692771"/>
            </a:xfrm>
            <a:prstGeom prst="rect">
              <a:avLst/>
            </a:prstGeom>
            <a:noFill/>
          </p:spPr>
          <p:txBody>
            <a:bodyPr wrap="none" rtlCol="0">
              <a:spAutoFit/>
            </a:bodyPr>
            <a:lstStyle/>
            <a:p>
              <a:r>
                <a:rPr lang="ja-JP" altLang="en-US" dirty="0" smtClean="0">
                  <a:solidFill>
                    <a:srgbClr val="000000"/>
                  </a:solidFill>
                </a:rPr>
                <a:t>行政</a:t>
              </a:r>
              <a:endParaRPr lang="en-US" altLang="ja-JP" dirty="0" smtClean="0">
                <a:solidFill>
                  <a:srgbClr val="000000"/>
                </a:solidFill>
              </a:endParaRPr>
            </a:p>
            <a:p>
              <a:r>
                <a:rPr lang="ja-JP" altLang="en-US" dirty="0" smtClean="0">
                  <a:solidFill>
                    <a:srgbClr val="000000"/>
                  </a:solidFill>
                </a:rPr>
                <a:t>　</a:t>
              </a:r>
              <a:r>
                <a:rPr lang="ja-JP" altLang="en-US" sz="1600" dirty="0" smtClean="0">
                  <a:solidFill>
                    <a:srgbClr val="000000"/>
                  </a:solidFill>
                </a:rPr>
                <a:t>解雇</a:t>
              </a:r>
              <a:endParaRPr lang="en-US" altLang="ja-JP" sz="1600" dirty="0" smtClean="0">
                <a:solidFill>
                  <a:srgbClr val="000000"/>
                </a:solidFill>
              </a:endParaRPr>
            </a:p>
            <a:p>
              <a:r>
                <a:rPr lang="ja-JP" altLang="en-US" dirty="0" smtClean="0">
                  <a:solidFill>
                    <a:srgbClr val="000000"/>
                  </a:solidFill>
                </a:rPr>
                <a:t>刑事裁判</a:t>
              </a:r>
              <a:endParaRPr lang="en-US" altLang="ja-JP" dirty="0" smtClean="0">
                <a:solidFill>
                  <a:srgbClr val="000000"/>
                </a:solidFill>
              </a:endParaRPr>
            </a:p>
            <a:p>
              <a:r>
                <a:rPr lang="ja-JP" altLang="en-US" dirty="0" smtClean="0">
                  <a:solidFill>
                    <a:srgbClr val="000000"/>
                  </a:solidFill>
                </a:rPr>
                <a:t>　</a:t>
              </a:r>
              <a:r>
                <a:rPr kumimoji="1" lang="ja-JP" altLang="en-US" sz="1600" dirty="0" smtClean="0">
                  <a:solidFill>
                    <a:srgbClr val="000000"/>
                  </a:solidFill>
                </a:rPr>
                <a:t>懲罰</a:t>
              </a:r>
              <a:endParaRPr kumimoji="1" lang="en-US" altLang="ja-JP" sz="1600" dirty="0" smtClean="0">
                <a:solidFill>
                  <a:srgbClr val="000000"/>
                </a:solidFill>
              </a:endParaRPr>
            </a:p>
            <a:p>
              <a:r>
                <a:rPr lang="ja-JP" altLang="en-US" sz="1600" dirty="0" smtClean="0">
                  <a:solidFill>
                    <a:srgbClr val="000000"/>
                  </a:solidFill>
                </a:rPr>
                <a:t>　戒告</a:t>
              </a:r>
              <a:endParaRPr lang="en-US" altLang="ja-JP" sz="1600" dirty="0" smtClean="0">
                <a:solidFill>
                  <a:srgbClr val="000000"/>
                </a:solidFill>
              </a:endParaRPr>
            </a:p>
            <a:p>
              <a:r>
                <a:rPr kumimoji="1" lang="ja-JP" altLang="en-US" sz="1600" dirty="0" smtClean="0">
                  <a:solidFill>
                    <a:srgbClr val="000000"/>
                  </a:solidFill>
                </a:rPr>
                <a:t>　</a:t>
              </a:r>
              <a:endParaRPr kumimoji="1" lang="en-US" altLang="ja-JP" sz="1600" dirty="0" smtClean="0">
                <a:solidFill>
                  <a:srgbClr val="000000"/>
                </a:solidFill>
              </a:endParaRPr>
            </a:p>
          </p:txBody>
        </p:sp>
        <p:sp>
          <p:nvSpPr>
            <p:cNvPr id="25" name="テキスト ボックス 24"/>
            <p:cNvSpPr txBox="1"/>
            <p:nvPr/>
          </p:nvSpPr>
          <p:spPr>
            <a:xfrm>
              <a:off x="7528196" y="2887529"/>
              <a:ext cx="1220707" cy="369332"/>
            </a:xfrm>
            <a:prstGeom prst="rect">
              <a:avLst/>
            </a:prstGeom>
            <a:noFill/>
          </p:spPr>
          <p:txBody>
            <a:bodyPr wrap="none" rtlCol="0">
              <a:spAutoFit/>
            </a:bodyPr>
            <a:lstStyle/>
            <a:p>
              <a:r>
                <a:rPr kumimoji="1" lang="ja-JP" altLang="en-US" dirty="0" smtClean="0">
                  <a:solidFill>
                    <a:srgbClr val="000000"/>
                  </a:solidFill>
                </a:rPr>
                <a:t>ｼｽﾃﾑ改訂</a:t>
              </a:r>
              <a:endParaRPr kumimoji="1" lang="ja-JP" altLang="en-US" dirty="0">
                <a:solidFill>
                  <a:srgbClr val="000000"/>
                </a:solidFill>
              </a:endParaRPr>
            </a:p>
          </p:txBody>
        </p:sp>
        <p:sp>
          <p:nvSpPr>
            <p:cNvPr id="26" name="テキスト ボックス 25"/>
            <p:cNvSpPr txBox="1"/>
            <p:nvPr/>
          </p:nvSpPr>
          <p:spPr>
            <a:xfrm>
              <a:off x="7521905" y="3918167"/>
              <a:ext cx="1107996" cy="923330"/>
            </a:xfrm>
            <a:prstGeom prst="rect">
              <a:avLst/>
            </a:prstGeom>
            <a:noFill/>
          </p:spPr>
          <p:txBody>
            <a:bodyPr wrap="none" rtlCol="0">
              <a:spAutoFit/>
            </a:bodyPr>
            <a:lstStyle/>
            <a:p>
              <a:r>
                <a:rPr kumimoji="1" lang="en-US" altLang="ja-JP" dirty="0" smtClean="0">
                  <a:solidFill>
                    <a:srgbClr val="000000"/>
                  </a:solidFill>
                </a:rPr>
                <a:t>ADR</a:t>
              </a:r>
            </a:p>
            <a:p>
              <a:r>
                <a:rPr kumimoji="1" lang="ja-JP" altLang="en-US" dirty="0" smtClean="0">
                  <a:solidFill>
                    <a:srgbClr val="000000"/>
                  </a:solidFill>
                </a:rPr>
                <a:t>民事裁判</a:t>
              </a:r>
              <a:endParaRPr kumimoji="1" lang="en-US" altLang="ja-JP" dirty="0" smtClean="0">
                <a:solidFill>
                  <a:srgbClr val="000000"/>
                </a:solidFill>
              </a:endParaRPr>
            </a:p>
            <a:p>
              <a:r>
                <a:rPr lang="ja-JP" altLang="en-US" dirty="0" smtClean="0">
                  <a:solidFill>
                    <a:srgbClr val="000000"/>
                  </a:solidFill>
                </a:rPr>
                <a:t>　</a:t>
              </a:r>
              <a:r>
                <a:rPr kumimoji="1" lang="ja-JP" altLang="en-US" sz="1600" dirty="0" smtClean="0">
                  <a:solidFill>
                    <a:srgbClr val="000000"/>
                  </a:solidFill>
                </a:rPr>
                <a:t>和解</a:t>
              </a:r>
              <a:endParaRPr kumimoji="1" lang="ja-JP" altLang="en-US" sz="1600" dirty="0">
                <a:solidFill>
                  <a:srgbClr val="000000"/>
                </a:solidFill>
              </a:endParaRPr>
            </a:p>
          </p:txBody>
        </p:sp>
        <p:sp>
          <p:nvSpPr>
            <p:cNvPr id="27" name="テキスト ボックス 26"/>
            <p:cNvSpPr txBox="1"/>
            <p:nvPr/>
          </p:nvSpPr>
          <p:spPr>
            <a:xfrm>
              <a:off x="7517216" y="3567050"/>
              <a:ext cx="877163" cy="369332"/>
            </a:xfrm>
            <a:prstGeom prst="rect">
              <a:avLst/>
            </a:prstGeom>
            <a:noFill/>
          </p:spPr>
          <p:txBody>
            <a:bodyPr wrap="none" rtlCol="0">
              <a:spAutoFit/>
            </a:bodyPr>
            <a:lstStyle/>
            <a:p>
              <a:r>
                <a:rPr kumimoji="1" lang="ja-JP" altLang="en-US" dirty="0" smtClean="0">
                  <a:solidFill>
                    <a:srgbClr val="000000"/>
                  </a:solidFill>
                </a:rPr>
                <a:t>仲介者</a:t>
              </a:r>
              <a:endParaRPr kumimoji="1" lang="ja-JP" altLang="en-US" dirty="0">
                <a:solidFill>
                  <a:srgbClr val="000000"/>
                </a:solidFill>
              </a:endParaRPr>
            </a:p>
          </p:txBody>
        </p:sp>
        <p:sp>
          <p:nvSpPr>
            <p:cNvPr id="28" name="テキスト ボックス 27"/>
            <p:cNvSpPr txBox="1"/>
            <p:nvPr/>
          </p:nvSpPr>
          <p:spPr>
            <a:xfrm>
              <a:off x="7516786" y="1281090"/>
              <a:ext cx="122341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dirty="0" smtClean="0">
                  <a:solidFill>
                    <a:srgbClr val="000000"/>
                  </a:solidFill>
                </a:rPr>
                <a:t>解決・結末</a:t>
              </a:r>
              <a:endParaRPr kumimoji="1" lang="ja-JP" altLang="en-US" dirty="0">
                <a:solidFill>
                  <a:srgbClr val="000000"/>
                </a:solidFill>
              </a:endParaRPr>
            </a:p>
          </p:txBody>
        </p:sp>
        <p:cxnSp>
          <p:nvCxnSpPr>
            <p:cNvPr id="29" name="直線コネクタ 28"/>
            <p:cNvCxnSpPr/>
            <p:nvPr/>
          </p:nvCxnSpPr>
          <p:spPr>
            <a:xfrm>
              <a:off x="7412260" y="1719237"/>
              <a:ext cx="0" cy="4351219"/>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4695857" y="1299634"/>
            <a:ext cx="1338828" cy="4289185"/>
            <a:chOff x="4695857" y="1299634"/>
            <a:chExt cx="1338828" cy="4289185"/>
          </a:xfrm>
        </p:grpSpPr>
        <p:sp>
          <p:nvSpPr>
            <p:cNvPr id="31" name="テキスト ボックス 30"/>
            <p:cNvSpPr txBox="1"/>
            <p:nvPr/>
          </p:nvSpPr>
          <p:spPr>
            <a:xfrm>
              <a:off x="4695857" y="1299634"/>
              <a:ext cx="133882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solidFill>
                    <a:srgbClr val="000000"/>
                  </a:solidFill>
                </a:rPr>
                <a:t>障害の程度</a:t>
              </a:r>
              <a:endParaRPr kumimoji="1" lang="ja-JP" altLang="en-US" dirty="0">
                <a:solidFill>
                  <a:srgbClr val="000000"/>
                </a:solidFill>
              </a:endParaRPr>
            </a:p>
          </p:txBody>
        </p:sp>
        <p:grpSp>
          <p:nvGrpSpPr>
            <p:cNvPr id="32" name="図形グループ 31"/>
            <p:cNvGrpSpPr/>
            <p:nvPr/>
          </p:nvGrpSpPr>
          <p:grpSpPr>
            <a:xfrm>
              <a:off x="4807918" y="2041962"/>
              <a:ext cx="1048484" cy="3546857"/>
              <a:chOff x="4671272" y="2033924"/>
              <a:chExt cx="1048484" cy="3546857"/>
            </a:xfrm>
          </p:grpSpPr>
          <p:sp>
            <p:nvSpPr>
              <p:cNvPr id="33" name="テキスト ボックス 32"/>
              <p:cNvSpPr txBox="1"/>
              <p:nvPr/>
            </p:nvSpPr>
            <p:spPr>
              <a:xfrm>
                <a:off x="4885646" y="5211449"/>
                <a:ext cx="646331" cy="369332"/>
              </a:xfrm>
              <a:prstGeom prst="rect">
                <a:avLst/>
              </a:prstGeom>
              <a:noFill/>
            </p:spPr>
            <p:txBody>
              <a:bodyPr wrap="none" rtlCol="0">
                <a:spAutoFit/>
              </a:bodyPr>
              <a:lstStyle/>
              <a:p>
                <a:r>
                  <a:rPr kumimoji="1" lang="ja-JP" altLang="en-US" dirty="0" smtClean="0"/>
                  <a:t>死亡</a:t>
                </a:r>
                <a:endParaRPr kumimoji="1" lang="ja-JP" altLang="en-US" dirty="0"/>
              </a:p>
            </p:txBody>
          </p:sp>
          <p:sp>
            <p:nvSpPr>
              <p:cNvPr id="34" name="テキスト ボックス 33"/>
              <p:cNvSpPr txBox="1"/>
              <p:nvPr/>
            </p:nvSpPr>
            <p:spPr>
              <a:xfrm>
                <a:off x="4979634" y="2233532"/>
                <a:ext cx="536776" cy="3139321"/>
              </a:xfrm>
              <a:prstGeom prst="rect">
                <a:avLst/>
              </a:prstGeom>
              <a:noFill/>
            </p:spPr>
            <p:txBody>
              <a:bodyPr wrap="none" rtlCol="0">
                <a:spAutoFit/>
              </a:bodyPr>
              <a:lstStyle/>
              <a:p>
                <a:r>
                  <a:rPr kumimoji="1" lang="en-US" altLang="ja-JP" dirty="0" smtClean="0">
                    <a:solidFill>
                      <a:srgbClr val="000000"/>
                    </a:solidFill>
                  </a:rPr>
                  <a:t>Ⅰ</a:t>
                </a:r>
              </a:p>
              <a:p>
                <a:endParaRPr lang="en-US" altLang="ja-JP" dirty="0">
                  <a:solidFill>
                    <a:srgbClr val="000000"/>
                  </a:solidFill>
                </a:endParaRPr>
              </a:p>
              <a:p>
                <a:r>
                  <a:rPr kumimoji="1" lang="en-US" altLang="ja-JP" dirty="0" smtClean="0">
                    <a:solidFill>
                      <a:srgbClr val="000000"/>
                    </a:solidFill>
                  </a:rPr>
                  <a:t>Ⅱ</a:t>
                </a:r>
              </a:p>
              <a:p>
                <a:endParaRPr lang="en-US" altLang="ja-JP" dirty="0">
                  <a:solidFill>
                    <a:srgbClr val="000000"/>
                  </a:solidFill>
                </a:endParaRPr>
              </a:p>
              <a:p>
                <a:r>
                  <a:rPr kumimoji="1" lang="en-US" altLang="ja-JP" dirty="0" err="1" smtClean="0">
                    <a:solidFill>
                      <a:srgbClr val="000000"/>
                    </a:solidFill>
                  </a:rPr>
                  <a:t>Ⅲa</a:t>
                </a:r>
                <a:endParaRPr kumimoji="1" lang="en-US" altLang="ja-JP" dirty="0" smtClean="0">
                  <a:solidFill>
                    <a:srgbClr val="000000"/>
                  </a:solidFill>
                </a:endParaRPr>
              </a:p>
              <a:p>
                <a:endParaRPr lang="en-US" altLang="ja-JP" dirty="0">
                  <a:solidFill>
                    <a:srgbClr val="000000"/>
                  </a:solidFill>
                </a:endParaRPr>
              </a:p>
              <a:p>
                <a:r>
                  <a:rPr kumimoji="1" lang="en-US" altLang="ja-JP" dirty="0" err="1" smtClean="0">
                    <a:solidFill>
                      <a:srgbClr val="000000"/>
                    </a:solidFill>
                  </a:rPr>
                  <a:t>Ⅲb</a:t>
                </a:r>
                <a:endParaRPr kumimoji="1" lang="en-US" altLang="ja-JP" dirty="0" smtClean="0">
                  <a:solidFill>
                    <a:srgbClr val="000000"/>
                  </a:solidFill>
                </a:endParaRPr>
              </a:p>
              <a:p>
                <a:endParaRPr lang="en-US" altLang="ja-JP" dirty="0">
                  <a:solidFill>
                    <a:srgbClr val="000000"/>
                  </a:solidFill>
                </a:endParaRPr>
              </a:p>
              <a:p>
                <a:r>
                  <a:rPr lang="en-US" altLang="ja-JP" dirty="0" smtClean="0">
                    <a:solidFill>
                      <a:srgbClr val="000000"/>
                    </a:solidFill>
                  </a:rPr>
                  <a:t>Ⅳ</a:t>
                </a:r>
              </a:p>
              <a:p>
                <a:endParaRPr kumimoji="1" lang="en-US" altLang="ja-JP" dirty="0">
                  <a:solidFill>
                    <a:srgbClr val="000000"/>
                  </a:solidFill>
                </a:endParaRPr>
              </a:p>
              <a:p>
                <a:r>
                  <a:rPr lang="en-US" altLang="ja-JP" dirty="0" smtClean="0">
                    <a:solidFill>
                      <a:srgbClr val="000000"/>
                    </a:solidFill>
                  </a:rPr>
                  <a:t>Ⅴ</a:t>
                </a:r>
                <a:endParaRPr kumimoji="1" lang="ja-JP" altLang="en-US" dirty="0">
                  <a:solidFill>
                    <a:srgbClr val="000000"/>
                  </a:solidFill>
                </a:endParaRPr>
              </a:p>
            </p:txBody>
          </p:sp>
          <p:sp>
            <p:nvSpPr>
              <p:cNvPr id="35" name="テキスト ボックス 34"/>
              <p:cNvSpPr txBox="1"/>
              <p:nvPr/>
            </p:nvSpPr>
            <p:spPr>
              <a:xfrm>
                <a:off x="4671272" y="2033924"/>
                <a:ext cx="1048484" cy="369332"/>
              </a:xfrm>
              <a:prstGeom prst="rect">
                <a:avLst/>
              </a:prstGeom>
              <a:noFill/>
            </p:spPr>
            <p:txBody>
              <a:bodyPr wrap="none" rtlCol="0">
                <a:spAutoFit/>
              </a:bodyPr>
              <a:lstStyle/>
              <a:p>
                <a:r>
                  <a:rPr kumimoji="1" lang="ja-JP" altLang="en-US" dirty="0" smtClean="0">
                    <a:solidFill>
                      <a:srgbClr val="000000"/>
                    </a:solidFill>
                  </a:rPr>
                  <a:t>ﾋｱﾘ</a:t>
                </a:r>
                <a:r>
                  <a:rPr lang="ja-JP" altLang="en-US" dirty="0" smtClean="0">
                    <a:solidFill>
                      <a:srgbClr val="000000"/>
                    </a:solidFill>
                  </a:rPr>
                  <a:t>・</a:t>
                </a:r>
                <a:r>
                  <a:rPr kumimoji="1" lang="ja-JP" altLang="en-US" dirty="0" smtClean="0">
                    <a:solidFill>
                      <a:srgbClr val="000000"/>
                    </a:solidFill>
                  </a:rPr>
                  <a:t>ﾊｯﾄ</a:t>
                </a:r>
                <a:endParaRPr kumimoji="1" lang="ja-JP" altLang="en-US" dirty="0">
                  <a:solidFill>
                    <a:srgbClr val="000000"/>
                  </a:solidFill>
                </a:endParaRPr>
              </a:p>
            </p:txBody>
          </p:sp>
        </p:grpSp>
      </p:grpSp>
      <p:grpSp>
        <p:nvGrpSpPr>
          <p:cNvPr id="36" name="図形グループ 35"/>
          <p:cNvGrpSpPr/>
          <p:nvPr/>
        </p:nvGrpSpPr>
        <p:grpSpPr>
          <a:xfrm>
            <a:off x="6148320" y="1199800"/>
            <a:ext cx="1338828" cy="3669933"/>
            <a:chOff x="6148320" y="1199800"/>
            <a:chExt cx="1338828" cy="3669933"/>
          </a:xfrm>
        </p:grpSpPr>
        <p:sp>
          <p:nvSpPr>
            <p:cNvPr id="37" name="テキスト ボックス 36"/>
            <p:cNvSpPr txBox="1"/>
            <p:nvPr/>
          </p:nvSpPr>
          <p:spPr>
            <a:xfrm>
              <a:off x="6148320" y="1199800"/>
              <a:ext cx="1338828"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ja-JP" altLang="en-US" dirty="0" smtClean="0">
                  <a:solidFill>
                    <a:srgbClr val="000000"/>
                  </a:solidFill>
                </a:rPr>
                <a:t>調査の目的</a:t>
              </a:r>
              <a:endParaRPr lang="en-US" altLang="ja-JP" dirty="0" smtClean="0">
                <a:solidFill>
                  <a:srgbClr val="000000"/>
                </a:solidFill>
              </a:endParaRPr>
            </a:p>
          </p:txBody>
        </p:sp>
        <p:sp>
          <p:nvSpPr>
            <p:cNvPr id="38" name="テキスト ボックス 37"/>
            <p:cNvSpPr txBox="1"/>
            <p:nvPr/>
          </p:nvSpPr>
          <p:spPr>
            <a:xfrm>
              <a:off x="6314054" y="2892650"/>
              <a:ext cx="902811" cy="307777"/>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solidFill>
                    <a:srgbClr val="000000"/>
                  </a:solidFill>
                </a:rPr>
                <a:t>原因究明</a:t>
              </a:r>
              <a:endParaRPr kumimoji="1" lang="en-US" altLang="ja-JP" sz="1400" dirty="0" smtClean="0">
                <a:solidFill>
                  <a:srgbClr val="000000"/>
                </a:solidFill>
              </a:endParaRPr>
            </a:p>
          </p:txBody>
        </p:sp>
        <p:sp>
          <p:nvSpPr>
            <p:cNvPr id="39" name="テキスト ボックス 38"/>
            <p:cNvSpPr txBox="1"/>
            <p:nvPr/>
          </p:nvSpPr>
          <p:spPr>
            <a:xfrm>
              <a:off x="6314054" y="4561956"/>
              <a:ext cx="902811" cy="307777"/>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t>責任追及</a:t>
              </a:r>
              <a:endParaRPr kumimoji="1" lang="ja-JP" altLang="en-US" sz="1400" dirty="0"/>
            </a:p>
          </p:txBody>
        </p:sp>
        <p:sp>
          <p:nvSpPr>
            <p:cNvPr id="40" name="テキスト ボックス 39"/>
            <p:cNvSpPr txBox="1"/>
            <p:nvPr/>
          </p:nvSpPr>
          <p:spPr>
            <a:xfrm>
              <a:off x="6316369" y="3379855"/>
              <a:ext cx="902811" cy="307777"/>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400" dirty="0" smtClean="0">
                  <a:solidFill>
                    <a:srgbClr val="000000"/>
                  </a:solidFill>
                </a:rPr>
                <a:t>再発防止</a:t>
              </a:r>
              <a:endParaRPr kumimoji="1" lang="en-US" altLang="ja-JP" sz="1400" dirty="0" smtClean="0">
                <a:solidFill>
                  <a:srgbClr val="000000"/>
                </a:solidFill>
              </a:endParaRPr>
            </a:p>
          </p:txBody>
        </p:sp>
      </p:grpSp>
      <p:grpSp>
        <p:nvGrpSpPr>
          <p:cNvPr id="41" name="図形グループ 40"/>
          <p:cNvGrpSpPr/>
          <p:nvPr/>
        </p:nvGrpSpPr>
        <p:grpSpPr>
          <a:xfrm>
            <a:off x="2276355" y="1786870"/>
            <a:ext cx="4700460" cy="4861127"/>
            <a:chOff x="2276355" y="1786870"/>
            <a:chExt cx="4700460" cy="4861127"/>
          </a:xfrm>
        </p:grpSpPr>
        <p:grpSp>
          <p:nvGrpSpPr>
            <p:cNvPr id="42" name="図形グループ 41"/>
            <p:cNvGrpSpPr/>
            <p:nvPr/>
          </p:nvGrpSpPr>
          <p:grpSpPr>
            <a:xfrm>
              <a:off x="3178677" y="1786870"/>
              <a:ext cx="659155" cy="4515349"/>
              <a:chOff x="3178677" y="1786870"/>
              <a:chExt cx="659155" cy="4515349"/>
            </a:xfrm>
          </p:grpSpPr>
          <p:cxnSp>
            <p:nvCxnSpPr>
              <p:cNvPr id="46" name="直線矢印コネクタ 45"/>
              <p:cNvCxnSpPr/>
              <p:nvPr/>
            </p:nvCxnSpPr>
            <p:spPr>
              <a:xfrm>
                <a:off x="3505285" y="1786870"/>
                <a:ext cx="0" cy="4153104"/>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3178677" y="5932887"/>
                <a:ext cx="659155" cy="369332"/>
              </a:xfrm>
              <a:prstGeom prst="rect">
                <a:avLst/>
              </a:prstGeom>
              <a:noFill/>
            </p:spPr>
            <p:txBody>
              <a:bodyPr wrap="none" rtlCol="0">
                <a:spAutoFit/>
              </a:bodyPr>
              <a:lstStyle/>
              <a:p>
                <a:r>
                  <a:rPr kumimoji="1" lang="ja-JP" altLang="en-US" b="1" dirty="0" smtClean="0">
                    <a:solidFill>
                      <a:srgbClr val="FF0000"/>
                    </a:solidFill>
                    <a:latin typeface="ヒラギノ角ゴ ProN W3"/>
                    <a:ea typeface="ヒラギノ角ゴ ProN W3"/>
                    <a:cs typeface="ヒラギノ角ゴ ProN W3"/>
                  </a:rPr>
                  <a:t>事故</a:t>
                </a:r>
                <a:endParaRPr kumimoji="1" lang="ja-JP" altLang="en-US" b="1" dirty="0">
                  <a:solidFill>
                    <a:srgbClr val="FF0000"/>
                  </a:solidFill>
                  <a:latin typeface="ヒラギノ角ゴ ProN W3"/>
                  <a:ea typeface="ヒラギノ角ゴ ProN W3"/>
                  <a:cs typeface="ヒラギノ角ゴ ProN W3"/>
                </a:endParaRPr>
              </a:p>
            </p:txBody>
          </p:sp>
        </p:grpSp>
        <p:grpSp>
          <p:nvGrpSpPr>
            <p:cNvPr id="43" name="図形グループ 42"/>
            <p:cNvGrpSpPr/>
            <p:nvPr/>
          </p:nvGrpSpPr>
          <p:grpSpPr>
            <a:xfrm>
              <a:off x="2276355" y="6309443"/>
              <a:ext cx="4700460" cy="338554"/>
              <a:chOff x="2011101" y="6309443"/>
              <a:chExt cx="4700460" cy="338554"/>
            </a:xfrm>
          </p:grpSpPr>
          <p:cxnSp>
            <p:nvCxnSpPr>
              <p:cNvPr id="44" name="直線矢印コネクタ 43"/>
              <p:cNvCxnSpPr/>
              <p:nvPr/>
            </p:nvCxnSpPr>
            <p:spPr>
              <a:xfrm>
                <a:off x="2011101" y="6462153"/>
                <a:ext cx="4700460" cy="0"/>
              </a:xfrm>
              <a:prstGeom prst="straightConnector1">
                <a:avLst/>
              </a:prstGeom>
              <a:ln w="219075">
                <a:solidFill>
                  <a:schemeClr val="bg1">
                    <a:lumMod val="65000"/>
                  </a:schemeClr>
                </a:solidFill>
                <a:tailEnd type="triangle" w="sm" len="med"/>
              </a:ln>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3931321" y="6309443"/>
                <a:ext cx="1415772" cy="338554"/>
              </a:xfrm>
              <a:prstGeom prst="rect">
                <a:avLst/>
              </a:prstGeom>
              <a:noFill/>
            </p:spPr>
            <p:txBody>
              <a:bodyPr wrap="none" rtlCol="0">
                <a:spAutoFit/>
              </a:bodyPr>
              <a:lstStyle/>
              <a:p>
                <a:r>
                  <a:rPr kumimoji="1" lang="ja-JP" altLang="en-US" sz="1600" dirty="0" smtClean="0">
                    <a:solidFill>
                      <a:srgbClr val="000090"/>
                    </a:solidFill>
                  </a:rPr>
                  <a:t>時　間　経　過</a:t>
                </a:r>
                <a:endParaRPr kumimoji="1" lang="ja-JP" altLang="en-US" sz="1600" dirty="0">
                  <a:solidFill>
                    <a:srgbClr val="000090"/>
                  </a:solidFill>
                </a:endParaRPr>
              </a:p>
            </p:txBody>
          </p:sp>
        </p:grpSp>
      </p:grpSp>
      <p:grpSp>
        <p:nvGrpSpPr>
          <p:cNvPr id="48" name="図形グループ 47"/>
          <p:cNvGrpSpPr/>
          <p:nvPr/>
        </p:nvGrpSpPr>
        <p:grpSpPr>
          <a:xfrm>
            <a:off x="1859614" y="2880523"/>
            <a:ext cx="6834644" cy="3440186"/>
            <a:chOff x="1859614" y="2880523"/>
            <a:chExt cx="6834644" cy="3440186"/>
          </a:xfrm>
        </p:grpSpPr>
        <p:sp>
          <p:nvSpPr>
            <p:cNvPr id="49" name="フリーフォーム 48"/>
            <p:cNvSpPr/>
            <p:nvPr/>
          </p:nvSpPr>
          <p:spPr>
            <a:xfrm>
              <a:off x="1859614" y="2880523"/>
              <a:ext cx="6834644" cy="3440186"/>
            </a:xfrm>
            <a:custGeom>
              <a:avLst/>
              <a:gdLst>
                <a:gd name="connsiteX0" fmla="*/ 34361 w 6834644"/>
                <a:gd name="connsiteY0" fmla="*/ 1586576 h 3440186"/>
                <a:gd name="connsiteX1" fmla="*/ 23220 w 6834644"/>
                <a:gd name="connsiteY1" fmla="*/ 1196680 h 3440186"/>
                <a:gd name="connsiteX2" fmla="*/ 34361 w 6834644"/>
                <a:gd name="connsiteY2" fmla="*/ 773364 h 3440186"/>
                <a:gd name="connsiteX3" fmla="*/ 168053 w 6834644"/>
                <a:gd name="connsiteY3" fmla="*/ 227509 h 3440186"/>
                <a:gd name="connsiteX4" fmla="*/ 557989 w 6834644"/>
                <a:gd name="connsiteY4" fmla="*/ 4711 h 3440186"/>
                <a:gd name="connsiteX5" fmla="*/ 1126182 w 6834644"/>
                <a:gd name="connsiteY5" fmla="*/ 104970 h 3440186"/>
                <a:gd name="connsiteX6" fmla="*/ 1382426 w 6834644"/>
                <a:gd name="connsiteY6" fmla="*/ 439167 h 3440186"/>
                <a:gd name="connsiteX7" fmla="*/ 1995182 w 6834644"/>
                <a:gd name="connsiteY7" fmla="*/ 695384 h 3440186"/>
                <a:gd name="connsiteX8" fmla="*/ 2373977 w 6834644"/>
                <a:gd name="connsiteY8" fmla="*/ 806783 h 3440186"/>
                <a:gd name="connsiteX9" fmla="*/ 2674785 w 6834644"/>
                <a:gd name="connsiteY9" fmla="*/ 1063001 h 3440186"/>
                <a:gd name="connsiteX10" fmla="*/ 2908747 w 6834644"/>
                <a:gd name="connsiteY10" fmla="*/ 1497457 h 3440186"/>
                <a:gd name="connsiteX11" fmla="*/ 3031298 w 6834644"/>
                <a:gd name="connsiteY11" fmla="*/ 1909633 h 3440186"/>
                <a:gd name="connsiteX12" fmla="*/ 3265260 w 6834644"/>
                <a:gd name="connsiteY12" fmla="*/ 1998753 h 3440186"/>
                <a:gd name="connsiteX13" fmla="*/ 3699760 w 6834644"/>
                <a:gd name="connsiteY13" fmla="*/ 1898493 h 3440186"/>
                <a:gd name="connsiteX14" fmla="*/ 4022850 w 6834644"/>
                <a:gd name="connsiteY14" fmla="*/ 1675695 h 3440186"/>
                <a:gd name="connsiteX15" fmla="*/ 4624465 w 6834644"/>
                <a:gd name="connsiteY15" fmla="*/ 1430618 h 3440186"/>
                <a:gd name="connsiteX16" fmla="*/ 5170376 w 6834644"/>
                <a:gd name="connsiteY16" fmla="*/ 1542017 h 3440186"/>
                <a:gd name="connsiteX17" fmla="*/ 5760850 w 6834644"/>
                <a:gd name="connsiteY17" fmla="*/ 1842794 h 3440186"/>
                <a:gd name="connsiteX18" fmla="*/ 6251056 w 6834644"/>
                <a:gd name="connsiteY18" fmla="*/ 2433209 h 3440186"/>
                <a:gd name="connsiteX19" fmla="*/ 6741261 w 6834644"/>
                <a:gd name="connsiteY19" fmla="*/ 2533468 h 3440186"/>
                <a:gd name="connsiteX20" fmla="*/ 6830389 w 6834644"/>
                <a:gd name="connsiteY20" fmla="*/ 2667146 h 3440186"/>
                <a:gd name="connsiteX21" fmla="*/ 6796966 w 6834644"/>
                <a:gd name="connsiteY21" fmla="*/ 2923364 h 3440186"/>
                <a:gd name="connsiteX22" fmla="*/ 6596427 w 6834644"/>
                <a:gd name="connsiteY22" fmla="*/ 3201862 h 3440186"/>
                <a:gd name="connsiteX23" fmla="*/ 6262197 w 6834644"/>
                <a:gd name="connsiteY23" fmla="*/ 3402380 h 3440186"/>
                <a:gd name="connsiteX24" fmla="*/ 5872261 w 6834644"/>
                <a:gd name="connsiteY24" fmla="*/ 3402380 h 3440186"/>
                <a:gd name="connsiteX25" fmla="*/ 5682863 w 6834644"/>
                <a:gd name="connsiteY25" fmla="*/ 3012483 h 3440186"/>
                <a:gd name="connsiteX26" fmla="*/ 5281786 w 6834644"/>
                <a:gd name="connsiteY26" fmla="*/ 2477768 h 3440186"/>
                <a:gd name="connsiteX27" fmla="*/ 4980978 w 6834644"/>
                <a:gd name="connsiteY27" fmla="*/ 2310670 h 3440186"/>
                <a:gd name="connsiteX28" fmla="*/ 4312516 w 6834644"/>
                <a:gd name="connsiteY28" fmla="*/ 2678286 h 3440186"/>
                <a:gd name="connsiteX29" fmla="*/ 3621773 w 6834644"/>
                <a:gd name="connsiteY29" fmla="*/ 2845385 h 3440186"/>
                <a:gd name="connsiteX30" fmla="*/ 2886465 w 6834644"/>
                <a:gd name="connsiteY30" fmla="*/ 2811965 h 3440186"/>
                <a:gd name="connsiteX31" fmla="*/ 2140016 w 6834644"/>
                <a:gd name="connsiteY31" fmla="*/ 2878805 h 3440186"/>
                <a:gd name="connsiteX32" fmla="*/ 1449272 w 6834644"/>
                <a:gd name="connsiteY32" fmla="*/ 2756266 h 3440186"/>
                <a:gd name="connsiteX33" fmla="*/ 1115041 w 6834644"/>
                <a:gd name="connsiteY33" fmla="*/ 2901084 h 3440186"/>
                <a:gd name="connsiteX34" fmla="*/ 780810 w 6834644"/>
                <a:gd name="connsiteY34" fmla="*/ 3246421 h 3440186"/>
                <a:gd name="connsiteX35" fmla="*/ 368592 w 6834644"/>
                <a:gd name="connsiteY35" fmla="*/ 3380100 h 3440186"/>
                <a:gd name="connsiteX36" fmla="*/ 34361 w 6834644"/>
                <a:gd name="connsiteY36" fmla="*/ 3313261 h 3440186"/>
                <a:gd name="connsiteX37" fmla="*/ 12079 w 6834644"/>
                <a:gd name="connsiteY37" fmla="*/ 2778545 h 3440186"/>
                <a:gd name="connsiteX38" fmla="*/ 45502 w 6834644"/>
                <a:gd name="connsiteY38" fmla="*/ 2288390 h 3440186"/>
                <a:gd name="connsiteX39" fmla="*/ 23220 w 6834644"/>
                <a:gd name="connsiteY39" fmla="*/ 1931913 h 3440186"/>
                <a:gd name="connsiteX40" fmla="*/ 34361 w 6834644"/>
                <a:gd name="connsiteY40" fmla="*/ 1586576 h 344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34644" h="3440186">
                  <a:moveTo>
                    <a:pt x="34361" y="1586576"/>
                  </a:moveTo>
                  <a:cubicBezTo>
                    <a:pt x="34361" y="1464037"/>
                    <a:pt x="23220" y="1332215"/>
                    <a:pt x="23220" y="1196680"/>
                  </a:cubicBezTo>
                  <a:cubicBezTo>
                    <a:pt x="23220" y="1061145"/>
                    <a:pt x="10222" y="934892"/>
                    <a:pt x="34361" y="773364"/>
                  </a:cubicBezTo>
                  <a:cubicBezTo>
                    <a:pt x="58500" y="611836"/>
                    <a:pt x="80782" y="355618"/>
                    <a:pt x="168053" y="227509"/>
                  </a:cubicBezTo>
                  <a:cubicBezTo>
                    <a:pt x="255324" y="99400"/>
                    <a:pt x="398301" y="25134"/>
                    <a:pt x="557989" y="4711"/>
                  </a:cubicBezTo>
                  <a:cubicBezTo>
                    <a:pt x="717677" y="-15712"/>
                    <a:pt x="988776" y="32561"/>
                    <a:pt x="1126182" y="104970"/>
                  </a:cubicBezTo>
                  <a:cubicBezTo>
                    <a:pt x="1263588" y="177379"/>
                    <a:pt x="1237593" y="340765"/>
                    <a:pt x="1382426" y="439167"/>
                  </a:cubicBezTo>
                  <a:cubicBezTo>
                    <a:pt x="1527259" y="537569"/>
                    <a:pt x="1829924" y="634115"/>
                    <a:pt x="1995182" y="695384"/>
                  </a:cubicBezTo>
                  <a:cubicBezTo>
                    <a:pt x="2160441" y="756653"/>
                    <a:pt x="2260710" y="745514"/>
                    <a:pt x="2373977" y="806783"/>
                  </a:cubicBezTo>
                  <a:cubicBezTo>
                    <a:pt x="2487244" y="868052"/>
                    <a:pt x="2585657" y="947889"/>
                    <a:pt x="2674785" y="1063001"/>
                  </a:cubicBezTo>
                  <a:cubicBezTo>
                    <a:pt x="2763913" y="1178113"/>
                    <a:pt x="2849328" y="1356352"/>
                    <a:pt x="2908747" y="1497457"/>
                  </a:cubicBezTo>
                  <a:cubicBezTo>
                    <a:pt x="2968166" y="1638562"/>
                    <a:pt x="2971879" y="1826084"/>
                    <a:pt x="3031298" y="1909633"/>
                  </a:cubicBezTo>
                  <a:cubicBezTo>
                    <a:pt x="3090717" y="1993182"/>
                    <a:pt x="3153850" y="2000610"/>
                    <a:pt x="3265260" y="1998753"/>
                  </a:cubicBezTo>
                  <a:cubicBezTo>
                    <a:pt x="3376670" y="1996896"/>
                    <a:pt x="3573495" y="1952336"/>
                    <a:pt x="3699760" y="1898493"/>
                  </a:cubicBezTo>
                  <a:cubicBezTo>
                    <a:pt x="3826025" y="1844650"/>
                    <a:pt x="3868732" y="1753674"/>
                    <a:pt x="4022850" y="1675695"/>
                  </a:cubicBezTo>
                  <a:cubicBezTo>
                    <a:pt x="4176968" y="1597716"/>
                    <a:pt x="4433211" y="1452898"/>
                    <a:pt x="4624465" y="1430618"/>
                  </a:cubicBezTo>
                  <a:cubicBezTo>
                    <a:pt x="4815719" y="1408338"/>
                    <a:pt x="4980979" y="1473321"/>
                    <a:pt x="5170376" y="1542017"/>
                  </a:cubicBezTo>
                  <a:cubicBezTo>
                    <a:pt x="5359773" y="1610713"/>
                    <a:pt x="5580737" y="1694262"/>
                    <a:pt x="5760850" y="1842794"/>
                  </a:cubicBezTo>
                  <a:cubicBezTo>
                    <a:pt x="5940963" y="1991326"/>
                    <a:pt x="6087654" y="2318097"/>
                    <a:pt x="6251056" y="2433209"/>
                  </a:cubicBezTo>
                  <a:cubicBezTo>
                    <a:pt x="6414458" y="2548321"/>
                    <a:pt x="6644705" y="2494478"/>
                    <a:pt x="6741261" y="2533468"/>
                  </a:cubicBezTo>
                  <a:cubicBezTo>
                    <a:pt x="6837817" y="2572458"/>
                    <a:pt x="6821105" y="2602163"/>
                    <a:pt x="6830389" y="2667146"/>
                  </a:cubicBezTo>
                  <a:cubicBezTo>
                    <a:pt x="6839673" y="2732129"/>
                    <a:pt x="6835960" y="2834245"/>
                    <a:pt x="6796966" y="2923364"/>
                  </a:cubicBezTo>
                  <a:cubicBezTo>
                    <a:pt x="6757972" y="3012483"/>
                    <a:pt x="6685555" y="3122026"/>
                    <a:pt x="6596427" y="3201862"/>
                  </a:cubicBezTo>
                  <a:cubicBezTo>
                    <a:pt x="6507299" y="3281698"/>
                    <a:pt x="6382891" y="3368960"/>
                    <a:pt x="6262197" y="3402380"/>
                  </a:cubicBezTo>
                  <a:cubicBezTo>
                    <a:pt x="6141503" y="3435800"/>
                    <a:pt x="5968817" y="3467363"/>
                    <a:pt x="5872261" y="3402380"/>
                  </a:cubicBezTo>
                  <a:cubicBezTo>
                    <a:pt x="5775705" y="3337397"/>
                    <a:pt x="5781275" y="3166585"/>
                    <a:pt x="5682863" y="3012483"/>
                  </a:cubicBezTo>
                  <a:cubicBezTo>
                    <a:pt x="5584451" y="2858381"/>
                    <a:pt x="5398767" y="2594737"/>
                    <a:pt x="5281786" y="2477768"/>
                  </a:cubicBezTo>
                  <a:cubicBezTo>
                    <a:pt x="5164805" y="2360799"/>
                    <a:pt x="5142523" y="2277250"/>
                    <a:pt x="4980978" y="2310670"/>
                  </a:cubicBezTo>
                  <a:cubicBezTo>
                    <a:pt x="4819433" y="2344090"/>
                    <a:pt x="4539050" y="2589167"/>
                    <a:pt x="4312516" y="2678286"/>
                  </a:cubicBezTo>
                  <a:cubicBezTo>
                    <a:pt x="4085982" y="2767405"/>
                    <a:pt x="3859448" y="2823105"/>
                    <a:pt x="3621773" y="2845385"/>
                  </a:cubicBezTo>
                  <a:cubicBezTo>
                    <a:pt x="3384098" y="2867665"/>
                    <a:pt x="3133424" y="2806395"/>
                    <a:pt x="2886465" y="2811965"/>
                  </a:cubicBezTo>
                  <a:cubicBezTo>
                    <a:pt x="2639506" y="2817535"/>
                    <a:pt x="2379548" y="2888088"/>
                    <a:pt x="2140016" y="2878805"/>
                  </a:cubicBezTo>
                  <a:cubicBezTo>
                    <a:pt x="1900484" y="2869522"/>
                    <a:pt x="1620101" y="2752553"/>
                    <a:pt x="1449272" y="2756266"/>
                  </a:cubicBezTo>
                  <a:cubicBezTo>
                    <a:pt x="1278443" y="2759979"/>
                    <a:pt x="1226451" y="2819392"/>
                    <a:pt x="1115041" y="2901084"/>
                  </a:cubicBezTo>
                  <a:cubicBezTo>
                    <a:pt x="1003631" y="2982776"/>
                    <a:pt x="905218" y="3166585"/>
                    <a:pt x="780810" y="3246421"/>
                  </a:cubicBezTo>
                  <a:cubicBezTo>
                    <a:pt x="656402" y="3326257"/>
                    <a:pt x="493000" y="3368960"/>
                    <a:pt x="368592" y="3380100"/>
                  </a:cubicBezTo>
                  <a:cubicBezTo>
                    <a:pt x="244184" y="3391240"/>
                    <a:pt x="93780" y="3413520"/>
                    <a:pt x="34361" y="3313261"/>
                  </a:cubicBezTo>
                  <a:cubicBezTo>
                    <a:pt x="-25058" y="3213002"/>
                    <a:pt x="10222" y="2949357"/>
                    <a:pt x="12079" y="2778545"/>
                  </a:cubicBezTo>
                  <a:cubicBezTo>
                    <a:pt x="13936" y="2607733"/>
                    <a:pt x="43645" y="2429495"/>
                    <a:pt x="45502" y="2288390"/>
                  </a:cubicBezTo>
                  <a:cubicBezTo>
                    <a:pt x="47359" y="2147285"/>
                    <a:pt x="25077" y="2052595"/>
                    <a:pt x="23220" y="1931913"/>
                  </a:cubicBezTo>
                  <a:cubicBezTo>
                    <a:pt x="21363" y="1811231"/>
                    <a:pt x="34361" y="1709115"/>
                    <a:pt x="34361" y="158657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角丸四角形吹き出し 49"/>
            <p:cNvSpPr/>
            <p:nvPr/>
          </p:nvSpPr>
          <p:spPr>
            <a:xfrm>
              <a:off x="5856402" y="5835667"/>
              <a:ext cx="1555857" cy="335610"/>
            </a:xfrm>
            <a:prstGeom prst="wedgeRoundRectCallout">
              <a:avLst>
                <a:gd name="adj1" fmla="val -41966"/>
                <a:gd name="adj2" fmla="val -114094"/>
                <a:gd name="adj3" fmla="val 16667"/>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00"/>
                </a:solidFill>
              </a:endParaRPr>
            </a:p>
          </p:txBody>
        </p:sp>
        <p:sp>
          <p:nvSpPr>
            <p:cNvPr id="51" name="テキスト ボックス 50"/>
            <p:cNvSpPr txBox="1"/>
            <p:nvPr/>
          </p:nvSpPr>
          <p:spPr>
            <a:xfrm>
              <a:off x="5856402" y="5854389"/>
              <a:ext cx="1582484" cy="307777"/>
            </a:xfrm>
            <a:prstGeom prst="rect">
              <a:avLst/>
            </a:prstGeom>
            <a:noFill/>
            <a:ln>
              <a:noFill/>
            </a:ln>
          </p:spPr>
          <p:txBody>
            <a:bodyPr wrap="none" rtlCol="0">
              <a:spAutoFit/>
            </a:bodyPr>
            <a:lstStyle/>
            <a:p>
              <a:r>
                <a:rPr lang="ja-JP" altLang="en-US" sz="1400" dirty="0" smtClean="0">
                  <a:solidFill>
                    <a:srgbClr val="FFFFFF"/>
                  </a:solidFill>
                </a:rPr>
                <a:t>警察</a:t>
              </a:r>
              <a:r>
                <a:rPr lang="en-US" altLang="ja-JP" sz="1400" dirty="0" smtClean="0">
                  <a:solidFill>
                    <a:srgbClr val="FFFFFF"/>
                  </a:solidFill>
                </a:rPr>
                <a:t>/</a:t>
              </a:r>
              <a:r>
                <a:rPr lang="ja-JP" altLang="en-US" sz="1400" dirty="0" smtClean="0">
                  <a:solidFill>
                    <a:srgbClr val="FFFFFF"/>
                  </a:solidFill>
                </a:rPr>
                <a:t>医師法２１条</a:t>
              </a:r>
              <a:endParaRPr kumimoji="1" lang="ja-JP" altLang="en-US" sz="1400" dirty="0">
                <a:solidFill>
                  <a:srgbClr val="FFFFFF"/>
                </a:solidFill>
              </a:endParaRPr>
            </a:p>
          </p:txBody>
        </p:sp>
      </p:grpSp>
      <p:grpSp>
        <p:nvGrpSpPr>
          <p:cNvPr id="52" name="図形グループ 51"/>
          <p:cNvGrpSpPr/>
          <p:nvPr/>
        </p:nvGrpSpPr>
        <p:grpSpPr>
          <a:xfrm>
            <a:off x="1821999" y="1903256"/>
            <a:ext cx="7080970" cy="3748682"/>
            <a:chOff x="1821999" y="1903256"/>
            <a:chExt cx="7080970" cy="3748682"/>
          </a:xfrm>
        </p:grpSpPr>
        <p:sp>
          <p:nvSpPr>
            <p:cNvPr id="53" name="フリーフォーム 52"/>
            <p:cNvSpPr/>
            <p:nvPr/>
          </p:nvSpPr>
          <p:spPr>
            <a:xfrm>
              <a:off x="1821999" y="1903256"/>
              <a:ext cx="7080970" cy="3748682"/>
            </a:xfrm>
            <a:custGeom>
              <a:avLst/>
              <a:gdLst>
                <a:gd name="connsiteX0" fmla="*/ 51251 w 7080970"/>
                <a:gd name="connsiteY0" fmla="*/ 647327 h 3748682"/>
                <a:gd name="connsiteX1" fmla="*/ 93584 w 7080970"/>
                <a:gd name="connsiteY1" fmla="*/ 287494 h 3748682"/>
                <a:gd name="connsiteX2" fmla="*/ 188834 w 7080970"/>
                <a:gd name="connsiteY2" fmla="*/ 192244 h 3748682"/>
                <a:gd name="connsiteX3" fmla="*/ 495751 w 7080970"/>
                <a:gd name="connsiteY3" fmla="*/ 75827 h 3748682"/>
                <a:gd name="connsiteX4" fmla="*/ 1024918 w 7080970"/>
                <a:gd name="connsiteY4" fmla="*/ 139327 h 3748682"/>
                <a:gd name="connsiteX5" fmla="*/ 1480001 w 7080970"/>
                <a:gd name="connsiteY5" fmla="*/ 171077 h 3748682"/>
                <a:gd name="connsiteX6" fmla="*/ 2517168 w 7080970"/>
                <a:gd name="connsiteY6" fmla="*/ 223994 h 3748682"/>
                <a:gd name="connsiteX7" fmla="*/ 3120418 w 7080970"/>
                <a:gd name="connsiteY7" fmla="*/ 75827 h 3748682"/>
                <a:gd name="connsiteX8" fmla="*/ 3797751 w 7080970"/>
                <a:gd name="connsiteY8" fmla="*/ 118161 h 3748682"/>
                <a:gd name="connsiteX9" fmla="*/ 4739668 w 7080970"/>
                <a:gd name="connsiteY9" fmla="*/ 266327 h 3748682"/>
                <a:gd name="connsiteX10" fmla="*/ 5819168 w 7080970"/>
                <a:gd name="connsiteY10" fmla="*/ 12327 h 3748682"/>
                <a:gd name="connsiteX11" fmla="*/ 6507084 w 7080970"/>
                <a:gd name="connsiteY11" fmla="*/ 65244 h 3748682"/>
                <a:gd name="connsiteX12" fmla="*/ 6835168 w 7080970"/>
                <a:gd name="connsiteY12" fmla="*/ 287494 h 3748682"/>
                <a:gd name="connsiteX13" fmla="*/ 7004501 w 7080970"/>
                <a:gd name="connsiteY13" fmla="*/ 615577 h 3748682"/>
                <a:gd name="connsiteX14" fmla="*/ 7068001 w 7080970"/>
                <a:gd name="connsiteY14" fmla="*/ 1187077 h 3748682"/>
                <a:gd name="connsiteX15" fmla="*/ 7068001 w 7080970"/>
                <a:gd name="connsiteY15" fmla="*/ 1896161 h 3748682"/>
                <a:gd name="connsiteX16" fmla="*/ 6930418 w 7080970"/>
                <a:gd name="connsiteY16" fmla="*/ 2531161 h 3748682"/>
                <a:gd name="connsiteX17" fmla="*/ 6655251 w 7080970"/>
                <a:gd name="connsiteY17" fmla="*/ 2838077 h 3748682"/>
                <a:gd name="connsiteX18" fmla="*/ 6316584 w 7080970"/>
                <a:gd name="connsiteY18" fmla="*/ 2954494 h 3748682"/>
                <a:gd name="connsiteX19" fmla="*/ 6052001 w 7080970"/>
                <a:gd name="connsiteY19" fmla="*/ 2890994 h 3748682"/>
                <a:gd name="connsiteX20" fmla="*/ 5829751 w 7080970"/>
                <a:gd name="connsiteY20" fmla="*/ 2700494 h 3748682"/>
                <a:gd name="connsiteX21" fmla="*/ 5194751 w 7080970"/>
                <a:gd name="connsiteY21" fmla="*/ 2435911 h 3748682"/>
                <a:gd name="connsiteX22" fmla="*/ 4834918 w 7080970"/>
                <a:gd name="connsiteY22" fmla="*/ 2573494 h 3748682"/>
                <a:gd name="connsiteX23" fmla="*/ 4443334 w 7080970"/>
                <a:gd name="connsiteY23" fmla="*/ 3123827 h 3748682"/>
                <a:gd name="connsiteX24" fmla="*/ 3829501 w 7080970"/>
                <a:gd name="connsiteY24" fmla="*/ 3631827 h 3748682"/>
                <a:gd name="connsiteX25" fmla="*/ 3342668 w 7080970"/>
                <a:gd name="connsiteY25" fmla="*/ 3748244 h 3748682"/>
                <a:gd name="connsiteX26" fmla="*/ 3014584 w 7080970"/>
                <a:gd name="connsiteY26" fmla="*/ 3610661 h 3748682"/>
                <a:gd name="connsiteX27" fmla="*/ 2421918 w 7080970"/>
                <a:gd name="connsiteY27" fmla="*/ 3335494 h 3748682"/>
                <a:gd name="connsiteX28" fmla="*/ 2125584 w 7080970"/>
                <a:gd name="connsiteY28" fmla="*/ 3271994 h 3748682"/>
                <a:gd name="connsiteX29" fmla="*/ 1522334 w 7080970"/>
                <a:gd name="connsiteY29" fmla="*/ 3367244 h 3748682"/>
                <a:gd name="connsiteX30" fmla="*/ 792084 w 7080970"/>
                <a:gd name="connsiteY30" fmla="*/ 3430744 h 3748682"/>
                <a:gd name="connsiteX31" fmla="*/ 199418 w 7080970"/>
                <a:gd name="connsiteY31" fmla="*/ 3515411 h 3748682"/>
                <a:gd name="connsiteX32" fmla="*/ 8918 w 7080970"/>
                <a:gd name="connsiteY32" fmla="*/ 3282577 h 3748682"/>
                <a:gd name="connsiteX33" fmla="*/ 30084 w 7080970"/>
                <a:gd name="connsiteY33" fmla="*/ 2636994 h 3748682"/>
                <a:gd name="connsiteX34" fmla="*/ 19501 w 7080970"/>
                <a:gd name="connsiteY34" fmla="*/ 1769161 h 3748682"/>
                <a:gd name="connsiteX35" fmla="*/ 83001 w 7080970"/>
                <a:gd name="connsiteY35" fmla="*/ 1239994 h 3748682"/>
                <a:gd name="connsiteX36" fmla="*/ 51251 w 7080970"/>
                <a:gd name="connsiteY36" fmla="*/ 922494 h 3748682"/>
                <a:gd name="connsiteX37" fmla="*/ 51251 w 7080970"/>
                <a:gd name="connsiteY37" fmla="*/ 647327 h 374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80970" h="3748682">
                  <a:moveTo>
                    <a:pt x="51251" y="647327"/>
                  </a:moveTo>
                  <a:cubicBezTo>
                    <a:pt x="58306" y="541494"/>
                    <a:pt x="70654" y="363341"/>
                    <a:pt x="93584" y="287494"/>
                  </a:cubicBezTo>
                  <a:cubicBezTo>
                    <a:pt x="116514" y="211647"/>
                    <a:pt x="121806" y="227522"/>
                    <a:pt x="188834" y="192244"/>
                  </a:cubicBezTo>
                  <a:cubicBezTo>
                    <a:pt x="255862" y="156966"/>
                    <a:pt x="356404" y="84646"/>
                    <a:pt x="495751" y="75827"/>
                  </a:cubicBezTo>
                  <a:cubicBezTo>
                    <a:pt x="635098" y="67008"/>
                    <a:pt x="860876" y="123452"/>
                    <a:pt x="1024918" y="139327"/>
                  </a:cubicBezTo>
                  <a:cubicBezTo>
                    <a:pt x="1188960" y="155202"/>
                    <a:pt x="1480001" y="171077"/>
                    <a:pt x="1480001" y="171077"/>
                  </a:cubicBezTo>
                  <a:cubicBezTo>
                    <a:pt x="1728709" y="185188"/>
                    <a:pt x="2243765" y="239869"/>
                    <a:pt x="2517168" y="223994"/>
                  </a:cubicBezTo>
                  <a:cubicBezTo>
                    <a:pt x="2790571" y="208119"/>
                    <a:pt x="2906988" y="93466"/>
                    <a:pt x="3120418" y="75827"/>
                  </a:cubicBezTo>
                  <a:cubicBezTo>
                    <a:pt x="3333848" y="58188"/>
                    <a:pt x="3527876" y="86411"/>
                    <a:pt x="3797751" y="118161"/>
                  </a:cubicBezTo>
                  <a:cubicBezTo>
                    <a:pt x="4067626" y="149911"/>
                    <a:pt x="4402765" y="283966"/>
                    <a:pt x="4739668" y="266327"/>
                  </a:cubicBezTo>
                  <a:cubicBezTo>
                    <a:pt x="5076571" y="248688"/>
                    <a:pt x="5524599" y="45841"/>
                    <a:pt x="5819168" y="12327"/>
                  </a:cubicBezTo>
                  <a:cubicBezTo>
                    <a:pt x="6113737" y="-21187"/>
                    <a:pt x="6337751" y="19383"/>
                    <a:pt x="6507084" y="65244"/>
                  </a:cubicBezTo>
                  <a:cubicBezTo>
                    <a:pt x="6676417" y="111105"/>
                    <a:pt x="6752265" y="195772"/>
                    <a:pt x="6835168" y="287494"/>
                  </a:cubicBezTo>
                  <a:cubicBezTo>
                    <a:pt x="6918071" y="379216"/>
                    <a:pt x="6965696" y="465647"/>
                    <a:pt x="7004501" y="615577"/>
                  </a:cubicBezTo>
                  <a:cubicBezTo>
                    <a:pt x="7043306" y="765507"/>
                    <a:pt x="7057418" y="973646"/>
                    <a:pt x="7068001" y="1187077"/>
                  </a:cubicBezTo>
                  <a:cubicBezTo>
                    <a:pt x="7078584" y="1400508"/>
                    <a:pt x="7090932" y="1672147"/>
                    <a:pt x="7068001" y="1896161"/>
                  </a:cubicBezTo>
                  <a:cubicBezTo>
                    <a:pt x="7045071" y="2120175"/>
                    <a:pt x="6999210" y="2374175"/>
                    <a:pt x="6930418" y="2531161"/>
                  </a:cubicBezTo>
                  <a:cubicBezTo>
                    <a:pt x="6861626" y="2688147"/>
                    <a:pt x="6757557" y="2767522"/>
                    <a:pt x="6655251" y="2838077"/>
                  </a:cubicBezTo>
                  <a:cubicBezTo>
                    <a:pt x="6552945" y="2908632"/>
                    <a:pt x="6417126" y="2945675"/>
                    <a:pt x="6316584" y="2954494"/>
                  </a:cubicBezTo>
                  <a:cubicBezTo>
                    <a:pt x="6216042" y="2963313"/>
                    <a:pt x="6133140" y="2933327"/>
                    <a:pt x="6052001" y="2890994"/>
                  </a:cubicBezTo>
                  <a:cubicBezTo>
                    <a:pt x="5970862" y="2848661"/>
                    <a:pt x="5972626" y="2776341"/>
                    <a:pt x="5829751" y="2700494"/>
                  </a:cubicBezTo>
                  <a:cubicBezTo>
                    <a:pt x="5686876" y="2624647"/>
                    <a:pt x="5360557" y="2457078"/>
                    <a:pt x="5194751" y="2435911"/>
                  </a:cubicBezTo>
                  <a:cubicBezTo>
                    <a:pt x="5028946" y="2414744"/>
                    <a:pt x="4960154" y="2458841"/>
                    <a:pt x="4834918" y="2573494"/>
                  </a:cubicBezTo>
                  <a:cubicBezTo>
                    <a:pt x="4709682" y="2688147"/>
                    <a:pt x="4610903" y="2947438"/>
                    <a:pt x="4443334" y="3123827"/>
                  </a:cubicBezTo>
                  <a:cubicBezTo>
                    <a:pt x="4275765" y="3300216"/>
                    <a:pt x="4012945" y="3527758"/>
                    <a:pt x="3829501" y="3631827"/>
                  </a:cubicBezTo>
                  <a:cubicBezTo>
                    <a:pt x="3646057" y="3735896"/>
                    <a:pt x="3478488" y="3751772"/>
                    <a:pt x="3342668" y="3748244"/>
                  </a:cubicBezTo>
                  <a:cubicBezTo>
                    <a:pt x="3206849" y="3744716"/>
                    <a:pt x="3168042" y="3679453"/>
                    <a:pt x="3014584" y="3610661"/>
                  </a:cubicBezTo>
                  <a:cubicBezTo>
                    <a:pt x="2861126" y="3541869"/>
                    <a:pt x="2570085" y="3391939"/>
                    <a:pt x="2421918" y="3335494"/>
                  </a:cubicBezTo>
                  <a:cubicBezTo>
                    <a:pt x="2273751" y="3279050"/>
                    <a:pt x="2275515" y="3266702"/>
                    <a:pt x="2125584" y="3271994"/>
                  </a:cubicBezTo>
                  <a:cubicBezTo>
                    <a:pt x="1975653" y="3277286"/>
                    <a:pt x="1744584" y="3340786"/>
                    <a:pt x="1522334" y="3367244"/>
                  </a:cubicBezTo>
                  <a:cubicBezTo>
                    <a:pt x="1300084" y="3393702"/>
                    <a:pt x="1012570" y="3406050"/>
                    <a:pt x="792084" y="3430744"/>
                  </a:cubicBezTo>
                  <a:cubicBezTo>
                    <a:pt x="571598" y="3455438"/>
                    <a:pt x="329946" y="3540105"/>
                    <a:pt x="199418" y="3515411"/>
                  </a:cubicBezTo>
                  <a:cubicBezTo>
                    <a:pt x="68890" y="3490717"/>
                    <a:pt x="37140" y="3428980"/>
                    <a:pt x="8918" y="3282577"/>
                  </a:cubicBezTo>
                  <a:cubicBezTo>
                    <a:pt x="-19304" y="3136174"/>
                    <a:pt x="28320" y="2889230"/>
                    <a:pt x="30084" y="2636994"/>
                  </a:cubicBezTo>
                  <a:cubicBezTo>
                    <a:pt x="31848" y="2384758"/>
                    <a:pt x="10682" y="2001994"/>
                    <a:pt x="19501" y="1769161"/>
                  </a:cubicBezTo>
                  <a:cubicBezTo>
                    <a:pt x="28320" y="1536328"/>
                    <a:pt x="77709" y="1381105"/>
                    <a:pt x="83001" y="1239994"/>
                  </a:cubicBezTo>
                  <a:cubicBezTo>
                    <a:pt x="88293" y="1098883"/>
                    <a:pt x="56543" y="1028327"/>
                    <a:pt x="51251" y="922494"/>
                  </a:cubicBezTo>
                  <a:cubicBezTo>
                    <a:pt x="45959" y="816661"/>
                    <a:pt x="44196" y="753160"/>
                    <a:pt x="51251" y="647327"/>
                  </a:cubicBezTo>
                  <a:close/>
                </a:path>
              </a:pathLst>
            </a:cu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角丸四角形吹き出し 53"/>
            <p:cNvSpPr/>
            <p:nvPr/>
          </p:nvSpPr>
          <p:spPr>
            <a:xfrm>
              <a:off x="5937250" y="2411294"/>
              <a:ext cx="1177136" cy="299741"/>
            </a:xfrm>
            <a:prstGeom prst="wedgeRoundRectCallout">
              <a:avLst>
                <a:gd name="adj1" fmla="val -42411"/>
                <a:gd name="adj2" fmla="val -152880"/>
                <a:gd name="adj3" fmla="val 16667"/>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5937250" y="2380771"/>
              <a:ext cx="1210588" cy="338554"/>
            </a:xfrm>
            <a:prstGeom prst="rect">
              <a:avLst/>
            </a:prstGeom>
            <a:noFill/>
          </p:spPr>
          <p:txBody>
            <a:bodyPr wrap="none" rtlCol="0">
              <a:spAutoFit/>
            </a:bodyPr>
            <a:lstStyle/>
            <a:p>
              <a:r>
                <a:rPr kumimoji="1" lang="ja-JP" altLang="en-US" sz="1600" dirty="0" smtClean="0">
                  <a:solidFill>
                    <a:schemeClr val="bg1"/>
                  </a:solidFill>
                </a:rPr>
                <a:t>第三者機関</a:t>
              </a:r>
              <a:endParaRPr kumimoji="1" lang="ja-JP" altLang="en-US" sz="1600" dirty="0">
                <a:solidFill>
                  <a:schemeClr val="bg1"/>
                </a:solidFill>
              </a:endParaRPr>
            </a:p>
          </p:txBody>
        </p:sp>
      </p:grpSp>
    </p:spTree>
    <p:extLst>
      <p:ext uri="{BB962C8B-B14F-4D97-AF65-F5344CB8AC3E}">
        <p14:creationId xmlns:p14="http://schemas.microsoft.com/office/powerpoint/2010/main" val="4025475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dissolv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3374661" y="916611"/>
            <a:ext cx="0" cy="4735697"/>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3369260" y="4348547"/>
            <a:ext cx="0" cy="237571"/>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2665519" y="1220370"/>
            <a:ext cx="1378302" cy="307777"/>
          </a:xfrm>
          <a:prstGeom prst="rect">
            <a:avLst/>
          </a:prstGeom>
          <a:noFill/>
        </p:spPr>
        <p:txBody>
          <a:bodyPr wrap="none" rtlCol="0">
            <a:spAutoFit/>
          </a:bodyPr>
          <a:lstStyle/>
          <a:p>
            <a:r>
              <a:rPr kumimoji="1" lang="ja-JP" altLang="en-US" sz="1400" dirty="0" smtClean="0"/>
              <a:t>内　　　　　　　外</a:t>
            </a:r>
            <a:endParaRPr kumimoji="1" lang="ja-JP" altLang="en-US" sz="1400" dirty="0"/>
          </a:p>
        </p:txBody>
      </p:sp>
      <p:sp>
        <p:nvSpPr>
          <p:cNvPr id="15" name="右中かっこ 14"/>
          <p:cNvSpPr/>
          <p:nvPr/>
        </p:nvSpPr>
        <p:spPr>
          <a:xfrm rot="16200000">
            <a:off x="5273771" y="103738"/>
            <a:ext cx="425450" cy="2620434"/>
          </a:xfrm>
          <a:prstGeom prst="rightBrace">
            <a:avLst>
              <a:gd name="adj1" fmla="val 8956"/>
              <a:gd name="adj2" fmla="val 50242"/>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正方形/長方形 11"/>
          <p:cNvSpPr/>
          <p:nvPr/>
        </p:nvSpPr>
        <p:spPr>
          <a:xfrm>
            <a:off x="6128781" y="1527516"/>
            <a:ext cx="1315149" cy="3078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3" name="正方形/長方形 12"/>
          <p:cNvSpPr/>
          <p:nvPr/>
        </p:nvSpPr>
        <p:spPr>
          <a:xfrm>
            <a:off x="3475457" y="1527516"/>
            <a:ext cx="1393278" cy="3078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072696" y="264704"/>
            <a:ext cx="2919396"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dirty="0" smtClean="0"/>
              <a:t>「支援団体」のあり方</a:t>
            </a:r>
            <a:endParaRPr kumimoji="1" lang="en-US" altLang="ja-JP" dirty="0" smtClean="0"/>
          </a:p>
          <a:p>
            <a:pPr algn="ctr">
              <a:lnSpc>
                <a:spcPct val="120000"/>
              </a:lnSpc>
            </a:pPr>
            <a:r>
              <a:rPr lang="ja-JP" altLang="en-US" sz="1200" dirty="0" smtClean="0"/>
              <a:t>専門性、中立・公正性の観点から</a:t>
            </a:r>
            <a:endParaRPr kumimoji="1" lang="ja-JP" altLang="en-US" sz="1200" dirty="0"/>
          </a:p>
        </p:txBody>
      </p:sp>
      <p:sp>
        <p:nvSpPr>
          <p:cNvPr id="4" name="テキスト ボックス 3"/>
          <p:cNvSpPr txBox="1"/>
          <p:nvPr/>
        </p:nvSpPr>
        <p:spPr>
          <a:xfrm>
            <a:off x="3482006" y="1492242"/>
            <a:ext cx="2614919" cy="4034951"/>
          </a:xfrm>
          <a:prstGeom prst="rect">
            <a:avLst/>
          </a:prstGeom>
          <a:noFill/>
        </p:spPr>
        <p:txBody>
          <a:bodyPr wrap="none" rtlCol="0">
            <a:spAutoFit/>
          </a:bodyPr>
          <a:lstStyle/>
          <a:p>
            <a:r>
              <a:rPr kumimoji="1" lang="ja-JP" altLang="en-US" dirty="0" smtClean="0"/>
              <a:t>調査の支援</a:t>
            </a:r>
            <a:endParaRPr kumimoji="1" lang="en-US" altLang="ja-JP" dirty="0" smtClean="0"/>
          </a:p>
          <a:p>
            <a:pPr>
              <a:lnSpc>
                <a:spcPct val="140000"/>
              </a:lnSpc>
            </a:pPr>
            <a:r>
              <a:rPr lang="ja-JP" altLang="en-US" sz="1600" dirty="0" smtClean="0"/>
              <a:t>　・調査委員</a:t>
            </a:r>
            <a:endParaRPr lang="en-US" altLang="ja-JP" sz="1600" dirty="0" smtClean="0"/>
          </a:p>
          <a:p>
            <a:r>
              <a:rPr lang="ja-JP" altLang="en-US" sz="1400" dirty="0" smtClean="0"/>
              <a:t>　</a:t>
            </a:r>
            <a:r>
              <a:rPr lang="en-US" altLang="ja-JP" sz="1400" dirty="0" smtClean="0"/>
              <a:t>	</a:t>
            </a:r>
            <a:r>
              <a:rPr lang="ja-JP" altLang="en-US" sz="1400" dirty="0" smtClean="0"/>
              <a:t>・［地域医師会］</a:t>
            </a:r>
            <a:endParaRPr lang="en-US" altLang="ja-JP" sz="1400" dirty="0" smtClean="0"/>
          </a:p>
          <a:p>
            <a:r>
              <a:rPr kumimoji="1" lang="en-US" altLang="ja-JP" sz="1400" dirty="0"/>
              <a:t>	</a:t>
            </a:r>
            <a:r>
              <a:rPr lang="ja-JP" altLang="en-US" sz="1400" dirty="0" smtClean="0"/>
              <a:t>　　</a:t>
            </a:r>
            <a:r>
              <a:rPr kumimoji="1" lang="ja-JP" altLang="en-US" sz="1400" dirty="0" smtClean="0"/>
              <a:t>・担当医師</a:t>
            </a:r>
            <a:endParaRPr kumimoji="1" lang="en-US" altLang="ja-JP" sz="1400" dirty="0" smtClean="0"/>
          </a:p>
          <a:p>
            <a:r>
              <a:rPr lang="ja-JP" altLang="en-US" sz="1400" dirty="0" smtClean="0"/>
              <a:t>　</a:t>
            </a:r>
            <a:r>
              <a:rPr lang="en-US" altLang="ja-JP" sz="1400" dirty="0" smtClean="0"/>
              <a:t>	</a:t>
            </a:r>
            <a:r>
              <a:rPr lang="ja-JP" altLang="en-US" sz="1400" dirty="0" smtClean="0"/>
              <a:t>　　・医療安全管理者</a:t>
            </a:r>
            <a:endParaRPr lang="en-US" altLang="ja-JP" sz="1400" dirty="0" smtClean="0"/>
          </a:p>
          <a:p>
            <a:r>
              <a:rPr kumimoji="1" lang="ja-JP" altLang="en-US" sz="1400" dirty="0" smtClean="0"/>
              <a:t>　</a:t>
            </a:r>
            <a:r>
              <a:rPr kumimoji="1" lang="en-US" altLang="ja-JP" sz="1400" dirty="0" smtClean="0"/>
              <a:t>	</a:t>
            </a:r>
            <a:r>
              <a:rPr kumimoji="1" lang="ja-JP" altLang="en-US" sz="1400" dirty="0" smtClean="0"/>
              <a:t>・</a:t>
            </a:r>
            <a:r>
              <a:rPr lang="ja-JP" altLang="en-US" sz="1400" dirty="0" smtClean="0"/>
              <a:t>［</a:t>
            </a:r>
            <a:r>
              <a:rPr kumimoji="1" lang="ja-JP" altLang="en-US" sz="1400" dirty="0" smtClean="0"/>
              <a:t>地域基幹病院</a:t>
            </a:r>
            <a:r>
              <a:rPr lang="ja-JP" altLang="en-US" sz="1400" dirty="0" smtClean="0"/>
              <a:t>］</a:t>
            </a:r>
            <a:endParaRPr kumimoji="1" lang="en-US" altLang="ja-JP" sz="1400" dirty="0" smtClean="0"/>
          </a:p>
          <a:p>
            <a:r>
              <a:rPr lang="en-US" altLang="ja-JP" sz="1400" dirty="0"/>
              <a:t>	</a:t>
            </a:r>
            <a:r>
              <a:rPr lang="ja-JP" altLang="en-US" sz="1400" dirty="0" smtClean="0"/>
              <a:t>　　・担当医師</a:t>
            </a:r>
            <a:endParaRPr lang="en-US" altLang="ja-JP" sz="1400" dirty="0" smtClean="0"/>
          </a:p>
          <a:p>
            <a:r>
              <a:rPr kumimoji="1" lang="en-US" altLang="ja-JP" sz="1400" dirty="0"/>
              <a:t>	</a:t>
            </a:r>
            <a:r>
              <a:rPr kumimoji="1" lang="ja-JP" altLang="en-US" sz="1400" dirty="0" smtClean="0"/>
              <a:t>　　・医療安全管理者</a:t>
            </a:r>
            <a:endParaRPr kumimoji="1" lang="en-US" altLang="ja-JP" sz="1400" dirty="0" smtClean="0"/>
          </a:p>
          <a:p>
            <a:r>
              <a:rPr lang="ja-JP" altLang="en-US" sz="1400" dirty="0" smtClean="0"/>
              <a:t>　</a:t>
            </a:r>
            <a:r>
              <a:rPr lang="en-US" altLang="ja-JP" sz="1400" dirty="0" smtClean="0"/>
              <a:t>	</a:t>
            </a:r>
            <a:r>
              <a:rPr lang="ja-JP" altLang="en-US" sz="1400" dirty="0" smtClean="0"/>
              <a:t>・［解剖支援］</a:t>
            </a:r>
            <a:endParaRPr lang="en-US" altLang="ja-JP" sz="1400" dirty="0" smtClean="0"/>
          </a:p>
          <a:p>
            <a:r>
              <a:rPr kumimoji="1" lang="en-US" altLang="ja-JP" sz="1400" dirty="0"/>
              <a:t>	</a:t>
            </a:r>
            <a:r>
              <a:rPr kumimoji="1" lang="ja-JP" altLang="en-US" sz="1400" dirty="0" smtClean="0"/>
              <a:t>　　・（登録解剖施設医師）</a:t>
            </a:r>
            <a:endParaRPr kumimoji="1" lang="en-US" altLang="ja-JP" sz="1400" dirty="0" smtClean="0"/>
          </a:p>
          <a:p>
            <a:pPr>
              <a:lnSpc>
                <a:spcPct val="120000"/>
              </a:lnSpc>
            </a:pPr>
            <a:r>
              <a:rPr lang="ja-JP" altLang="en-US" sz="1600" dirty="0" smtClean="0"/>
              <a:t>　・業務</a:t>
            </a:r>
            <a:r>
              <a:rPr lang="en-US" altLang="ja-JP" sz="1600" dirty="0" smtClean="0"/>
              <a:t> </a:t>
            </a:r>
            <a:r>
              <a:rPr lang="en-US" altLang="ja-JP" sz="1200" dirty="0" smtClean="0"/>
              <a:t>【</a:t>
            </a:r>
            <a:r>
              <a:rPr lang="ja-JP" altLang="en-US" sz="1200" dirty="0" smtClean="0"/>
              <a:t>調査の指導</a:t>
            </a:r>
            <a:r>
              <a:rPr lang="en-US" altLang="ja-JP" sz="1200" dirty="0" smtClean="0"/>
              <a:t>】</a:t>
            </a:r>
          </a:p>
          <a:p>
            <a:pPr>
              <a:lnSpc>
                <a:spcPct val="90000"/>
              </a:lnSpc>
            </a:pPr>
            <a:r>
              <a:rPr lang="ja-JP" altLang="en-US" sz="1400" dirty="0" smtClean="0"/>
              <a:t>　</a:t>
            </a:r>
            <a:r>
              <a:rPr lang="en-US" altLang="ja-JP" sz="1400" dirty="0" smtClean="0"/>
              <a:t>	</a:t>
            </a:r>
            <a:r>
              <a:rPr lang="ja-JP" altLang="en-US" sz="1400" dirty="0" smtClean="0"/>
              <a:t>・診療記録</a:t>
            </a:r>
            <a:endParaRPr lang="en-US" altLang="ja-JP" sz="1400" dirty="0" smtClean="0"/>
          </a:p>
          <a:p>
            <a:r>
              <a:rPr lang="en-US" altLang="ja-JP" sz="1400" dirty="0"/>
              <a:t>	</a:t>
            </a:r>
            <a:r>
              <a:rPr lang="ja-JP" altLang="en-US" sz="1400" dirty="0"/>
              <a:t>・検査・画像</a:t>
            </a:r>
            <a:r>
              <a:rPr lang="en-US" altLang="ja-JP" sz="1400" dirty="0"/>
              <a:t>Data</a:t>
            </a:r>
          </a:p>
          <a:p>
            <a:r>
              <a:rPr lang="en-US" altLang="ja-JP" sz="1400" dirty="0" smtClean="0"/>
              <a:t>	</a:t>
            </a:r>
            <a:r>
              <a:rPr lang="ja-JP" altLang="en-US" sz="1400" dirty="0" smtClean="0"/>
              <a:t>・状況確認</a:t>
            </a:r>
            <a:endParaRPr lang="en-US" altLang="ja-JP" sz="1400" dirty="0" smtClean="0"/>
          </a:p>
          <a:p>
            <a:r>
              <a:rPr lang="en-US" altLang="ja-JP" sz="1400" dirty="0"/>
              <a:t>	</a:t>
            </a:r>
            <a:r>
              <a:rPr lang="ja-JP" altLang="en-US" sz="1400" dirty="0"/>
              <a:t>・管理体制</a:t>
            </a:r>
            <a:endParaRPr lang="en-US" altLang="ja-JP" sz="1400" dirty="0"/>
          </a:p>
          <a:p>
            <a:r>
              <a:rPr lang="en-US" altLang="ja-JP" sz="1400" dirty="0" smtClean="0"/>
              <a:t>	</a:t>
            </a:r>
            <a:r>
              <a:rPr lang="ja-JP" altLang="en-US" sz="1400" dirty="0" smtClean="0"/>
              <a:t>・（解剖）</a:t>
            </a:r>
            <a:endParaRPr lang="ja-JP" altLang="en-US" sz="1400" dirty="0"/>
          </a:p>
          <a:p>
            <a:endParaRPr kumimoji="1" lang="ja-JP" altLang="en-US" sz="1600" dirty="0"/>
          </a:p>
        </p:txBody>
      </p:sp>
      <p:sp>
        <p:nvSpPr>
          <p:cNvPr id="5" name="テキスト ボックス 4"/>
          <p:cNvSpPr txBox="1"/>
          <p:nvPr/>
        </p:nvSpPr>
        <p:spPr>
          <a:xfrm>
            <a:off x="6128781" y="1492242"/>
            <a:ext cx="2558813" cy="3788730"/>
          </a:xfrm>
          <a:prstGeom prst="rect">
            <a:avLst/>
          </a:prstGeom>
          <a:noFill/>
        </p:spPr>
        <p:txBody>
          <a:bodyPr wrap="none" rtlCol="0">
            <a:spAutoFit/>
          </a:bodyPr>
          <a:lstStyle/>
          <a:p>
            <a:r>
              <a:rPr kumimoji="1" lang="ja-JP" altLang="en-US" dirty="0" smtClean="0"/>
              <a:t>評価の支援</a:t>
            </a:r>
            <a:endParaRPr kumimoji="1" lang="en-US" altLang="ja-JP" dirty="0" smtClean="0"/>
          </a:p>
          <a:p>
            <a:pPr>
              <a:lnSpc>
                <a:spcPct val="140000"/>
              </a:lnSpc>
            </a:pPr>
            <a:r>
              <a:rPr lang="ja-JP" altLang="en-US" sz="1600" dirty="0" smtClean="0"/>
              <a:t>　・評価委員</a:t>
            </a:r>
            <a:endParaRPr lang="en-US" altLang="ja-JP" sz="1600" dirty="0" smtClean="0"/>
          </a:p>
          <a:p>
            <a:r>
              <a:rPr lang="ja-JP" altLang="en-US" sz="1400" dirty="0" smtClean="0"/>
              <a:t>　</a:t>
            </a:r>
            <a:r>
              <a:rPr lang="en-US" altLang="ja-JP" sz="1400" dirty="0" smtClean="0"/>
              <a:t>	</a:t>
            </a:r>
            <a:r>
              <a:rPr lang="ja-JP" altLang="en-US" sz="1400" dirty="0" smtClean="0"/>
              <a:t>・［関連学会］</a:t>
            </a:r>
            <a:endParaRPr kumimoji="1" lang="en-US" altLang="ja-JP" sz="1400" dirty="0" smtClean="0"/>
          </a:p>
          <a:p>
            <a:r>
              <a:rPr lang="ja-JP" altLang="en-US" sz="1400" dirty="0" smtClean="0"/>
              <a:t>　　</a:t>
            </a:r>
            <a:r>
              <a:rPr lang="en-US" altLang="ja-JP" sz="1400" dirty="0" smtClean="0"/>
              <a:t>	</a:t>
            </a:r>
            <a:r>
              <a:rPr lang="ja-JP" altLang="en-US" sz="1400" dirty="0" smtClean="0"/>
              <a:t>・［大学医学部］</a:t>
            </a:r>
            <a:endParaRPr lang="en-US" altLang="ja-JP" sz="1400" dirty="0" smtClean="0"/>
          </a:p>
          <a:p>
            <a:r>
              <a:rPr kumimoji="1" lang="en-US" altLang="ja-JP" sz="1400" dirty="0"/>
              <a:t>	</a:t>
            </a:r>
            <a:r>
              <a:rPr kumimoji="1" lang="ja-JP" altLang="en-US" sz="1400" dirty="0" smtClean="0"/>
              <a:t>　　・当該領域専門医</a:t>
            </a:r>
            <a:endParaRPr kumimoji="1" lang="en-US" altLang="ja-JP" sz="1400" dirty="0" smtClean="0"/>
          </a:p>
          <a:p>
            <a:r>
              <a:rPr lang="en-US" altLang="ja-JP" sz="1400" dirty="0" smtClean="0"/>
              <a:t>	</a:t>
            </a:r>
            <a:r>
              <a:rPr lang="ja-JP" altLang="en-US" sz="1400" dirty="0" smtClean="0"/>
              <a:t>・［医師会］</a:t>
            </a:r>
            <a:endParaRPr lang="en-US" altLang="ja-JP" sz="1400" dirty="0"/>
          </a:p>
          <a:p>
            <a:r>
              <a:rPr kumimoji="1" lang="en-US" altLang="ja-JP" sz="1400" dirty="0" smtClean="0"/>
              <a:t>	</a:t>
            </a:r>
            <a:r>
              <a:rPr kumimoji="1" lang="ja-JP" altLang="en-US" sz="1400" dirty="0" smtClean="0"/>
              <a:t>　　・当該領域専門医</a:t>
            </a:r>
            <a:endParaRPr kumimoji="1" lang="en-US" altLang="ja-JP" sz="1400" dirty="0" smtClean="0"/>
          </a:p>
          <a:p>
            <a:r>
              <a:rPr lang="en-US" altLang="ja-JP" sz="1400" dirty="0"/>
              <a:t>	</a:t>
            </a:r>
            <a:r>
              <a:rPr lang="ja-JP" altLang="en-US" sz="1400" dirty="0" smtClean="0"/>
              <a:t>・［専門職団体］</a:t>
            </a:r>
            <a:endParaRPr lang="en-US" altLang="ja-JP" sz="1400" dirty="0" smtClean="0"/>
          </a:p>
          <a:p>
            <a:r>
              <a:rPr lang="en-US" altLang="ja-JP" sz="1400" dirty="0"/>
              <a:t>	</a:t>
            </a:r>
            <a:r>
              <a:rPr lang="ja-JP" altLang="en-US" sz="1400" dirty="0" smtClean="0"/>
              <a:t>・［法曹界・有識者］</a:t>
            </a:r>
            <a:endParaRPr lang="en-US" altLang="ja-JP" sz="1400" dirty="0"/>
          </a:p>
          <a:p>
            <a:endParaRPr kumimoji="1" lang="en-US" altLang="ja-JP" sz="1400" dirty="0" smtClean="0"/>
          </a:p>
          <a:p>
            <a:pPr>
              <a:lnSpc>
                <a:spcPct val="120000"/>
              </a:lnSpc>
            </a:pPr>
            <a:r>
              <a:rPr lang="ja-JP" altLang="en-US" sz="1600" dirty="0" smtClean="0"/>
              <a:t>　・業務</a:t>
            </a:r>
            <a:r>
              <a:rPr lang="en-US" altLang="ja-JP" sz="1200" dirty="0" smtClean="0"/>
              <a:t> 【</a:t>
            </a:r>
            <a:r>
              <a:rPr lang="ja-JP" altLang="en-US" sz="1200" dirty="0" smtClean="0"/>
              <a:t>分析・評価</a:t>
            </a:r>
            <a:r>
              <a:rPr lang="en-US" altLang="ja-JP" sz="1200" dirty="0" smtClean="0"/>
              <a:t>】</a:t>
            </a:r>
            <a:endParaRPr lang="en-US" altLang="ja-JP" sz="1600" dirty="0" smtClean="0"/>
          </a:p>
          <a:p>
            <a:pPr>
              <a:lnSpc>
                <a:spcPct val="90000"/>
              </a:lnSpc>
            </a:pPr>
            <a:r>
              <a:rPr lang="en-US" altLang="ja-JP" sz="1400" dirty="0" smtClean="0"/>
              <a:t>	</a:t>
            </a:r>
            <a:r>
              <a:rPr lang="ja-JP" altLang="en-US" sz="1400" dirty="0" smtClean="0"/>
              <a:t>・死亡原因の究明</a:t>
            </a:r>
            <a:endParaRPr lang="en-US" altLang="ja-JP" sz="1400" dirty="0" smtClean="0"/>
          </a:p>
          <a:p>
            <a:r>
              <a:rPr kumimoji="1" lang="en-US" altLang="ja-JP" sz="1400" dirty="0"/>
              <a:t>	</a:t>
            </a:r>
            <a:r>
              <a:rPr kumimoji="1" lang="ja-JP" altLang="en-US" sz="1400" dirty="0" smtClean="0"/>
              <a:t>・診療行為の医学的評価</a:t>
            </a:r>
            <a:endParaRPr kumimoji="1" lang="en-US" altLang="ja-JP" sz="1400" dirty="0" smtClean="0"/>
          </a:p>
          <a:p>
            <a:r>
              <a:rPr lang="en-US" altLang="ja-JP" sz="1400" dirty="0"/>
              <a:t>	</a:t>
            </a:r>
            <a:r>
              <a:rPr lang="ja-JP" altLang="en-US" sz="1400" dirty="0" smtClean="0"/>
              <a:t>　　診断</a:t>
            </a:r>
            <a:r>
              <a:rPr lang="en-US" altLang="ja-JP" sz="1400" dirty="0" smtClean="0"/>
              <a:t>､</a:t>
            </a:r>
            <a:r>
              <a:rPr lang="ja-JP" altLang="en-US" sz="1400" dirty="0" smtClean="0"/>
              <a:t>適応</a:t>
            </a:r>
            <a:r>
              <a:rPr lang="en-US" altLang="ja-JP" sz="1400" dirty="0" smtClean="0"/>
              <a:t>､</a:t>
            </a:r>
            <a:r>
              <a:rPr lang="ja-JP" altLang="en-US" sz="1400" dirty="0" smtClean="0"/>
              <a:t>治療</a:t>
            </a:r>
            <a:r>
              <a:rPr lang="en-US" altLang="ja-JP" sz="1400" dirty="0" smtClean="0"/>
              <a:t>､</a:t>
            </a:r>
            <a:r>
              <a:rPr lang="ja-JP" altLang="en-US" sz="1400" dirty="0" smtClean="0"/>
              <a:t>管理</a:t>
            </a:r>
            <a:endParaRPr lang="en-US" altLang="ja-JP" sz="1400" dirty="0" smtClean="0"/>
          </a:p>
          <a:p>
            <a:r>
              <a:rPr kumimoji="1" lang="en-US" altLang="ja-JP" sz="1400" dirty="0"/>
              <a:t>	</a:t>
            </a:r>
            <a:r>
              <a:rPr kumimoji="1" lang="ja-JP" altLang="en-US" sz="1400" dirty="0" smtClean="0"/>
              <a:t>　　診療システム等</a:t>
            </a:r>
            <a:endParaRPr kumimoji="1" lang="en-US" altLang="ja-JP" sz="1400" dirty="0" smtClean="0"/>
          </a:p>
          <a:p>
            <a:r>
              <a:rPr lang="en-US" altLang="ja-JP" sz="1400" dirty="0"/>
              <a:t>	</a:t>
            </a:r>
            <a:r>
              <a:rPr lang="ja-JP" altLang="en-US" sz="1400" dirty="0" smtClean="0"/>
              <a:t>・再発防止への提言</a:t>
            </a:r>
            <a:endParaRPr kumimoji="1" lang="ja-JP" altLang="en-US" sz="1400" dirty="0"/>
          </a:p>
        </p:txBody>
      </p:sp>
      <p:sp>
        <p:nvSpPr>
          <p:cNvPr id="6" name="テキスト ボックス 5"/>
          <p:cNvSpPr txBox="1"/>
          <p:nvPr/>
        </p:nvSpPr>
        <p:spPr>
          <a:xfrm>
            <a:off x="380221" y="1492242"/>
            <a:ext cx="3368280" cy="3788730"/>
          </a:xfrm>
          <a:prstGeom prst="rect">
            <a:avLst/>
          </a:prstGeom>
          <a:noFill/>
        </p:spPr>
        <p:txBody>
          <a:bodyPr wrap="none" rtlCol="0">
            <a:spAutoFit/>
          </a:bodyPr>
          <a:lstStyle/>
          <a:p>
            <a:endParaRPr kumimoji="1" lang="en-US" altLang="ja-JP" dirty="0" smtClean="0"/>
          </a:p>
          <a:p>
            <a:pPr>
              <a:lnSpc>
                <a:spcPct val="140000"/>
              </a:lnSpc>
            </a:pPr>
            <a:r>
              <a:rPr kumimoji="1" lang="ja-JP" altLang="en-US" sz="1600" dirty="0" smtClean="0"/>
              <a:t>　・担当委員（</a:t>
            </a:r>
            <a:r>
              <a:rPr lang="ja-JP" altLang="en-US" sz="1600" dirty="0" smtClean="0"/>
              <a:t>当該</a:t>
            </a:r>
            <a:r>
              <a:rPr lang="ja-JP" altLang="en-US" sz="1600" dirty="0"/>
              <a:t>医療</a:t>
            </a:r>
            <a:r>
              <a:rPr lang="ja-JP" altLang="en-US" sz="1600" dirty="0" smtClean="0"/>
              <a:t>機関内）</a:t>
            </a:r>
            <a:endParaRPr kumimoji="1" lang="en-US" altLang="ja-JP" sz="1600" dirty="0" smtClean="0"/>
          </a:p>
          <a:p>
            <a:r>
              <a:rPr lang="ja-JP" altLang="en-US" sz="1400" dirty="0" smtClean="0"/>
              <a:t>　</a:t>
            </a:r>
            <a:r>
              <a:rPr lang="en-US" altLang="ja-JP" sz="1400" dirty="0" smtClean="0"/>
              <a:t>	</a:t>
            </a:r>
            <a:r>
              <a:rPr lang="ja-JP" altLang="en-US" sz="1400" dirty="0" smtClean="0"/>
              <a:t>・医療安全委員長（副院長等）</a:t>
            </a:r>
            <a:endParaRPr lang="en-US" altLang="ja-JP" sz="1400" dirty="0" smtClean="0"/>
          </a:p>
          <a:p>
            <a:r>
              <a:rPr lang="ja-JP" altLang="en-US" sz="1400" dirty="0" smtClean="0"/>
              <a:t>　</a:t>
            </a:r>
            <a:r>
              <a:rPr lang="en-US" altLang="ja-JP" sz="1400" dirty="0" smtClean="0"/>
              <a:t>	</a:t>
            </a:r>
            <a:r>
              <a:rPr lang="ja-JP" altLang="en-US" sz="1400" dirty="0" smtClean="0"/>
              <a:t>・医療安全管理者</a:t>
            </a:r>
            <a:endParaRPr lang="en-US" altLang="ja-JP" sz="1400" dirty="0" smtClean="0"/>
          </a:p>
          <a:p>
            <a:r>
              <a:rPr kumimoji="1" lang="ja-JP" altLang="en-US" sz="1400" dirty="0" smtClean="0"/>
              <a:t>　</a:t>
            </a:r>
            <a:r>
              <a:rPr kumimoji="1" lang="en-US" altLang="ja-JP" sz="1400" dirty="0" smtClean="0"/>
              <a:t>	</a:t>
            </a:r>
            <a:r>
              <a:rPr kumimoji="1" lang="ja-JP" altLang="en-US" sz="1400" dirty="0" smtClean="0"/>
              <a:t>・診療部長</a:t>
            </a:r>
            <a:endParaRPr lang="en-US" altLang="ja-JP" sz="1400" dirty="0" smtClean="0"/>
          </a:p>
          <a:p>
            <a:r>
              <a:rPr kumimoji="1" lang="ja-JP" altLang="en-US" sz="1400" dirty="0" smtClean="0"/>
              <a:t>　</a:t>
            </a:r>
            <a:r>
              <a:rPr kumimoji="1" lang="en-US" altLang="ja-JP" sz="1400" dirty="0" smtClean="0"/>
              <a:t>	</a:t>
            </a:r>
            <a:r>
              <a:rPr kumimoji="1" lang="ja-JP" altLang="en-US" sz="1400" dirty="0" smtClean="0"/>
              <a:t>・看護部長</a:t>
            </a:r>
            <a:endParaRPr kumimoji="1" lang="en-US" altLang="ja-JP" sz="1400" dirty="0" smtClean="0"/>
          </a:p>
          <a:p>
            <a:r>
              <a:rPr lang="ja-JP" altLang="en-US" sz="1400" dirty="0" smtClean="0"/>
              <a:t>　　</a:t>
            </a:r>
            <a:r>
              <a:rPr lang="en-US" altLang="ja-JP" sz="1400" dirty="0" smtClean="0"/>
              <a:t>	</a:t>
            </a:r>
            <a:r>
              <a:rPr lang="ja-JP" altLang="en-US" sz="1400" dirty="0" smtClean="0"/>
              <a:t>・（解剖担当病理医）</a:t>
            </a:r>
            <a:endParaRPr lang="en-US" altLang="ja-JP" sz="1400" dirty="0" smtClean="0"/>
          </a:p>
          <a:p>
            <a:r>
              <a:rPr kumimoji="1" lang="ja-JP" altLang="en-US" sz="1400" dirty="0" smtClean="0"/>
              <a:t>　</a:t>
            </a:r>
            <a:r>
              <a:rPr kumimoji="1" lang="en-US" altLang="ja-JP" sz="1400" dirty="0" smtClean="0"/>
              <a:t>	</a:t>
            </a:r>
            <a:r>
              <a:rPr kumimoji="1" lang="ja-JP" altLang="en-US" sz="1400" dirty="0" smtClean="0"/>
              <a:t>・（院外委員）</a:t>
            </a:r>
            <a:endParaRPr kumimoji="1" lang="en-US" altLang="ja-JP" sz="1400" dirty="0" smtClean="0"/>
          </a:p>
          <a:p>
            <a:endParaRPr kumimoji="1" lang="en-US" altLang="ja-JP" sz="1400" dirty="0" smtClean="0"/>
          </a:p>
          <a:p>
            <a:endParaRPr lang="en-US" altLang="ja-JP" sz="1400" dirty="0"/>
          </a:p>
          <a:p>
            <a:pPr>
              <a:lnSpc>
                <a:spcPct val="120000"/>
              </a:lnSpc>
            </a:pPr>
            <a:r>
              <a:rPr kumimoji="1" lang="ja-JP" altLang="en-US" sz="1600" dirty="0" smtClean="0"/>
              <a:t>　・業務</a:t>
            </a:r>
            <a:r>
              <a:rPr kumimoji="1" lang="en-US" altLang="ja-JP" sz="1600" dirty="0" smtClean="0"/>
              <a:t> </a:t>
            </a:r>
            <a:r>
              <a:rPr lang="en-US" altLang="ja-JP" sz="1200" dirty="0" smtClean="0"/>
              <a:t>【</a:t>
            </a:r>
            <a:r>
              <a:rPr kumimoji="1" lang="ja-JP" altLang="en-US" sz="1200" dirty="0" smtClean="0"/>
              <a:t>調査</a:t>
            </a:r>
            <a:r>
              <a:rPr kumimoji="1" lang="en-US" altLang="ja-JP" sz="1200" dirty="0" smtClean="0"/>
              <a:t>】</a:t>
            </a:r>
          </a:p>
          <a:p>
            <a:pPr>
              <a:lnSpc>
                <a:spcPct val="90000"/>
              </a:lnSpc>
            </a:pPr>
            <a:r>
              <a:rPr lang="ja-JP" altLang="en-US" sz="1400" dirty="0" smtClean="0"/>
              <a:t>　</a:t>
            </a:r>
            <a:r>
              <a:rPr lang="en-US" altLang="ja-JP" sz="1400" dirty="0" smtClean="0"/>
              <a:t>	</a:t>
            </a:r>
            <a:r>
              <a:rPr lang="ja-JP" altLang="en-US" sz="1400" dirty="0" smtClean="0"/>
              <a:t>・診療記録</a:t>
            </a:r>
            <a:endParaRPr lang="en-US" altLang="ja-JP" sz="1400" dirty="0" smtClean="0"/>
          </a:p>
          <a:p>
            <a:r>
              <a:rPr kumimoji="1" lang="en-US" altLang="ja-JP" sz="1400" dirty="0"/>
              <a:t>	</a:t>
            </a:r>
            <a:r>
              <a:rPr kumimoji="1" lang="ja-JP" altLang="en-US" sz="1400" dirty="0" smtClean="0"/>
              <a:t>・検査・画像</a:t>
            </a:r>
            <a:r>
              <a:rPr kumimoji="1" lang="en-US" altLang="ja-JP" sz="1400" dirty="0" smtClean="0"/>
              <a:t>Data</a:t>
            </a:r>
            <a:r>
              <a:rPr kumimoji="1" lang="ja-JP" altLang="en-US" sz="1400" dirty="0" smtClean="0"/>
              <a:t>　　　</a:t>
            </a:r>
            <a:r>
              <a:rPr kumimoji="1" lang="en-US" altLang="ja-JP" sz="1400" dirty="0" smtClean="0"/>
              <a:t>  ｢</a:t>
            </a:r>
            <a:r>
              <a:rPr kumimoji="1" lang="ja-JP" altLang="en-US" sz="1200" dirty="0" smtClean="0"/>
              <a:t>時系列まとめ</a:t>
            </a:r>
            <a:r>
              <a:rPr kumimoji="1" lang="en-US" altLang="ja-JP" sz="1200" dirty="0" smtClean="0"/>
              <a:t>｣</a:t>
            </a:r>
          </a:p>
          <a:p>
            <a:r>
              <a:rPr lang="en-US" altLang="ja-JP" sz="1400" dirty="0"/>
              <a:t>	</a:t>
            </a:r>
            <a:r>
              <a:rPr lang="ja-JP" altLang="en-US" sz="1400" dirty="0" smtClean="0"/>
              <a:t>・状況確認</a:t>
            </a:r>
            <a:endParaRPr lang="en-US" altLang="ja-JP" sz="1400" dirty="0" smtClean="0"/>
          </a:p>
          <a:p>
            <a:r>
              <a:rPr kumimoji="1" lang="en-US" altLang="ja-JP" sz="1400" dirty="0"/>
              <a:t>	</a:t>
            </a:r>
            <a:r>
              <a:rPr kumimoji="1" lang="ja-JP" altLang="en-US" sz="1400" dirty="0" smtClean="0"/>
              <a:t>・管理体制</a:t>
            </a:r>
            <a:endParaRPr kumimoji="1" lang="en-US" altLang="ja-JP" sz="1400" dirty="0" smtClean="0"/>
          </a:p>
          <a:p>
            <a:r>
              <a:rPr lang="en-US" altLang="ja-JP" sz="1400" dirty="0"/>
              <a:t>	</a:t>
            </a:r>
            <a:r>
              <a:rPr lang="ja-JP" altLang="en-US" sz="1400" dirty="0" smtClean="0"/>
              <a:t>・（解剖）</a:t>
            </a:r>
            <a:endParaRPr kumimoji="1" lang="ja-JP" altLang="en-US" sz="1400" dirty="0"/>
          </a:p>
        </p:txBody>
      </p:sp>
      <p:sp>
        <p:nvSpPr>
          <p:cNvPr id="17" name="テキスト ボックス 16"/>
          <p:cNvSpPr txBox="1"/>
          <p:nvPr/>
        </p:nvSpPr>
        <p:spPr>
          <a:xfrm>
            <a:off x="710279" y="870431"/>
            <a:ext cx="226215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dirty="0" smtClean="0"/>
              <a:t>当該医療機関の対応</a:t>
            </a:r>
            <a:endParaRPr lang="en-US" altLang="ja-JP" dirty="0" smtClean="0"/>
          </a:p>
        </p:txBody>
      </p:sp>
      <p:sp>
        <p:nvSpPr>
          <p:cNvPr id="18" name="テキスト ボックス 17"/>
          <p:cNvSpPr txBox="1"/>
          <p:nvPr/>
        </p:nvSpPr>
        <p:spPr>
          <a:xfrm>
            <a:off x="4583495" y="870431"/>
            <a:ext cx="180049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ja-JP" altLang="en-US" dirty="0">
                <a:solidFill>
                  <a:schemeClr val="tx1"/>
                </a:solidFill>
              </a:rPr>
              <a:t>支援団体</a:t>
            </a:r>
            <a:r>
              <a:rPr lang="ja-JP" altLang="en-US" dirty="0" smtClean="0">
                <a:solidFill>
                  <a:schemeClr val="tx1"/>
                </a:solidFill>
              </a:rPr>
              <a:t>の対応</a:t>
            </a:r>
            <a:endParaRPr lang="en-US" altLang="ja-JP" dirty="0">
              <a:solidFill>
                <a:schemeClr val="tx1"/>
              </a:solidFill>
            </a:endParaRPr>
          </a:p>
        </p:txBody>
      </p:sp>
      <p:sp>
        <p:nvSpPr>
          <p:cNvPr id="22" name="フリーフォーム 21"/>
          <p:cNvSpPr/>
          <p:nvPr/>
        </p:nvSpPr>
        <p:spPr>
          <a:xfrm>
            <a:off x="453686" y="3747860"/>
            <a:ext cx="5034433" cy="1511987"/>
          </a:xfrm>
          <a:custGeom>
            <a:avLst/>
            <a:gdLst>
              <a:gd name="connsiteX0" fmla="*/ 605701 w 5034433"/>
              <a:gd name="connsiteY0" fmla="*/ 8307 h 1469149"/>
              <a:gd name="connsiteX1" fmla="*/ 1270396 w 5034433"/>
              <a:gd name="connsiteY1" fmla="*/ 8307 h 1469149"/>
              <a:gd name="connsiteX2" fmla="*/ 2611654 w 5034433"/>
              <a:gd name="connsiteY2" fmla="*/ 91398 h 1469149"/>
              <a:gd name="connsiteX3" fmla="*/ 3537479 w 5034433"/>
              <a:gd name="connsiteY3" fmla="*/ 67658 h 1469149"/>
              <a:gd name="connsiteX4" fmla="*/ 4154695 w 5034433"/>
              <a:gd name="connsiteY4" fmla="*/ 162620 h 1469149"/>
              <a:gd name="connsiteX5" fmla="*/ 4676955 w 5034433"/>
              <a:gd name="connsiteY5" fmla="*/ 186360 h 1469149"/>
              <a:gd name="connsiteX6" fmla="*/ 4938085 w 5034433"/>
              <a:gd name="connsiteY6" fmla="*/ 269451 h 1469149"/>
              <a:gd name="connsiteX7" fmla="*/ 4997433 w 5034433"/>
              <a:gd name="connsiteY7" fmla="*/ 447504 h 1469149"/>
              <a:gd name="connsiteX8" fmla="*/ 5033041 w 5034433"/>
              <a:gd name="connsiteY8" fmla="*/ 910441 h 1469149"/>
              <a:gd name="connsiteX9" fmla="*/ 4949955 w 5034433"/>
              <a:gd name="connsiteY9" fmla="*/ 1254677 h 1469149"/>
              <a:gd name="connsiteX10" fmla="*/ 4498912 w 5034433"/>
              <a:gd name="connsiteY10" fmla="*/ 1444600 h 1469149"/>
              <a:gd name="connsiteX11" fmla="*/ 3715522 w 5034433"/>
              <a:gd name="connsiteY11" fmla="*/ 1456470 h 1469149"/>
              <a:gd name="connsiteX12" fmla="*/ 2540437 w 5034433"/>
              <a:gd name="connsiteY12" fmla="*/ 1349638 h 1469149"/>
              <a:gd name="connsiteX13" fmla="*/ 1579004 w 5034433"/>
              <a:gd name="connsiteY13" fmla="*/ 1432729 h 1469149"/>
              <a:gd name="connsiteX14" fmla="*/ 997396 w 5034433"/>
              <a:gd name="connsiteY14" fmla="*/ 1444600 h 1469149"/>
              <a:gd name="connsiteX15" fmla="*/ 368311 w 5034433"/>
              <a:gd name="connsiteY15" fmla="*/ 1444600 h 1469149"/>
              <a:gd name="connsiteX16" fmla="*/ 202137 w 5034433"/>
              <a:gd name="connsiteY16" fmla="*/ 1266547 h 1469149"/>
              <a:gd name="connsiteX17" fmla="*/ 59702 w 5034433"/>
              <a:gd name="connsiteY17" fmla="*/ 851090 h 1469149"/>
              <a:gd name="connsiteX18" fmla="*/ 355 w 5034433"/>
              <a:gd name="connsiteY18" fmla="*/ 340672 h 1469149"/>
              <a:gd name="connsiteX19" fmla="*/ 83441 w 5034433"/>
              <a:gd name="connsiteY19" fmla="*/ 138879 h 1469149"/>
              <a:gd name="connsiteX20" fmla="*/ 297093 w 5034433"/>
              <a:gd name="connsiteY20" fmla="*/ 55788 h 1469149"/>
              <a:gd name="connsiteX21" fmla="*/ 605701 w 5034433"/>
              <a:gd name="connsiteY21" fmla="*/ 8307 h 146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34433" h="1469149">
                <a:moveTo>
                  <a:pt x="605701" y="8307"/>
                </a:moveTo>
                <a:cubicBezTo>
                  <a:pt x="767918" y="393"/>
                  <a:pt x="936071" y="-5541"/>
                  <a:pt x="1270396" y="8307"/>
                </a:cubicBezTo>
                <a:cubicBezTo>
                  <a:pt x="1604721" y="22155"/>
                  <a:pt x="2233807" y="81506"/>
                  <a:pt x="2611654" y="91398"/>
                </a:cubicBezTo>
                <a:cubicBezTo>
                  <a:pt x="2989501" y="101290"/>
                  <a:pt x="3280306" y="55788"/>
                  <a:pt x="3537479" y="67658"/>
                </a:cubicBezTo>
                <a:cubicBezTo>
                  <a:pt x="3794652" y="79528"/>
                  <a:pt x="3964782" y="142836"/>
                  <a:pt x="4154695" y="162620"/>
                </a:cubicBezTo>
                <a:cubicBezTo>
                  <a:pt x="4344608" y="182404"/>
                  <a:pt x="4546390" y="168555"/>
                  <a:pt x="4676955" y="186360"/>
                </a:cubicBezTo>
                <a:cubicBezTo>
                  <a:pt x="4807520" y="204165"/>
                  <a:pt x="4884672" y="225927"/>
                  <a:pt x="4938085" y="269451"/>
                </a:cubicBezTo>
                <a:cubicBezTo>
                  <a:pt x="4991498" y="312975"/>
                  <a:pt x="4981607" y="340672"/>
                  <a:pt x="4997433" y="447504"/>
                </a:cubicBezTo>
                <a:cubicBezTo>
                  <a:pt x="5013259" y="554336"/>
                  <a:pt x="5040954" y="775912"/>
                  <a:pt x="5033041" y="910441"/>
                </a:cubicBezTo>
                <a:cubicBezTo>
                  <a:pt x="5025128" y="1044970"/>
                  <a:pt x="5038977" y="1165651"/>
                  <a:pt x="4949955" y="1254677"/>
                </a:cubicBezTo>
                <a:cubicBezTo>
                  <a:pt x="4860934" y="1343704"/>
                  <a:pt x="4704651" y="1410968"/>
                  <a:pt x="4498912" y="1444600"/>
                </a:cubicBezTo>
                <a:cubicBezTo>
                  <a:pt x="4293173" y="1478232"/>
                  <a:pt x="4041934" y="1472297"/>
                  <a:pt x="3715522" y="1456470"/>
                </a:cubicBezTo>
                <a:cubicBezTo>
                  <a:pt x="3389110" y="1440643"/>
                  <a:pt x="2896523" y="1353595"/>
                  <a:pt x="2540437" y="1349638"/>
                </a:cubicBezTo>
                <a:cubicBezTo>
                  <a:pt x="2184351" y="1345681"/>
                  <a:pt x="1836178" y="1416902"/>
                  <a:pt x="1579004" y="1432729"/>
                </a:cubicBezTo>
                <a:cubicBezTo>
                  <a:pt x="1321831" y="1448556"/>
                  <a:pt x="997396" y="1444600"/>
                  <a:pt x="997396" y="1444600"/>
                </a:cubicBezTo>
                <a:cubicBezTo>
                  <a:pt x="795614" y="1446578"/>
                  <a:pt x="500854" y="1474275"/>
                  <a:pt x="368311" y="1444600"/>
                </a:cubicBezTo>
                <a:cubicBezTo>
                  <a:pt x="235768" y="1414925"/>
                  <a:pt x="253572" y="1365465"/>
                  <a:pt x="202137" y="1266547"/>
                </a:cubicBezTo>
                <a:cubicBezTo>
                  <a:pt x="150702" y="1167629"/>
                  <a:pt x="93332" y="1005403"/>
                  <a:pt x="59702" y="851090"/>
                </a:cubicBezTo>
                <a:cubicBezTo>
                  <a:pt x="26072" y="696777"/>
                  <a:pt x="-3601" y="459374"/>
                  <a:pt x="355" y="340672"/>
                </a:cubicBezTo>
                <a:cubicBezTo>
                  <a:pt x="4311" y="221970"/>
                  <a:pt x="33985" y="186360"/>
                  <a:pt x="83441" y="138879"/>
                </a:cubicBezTo>
                <a:cubicBezTo>
                  <a:pt x="132897" y="91398"/>
                  <a:pt x="212028" y="79528"/>
                  <a:pt x="297093" y="55788"/>
                </a:cubicBezTo>
                <a:cubicBezTo>
                  <a:pt x="382158" y="32048"/>
                  <a:pt x="443484" y="16221"/>
                  <a:pt x="605701" y="8307"/>
                </a:cubicBezTo>
                <a:close/>
              </a:path>
            </a:pathLst>
          </a:cu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6228049" y="3770745"/>
            <a:ext cx="2523702" cy="1489102"/>
          </a:xfrm>
          <a:custGeom>
            <a:avLst/>
            <a:gdLst>
              <a:gd name="connsiteX0" fmla="*/ 362546 w 2523702"/>
              <a:gd name="connsiteY0" fmla="*/ 3544 h 1500544"/>
              <a:gd name="connsiteX1" fmla="*/ 872936 w 2523702"/>
              <a:gd name="connsiteY1" fmla="*/ 15414 h 1500544"/>
              <a:gd name="connsiteX2" fmla="*/ 1525761 w 2523702"/>
              <a:gd name="connsiteY2" fmla="*/ 86635 h 1500544"/>
              <a:gd name="connsiteX3" fmla="*/ 1953065 w 2523702"/>
              <a:gd name="connsiteY3" fmla="*/ 74765 h 1500544"/>
              <a:gd name="connsiteX4" fmla="*/ 2273543 w 2523702"/>
              <a:gd name="connsiteY4" fmla="*/ 122246 h 1500544"/>
              <a:gd name="connsiteX5" fmla="*/ 2451586 w 2523702"/>
              <a:gd name="connsiteY5" fmla="*/ 335909 h 1500544"/>
              <a:gd name="connsiteX6" fmla="*/ 2522803 w 2523702"/>
              <a:gd name="connsiteY6" fmla="*/ 727625 h 1500544"/>
              <a:gd name="connsiteX7" fmla="*/ 2475325 w 2523702"/>
              <a:gd name="connsiteY7" fmla="*/ 1083731 h 1500544"/>
              <a:gd name="connsiteX8" fmla="*/ 2261673 w 2523702"/>
              <a:gd name="connsiteY8" fmla="*/ 1416096 h 1500544"/>
              <a:gd name="connsiteX9" fmla="*/ 1644457 w 2523702"/>
              <a:gd name="connsiteY9" fmla="*/ 1475447 h 1500544"/>
              <a:gd name="connsiteX10" fmla="*/ 1003501 w 2523702"/>
              <a:gd name="connsiteY10" fmla="*/ 1499188 h 1500544"/>
              <a:gd name="connsiteX11" fmla="*/ 516850 w 2523702"/>
              <a:gd name="connsiteY11" fmla="*/ 1475447 h 1500544"/>
              <a:gd name="connsiteX12" fmla="*/ 243850 w 2523702"/>
              <a:gd name="connsiteY12" fmla="*/ 1297394 h 1500544"/>
              <a:gd name="connsiteX13" fmla="*/ 30199 w 2523702"/>
              <a:gd name="connsiteY13" fmla="*/ 763236 h 1500544"/>
              <a:gd name="connsiteX14" fmla="*/ 6460 w 2523702"/>
              <a:gd name="connsiteY14" fmla="*/ 324039 h 1500544"/>
              <a:gd name="connsiteX15" fmla="*/ 77677 w 2523702"/>
              <a:gd name="connsiteY15" fmla="*/ 145986 h 1500544"/>
              <a:gd name="connsiteX16" fmla="*/ 208242 w 2523702"/>
              <a:gd name="connsiteY16" fmla="*/ 62895 h 1500544"/>
              <a:gd name="connsiteX17" fmla="*/ 362546 w 2523702"/>
              <a:gd name="connsiteY17" fmla="*/ 3544 h 15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3702" h="1500544">
                <a:moveTo>
                  <a:pt x="362546" y="3544"/>
                </a:moveTo>
                <a:cubicBezTo>
                  <a:pt x="473328" y="-4369"/>
                  <a:pt x="679067" y="1566"/>
                  <a:pt x="872936" y="15414"/>
                </a:cubicBezTo>
                <a:cubicBezTo>
                  <a:pt x="1066805" y="29262"/>
                  <a:pt x="1345740" y="76743"/>
                  <a:pt x="1525761" y="86635"/>
                </a:cubicBezTo>
                <a:cubicBezTo>
                  <a:pt x="1705783" y="96527"/>
                  <a:pt x="1828435" y="68830"/>
                  <a:pt x="1953065" y="74765"/>
                </a:cubicBezTo>
                <a:cubicBezTo>
                  <a:pt x="2077695" y="80700"/>
                  <a:pt x="2190456" y="78722"/>
                  <a:pt x="2273543" y="122246"/>
                </a:cubicBezTo>
                <a:cubicBezTo>
                  <a:pt x="2356630" y="165770"/>
                  <a:pt x="2410043" y="235013"/>
                  <a:pt x="2451586" y="335909"/>
                </a:cubicBezTo>
                <a:cubicBezTo>
                  <a:pt x="2493129" y="436805"/>
                  <a:pt x="2518847" y="602988"/>
                  <a:pt x="2522803" y="727625"/>
                </a:cubicBezTo>
                <a:cubicBezTo>
                  <a:pt x="2526759" y="852262"/>
                  <a:pt x="2518847" y="968986"/>
                  <a:pt x="2475325" y="1083731"/>
                </a:cubicBezTo>
                <a:cubicBezTo>
                  <a:pt x="2431803" y="1198476"/>
                  <a:pt x="2400151" y="1350810"/>
                  <a:pt x="2261673" y="1416096"/>
                </a:cubicBezTo>
                <a:cubicBezTo>
                  <a:pt x="2123195" y="1481382"/>
                  <a:pt x="1854152" y="1461598"/>
                  <a:pt x="1644457" y="1475447"/>
                </a:cubicBezTo>
                <a:cubicBezTo>
                  <a:pt x="1434762" y="1489296"/>
                  <a:pt x="1191435" y="1499188"/>
                  <a:pt x="1003501" y="1499188"/>
                </a:cubicBezTo>
                <a:cubicBezTo>
                  <a:pt x="815567" y="1499188"/>
                  <a:pt x="643458" y="1509079"/>
                  <a:pt x="516850" y="1475447"/>
                </a:cubicBezTo>
                <a:cubicBezTo>
                  <a:pt x="390242" y="1441815"/>
                  <a:pt x="324958" y="1416096"/>
                  <a:pt x="243850" y="1297394"/>
                </a:cubicBezTo>
                <a:cubicBezTo>
                  <a:pt x="162741" y="1178692"/>
                  <a:pt x="69764" y="925462"/>
                  <a:pt x="30199" y="763236"/>
                </a:cubicBezTo>
                <a:cubicBezTo>
                  <a:pt x="-9366" y="601010"/>
                  <a:pt x="-1453" y="426914"/>
                  <a:pt x="6460" y="324039"/>
                </a:cubicBezTo>
                <a:cubicBezTo>
                  <a:pt x="14373" y="221164"/>
                  <a:pt x="44047" y="189510"/>
                  <a:pt x="77677" y="145986"/>
                </a:cubicBezTo>
                <a:cubicBezTo>
                  <a:pt x="111307" y="102462"/>
                  <a:pt x="154829" y="84657"/>
                  <a:pt x="208242" y="62895"/>
                </a:cubicBezTo>
                <a:cubicBezTo>
                  <a:pt x="261655" y="41133"/>
                  <a:pt x="251764" y="11457"/>
                  <a:pt x="362546" y="3544"/>
                </a:cubicBezTo>
                <a:close/>
              </a:path>
            </a:pathLst>
          </a:custGeom>
          <a:noFill/>
          <a:ln w="5715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左中かっこ 28"/>
          <p:cNvSpPr/>
          <p:nvPr/>
        </p:nvSpPr>
        <p:spPr>
          <a:xfrm rot="16200000">
            <a:off x="4386492" y="1664235"/>
            <a:ext cx="627841" cy="8385750"/>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3789393" y="6047493"/>
            <a:ext cx="1800493" cy="369332"/>
          </a:xfrm>
          <a:prstGeom prst="rect">
            <a:avLst/>
          </a:prstGeom>
          <a:solidFill>
            <a:srgbClr val="FFFFFF"/>
          </a:solidFill>
          <a:ln w="38100" cmpd="sng">
            <a:solidFill>
              <a:srgbClr val="0000FF"/>
            </a:solidFill>
          </a:ln>
        </p:spPr>
        <p:txBody>
          <a:bodyPr wrap="none" rtlCol="0">
            <a:spAutoFit/>
          </a:bodyPr>
          <a:lstStyle/>
          <a:p>
            <a:r>
              <a:rPr kumimoji="1" lang="ja-JP" altLang="en-US" dirty="0" smtClean="0"/>
              <a:t>院内調査委員会</a:t>
            </a:r>
            <a:endParaRPr kumimoji="1" lang="ja-JP" altLang="en-US" dirty="0"/>
          </a:p>
        </p:txBody>
      </p:sp>
      <p:sp>
        <p:nvSpPr>
          <p:cNvPr id="3" name="右矢印 2"/>
          <p:cNvSpPr/>
          <p:nvPr/>
        </p:nvSpPr>
        <p:spPr>
          <a:xfrm>
            <a:off x="5638429" y="4279277"/>
            <a:ext cx="486310" cy="274606"/>
          </a:xfrm>
          <a:prstGeom prst="rightArrow">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5638429" y="4748396"/>
            <a:ext cx="486310" cy="0"/>
          </a:xfrm>
          <a:prstGeom prst="straightConnector1">
            <a:avLst/>
          </a:prstGeom>
          <a:ln w="38100" cmpd="sng">
            <a:solidFill>
              <a:srgbClr val="660066"/>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5581000" y="4022410"/>
            <a:ext cx="543739" cy="307777"/>
          </a:xfrm>
          <a:prstGeom prst="rect">
            <a:avLst/>
          </a:prstGeom>
          <a:noFill/>
        </p:spPr>
        <p:txBody>
          <a:bodyPr wrap="none" rtlCol="0">
            <a:spAutoFit/>
          </a:bodyPr>
          <a:lstStyle/>
          <a:p>
            <a:r>
              <a:rPr kumimoji="1" lang="ja-JP" altLang="en-US" sz="1400" dirty="0" smtClean="0"/>
              <a:t>報告</a:t>
            </a:r>
            <a:endParaRPr kumimoji="1" lang="en-US" altLang="ja-JP" sz="1400" dirty="0" smtClean="0"/>
          </a:p>
        </p:txBody>
      </p:sp>
      <p:sp>
        <p:nvSpPr>
          <p:cNvPr id="11" name="テキスト ボックス 10"/>
          <p:cNvSpPr txBox="1"/>
          <p:nvPr/>
        </p:nvSpPr>
        <p:spPr>
          <a:xfrm>
            <a:off x="5533883" y="4779827"/>
            <a:ext cx="800219" cy="276999"/>
          </a:xfrm>
          <a:prstGeom prst="rect">
            <a:avLst/>
          </a:prstGeom>
          <a:noFill/>
        </p:spPr>
        <p:txBody>
          <a:bodyPr wrap="none" rtlCol="0">
            <a:spAutoFit/>
          </a:bodyPr>
          <a:lstStyle/>
          <a:p>
            <a:r>
              <a:rPr kumimoji="1" lang="ja-JP" altLang="en-US" sz="1200" dirty="0" smtClean="0"/>
              <a:t>追加指示</a:t>
            </a:r>
            <a:endParaRPr kumimoji="1" lang="ja-JP" altLang="en-US" sz="1200" dirty="0"/>
          </a:p>
        </p:txBody>
      </p:sp>
      <p:sp>
        <p:nvSpPr>
          <p:cNvPr id="26" name="正方形/長方形 25"/>
          <p:cNvSpPr/>
          <p:nvPr/>
        </p:nvSpPr>
        <p:spPr>
          <a:xfrm>
            <a:off x="1026279" y="6023224"/>
            <a:ext cx="832501" cy="265345"/>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1002539" y="5999484"/>
            <a:ext cx="2569934" cy="809452"/>
          </a:xfrm>
          <a:prstGeom prst="rect">
            <a:avLst/>
          </a:prstGeom>
          <a:noFill/>
        </p:spPr>
        <p:txBody>
          <a:bodyPr wrap="none" rtlCol="0">
            <a:spAutoFit/>
          </a:bodyPr>
          <a:lstStyle/>
          <a:p>
            <a:r>
              <a:rPr kumimoji="1" lang="ja-JP" altLang="en-US" sz="1400" dirty="0" smtClean="0"/>
              <a:t>調査対象</a:t>
            </a:r>
            <a:r>
              <a:rPr lang="ja-JP" altLang="en-US" sz="1400" dirty="0" smtClean="0"/>
              <a:t>　</a:t>
            </a:r>
            <a:r>
              <a:rPr lang="en-US" altLang="ja-JP" sz="1400" dirty="0" smtClean="0"/>
              <a:t>	</a:t>
            </a:r>
            <a:r>
              <a:rPr lang="ja-JP" altLang="en-US" sz="1200" dirty="0" smtClean="0"/>
              <a:t>・担当医師</a:t>
            </a:r>
            <a:r>
              <a:rPr lang="en-US" altLang="ja-JP" sz="1200" dirty="0" smtClean="0"/>
              <a:t>･</a:t>
            </a:r>
            <a:r>
              <a:rPr lang="ja-JP" altLang="en-US" sz="1200" dirty="0" smtClean="0"/>
              <a:t>看護師等</a:t>
            </a:r>
            <a:endParaRPr lang="en-US" altLang="ja-JP" sz="1200" dirty="0" smtClean="0"/>
          </a:p>
          <a:p>
            <a:pPr>
              <a:lnSpc>
                <a:spcPct val="90000"/>
              </a:lnSpc>
            </a:pPr>
            <a:r>
              <a:rPr lang="en-US" altLang="ja-JP" sz="1200" dirty="0"/>
              <a:t>	</a:t>
            </a:r>
            <a:r>
              <a:rPr lang="en-US" altLang="ja-JP" sz="1200" dirty="0" smtClean="0"/>
              <a:t>	</a:t>
            </a:r>
            <a:r>
              <a:rPr lang="ja-JP" altLang="en-US" sz="1200" dirty="0" smtClean="0"/>
              <a:t>・当該部署責任者</a:t>
            </a:r>
            <a:endParaRPr lang="en-US" altLang="ja-JP" sz="1200" dirty="0" smtClean="0"/>
          </a:p>
          <a:p>
            <a:pPr>
              <a:lnSpc>
                <a:spcPct val="90000"/>
              </a:lnSpc>
            </a:pPr>
            <a:r>
              <a:rPr kumimoji="1" lang="ja-JP" altLang="en-US" sz="1200" dirty="0" smtClean="0"/>
              <a:t>　　　　　　　　　・</a:t>
            </a:r>
            <a:r>
              <a:rPr lang="ja-JP" altLang="en-US" sz="1200" dirty="0" smtClean="0"/>
              <a:t>当該医療機関管理者</a:t>
            </a:r>
            <a:endParaRPr lang="en-US" altLang="ja-JP" sz="1200" dirty="0" smtClean="0"/>
          </a:p>
          <a:p>
            <a:pPr>
              <a:lnSpc>
                <a:spcPct val="90000"/>
              </a:lnSpc>
            </a:pPr>
            <a:r>
              <a:rPr kumimoji="1" lang="en-US" altLang="ja-JP" sz="1200" dirty="0"/>
              <a:t>	</a:t>
            </a:r>
            <a:r>
              <a:rPr kumimoji="1" lang="en-US" altLang="ja-JP" sz="1200" dirty="0" smtClean="0"/>
              <a:t>	</a:t>
            </a:r>
            <a:r>
              <a:rPr kumimoji="1" lang="ja-JP" altLang="en-US" sz="1200" dirty="0" smtClean="0"/>
              <a:t>・遺族</a:t>
            </a:r>
            <a:endParaRPr kumimoji="1" lang="ja-JP" altLang="en-US" sz="1200" dirty="0"/>
          </a:p>
        </p:txBody>
      </p:sp>
      <p:sp>
        <p:nvSpPr>
          <p:cNvPr id="24" name="テキスト ボックス 23"/>
          <p:cNvSpPr txBox="1"/>
          <p:nvPr/>
        </p:nvSpPr>
        <p:spPr>
          <a:xfrm>
            <a:off x="6252126" y="5274285"/>
            <a:ext cx="2492990" cy="492443"/>
          </a:xfrm>
          <a:prstGeom prst="rect">
            <a:avLst/>
          </a:prstGeom>
          <a:ln w="19050" cmpd="sng"/>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kumimoji="1" lang="en-US" altLang="ja-JP" sz="1400" dirty="0" smtClean="0"/>
              <a:t>【</a:t>
            </a:r>
            <a:r>
              <a:rPr kumimoji="1" lang="ja-JP" altLang="en-US" sz="1400" dirty="0" smtClean="0"/>
              <a:t>離れた立場で分析・評価</a:t>
            </a:r>
            <a:r>
              <a:rPr kumimoji="1" lang="en-US" altLang="ja-JP" sz="1400" dirty="0" smtClean="0"/>
              <a:t>】</a:t>
            </a:r>
          </a:p>
          <a:p>
            <a:pPr algn="ctr"/>
            <a:r>
              <a:rPr lang="ja-JP" altLang="en-US" sz="1200" dirty="0" smtClean="0"/>
              <a:t>中立・公正性・専門性の担保は必須</a:t>
            </a:r>
            <a:endParaRPr kumimoji="1" lang="ja-JP" altLang="en-US" sz="1200" dirty="0"/>
          </a:p>
        </p:txBody>
      </p:sp>
      <p:sp>
        <p:nvSpPr>
          <p:cNvPr id="25" name="テキスト ボックス 24"/>
          <p:cNvSpPr txBox="1"/>
          <p:nvPr/>
        </p:nvSpPr>
        <p:spPr>
          <a:xfrm>
            <a:off x="3548794" y="5274285"/>
            <a:ext cx="1954381" cy="492443"/>
          </a:xfrm>
          <a:prstGeom prst="rect">
            <a:avLst/>
          </a:prstGeom>
          <a:ln w="19050" cmpd="sng">
            <a:solidFill>
              <a:schemeClr val="accent6"/>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altLang="ja-JP" sz="1400" dirty="0"/>
              <a:t>【</a:t>
            </a:r>
            <a:r>
              <a:rPr lang="ja-JP" altLang="en-US" sz="1400" dirty="0"/>
              <a:t>寄り添った支援</a:t>
            </a:r>
            <a:r>
              <a:rPr lang="en-US" altLang="ja-JP" sz="1400" dirty="0" smtClean="0"/>
              <a:t>】</a:t>
            </a:r>
          </a:p>
          <a:p>
            <a:pPr algn="ctr"/>
            <a:r>
              <a:rPr lang="ja-JP" altLang="en-US" sz="1200" dirty="0" smtClean="0"/>
              <a:t>中立・公正性の担保は困難</a:t>
            </a:r>
            <a:endParaRPr kumimoji="1" lang="ja-JP" altLang="en-US" sz="1200" dirty="0"/>
          </a:p>
        </p:txBody>
      </p:sp>
      <p:sp>
        <p:nvSpPr>
          <p:cNvPr id="7" name="左右矢印 6"/>
          <p:cNvSpPr/>
          <p:nvPr/>
        </p:nvSpPr>
        <p:spPr>
          <a:xfrm>
            <a:off x="3110977" y="1293589"/>
            <a:ext cx="509569" cy="172680"/>
          </a:xfrm>
          <a:prstGeom prst="leftRightArrow">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右中かっこ 15"/>
          <p:cNvSpPr/>
          <p:nvPr/>
        </p:nvSpPr>
        <p:spPr>
          <a:xfrm>
            <a:off x="2159000" y="4144817"/>
            <a:ext cx="323273" cy="6266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flipH="1">
            <a:off x="3708345" y="4147132"/>
            <a:ext cx="323273" cy="6266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5854921" y="6020573"/>
            <a:ext cx="1187528" cy="265345"/>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4" name="テキスト ボックス 33"/>
          <p:cNvSpPr txBox="1"/>
          <p:nvPr/>
        </p:nvSpPr>
        <p:spPr>
          <a:xfrm>
            <a:off x="5874474" y="5999484"/>
            <a:ext cx="1082348" cy="307777"/>
          </a:xfrm>
          <a:prstGeom prst="rect">
            <a:avLst/>
          </a:prstGeom>
          <a:noFill/>
        </p:spPr>
        <p:txBody>
          <a:bodyPr wrap="none" rtlCol="0">
            <a:spAutoFit/>
          </a:bodyPr>
          <a:lstStyle/>
          <a:p>
            <a:r>
              <a:rPr lang="ja-JP" altLang="en-US" sz="1400" dirty="0" smtClean="0"/>
              <a:t>報告書作成　</a:t>
            </a:r>
            <a:endParaRPr kumimoji="1" lang="ja-JP" altLang="en-US" sz="1200" dirty="0"/>
          </a:p>
        </p:txBody>
      </p:sp>
    </p:spTree>
    <p:extLst>
      <p:ext uri="{BB962C8B-B14F-4D97-AF65-F5344CB8AC3E}">
        <p14:creationId xmlns:p14="http://schemas.microsoft.com/office/powerpoint/2010/main" val="153501961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20020" y="2137484"/>
            <a:ext cx="4572000" cy="13111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ja-JP" altLang="en-US" dirty="0"/>
              <a:t>医療事故にたいする</a:t>
            </a:r>
            <a:r>
              <a:rPr lang="ja-JP" altLang="en-US" dirty="0" smtClean="0"/>
              <a:t>、</a:t>
            </a:r>
            <a:endParaRPr lang="en-US" altLang="ja-JP" dirty="0" smtClean="0"/>
          </a:p>
          <a:p>
            <a:pPr algn="ctr">
              <a:lnSpc>
                <a:spcPct val="130000"/>
              </a:lnSpc>
            </a:pPr>
            <a:r>
              <a:rPr lang="ja-JP" altLang="en-US" sz="2400" dirty="0" smtClean="0"/>
              <a:t>医療者</a:t>
            </a:r>
            <a:r>
              <a:rPr lang="ja-JP" altLang="en-US" sz="2400" dirty="0"/>
              <a:t>としての基本的</a:t>
            </a:r>
            <a:r>
              <a:rPr lang="ja-JP" altLang="en-US" sz="2400" dirty="0" smtClean="0"/>
              <a:t>立場</a:t>
            </a:r>
            <a:endParaRPr lang="en-US" altLang="ja-JP" sz="2400" dirty="0" smtClean="0"/>
          </a:p>
          <a:p>
            <a:pPr algn="ctr">
              <a:lnSpc>
                <a:spcPct val="130000"/>
              </a:lnSpc>
            </a:pPr>
            <a:r>
              <a:rPr lang="ja-JP" altLang="en-US" sz="2400" dirty="0" smtClean="0"/>
              <a:t>（医療者の責務・対応）</a:t>
            </a:r>
            <a:endParaRPr lang="en-US" altLang="ja-JP" sz="2400" dirty="0"/>
          </a:p>
        </p:txBody>
      </p:sp>
    </p:spTree>
    <p:extLst>
      <p:ext uri="{BB962C8B-B14F-4D97-AF65-F5344CB8AC3E}">
        <p14:creationId xmlns:p14="http://schemas.microsoft.com/office/powerpoint/2010/main" val="4131083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036890" y="5331730"/>
            <a:ext cx="6597231" cy="1106585"/>
          </a:xfrm>
          <a:prstGeom prst="rect">
            <a:avLst/>
          </a:prstGeom>
          <a:ln w="19050" cmpd="sng">
            <a:solidFill>
              <a:srgbClr val="00009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正方形/長方形 1"/>
          <p:cNvSpPr/>
          <p:nvPr/>
        </p:nvSpPr>
        <p:spPr>
          <a:xfrm>
            <a:off x="1387052" y="1396463"/>
            <a:ext cx="6714435" cy="2345809"/>
          </a:xfrm>
          <a:prstGeom prst="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1093276" y="1420013"/>
            <a:ext cx="7107602" cy="3185488"/>
          </a:xfrm>
          <a:prstGeom prst="rect">
            <a:avLst/>
          </a:prstGeom>
          <a:noFill/>
        </p:spPr>
        <p:txBody>
          <a:bodyPr wrap="square" rtlCol="0">
            <a:spAutoFit/>
          </a:bodyPr>
          <a:lstStyle/>
          <a:p>
            <a:r>
              <a:rPr kumimoji="1" lang="en-US" altLang="ja-JP" dirty="0" smtClean="0"/>
              <a:t>	</a:t>
            </a:r>
            <a:r>
              <a:rPr kumimoji="1" lang="ja-JP" altLang="en-US" dirty="0" smtClean="0"/>
              <a:t>・刑事訴訟の前に、</a:t>
            </a:r>
            <a:endParaRPr kumimoji="1" lang="en-US" altLang="ja-JP" dirty="0" smtClean="0"/>
          </a:p>
          <a:p>
            <a:pPr>
              <a:lnSpc>
                <a:spcPct val="120000"/>
              </a:lnSpc>
            </a:pPr>
            <a:r>
              <a:rPr kumimoji="1" lang="ja-JP" altLang="en-US" dirty="0" smtClean="0"/>
              <a:t>　　</a:t>
            </a:r>
            <a:r>
              <a:rPr kumimoji="1" lang="en-US" altLang="ja-JP" dirty="0" smtClean="0"/>
              <a:t>				</a:t>
            </a:r>
            <a:r>
              <a:rPr kumimoji="1" lang="ja-JP" altLang="en-US" dirty="0" smtClean="0">
                <a:solidFill>
                  <a:srgbClr val="0000FF"/>
                </a:solidFill>
              </a:rPr>
              <a:t>警察・検察</a:t>
            </a:r>
            <a:r>
              <a:rPr lang="ja-JP" altLang="en-US" dirty="0" smtClean="0"/>
              <a:t>は、</a:t>
            </a:r>
            <a:r>
              <a:rPr kumimoji="1" lang="ja-JP" altLang="en-US" dirty="0" smtClean="0"/>
              <a:t>第三者の医師の意見を聞く</a:t>
            </a:r>
            <a:endParaRPr kumimoji="1" lang="en-US" altLang="ja-JP" dirty="0" smtClean="0"/>
          </a:p>
          <a:p>
            <a:pPr>
              <a:lnSpc>
                <a:spcPct val="50000"/>
              </a:lnSpc>
            </a:pPr>
            <a:endParaRPr kumimoji="1" lang="en-US" altLang="ja-JP" dirty="0" smtClean="0"/>
          </a:p>
          <a:p>
            <a:pPr>
              <a:lnSpc>
                <a:spcPct val="120000"/>
              </a:lnSpc>
            </a:pPr>
            <a:r>
              <a:rPr lang="en-US" altLang="ja-JP" dirty="0" smtClean="0"/>
              <a:t>	</a:t>
            </a:r>
            <a:r>
              <a:rPr lang="ja-JP" altLang="en-US" dirty="0" smtClean="0"/>
              <a:t>・民事訴訟の前に、</a:t>
            </a:r>
            <a:endParaRPr lang="en-US" altLang="ja-JP" dirty="0" smtClean="0"/>
          </a:p>
          <a:p>
            <a:pPr>
              <a:lnSpc>
                <a:spcPct val="120000"/>
              </a:lnSpc>
            </a:pPr>
            <a:r>
              <a:rPr lang="en-US" altLang="ja-JP" dirty="0" smtClean="0"/>
              <a:t>				</a:t>
            </a:r>
            <a:r>
              <a:rPr lang="ja-JP" altLang="en-US" dirty="0" smtClean="0">
                <a:solidFill>
                  <a:srgbClr val="0000FF"/>
                </a:solidFill>
              </a:rPr>
              <a:t>患者弁護士</a:t>
            </a:r>
            <a:r>
              <a:rPr lang="ja-JP" altLang="en-US" dirty="0" smtClean="0"/>
              <a:t>は、協力医の意見を聞く</a:t>
            </a:r>
            <a:endParaRPr lang="en-US" altLang="ja-JP" dirty="0" smtClean="0"/>
          </a:p>
          <a:p>
            <a:pPr>
              <a:lnSpc>
                <a:spcPct val="50000"/>
              </a:lnSpc>
            </a:pPr>
            <a:endParaRPr lang="en-US" altLang="ja-JP" dirty="0" smtClean="0"/>
          </a:p>
          <a:p>
            <a:pPr>
              <a:lnSpc>
                <a:spcPct val="120000"/>
              </a:lnSpc>
            </a:pPr>
            <a:r>
              <a:rPr kumimoji="1" lang="en-US" altLang="ja-JP" dirty="0" smtClean="0"/>
              <a:t>	</a:t>
            </a:r>
            <a:r>
              <a:rPr kumimoji="1" lang="ja-JP" altLang="en-US" dirty="0" smtClean="0"/>
              <a:t>・裁判になると、</a:t>
            </a:r>
            <a:endParaRPr kumimoji="1" lang="en-US" altLang="ja-JP" dirty="0" smtClean="0"/>
          </a:p>
          <a:p>
            <a:pPr>
              <a:lnSpc>
                <a:spcPct val="120000"/>
              </a:lnSpc>
            </a:pPr>
            <a:r>
              <a:rPr kumimoji="1" lang="en-US" altLang="ja-JP" dirty="0" smtClean="0"/>
              <a:t>				</a:t>
            </a:r>
            <a:r>
              <a:rPr kumimoji="1" lang="ja-JP" altLang="en-US" dirty="0" smtClean="0"/>
              <a:t>医師の意見（鑑定書）が、</a:t>
            </a:r>
            <a:r>
              <a:rPr kumimoji="1" lang="ja-JP" altLang="en-US" dirty="0" smtClean="0">
                <a:solidFill>
                  <a:srgbClr val="0000FF"/>
                </a:solidFill>
              </a:rPr>
              <a:t>裁判官</a:t>
            </a:r>
            <a:r>
              <a:rPr kumimoji="1" lang="ja-JP" altLang="en-US" dirty="0" smtClean="0"/>
              <a:t>の心証を左右する</a:t>
            </a:r>
            <a:endParaRPr kumimoji="1" lang="en-US" altLang="ja-JP" dirty="0" smtClean="0"/>
          </a:p>
          <a:p>
            <a:endParaRPr lang="en-US" altLang="ja-JP" dirty="0"/>
          </a:p>
          <a:p>
            <a:r>
              <a:rPr lang="en-US" altLang="ja-JP" dirty="0" smtClean="0"/>
              <a:t>		</a:t>
            </a:r>
            <a:r>
              <a:rPr lang="ja-JP" altLang="en-US" dirty="0" smtClean="0"/>
              <a:t>結局</a:t>
            </a:r>
            <a:r>
              <a:rPr lang="en-US" altLang="ja-JP" dirty="0" smtClean="0"/>
              <a:t> </a:t>
            </a:r>
            <a:r>
              <a:rPr lang="ja-JP" altLang="en-US" dirty="0" smtClean="0"/>
              <a:t>、　　　　</a:t>
            </a:r>
            <a:r>
              <a:rPr lang="en-US" altLang="ja-JP" dirty="0" smtClean="0"/>
              <a:t>	</a:t>
            </a:r>
            <a:r>
              <a:rPr lang="ja-JP" altLang="en-US" dirty="0" smtClean="0"/>
              <a:t>・</a:t>
            </a:r>
            <a:r>
              <a:rPr lang="en-US" altLang="ja-JP" dirty="0" smtClean="0"/>
              <a:t> </a:t>
            </a:r>
            <a:r>
              <a:rPr lang="ja-JP" altLang="en-US" dirty="0" smtClean="0"/>
              <a:t>「</a:t>
            </a:r>
            <a:r>
              <a:rPr lang="ja-JP" altLang="en-US" dirty="0"/>
              <a:t>医師の見解」</a:t>
            </a:r>
            <a:r>
              <a:rPr lang="en-US" altLang="ja-JP" dirty="0"/>
              <a:t> </a:t>
            </a:r>
            <a:r>
              <a:rPr lang="ja-JP" altLang="en-US" dirty="0"/>
              <a:t>が紛争の判断を</a:t>
            </a:r>
            <a:r>
              <a:rPr lang="ja-JP" altLang="en-US" dirty="0" smtClean="0"/>
              <a:t>左右する</a:t>
            </a:r>
            <a:endParaRPr lang="en-US" altLang="ja-JP" dirty="0" smtClean="0"/>
          </a:p>
          <a:p>
            <a:pPr>
              <a:lnSpc>
                <a:spcPct val="120000"/>
              </a:lnSpc>
            </a:pPr>
            <a:r>
              <a:rPr lang="en-US" altLang="ja-JP" dirty="0"/>
              <a:t>	</a:t>
            </a:r>
            <a:r>
              <a:rPr lang="en-US" altLang="ja-JP" dirty="0" smtClean="0"/>
              <a:t>				</a:t>
            </a:r>
            <a:r>
              <a:rPr lang="ja-JP" altLang="en-US" dirty="0" smtClean="0"/>
              <a:t>・</a:t>
            </a:r>
            <a:r>
              <a:rPr lang="en-US" altLang="ja-JP" dirty="0" smtClean="0"/>
              <a:t> </a:t>
            </a:r>
            <a:r>
              <a:rPr lang="ja-JP" altLang="en-US" dirty="0" smtClean="0"/>
              <a:t>航空機事故と異なる点</a:t>
            </a:r>
            <a:endParaRPr lang="en-US" altLang="ja-JP" dirty="0"/>
          </a:p>
        </p:txBody>
      </p:sp>
      <p:sp>
        <p:nvSpPr>
          <p:cNvPr id="4" name="テキスト ボックス 3"/>
          <p:cNvSpPr txBox="1"/>
          <p:nvPr/>
        </p:nvSpPr>
        <p:spPr>
          <a:xfrm>
            <a:off x="3220882" y="629074"/>
            <a:ext cx="2749471"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000" dirty="0" smtClean="0"/>
              <a:t>医事事故訴訟の共通点</a:t>
            </a:r>
            <a:r>
              <a:rPr kumimoji="1" lang="en-US" altLang="ja-JP" sz="2000" dirty="0" smtClean="0"/>
              <a:t> </a:t>
            </a:r>
            <a:endParaRPr kumimoji="1" lang="ja-JP" altLang="en-US" sz="2000" dirty="0"/>
          </a:p>
        </p:txBody>
      </p:sp>
      <p:cxnSp>
        <p:nvCxnSpPr>
          <p:cNvPr id="7" name="直線コネクタ 6"/>
          <p:cNvCxnSpPr/>
          <p:nvPr/>
        </p:nvCxnSpPr>
        <p:spPr>
          <a:xfrm>
            <a:off x="3651390" y="4209095"/>
            <a:ext cx="391217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1227827" y="4955678"/>
            <a:ext cx="7406294" cy="1394228"/>
          </a:xfrm>
          <a:prstGeom prst="rect">
            <a:avLst/>
          </a:prstGeom>
          <a:noFill/>
        </p:spPr>
        <p:txBody>
          <a:bodyPr wrap="none" rtlCol="0">
            <a:spAutoFit/>
          </a:bodyPr>
          <a:lstStyle/>
          <a:p>
            <a:r>
              <a:rPr kumimoji="1" lang="ja-JP" altLang="en-US" dirty="0" smtClean="0"/>
              <a:t>医療事故の原因究明における基本的な問題　</a:t>
            </a:r>
            <a:endParaRPr kumimoji="1" lang="en-US" altLang="ja-JP" dirty="0" smtClean="0"/>
          </a:p>
          <a:p>
            <a:pPr>
              <a:lnSpc>
                <a:spcPct val="150000"/>
              </a:lnSpc>
            </a:pPr>
            <a:r>
              <a:rPr lang="en-US" altLang="ja-JP" dirty="0"/>
              <a:t>	</a:t>
            </a:r>
            <a:r>
              <a:rPr lang="en-US" altLang="ja-JP" dirty="0" smtClean="0"/>
              <a:t>	</a:t>
            </a:r>
            <a:r>
              <a:rPr lang="ja-JP" altLang="en-US" dirty="0" smtClean="0"/>
              <a:t>・</a:t>
            </a:r>
            <a:r>
              <a:rPr lang="en-US" altLang="ja-JP" dirty="0" smtClean="0"/>
              <a:t> </a:t>
            </a:r>
            <a:r>
              <a:rPr kumimoji="1" lang="ja-JP" altLang="en-US" dirty="0" smtClean="0"/>
              <a:t>医療者側が行わなければならない</a:t>
            </a:r>
            <a:r>
              <a:rPr kumimoji="1" lang="en-US" altLang="ja-JP" dirty="0" smtClean="0"/>
              <a:t>		【</a:t>
            </a:r>
            <a:r>
              <a:rPr kumimoji="1" lang="ja-JP" altLang="en-US" dirty="0" smtClean="0"/>
              <a:t>医療者の責務</a:t>
            </a:r>
            <a:r>
              <a:rPr kumimoji="1" lang="en-US" altLang="ja-JP" dirty="0" smtClean="0"/>
              <a:t>】</a:t>
            </a:r>
          </a:p>
          <a:p>
            <a:pPr>
              <a:lnSpc>
                <a:spcPct val="120000"/>
              </a:lnSpc>
            </a:pPr>
            <a:r>
              <a:rPr lang="en-US" altLang="ja-JP" dirty="0"/>
              <a:t>	</a:t>
            </a:r>
            <a:r>
              <a:rPr lang="en-US" altLang="ja-JP" dirty="0" smtClean="0"/>
              <a:t>	</a:t>
            </a:r>
            <a:r>
              <a:rPr lang="ja-JP" altLang="en-US" dirty="0" smtClean="0"/>
              <a:t>・</a:t>
            </a:r>
            <a:r>
              <a:rPr lang="en-US" altLang="ja-JP" dirty="0" smtClean="0"/>
              <a:t> </a:t>
            </a:r>
            <a:r>
              <a:rPr lang="ja-JP" altLang="en-US" dirty="0" smtClean="0"/>
              <a:t>一般社会から、垣間見ることができない</a:t>
            </a:r>
            <a:r>
              <a:rPr lang="en-US" altLang="ja-JP" dirty="0"/>
              <a:t>	</a:t>
            </a:r>
            <a:r>
              <a:rPr lang="en-US" altLang="ja-JP" dirty="0" smtClean="0"/>
              <a:t>【</a:t>
            </a:r>
            <a:r>
              <a:rPr lang="ja-JP" altLang="en-US" dirty="0" smtClean="0"/>
              <a:t>理解・納得できない</a:t>
            </a:r>
            <a:r>
              <a:rPr lang="en-US" altLang="ja-JP" dirty="0" smtClean="0"/>
              <a:t>】</a:t>
            </a:r>
          </a:p>
          <a:p>
            <a:r>
              <a:rPr kumimoji="1" lang="en-US" altLang="ja-JP" dirty="0"/>
              <a:t>	</a:t>
            </a:r>
            <a:r>
              <a:rPr kumimoji="1" lang="en-US" altLang="ja-JP" dirty="0" smtClean="0"/>
              <a:t>										【</a:t>
            </a:r>
            <a:r>
              <a:rPr kumimoji="1" lang="ja-JP" altLang="en-US" dirty="0" smtClean="0"/>
              <a:t>信じるしかない？</a:t>
            </a:r>
            <a:r>
              <a:rPr kumimoji="1" lang="en-US" altLang="ja-JP" dirty="0" smtClean="0"/>
              <a:t>】</a:t>
            </a:r>
            <a:endParaRPr kumimoji="1" lang="ja-JP" altLang="en-US" dirty="0"/>
          </a:p>
        </p:txBody>
      </p:sp>
      <p:sp>
        <p:nvSpPr>
          <p:cNvPr id="6" name="下矢印 5"/>
          <p:cNvSpPr/>
          <p:nvPr/>
        </p:nvSpPr>
        <p:spPr>
          <a:xfrm>
            <a:off x="2676143" y="4479461"/>
            <a:ext cx="521623" cy="4421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86056" y="1119464"/>
            <a:ext cx="3126953" cy="276999"/>
          </a:xfrm>
          <a:prstGeom prst="rect">
            <a:avLst/>
          </a:prstGeom>
          <a:noFill/>
        </p:spPr>
        <p:txBody>
          <a:bodyPr wrap="none" rtlCol="0">
            <a:spAutoFit/>
          </a:bodyPr>
          <a:lstStyle/>
          <a:p>
            <a:r>
              <a:rPr kumimoji="1" lang="ja-JP" altLang="en-US" sz="1200" dirty="0" smtClean="0"/>
              <a:t>医療事故に詳しい、児玉弁護士</a:t>
            </a:r>
            <a:r>
              <a:rPr kumimoji="1" lang="en-US" altLang="ja-JP" sz="1200" dirty="0" smtClean="0"/>
              <a:t>(</a:t>
            </a:r>
            <a:r>
              <a:rPr kumimoji="1" lang="ja-JP" altLang="en-US" sz="1200" dirty="0" smtClean="0"/>
              <a:t>医師）の言葉</a:t>
            </a:r>
            <a:endParaRPr kumimoji="1" lang="ja-JP" altLang="en-US" sz="1200" dirty="0"/>
          </a:p>
        </p:txBody>
      </p:sp>
      <p:sp>
        <p:nvSpPr>
          <p:cNvPr id="5" name="円/楕円 4"/>
          <p:cNvSpPr/>
          <p:nvPr/>
        </p:nvSpPr>
        <p:spPr>
          <a:xfrm>
            <a:off x="6118091" y="5287558"/>
            <a:ext cx="2120348" cy="45505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0359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矢印コネクタ 1"/>
          <p:cNvCxnSpPr>
            <a:stCxn id="4" idx="3"/>
          </p:cNvCxnSpPr>
          <p:nvPr/>
        </p:nvCxnSpPr>
        <p:spPr>
          <a:xfrm flipV="1">
            <a:off x="5386652" y="4430058"/>
            <a:ext cx="2686326" cy="2167890"/>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3" name="直線矢印コネクタ 2"/>
          <p:cNvCxnSpPr/>
          <p:nvPr/>
        </p:nvCxnSpPr>
        <p:spPr>
          <a:xfrm flipV="1">
            <a:off x="8062408" y="1985235"/>
            <a:ext cx="0" cy="2429168"/>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sp>
        <p:nvSpPr>
          <p:cNvPr id="4" name="フリーフォーム 3"/>
          <p:cNvSpPr/>
          <p:nvPr/>
        </p:nvSpPr>
        <p:spPr>
          <a:xfrm>
            <a:off x="1985995" y="3527199"/>
            <a:ext cx="6079963" cy="3070749"/>
          </a:xfrm>
          <a:custGeom>
            <a:avLst/>
            <a:gdLst>
              <a:gd name="connsiteX0" fmla="*/ 0 w 6141978"/>
              <a:gd name="connsiteY0" fmla="*/ 2134178 h 3050314"/>
              <a:gd name="connsiteX1" fmla="*/ 2706634 w 6141978"/>
              <a:gd name="connsiteY1" fmla="*/ 0 h 3050314"/>
              <a:gd name="connsiteX2" fmla="*/ 6141978 w 6141978"/>
              <a:gd name="connsiteY2" fmla="*/ 895314 h 3050314"/>
              <a:gd name="connsiteX3" fmla="*/ 3435343 w 6141978"/>
              <a:gd name="connsiteY3" fmla="*/ 3050314 h 3050314"/>
              <a:gd name="connsiteX4" fmla="*/ 0 w 6141978"/>
              <a:gd name="connsiteY4" fmla="*/ 2134178 h 30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1978" h="3050314">
                <a:moveTo>
                  <a:pt x="0" y="2134178"/>
                </a:moveTo>
                <a:lnTo>
                  <a:pt x="2706634" y="0"/>
                </a:lnTo>
                <a:lnTo>
                  <a:pt x="6141978" y="895314"/>
                </a:lnTo>
                <a:lnTo>
                  <a:pt x="3435343" y="3050314"/>
                </a:lnTo>
                <a:lnTo>
                  <a:pt x="0" y="2134178"/>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V="1">
            <a:off x="1879186" y="3288546"/>
            <a:ext cx="0" cy="2429168"/>
          </a:xfrm>
          <a:prstGeom prst="straightConnector1">
            <a:avLst/>
          </a:prstGeom>
          <a:ln w="66675"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a:endCxn id="4" idx="3"/>
          </p:cNvCxnSpPr>
          <p:nvPr/>
        </p:nvCxnSpPr>
        <p:spPr>
          <a:xfrm>
            <a:off x="1864464" y="5695247"/>
            <a:ext cx="3522188" cy="902701"/>
          </a:xfrm>
          <a:prstGeom prst="straightConnector1">
            <a:avLst/>
          </a:prstGeom>
          <a:ln w="66675"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flipV="1">
            <a:off x="1872208" y="3529526"/>
            <a:ext cx="2748795" cy="2173466"/>
          </a:xfrm>
          <a:prstGeom prst="straightConnector1">
            <a:avLst/>
          </a:prstGeom>
          <a:ln w="66675"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872208" y="3273824"/>
            <a:ext cx="3451975" cy="894957"/>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4621003" y="3529526"/>
            <a:ext cx="3451975" cy="894957"/>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4608512" y="1100358"/>
            <a:ext cx="3451975" cy="894957"/>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V="1">
            <a:off x="1872208" y="1100358"/>
            <a:ext cx="2748795" cy="2173466"/>
          </a:xfrm>
          <a:prstGeom prst="straightConnector1">
            <a:avLst/>
          </a:prstGeom>
          <a:ln w="6350" cmpd="sng">
            <a:solidFill>
              <a:schemeClr val="tx1">
                <a:lumMod val="65000"/>
                <a:lumOff val="35000"/>
              </a:schemeClr>
            </a:solidFill>
            <a:prstDash val="lgDash"/>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4621003" y="1100358"/>
            <a:ext cx="0" cy="2429168"/>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a:stCxn id="4" idx="3"/>
          </p:cNvCxnSpPr>
          <p:nvPr/>
        </p:nvCxnSpPr>
        <p:spPr>
          <a:xfrm flipH="1" flipV="1">
            <a:off x="5324183" y="4168780"/>
            <a:ext cx="62469" cy="2429168"/>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V="1">
            <a:off x="5324183" y="1995315"/>
            <a:ext cx="2748795" cy="2173466"/>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H="1">
            <a:off x="1133425" y="5765540"/>
            <a:ext cx="648072" cy="504056"/>
          </a:xfrm>
          <a:prstGeom prst="straightConnector1">
            <a:avLst/>
          </a:prstGeom>
          <a:ln>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flipH="1" flipV="1">
            <a:off x="1008112" y="5486140"/>
            <a:ext cx="771803" cy="197978"/>
          </a:xfrm>
          <a:prstGeom prst="straightConnector1">
            <a:avLst/>
          </a:prstGeom>
          <a:ln>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H="1">
            <a:off x="1846455" y="5809562"/>
            <a:ext cx="7040" cy="437638"/>
          </a:xfrm>
          <a:prstGeom prst="straightConnector1">
            <a:avLst/>
          </a:prstGeom>
          <a:ln>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18" name="図形グループ 7"/>
          <p:cNvGrpSpPr/>
          <p:nvPr/>
        </p:nvGrpSpPr>
        <p:grpSpPr>
          <a:xfrm>
            <a:off x="144016" y="5167080"/>
            <a:ext cx="6858382" cy="1427197"/>
            <a:chOff x="179512" y="5157192"/>
            <a:chExt cx="6858382" cy="1427197"/>
          </a:xfrm>
        </p:grpSpPr>
        <p:sp>
          <p:nvSpPr>
            <p:cNvPr id="19" name="テキスト ボックス 18"/>
            <p:cNvSpPr txBox="1"/>
            <p:nvPr/>
          </p:nvSpPr>
          <p:spPr>
            <a:xfrm rot="690571">
              <a:off x="5468234" y="5938058"/>
              <a:ext cx="1569660" cy="646331"/>
            </a:xfrm>
            <a:prstGeom prst="rect">
              <a:avLst/>
            </a:prstGeom>
            <a:noFill/>
          </p:spPr>
          <p:txBody>
            <a:bodyPr wrap="none" rtlCol="0">
              <a:spAutoFit/>
            </a:bodyPr>
            <a:lstStyle/>
            <a:p>
              <a:pPr algn="ctr"/>
              <a:r>
                <a:rPr kumimoji="1" lang="ja-JP" altLang="en-US" sz="2400" dirty="0" smtClean="0"/>
                <a:t>専門性</a:t>
              </a:r>
              <a:endParaRPr kumimoji="1" lang="en-US" altLang="ja-JP" sz="2400" dirty="0" smtClean="0"/>
            </a:p>
            <a:p>
              <a:pPr algn="ctr"/>
              <a:r>
                <a:rPr kumimoji="1" lang="ja-JP" altLang="en-US" sz="1200" dirty="0" smtClean="0"/>
                <a:t>高度専門医療の視点</a:t>
              </a:r>
              <a:endParaRPr kumimoji="1" lang="ja-JP" altLang="en-US" sz="1200" dirty="0"/>
            </a:p>
          </p:txBody>
        </p:sp>
        <p:sp>
          <p:nvSpPr>
            <p:cNvPr id="20" name="テキスト ボックス 19"/>
            <p:cNvSpPr txBox="1"/>
            <p:nvPr/>
          </p:nvSpPr>
          <p:spPr>
            <a:xfrm>
              <a:off x="179512" y="5157192"/>
              <a:ext cx="1261884" cy="276999"/>
            </a:xfrm>
            <a:prstGeom prst="rect">
              <a:avLst/>
            </a:prstGeom>
            <a:noFill/>
          </p:spPr>
          <p:txBody>
            <a:bodyPr wrap="none" rtlCol="0">
              <a:spAutoFit/>
            </a:bodyPr>
            <a:lstStyle/>
            <a:p>
              <a:r>
                <a:rPr kumimoji="1" lang="ja-JP" altLang="en-US" sz="1200" dirty="0" smtClean="0">
                  <a:solidFill>
                    <a:srgbClr val="000000"/>
                  </a:solidFill>
                </a:rPr>
                <a:t>一般医療の視点</a:t>
              </a:r>
              <a:endParaRPr kumimoji="1" lang="ja-JP" altLang="en-US" sz="1200" dirty="0">
                <a:solidFill>
                  <a:srgbClr val="000000"/>
                </a:solidFill>
              </a:endParaRPr>
            </a:p>
          </p:txBody>
        </p:sp>
      </p:grpSp>
      <p:sp>
        <p:nvSpPr>
          <p:cNvPr id="21" name="円弧 20"/>
          <p:cNvSpPr/>
          <p:nvPr/>
        </p:nvSpPr>
        <p:spPr>
          <a:xfrm rot="13861849" flipH="1">
            <a:off x="3471255" y="2840984"/>
            <a:ext cx="3318063" cy="3066495"/>
          </a:xfrm>
          <a:prstGeom prst="arc">
            <a:avLst>
              <a:gd name="adj1" fmla="val 16524483"/>
              <a:gd name="adj2" fmla="val 1659992"/>
            </a:avLst>
          </a:prstGeom>
          <a:ln w="92075">
            <a:solidFill>
              <a:srgbClr val="FF0000"/>
            </a:solidFill>
            <a:headEnd type="none"/>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上カーブ矢印 21"/>
          <p:cNvSpPr/>
          <p:nvPr/>
        </p:nvSpPr>
        <p:spPr>
          <a:xfrm rot="14778541">
            <a:off x="5047370" y="2326272"/>
            <a:ext cx="3120996" cy="728189"/>
          </a:xfrm>
          <a:prstGeom prst="curvedUpArrow">
            <a:avLst>
              <a:gd name="adj1" fmla="val 25000"/>
              <a:gd name="adj2" fmla="val 8036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46" name="図形グループ 45"/>
          <p:cNvGrpSpPr/>
          <p:nvPr/>
        </p:nvGrpSpPr>
        <p:grpSpPr>
          <a:xfrm>
            <a:off x="3096344" y="4735032"/>
            <a:ext cx="1641605" cy="1501329"/>
            <a:chOff x="3096344" y="4735032"/>
            <a:chExt cx="1641605" cy="1501329"/>
          </a:xfrm>
        </p:grpSpPr>
        <p:sp>
          <p:nvSpPr>
            <p:cNvPr id="23" name="円/楕円 22"/>
            <p:cNvSpPr/>
            <p:nvPr/>
          </p:nvSpPr>
          <p:spPr>
            <a:xfrm>
              <a:off x="3096344" y="4735032"/>
              <a:ext cx="1534497" cy="1467779"/>
            </a:xfrm>
            <a:prstGeom prst="ellipse">
              <a:avLst/>
            </a:prstGeom>
            <a:solidFill>
              <a:srgbClr val="853230"/>
            </a:solidFill>
            <a:ln>
              <a:noFill/>
            </a:ln>
            <a:effectLst>
              <a:outerShdw blurRad="263525" dist="203200" dir="5700000" sx="98000" sy="98000" algn="tl" rotWithShape="0">
                <a:schemeClr val="tx2">
                  <a:lumMod val="40000"/>
                  <a:lumOff val="60000"/>
                  <a:alpha val="90000"/>
                </a:schemeClr>
              </a:outerShdw>
            </a:effectLst>
            <a:scene3d>
              <a:camera prst="orthographicFront">
                <a:rot lat="18534000" lon="853827" rev="20742000"/>
              </a:camera>
              <a:lightRig rig="threePt" dir="t"/>
            </a:scene3d>
            <a:sp3d>
              <a:bevelT w="781050" h="82550" prst="riblet"/>
              <a:bevelB w="9525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245586" y="5288132"/>
              <a:ext cx="1261884" cy="523220"/>
            </a:xfrm>
            <a:prstGeom prst="rect">
              <a:avLst/>
            </a:prstGeom>
            <a:noFill/>
          </p:spPr>
          <p:txBody>
            <a:bodyPr wrap="none" rtlCol="0">
              <a:spAutoFit/>
            </a:bodyPr>
            <a:lstStyle/>
            <a:p>
              <a:r>
                <a:rPr kumimoji="1" lang="ja-JP" altLang="en-US" sz="1400" dirty="0" smtClean="0"/>
                <a:t>当該医療機関</a:t>
              </a:r>
              <a:endParaRPr kumimoji="1" lang="en-US" altLang="ja-JP" sz="1400" dirty="0" smtClean="0"/>
            </a:p>
            <a:p>
              <a:r>
                <a:rPr lang="ja-JP" altLang="en-US" sz="1400" dirty="0" smtClean="0"/>
                <a:t>内部</a:t>
              </a:r>
              <a:r>
                <a:rPr lang="ja-JP" altLang="en-US" sz="1400" dirty="0"/>
                <a:t>での</a:t>
              </a:r>
              <a:r>
                <a:rPr lang="ja-JP" altLang="en-US" sz="1400" dirty="0" smtClean="0"/>
                <a:t>評価</a:t>
              </a:r>
              <a:endParaRPr kumimoji="1" lang="en-US" altLang="ja-JP" sz="1400" dirty="0" smtClean="0"/>
            </a:p>
          </p:txBody>
        </p:sp>
        <p:sp>
          <p:nvSpPr>
            <p:cNvPr id="25" name="テキスト ボックス 24"/>
            <p:cNvSpPr txBox="1"/>
            <p:nvPr/>
          </p:nvSpPr>
          <p:spPr>
            <a:xfrm>
              <a:off x="4104442" y="5990140"/>
              <a:ext cx="633507" cy="246221"/>
            </a:xfrm>
            <a:prstGeom prst="rect">
              <a:avLst/>
            </a:prstGeom>
            <a:noFill/>
          </p:spPr>
          <p:txBody>
            <a:bodyPr wrap="none" rtlCol="0">
              <a:spAutoFit/>
            </a:bodyPr>
            <a:lstStyle/>
            <a:p>
              <a:r>
                <a:rPr kumimoji="1" lang="ja-JP" altLang="en-US" sz="1000" dirty="0" smtClean="0"/>
                <a:t>・当事者</a:t>
              </a:r>
              <a:endParaRPr kumimoji="1" lang="ja-JP" altLang="en-US" sz="1000" dirty="0"/>
            </a:p>
          </p:txBody>
        </p:sp>
      </p:grpSp>
      <p:grpSp>
        <p:nvGrpSpPr>
          <p:cNvPr id="48" name="図形グループ 47"/>
          <p:cNvGrpSpPr/>
          <p:nvPr/>
        </p:nvGrpSpPr>
        <p:grpSpPr>
          <a:xfrm>
            <a:off x="4248472" y="1062624"/>
            <a:ext cx="2447304" cy="1502296"/>
            <a:chOff x="4248472" y="1062624"/>
            <a:chExt cx="2447304" cy="1502296"/>
          </a:xfrm>
        </p:grpSpPr>
        <p:sp>
          <p:nvSpPr>
            <p:cNvPr id="26" name="円/楕円 25"/>
            <p:cNvSpPr/>
            <p:nvPr/>
          </p:nvSpPr>
          <p:spPr>
            <a:xfrm>
              <a:off x="4248472" y="1062624"/>
              <a:ext cx="1341819" cy="1150658"/>
            </a:xfrm>
            <a:prstGeom prst="ellipse">
              <a:avLst/>
            </a:prstGeom>
            <a:solidFill>
              <a:srgbClr val="1C891D"/>
            </a:solidFill>
            <a:ln>
              <a:noFill/>
            </a:ln>
            <a:effectLst>
              <a:outerShdw blurRad="371475" dist="25400" dir="6480000" sx="98000" sy="98000" algn="tl" rotWithShape="0">
                <a:schemeClr val="tx2">
                  <a:lumMod val="40000"/>
                  <a:lumOff val="60000"/>
                  <a:alpha val="92000"/>
                </a:schemeClr>
              </a:outerShdw>
            </a:effectLst>
            <a:scene3d>
              <a:camera prst="orthographicFront">
                <a:rot lat="18534000" lon="853827" rev="20742000"/>
              </a:camera>
              <a:lightRig rig="threePt" dir="t"/>
            </a:scene3d>
            <a:sp3d>
              <a:bevelT w="781050" prst="riblet"/>
              <a:bevelB w="952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308311" y="1450402"/>
              <a:ext cx="1274708" cy="523220"/>
            </a:xfrm>
            <a:prstGeom prst="rect">
              <a:avLst/>
            </a:prstGeom>
            <a:noFill/>
          </p:spPr>
          <p:txBody>
            <a:bodyPr wrap="none" rtlCol="0">
              <a:spAutoFit/>
            </a:bodyPr>
            <a:lstStyle/>
            <a:p>
              <a:pPr algn="ctr"/>
              <a:r>
                <a:rPr lang="ja-JP" altLang="en-US" sz="1400" dirty="0" smtClean="0"/>
                <a:t>社会的第三者</a:t>
              </a:r>
              <a:endParaRPr lang="en-US" altLang="ja-JP" sz="1400" dirty="0" smtClean="0"/>
            </a:p>
            <a:p>
              <a:pPr algn="ctr"/>
              <a:r>
                <a:rPr kumimoji="1" lang="ja-JP" altLang="en-US" sz="1400" dirty="0" smtClean="0"/>
                <a:t>による審査</a:t>
              </a:r>
              <a:endParaRPr kumimoji="1" lang="ja-JP" altLang="en-US" sz="1400" dirty="0"/>
            </a:p>
          </p:txBody>
        </p:sp>
        <p:sp>
          <p:nvSpPr>
            <p:cNvPr id="28" name="テキスト ボックス 27"/>
            <p:cNvSpPr txBox="1"/>
            <p:nvPr/>
          </p:nvSpPr>
          <p:spPr>
            <a:xfrm>
              <a:off x="4613155" y="2164810"/>
              <a:ext cx="2082621" cy="400110"/>
            </a:xfrm>
            <a:prstGeom prst="rect">
              <a:avLst/>
            </a:prstGeom>
            <a:noFill/>
          </p:spPr>
          <p:txBody>
            <a:bodyPr wrap="none" rtlCol="0">
              <a:spAutoFit/>
            </a:bodyPr>
            <a:lstStyle/>
            <a:p>
              <a:r>
                <a:rPr kumimoji="1" lang="ja-JP" altLang="en-US" sz="1000" dirty="0" smtClean="0"/>
                <a:t>・社会的視点からの第三者</a:t>
              </a:r>
              <a:endParaRPr kumimoji="1" lang="en-US" altLang="ja-JP" sz="1000" dirty="0" smtClean="0"/>
            </a:p>
            <a:p>
              <a:r>
                <a:rPr lang="ja-JP" altLang="en-US" sz="1000" dirty="0" smtClean="0"/>
                <a:t>・審議全体の客観性</a:t>
              </a:r>
              <a:r>
                <a:rPr lang="en-US" altLang="ja-JP" sz="1000" dirty="0" smtClean="0"/>
                <a:t>･</a:t>
              </a:r>
              <a:r>
                <a:rPr lang="ja-JP" altLang="en-US" sz="1000" dirty="0" smtClean="0"/>
                <a:t>公平性を審査</a:t>
              </a:r>
              <a:endParaRPr kumimoji="1" lang="ja-JP" altLang="en-US" sz="1000" dirty="0"/>
            </a:p>
          </p:txBody>
        </p:sp>
      </p:grpSp>
      <p:grpSp>
        <p:nvGrpSpPr>
          <p:cNvPr id="29" name="図形グループ 6"/>
          <p:cNvGrpSpPr/>
          <p:nvPr/>
        </p:nvGrpSpPr>
        <p:grpSpPr>
          <a:xfrm>
            <a:off x="1311064" y="2493492"/>
            <a:ext cx="1185734" cy="4061419"/>
            <a:chOff x="1346560" y="2483604"/>
            <a:chExt cx="1185734" cy="4061419"/>
          </a:xfrm>
        </p:grpSpPr>
        <p:sp>
          <p:nvSpPr>
            <p:cNvPr id="30" name="テキスト ボックス 29"/>
            <p:cNvSpPr txBox="1"/>
            <p:nvPr/>
          </p:nvSpPr>
          <p:spPr>
            <a:xfrm>
              <a:off x="1346560" y="2483604"/>
              <a:ext cx="1107996" cy="677108"/>
            </a:xfrm>
            <a:prstGeom prst="rect">
              <a:avLst/>
            </a:prstGeom>
            <a:noFill/>
          </p:spPr>
          <p:txBody>
            <a:bodyPr wrap="none" rtlCol="0">
              <a:spAutoFit/>
            </a:bodyPr>
            <a:lstStyle/>
            <a:p>
              <a:r>
                <a:rPr kumimoji="1" lang="ja-JP" altLang="en-US" sz="2400" dirty="0" smtClean="0"/>
                <a:t>透明性</a:t>
              </a:r>
              <a:endParaRPr kumimoji="1" lang="en-US" altLang="ja-JP" sz="2400" dirty="0" smtClean="0"/>
            </a:p>
            <a:p>
              <a:pPr>
                <a:lnSpc>
                  <a:spcPct val="120000"/>
                </a:lnSpc>
              </a:pPr>
              <a:r>
                <a:rPr kumimoji="1" lang="ja-JP" altLang="en-US" sz="1200" dirty="0" smtClean="0"/>
                <a:t>社会的</a:t>
              </a:r>
              <a:r>
                <a:rPr lang="ja-JP" altLang="en-US" sz="1200" dirty="0" smtClean="0"/>
                <a:t>視点</a:t>
              </a:r>
              <a:endParaRPr kumimoji="1" lang="ja-JP" altLang="en-US" sz="1200" dirty="0"/>
            </a:p>
          </p:txBody>
        </p:sp>
        <p:sp>
          <p:nvSpPr>
            <p:cNvPr id="31" name="テキスト ボックス 30"/>
            <p:cNvSpPr txBox="1"/>
            <p:nvPr/>
          </p:nvSpPr>
          <p:spPr>
            <a:xfrm>
              <a:off x="1424298" y="6268024"/>
              <a:ext cx="1107996" cy="276999"/>
            </a:xfrm>
            <a:prstGeom prst="rect">
              <a:avLst/>
            </a:prstGeom>
            <a:noFill/>
          </p:spPr>
          <p:txBody>
            <a:bodyPr wrap="none" rtlCol="0">
              <a:spAutoFit/>
            </a:bodyPr>
            <a:lstStyle/>
            <a:p>
              <a:r>
                <a:rPr kumimoji="1" lang="ja-JP" altLang="en-US" sz="1200" dirty="0" smtClean="0"/>
                <a:t>医療者の視点</a:t>
              </a:r>
              <a:endParaRPr kumimoji="1" lang="ja-JP" altLang="en-US" sz="1200" dirty="0"/>
            </a:p>
          </p:txBody>
        </p:sp>
      </p:grpSp>
      <p:sp>
        <p:nvSpPr>
          <p:cNvPr id="33" name="テキスト ボックス 32"/>
          <p:cNvSpPr txBox="1"/>
          <p:nvPr/>
        </p:nvSpPr>
        <p:spPr>
          <a:xfrm>
            <a:off x="505797" y="6175192"/>
            <a:ext cx="646331" cy="276999"/>
          </a:xfrm>
          <a:prstGeom prst="rect">
            <a:avLst/>
          </a:prstGeom>
          <a:noFill/>
        </p:spPr>
        <p:txBody>
          <a:bodyPr wrap="none" rtlCol="0">
            <a:spAutoFit/>
          </a:bodyPr>
          <a:lstStyle/>
          <a:p>
            <a:r>
              <a:rPr kumimoji="1" lang="ja-JP" altLang="en-US" sz="1200" dirty="0" smtClean="0"/>
              <a:t>主観的</a:t>
            </a:r>
            <a:endParaRPr kumimoji="1" lang="ja-JP" altLang="en-US" sz="1200" dirty="0"/>
          </a:p>
        </p:txBody>
      </p:sp>
      <p:grpSp>
        <p:nvGrpSpPr>
          <p:cNvPr id="34" name="図形グループ 33"/>
          <p:cNvGrpSpPr/>
          <p:nvPr/>
        </p:nvGrpSpPr>
        <p:grpSpPr>
          <a:xfrm>
            <a:off x="7118467" y="1723618"/>
            <a:ext cx="1791938" cy="1355230"/>
            <a:chOff x="7118467" y="1533698"/>
            <a:chExt cx="1791938" cy="1355230"/>
          </a:xfrm>
        </p:grpSpPr>
        <p:cxnSp>
          <p:nvCxnSpPr>
            <p:cNvPr id="35" name="直線コネクタ 34"/>
            <p:cNvCxnSpPr/>
            <p:nvPr/>
          </p:nvCxnSpPr>
          <p:spPr>
            <a:xfrm flipV="1">
              <a:off x="8065958" y="2237159"/>
              <a:ext cx="0" cy="651769"/>
            </a:xfrm>
            <a:prstGeom prst="line">
              <a:avLst/>
            </a:prstGeom>
            <a:ln w="38100" cmpd="sng">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7371139" y="2205392"/>
              <a:ext cx="216024" cy="149611"/>
            </a:xfrm>
            <a:prstGeom prst="line">
              <a:avLst/>
            </a:prstGeom>
            <a:ln w="571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7" name="円/楕円 36"/>
            <p:cNvSpPr/>
            <p:nvPr/>
          </p:nvSpPr>
          <p:spPr>
            <a:xfrm>
              <a:off x="7118467" y="1533698"/>
              <a:ext cx="675893" cy="646506"/>
            </a:xfrm>
            <a:prstGeom prst="ellipse">
              <a:avLst/>
            </a:prstGeom>
            <a:solidFill>
              <a:schemeClr val="bg1">
                <a:lumMod val="65000"/>
                <a:alpha val="49000"/>
              </a:schemeClr>
            </a:solidFill>
            <a:ln>
              <a:noFill/>
            </a:ln>
            <a:effectLst>
              <a:outerShdw blurRad="387350" dir="6480000" sx="98000" sy="98000" algn="tl" rotWithShape="0">
                <a:schemeClr val="tx2">
                  <a:lumMod val="40000"/>
                  <a:lumOff val="60000"/>
                  <a:alpha val="92000"/>
                </a:schemeClr>
              </a:outerShdw>
            </a:effectLst>
            <a:scene3d>
              <a:camera prst="orthographicFront">
                <a:rot lat="18534000" lon="853827" rev="20742000"/>
              </a:camera>
              <a:lightRig rig="threePt" dir="t"/>
            </a:scene3d>
            <a:sp3d>
              <a:bevelT w="781050" h="82550"/>
              <a:bevelB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弧 37"/>
            <p:cNvSpPr/>
            <p:nvPr/>
          </p:nvSpPr>
          <p:spPr>
            <a:xfrm rot="5400000" flipV="1">
              <a:off x="7439204" y="1947229"/>
              <a:ext cx="420858" cy="432048"/>
            </a:xfrm>
            <a:prstGeom prst="arc">
              <a:avLst>
                <a:gd name="adj1" fmla="val 15773124"/>
                <a:gd name="adj2" fmla="val 21440045"/>
              </a:avLst>
            </a:prstGeom>
            <a:ln>
              <a:solidFill>
                <a:schemeClr val="tx1"/>
              </a:solidFill>
              <a:round/>
              <a:headEnd type="stealth" w="lg"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7793729" y="2442071"/>
              <a:ext cx="1026743" cy="400110"/>
            </a:xfrm>
            <a:prstGeom prst="rect">
              <a:avLst/>
            </a:prstGeom>
            <a:noFill/>
            <a:ln>
              <a:noFill/>
            </a:ln>
          </p:spPr>
          <p:txBody>
            <a:bodyPr wrap="none" rtlCol="0">
              <a:spAutoFit/>
            </a:bodyPr>
            <a:lstStyle/>
            <a:p>
              <a:r>
                <a:rPr kumimoji="1" lang="ja-JP" altLang="en-US" sz="1000" dirty="0" smtClean="0"/>
                <a:t>医療事故では、</a:t>
              </a:r>
              <a:endParaRPr kumimoji="1" lang="en-US" altLang="ja-JP" sz="1000" dirty="0" smtClean="0"/>
            </a:p>
            <a:p>
              <a:r>
                <a:rPr lang="ja-JP" altLang="en-US" sz="1000" dirty="0" smtClean="0"/>
                <a:t>存在し難い。</a:t>
              </a:r>
              <a:endParaRPr kumimoji="1" lang="ja-JP" altLang="en-US" sz="1000" dirty="0"/>
            </a:p>
          </p:txBody>
        </p:sp>
        <p:sp>
          <p:nvSpPr>
            <p:cNvPr id="40" name="テキスト ボックス 39"/>
            <p:cNvSpPr txBox="1"/>
            <p:nvPr/>
          </p:nvSpPr>
          <p:spPr>
            <a:xfrm>
              <a:off x="7596336" y="2163253"/>
              <a:ext cx="1314069" cy="369332"/>
            </a:xfrm>
            <a:prstGeom prst="rect">
              <a:avLst/>
            </a:prstGeom>
            <a:noFill/>
            <a:ln>
              <a:noFill/>
            </a:ln>
          </p:spPr>
          <p:txBody>
            <a:bodyPr wrap="none" rtlCol="0">
              <a:spAutoFit/>
            </a:bodyPr>
            <a:lstStyle/>
            <a:p>
              <a:r>
                <a:rPr kumimoji="1" lang="en-US" altLang="ja-JP" dirty="0" smtClean="0"/>
                <a:t> </a:t>
              </a:r>
              <a:r>
                <a:rPr kumimoji="1" lang="ja-JP" altLang="en-US" sz="1200" dirty="0" smtClean="0"/>
                <a:t>理想的「第三者」</a:t>
              </a:r>
              <a:endParaRPr kumimoji="1" lang="ja-JP" altLang="en-US" sz="1200" dirty="0"/>
            </a:p>
          </p:txBody>
        </p:sp>
      </p:grpSp>
      <p:sp>
        <p:nvSpPr>
          <p:cNvPr id="41" name="テキスト ボックス 40"/>
          <p:cNvSpPr txBox="1"/>
          <p:nvPr/>
        </p:nvSpPr>
        <p:spPr>
          <a:xfrm>
            <a:off x="1705098" y="431770"/>
            <a:ext cx="5622052"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2000" b="1" dirty="0" smtClean="0">
                <a:latin typeface="+mn-ea"/>
              </a:rPr>
              <a:t>医療事故調査の考え方</a:t>
            </a:r>
            <a:endParaRPr lang="en-US" altLang="ja-JP" sz="2000" b="1" dirty="0" smtClean="0">
              <a:latin typeface="+mn-ea"/>
            </a:endParaRPr>
          </a:p>
          <a:p>
            <a:pPr algn="ctr"/>
            <a:r>
              <a:rPr lang="ja-JP" altLang="en-US" sz="1600" b="1" dirty="0" smtClean="0">
                <a:latin typeface="+mn-ea"/>
              </a:rPr>
              <a:t>制度</a:t>
            </a:r>
            <a:r>
              <a:rPr lang="ja-JP" altLang="en-US" sz="1600" b="1" dirty="0">
                <a:latin typeface="+mn-ea"/>
              </a:rPr>
              <a:t>の根幹となる</a:t>
            </a:r>
            <a:r>
              <a:rPr lang="en-US" altLang="ja-JP" sz="1600" b="1" dirty="0">
                <a:latin typeface="+mn-ea"/>
              </a:rPr>
              <a:t>｢</a:t>
            </a:r>
            <a:r>
              <a:rPr lang="ja-JP" altLang="en-US" sz="1600" b="1" dirty="0">
                <a:latin typeface="+mn-ea"/>
              </a:rPr>
              <a:t>中立</a:t>
            </a:r>
            <a:r>
              <a:rPr lang="en-US" altLang="ja-JP" sz="1600" b="1" dirty="0">
                <a:latin typeface="+mn-ea"/>
              </a:rPr>
              <a:t>･</a:t>
            </a:r>
            <a:r>
              <a:rPr lang="ja-JP" altLang="en-US" sz="1600" b="1" dirty="0">
                <a:latin typeface="+mn-ea"/>
              </a:rPr>
              <a:t>公正性</a:t>
            </a:r>
            <a:r>
              <a:rPr lang="en-US" altLang="ja-JP" sz="1600" b="1" dirty="0">
                <a:latin typeface="+mn-ea"/>
              </a:rPr>
              <a:t>｣｢</a:t>
            </a:r>
            <a:r>
              <a:rPr lang="ja-JP" altLang="en-US" sz="1600" b="1" dirty="0">
                <a:latin typeface="+mn-ea"/>
              </a:rPr>
              <a:t>専門性</a:t>
            </a:r>
            <a:r>
              <a:rPr lang="en-US" altLang="ja-JP" sz="1600" b="1" dirty="0">
                <a:latin typeface="+mn-ea"/>
              </a:rPr>
              <a:t>｣｢</a:t>
            </a:r>
            <a:r>
              <a:rPr lang="ja-JP" altLang="en-US" sz="1600" b="1" dirty="0">
                <a:latin typeface="+mn-ea"/>
              </a:rPr>
              <a:t>透明性」の</a:t>
            </a:r>
            <a:r>
              <a:rPr lang="ja-JP" altLang="en-US" sz="1600" b="1" dirty="0" smtClean="0">
                <a:latin typeface="+mn-ea"/>
              </a:rPr>
              <a:t>観点から</a:t>
            </a:r>
            <a:endParaRPr lang="en-US" altLang="ja-JP" sz="1600" b="1" dirty="0">
              <a:latin typeface="+mn-ea"/>
            </a:endParaRPr>
          </a:p>
        </p:txBody>
      </p:sp>
      <p:grpSp>
        <p:nvGrpSpPr>
          <p:cNvPr id="47" name="図形グループ 46"/>
          <p:cNvGrpSpPr/>
          <p:nvPr/>
        </p:nvGrpSpPr>
        <p:grpSpPr>
          <a:xfrm>
            <a:off x="6059258" y="3434836"/>
            <a:ext cx="2535911" cy="1951545"/>
            <a:chOff x="6059258" y="3434836"/>
            <a:chExt cx="2535911" cy="1951545"/>
          </a:xfrm>
        </p:grpSpPr>
        <p:cxnSp>
          <p:nvCxnSpPr>
            <p:cNvPr id="32" name="直線コネクタ 31"/>
            <p:cNvCxnSpPr/>
            <p:nvPr/>
          </p:nvCxnSpPr>
          <p:spPr>
            <a:xfrm flipV="1">
              <a:off x="6948264" y="4945460"/>
              <a:ext cx="451087" cy="369419"/>
            </a:xfrm>
            <a:prstGeom prst="line">
              <a:avLst/>
            </a:prstGeom>
            <a:ln w="57150" cmpd="sng">
              <a:solidFill>
                <a:srgbClr val="DFDFDF"/>
              </a:solidFill>
            </a:ln>
            <a:effectLst/>
          </p:spPr>
          <p:style>
            <a:lnRef idx="2">
              <a:schemeClr val="accent1"/>
            </a:lnRef>
            <a:fillRef idx="0">
              <a:schemeClr val="accent1"/>
            </a:fillRef>
            <a:effectRef idx="1">
              <a:schemeClr val="accent1"/>
            </a:effectRef>
            <a:fontRef idx="minor">
              <a:schemeClr val="tx1"/>
            </a:fontRef>
          </p:style>
        </p:cxnSp>
        <p:sp>
          <p:nvSpPr>
            <p:cNvPr id="42" name="円/楕円 41"/>
            <p:cNvSpPr/>
            <p:nvPr/>
          </p:nvSpPr>
          <p:spPr>
            <a:xfrm>
              <a:off x="6059258" y="3434836"/>
              <a:ext cx="1725988" cy="1650944"/>
            </a:xfrm>
            <a:prstGeom prst="ellipse">
              <a:avLst/>
            </a:prstGeom>
            <a:solidFill>
              <a:srgbClr val="2855D7"/>
            </a:solidFill>
            <a:ln>
              <a:noFill/>
            </a:ln>
            <a:effectLst>
              <a:outerShdw blurRad="263525" dist="546100" dir="5400000" algn="tl" rotWithShape="0">
                <a:schemeClr val="tx2">
                  <a:lumMod val="40000"/>
                  <a:lumOff val="60000"/>
                  <a:alpha val="50000"/>
                </a:schemeClr>
              </a:outerShdw>
            </a:effectLst>
            <a:scene3d>
              <a:camera prst="orthographicFront">
                <a:rot lat="18534000" lon="853827" rev="20742000"/>
              </a:camera>
              <a:lightRig rig="threePt" dir="t"/>
            </a:scene3d>
            <a:sp3d>
              <a:bevelT w="781050" prst="riblet"/>
              <a:bevelB w="6985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371480" y="4051520"/>
              <a:ext cx="1082348" cy="523220"/>
            </a:xfrm>
            <a:prstGeom prst="rect">
              <a:avLst/>
            </a:prstGeom>
            <a:noFill/>
          </p:spPr>
          <p:txBody>
            <a:bodyPr wrap="none" rtlCol="0">
              <a:spAutoFit/>
            </a:bodyPr>
            <a:lstStyle/>
            <a:p>
              <a:pPr algn="ctr"/>
              <a:r>
                <a:rPr kumimoji="1" lang="ja-JP" altLang="en-US" sz="1400" dirty="0" smtClean="0"/>
                <a:t>外部専門医</a:t>
              </a:r>
              <a:endParaRPr kumimoji="1" lang="en-US" altLang="ja-JP" sz="1400" dirty="0" smtClean="0"/>
            </a:p>
            <a:p>
              <a:pPr algn="ctr"/>
              <a:r>
                <a:rPr lang="ja-JP" altLang="en-US" sz="1400" dirty="0" smtClean="0"/>
                <a:t>による</a:t>
              </a:r>
              <a:r>
                <a:rPr kumimoji="1" lang="ja-JP" altLang="en-US" sz="1400" dirty="0" smtClean="0"/>
                <a:t>評価</a:t>
              </a:r>
              <a:endParaRPr kumimoji="1" lang="ja-JP" altLang="en-US" sz="1400" dirty="0"/>
            </a:p>
          </p:txBody>
        </p:sp>
        <p:sp>
          <p:nvSpPr>
            <p:cNvPr id="44" name="テキスト ボックス 43"/>
            <p:cNvSpPr txBox="1"/>
            <p:nvPr/>
          </p:nvSpPr>
          <p:spPr>
            <a:xfrm>
              <a:off x="6948264" y="4986271"/>
              <a:ext cx="1646905" cy="400110"/>
            </a:xfrm>
            <a:prstGeom prst="rect">
              <a:avLst/>
            </a:prstGeom>
            <a:noFill/>
          </p:spPr>
          <p:txBody>
            <a:bodyPr wrap="none" rtlCol="0">
              <a:spAutoFit/>
            </a:bodyPr>
            <a:lstStyle/>
            <a:p>
              <a:r>
                <a:rPr kumimoji="1" lang="ja-JP" altLang="en-US" sz="1000" dirty="0" smtClean="0"/>
                <a:t>・医療者としての第三者</a:t>
              </a:r>
              <a:endParaRPr kumimoji="1" lang="en-US" altLang="ja-JP" sz="1000" dirty="0" smtClean="0"/>
            </a:p>
            <a:p>
              <a:r>
                <a:rPr lang="ja-JP" altLang="en-US" sz="1000" dirty="0" smtClean="0"/>
                <a:t>・該当領域の専門医で構成</a:t>
              </a:r>
              <a:endParaRPr kumimoji="1" lang="ja-JP" altLang="en-US" sz="1000" dirty="0"/>
            </a:p>
          </p:txBody>
        </p:sp>
      </p:grpSp>
      <p:sp>
        <p:nvSpPr>
          <p:cNvPr id="45" name="テキスト ボックス 44"/>
          <p:cNvSpPr txBox="1"/>
          <p:nvPr/>
        </p:nvSpPr>
        <p:spPr>
          <a:xfrm rot="19201564">
            <a:off x="3402857" y="2930373"/>
            <a:ext cx="1648571" cy="615553"/>
          </a:xfrm>
          <a:prstGeom prst="rect">
            <a:avLst/>
          </a:prstGeom>
          <a:noFill/>
        </p:spPr>
        <p:txBody>
          <a:bodyPr wrap="none" rtlCol="0">
            <a:spAutoFit/>
          </a:bodyPr>
          <a:lstStyle/>
          <a:p>
            <a:r>
              <a:rPr kumimoji="1" lang="ja-JP" altLang="en-US" sz="2000" b="1" i="1" dirty="0" smtClean="0"/>
              <a:t>中立・公正性</a:t>
            </a:r>
            <a:endParaRPr kumimoji="1" lang="en-US" altLang="ja-JP" sz="2000" b="1" i="1" dirty="0" smtClean="0"/>
          </a:p>
          <a:p>
            <a:pPr>
              <a:lnSpc>
                <a:spcPct val="120000"/>
              </a:lnSpc>
            </a:pPr>
            <a:r>
              <a:rPr lang="ja-JP" altLang="en-US" sz="1200" i="1" dirty="0" smtClean="0"/>
              <a:t>　　</a:t>
            </a:r>
            <a:r>
              <a:rPr kumimoji="1" lang="ja-JP" altLang="en-US" sz="1200" i="1" dirty="0" smtClean="0"/>
              <a:t>客観的視点</a:t>
            </a:r>
            <a:endParaRPr kumimoji="1" lang="ja-JP" altLang="en-US" sz="1200" i="1" dirty="0"/>
          </a:p>
        </p:txBody>
      </p:sp>
    </p:spTree>
    <p:extLst>
      <p:ext uri="{BB962C8B-B14F-4D97-AF65-F5344CB8AC3E}">
        <p14:creationId xmlns:p14="http://schemas.microsoft.com/office/powerpoint/2010/main" val="2549933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矢印コネクタ 1"/>
          <p:cNvCxnSpPr>
            <a:stCxn id="4" idx="3"/>
          </p:cNvCxnSpPr>
          <p:nvPr/>
        </p:nvCxnSpPr>
        <p:spPr>
          <a:xfrm flipV="1">
            <a:off x="5386652" y="4430058"/>
            <a:ext cx="2686326" cy="2167890"/>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3" name="直線矢印コネクタ 2"/>
          <p:cNvCxnSpPr/>
          <p:nvPr/>
        </p:nvCxnSpPr>
        <p:spPr>
          <a:xfrm flipV="1">
            <a:off x="8062408" y="1985235"/>
            <a:ext cx="0" cy="2429168"/>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sp>
        <p:nvSpPr>
          <p:cNvPr id="4" name="フリーフォーム 3"/>
          <p:cNvSpPr/>
          <p:nvPr/>
        </p:nvSpPr>
        <p:spPr>
          <a:xfrm>
            <a:off x="1985995" y="3527199"/>
            <a:ext cx="6079963" cy="3070749"/>
          </a:xfrm>
          <a:custGeom>
            <a:avLst/>
            <a:gdLst>
              <a:gd name="connsiteX0" fmla="*/ 0 w 6141978"/>
              <a:gd name="connsiteY0" fmla="*/ 2134178 h 3050314"/>
              <a:gd name="connsiteX1" fmla="*/ 2706634 w 6141978"/>
              <a:gd name="connsiteY1" fmla="*/ 0 h 3050314"/>
              <a:gd name="connsiteX2" fmla="*/ 6141978 w 6141978"/>
              <a:gd name="connsiteY2" fmla="*/ 895314 h 3050314"/>
              <a:gd name="connsiteX3" fmla="*/ 3435343 w 6141978"/>
              <a:gd name="connsiteY3" fmla="*/ 3050314 h 3050314"/>
              <a:gd name="connsiteX4" fmla="*/ 0 w 6141978"/>
              <a:gd name="connsiteY4" fmla="*/ 2134178 h 30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1978" h="3050314">
                <a:moveTo>
                  <a:pt x="0" y="2134178"/>
                </a:moveTo>
                <a:lnTo>
                  <a:pt x="2706634" y="0"/>
                </a:lnTo>
                <a:lnTo>
                  <a:pt x="6141978" y="895314"/>
                </a:lnTo>
                <a:lnTo>
                  <a:pt x="3435343" y="3050314"/>
                </a:lnTo>
                <a:lnTo>
                  <a:pt x="0" y="2134178"/>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V="1">
            <a:off x="1879186" y="3288546"/>
            <a:ext cx="0" cy="2429168"/>
          </a:xfrm>
          <a:prstGeom prst="straightConnector1">
            <a:avLst/>
          </a:prstGeom>
          <a:ln w="66675"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a:endCxn id="4" idx="3"/>
          </p:cNvCxnSpPr>
          <p:nvPr/>
        </p:nvCxnSpPr>
        <p:spPr>
          <a:xfrm>
            <a:off x="1864464" y="5695247"/>
            <a:ext cx="3522188" cy="902701"/>
          </a:xfrm>
          <a:prstGeom prst="straightConnector1">
            <a:avLst/>
          </a:prstGeom>
          <a:ln w="66675"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flipV="1">
            <a:off x="1872208" y="3529526"/>
            <a:ext cx="2748795" cy="2173466"/>
          </a:xfrm>
          <a:prstGeom prst="straightConnector1">
            <a:avLst/>
          </a:prstGeom>
          <a:ln w="66675" cmpd="sng">
            <a:solidFill>
              <a:schemeClr val="tx1">
                <a:lumMod val="50000"/>
                <a:lumOff val="50000"/>
              </a:schemeClr>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4621003" y="3529526"/>
            <a:ext cx="3451975" cy="894957"/>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4608512" y="1100358"/>
            <a:ext cx="3451975" cy="894957"/>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1872208" y="1100358"/>
            <a:ext cx="2748795" cy="2173466"/>
          </a:xfrm>
          <a:prstGeom prst="straightConnector1">
            <a:avLst/>
          </a:prstGeom>
          <a:ln w="6350" cmpd="sng">
            <a:solidFill>
              <a:schemeClr val="tx1">
                <a:lumMod val="65000"/>
                <a:lumOff val="35000"/>
              </a:schemeClr>
            </a:solidFill>
            <a:prstDash val="lgDash"/>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V="1">
            <a:off x="4621003" y="1100358"/>
            <a:ext cx="0" cy="2429168"/>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H="1">
            <a:off x="1133425" y="5765540"/>
            <a:ext cx="648072" cy="504056"/>
          </a:xfrm>
          <a:prstGeom prst="straightConnector1">
            <a:avLst/>
          </a:prstGeom>
          <a:ln>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flipV="1">
            <a:off x="1008112" y="5486140"/>
            <a:ext cx="771803" cy="197978"/>
          </a:xfrm>
          <a:prstGeom prst="straightConnector1">
            <a:avLst/>
          </a:prstGeom>
          <a:ln>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H="1">
            <a:off x="1846455" y="5809562"/>
            <a:ext cx="7040" cy="437638"/>
          </a:xfrm>
          <a:prstGeom prst="straightConnector1">
            <a:avLst/>
          </a:prstGeom>
          <a:ln>
            <a:solidFill>
              <a:schemeClr val="tx1">
                <a:lumMod val="50000"/>
                <a:lumOff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15" name="図形グループ 7"/>
          <p:cNvGrpSpPr/>
          <p:nvPr/>
        </p:nvGrpSpPr>
        <p:grpSpPr>
          <a:xfrm>
            <a:off x="144016" y="5167080"/>
            <a:ext cx="6834642" cy="1510287"/>
            <a:chOff x="179512" y="5157192"/>
            <a:chExt cx="6834642" cy="1510287"/>
          </a:xfrm>
        </p:grpSpPr>
        <p:sp>
          <p:nvSpPr>
            <p:cNvPr id="16" name="テキスト ボックス 15"/>
            <p:cNvSpPr txBox="1"/>
            <p:nvPr/>
          </p:nvSpPr>
          <p:spPr>
            <a:xfrm rot="690571">
              <a:off x="5444494" y="6021148"/>
              <a:ext cx="1569660" cy="646331"/>
            </a:xfrm>
            <a:prstGeom prst="rect">
              <a:avLst/>
            </a:prstGeom>
            <a:noFill/>
          </p:spPr>
          <p:txBody>
            <a:bodyPr wrap="none" rtlCol="0">
              <a:spAutoFit/>
            </a:bodyPr>
            <a:lstStyle/>
            <a:p>
              <a:pPr algn="ctr"/>
              <a:r>
                <a:rPr kumimoji="1" lang="ja-JP" altLang="en-US" sz="2400" dirty="0" smtClean="0"/>
                <a:t>専門性</a:t>
              </a:r>
              <a:endParaRPr kumimoji="1" lang="en-US" altLang="ja-JP" sz="2400" dirty="0" smtClean="0"/>
            </a:p>
            <a:p>
              <a:pPr algn="ctr"/>
              <a:r>
                <a:rPr kumimoji="1" lang="ja-JP" altLang="en-US" sz="1200" dirty="0" smtClean="0"/>
                <a:t>高度専門医療の視点</a:t>
              </a:r>
              <a:endParaRPr kumimoji="1" lang="ja-JP" altLang="en-US" sz="1200" dirty="0"/>
            </a:p>
          </p:txBody>
        </p:sp>
        <p:sp>
          <p:nvSpPr>
            <p:cNvPr id="17" name="テキスト ボックス 16"/>
            <p:cNvSpPr txBox="1"/>
            <p:nvPr/>
          </p:nvSpPr>
          <p:spPr>
            <a:xfrm>
              <a:off x="179512" y="5157192"/>
              <a:ext cx="1261884" cy="276999"/>
            </a:xfrm>
            <a:prstGeom prst="rect">
              <a:avLst/>
            </a:prstGeom>
            <a:noFill/>
          </p:spPr>
          <p:txBody>
            <a:bodyPr wrap="none" rtlCol="0">
              <a:spAutoFit/>
            </a:bodyPr>
            <a:lstStyle/>
            <a:p>
              <a:r>
                <a:rPr kumimoji="1" lang="ja-JP" altLang="en-US" sz="1200" dirty="0" smtClean="0">
                  <a:solidFill>
                    <a:srgbClr val="000000"/>
                  </a:solidFill>
                </a:rPr>
                <a:t>一般医療の視点</a:t>
              </a:r>
              <a:endParaRPr kumimoji="1" lang="ja-JP" altLang="en-US" sz="1200" dirty="0">
                <a:solidFill>
                  <a:srgbClr val="000000"/>
                </a:solidFill>
              </a:endParaRPr>
            </a:p>
          </p:txBody>
        </p:sp>
      </p:grpSp>
      <p:grpSp>
        <p:nvGrpSpPr>
          <p:cNvPr id="18" name="図形グループ 6"/>
          <p:cNvGrpSpPr/>
          <p:nvPr/>
        </p:nvGrpSpPr>
        <p:grpSpPr>
          <a:xfrm>
            <a:off x="1311064" y="2493492"/>
            <a:ext cx="1185734" cy="4061419"/>
            <a:chOff x="1346560" y="2483604"/>
            <a:chExt cx="1185734" cy="4061419"/>
          </a:xfrm>
        </p:grpSpPr>
        <p:sp>
          <p:nvSpPr>
            <p:cNvPr id="19" name="テキスト ボックス 18"/>
            <p:cNvSpPr txBox="1"/>
            <p:nvPr/>
          </p:nvSpPr>
          <p:spPr>
            <a:xfrm>
              <a:off x="1346560" y="2483604"/>
              <a:ext cx="1107996" cy="677108"/>
            </a:xfrm>
            <a:prstGeom prst="rect">
              <a:avLst/>
            </a:prstGeom>
            <a:noFill/>
          </p:spPr>
          <p:txBody>
            <a:bodyPr wrap="none" rtlCol="0">
              <a:spAutoFit/>
            </a:bodyPr>
            <a:lstStyle/>
            <a:p>
              <a:r>
                <a:rPr kumimoji="1" lang="ja-JP" altLang="en-US" sz="2400" dirty="0" smtClean="0"/>
                <a:t>透明性</a:t>
              </a:r>
              <a:endParaRPr kumimoji="1" lang="en-US" altLang="ja-JP" sz="2400" dirty="0" smtClean="0"/>
            </a:p>
            <a:p>
              <a:pPr>
                <a:lnSpc>
                  <a:spcPct val="120000"/>
                </a:lnSpc>
              </a:pPr>
              <a:r>
                <a:rPr kumimoji="1" lang="ja-JP" altLang="en-US" sz="1200" dirty="0" smtClean="0"/>
                <a:t>社会的</a:t>
              </a:r>
              <a:r>
                <a:rPr lang="ja-JP" altLang="en-US" sz="1200" dirty="0" smtClean="0"/>
                <a:t>視点</a:t>
              </a:r>
              <a:endParaRPr kumimoji="1" lang="ja-JP" altLang="en-US" sz="1200" dirty="0"/>
            </a:p>
          </p:txBody>
        </p:sp>
        <p:sp>
          <p:nvSpPr>
            <p:cNvPr id="20" name="テキスト ボックス 19"/>
            <p:cNvSpPr txBox="1"/>
            <p:nvPr/>
          </p:nvSpPr>
          <p:spPr>
            <a:xfrm>
              <a:off x="1424298" y="6268024"/>
              <a:ext cx="1107996" cy="276999"/>
            </a:xfrm>
            <a:prstGeom prst="rect">
              <a:avLst/>
            </a:prstGeom>
            <a:noFill/>
          </p:spPr>
          <p:txBody>
            <a:bodyPr wrap="none" rtlCol="0">
              <a:spAutoFit/>
            </a:bodyPr>
            <a:lstStyle/>
            <a:p>
              <a:r>
                <a:rPr kumimoji="1" lang="ja-JP" altLang="en-US" sz="1200" dirty="0" smtClean="0"/>
                <a:t>医療者の視点</a:t>
              </a:r>
              <a:endParaRPr kumimoji="1" lang="ja-JP" altLang="en-US" sz="1200" dirty="0"/>
            </a:p>
          </p:txBody>
        </p:sp>
      </p:grpSp>
      <p:sp>
        <p:nvSpPr>
          <p:cNvPr id="21" name="テキスト ボックス 20"/>
          <p:cNvSpPr txBox="1"/>
          <p:nvPr/>
        </p:nvSpPr>
        <p:spPr>
          <a:xfrm>
            <a:off x="505797" y="6175192"/>
            <a:ext cx="646331" cy="276999"/>
          </a:xfrm>
          <a:prstGeom prst="rect">
            <a:avLst/>
          </a:prstGeom>
          <a:noFill/>
        </p:spPr>
        <p:txBody>
          <a:bodyPr wrap="none" rtlCol="0">
            <a:spAutoFit/>
          </a:bodyPr>
          <a:lstStyle/>
          <a:p>
            <a:r>
              <a:rPr kumimoji="1" lang="ja-JP" altLang="en-US" sz="1200" dirty="0" smtClean="0"/>
              <a:t>主観的</a:t>
            </a:r>
            <a:endParaRPr kumimoji="1" lang="ja-JP" altLang="en-US" sz="1200" dirty="0"/>
          </a:p>
        </p:txBody>
      </p:sp>
      <p:sp>
        <p:nvSpPr>
          <p:cNvPr id="27" name="テキスト ボックス 26"/>
          <p:cNvSpPr txBox="1"/>
          <p:nvPr/>
        </p:nvSpPr>
        <p:spPr>
          <a:xfrm rot="19201564">
            <a:off x="3402857" y="2930373"/>
            <a:ext cx="1648571" cy="615553"/>
          </a:xfrm>
          <a:prstGeom prst="rect">
            <a:avLst/>
          </a:prstGeom>
          <a:noFill/>
        </p:spPr>
        <p:txBody>
          <a:bodyPr wrap="none" rtlCol="0">
            <a:spAutoFit/>
          </a:bodyPr>
          <a:lstStyle/>
          <a:p>
            <a:r>
              <a:rPr kumimoji="1" lang="ja-JP" altLang="en-US" sz="2000" b="1" i="1" dirty="0" smtClean="0"/>
              <a:t>中立・公正性</a:t>
            </a:r>
            <a:endParaRPr kumimoji="1" lang="en-US" altLang="ja-JP" sz="2000" b="1" i="1" dirty="0" smtClean="0"/>
          </a:p>
          <a:p>
            <a:pPr>
              <a:lnSpc>
                <a:spcPct val="120000"/>
              </a:lnSpc>
            </a:pPr>
            <a:r>
              <a:rPr lang="ja-JP" altLang="en-US" sz="1200" i="1" dirty="0" smtClean="0"/>
              <a:t>　　</a:t>
            </a:r>
            <a:r>
              <a:rPr kumimoji="1" lang="ja-JP" altLang="en-US" sz="1200" i="1" dirty="0" smtClean="0"/>
              <a:t>客観的視点</a:t>
            </a:r>
            <a:endParaRPr kumimoji="1" lang="ja-JP" altLang="en-US" sz="1200" i="1" dirty="0"/>
          </a:p>
        </p:txBody>
      </p:sp>
      <p:grpSp>
        <p:nvGrpSpPr>
          <p:cNvPr id="28" name="図形グループ 27"/>
          <p:cNvGrpSpPr/>
          <p:nvPr/>
        </p:nvGrpSpPr>
        <p:grpSpPr>
          <a:xfrm rot="6366968">
            <a:off x="4805407" y="3376198"/>
            <a:ext cx="2020908" cy="390754"/>
            <a:chOff x="842738" y="876868"/>
            <a:chExt cx="2020908" cy="390754"/>
          </a:xfrm>
        </p:grpSpPr>
        <p:sp>
          <p:nvSpPr>
            <p:cNvPr id="29" name="山形 28"/>
            <p:cNvSpPr/>
            <p:nvPr/>
          </p:nvSpPr>
          <p:spPr>
            <a:xfrm>
              <a:off x="842738"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0" name="山形 29"/>
            <p:cNvSpPr/>
            <p:nvPr/>
          </p:nvSpPr>
          <p:spPr>
            <a:xfrm>
              <a:off x="1230884"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1" name="山形 30"/>
            <p:cNvSpPr/>
            <p:nvPr/>
          </p:nvSpPr>
          <p:spPr>
            <a:xfrm>
              <a:off x="1619029"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2" name="山形 31"/>
            <p:cNvSpPr/>
            <p:nvPr/>
          </p:nvSpPr>
          <p:spPr>
            <a:xfrm>
              <a:off x="2007175"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3" name="山形 32"/>
            <p:cNvSpPr/>
            <p:nvPr/>
          </p:nvSpPr>
          <p:spPr>
            <a:xfrm>
              <a:off x="2395320" y="876868"/>
              <a:ext cx="468326" cy="390754"/>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grpSp>
      <p:sp>
        <p:nvSpPr>
          <p:cNvPr id="35" name="円/楕円 34"/>
          <p:cNvSpPr/>
          <p:nvPr/>
        </p:nvSpPr>
        <p:spPr>
          <a:xfrm>
            <a:off x="5642055" y="1358430"/>
            <a:ext cx="1341819" cy="1150658"/>
          </a:xfrm>
          <a:prstGeom prst="ellipse">
            <a:avLst/>
          </a:prstGeom>
          <a:solidFill>
            <a:srgbClr val="33FF33">
              <a:alpha val="68000"/>
            </a:srgbClr>
          </a:solidFill>
          <a:ln>
            <a:noFill/>
          </a:ln>
          <a:effectLst>
            <a:outerShdw blurRad="371475" dist="25400" dir="6480000" sx="98000" sy="98000" algn="tl" rotWithShape="0">
              <a:schemeClr val="tx2">
                <a:lumMod val="40000"/>
                <a:lumOff val="60000"/>
                <a:alpha val="92000"/>
              </a:schemeClr>
            </a:outerShdw>
          </a:effectLst>
          <a:scene3d>
            <a:camera prst="orthographicFront">
              <a:rot lat="18534000" lon="853827" rev="20742000"/>
            </a:camera>
            <a:lightRig rig="threePt" dir="t"/>
          </a:scene3d>
          <a:sp3d>
            <a:bevelT w="781050" prst="riblet"/>
            <a:bevelB w="9525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724160" y="1791151"/>
            <a:ext cx="1210588" cy="338554"/>
          </a:xfrm>
          <a:prstGeom prst="rect">
            <a:avLst/>
          </a:prstGeom>
          <a:noFill/>
        </p:spPr>
        <p:txBody>
          <a:bodyPr wrap="none" rtlCol="0">
            <a:spAutoFit/>
          </a:bodyPr>
          <a:lstStyle/>
          <a:p>
            <a:r>
              <a:rPr kumimoji="1" lang="ja-JP" altLang="en-US" sz="1600" dirty="0" smtClean="0"/>
              <a:t>第三者機関</a:t>
            </a:r>
            <a:endParaRPr kumimoji="1" lang="ja-JP" altLang="en-US" sz="1600" dirty="0"/>
          </a:p>
        </p:txBody>
      </p:sp>
      <p:cxnSp>
        <p:nvCxnSpPr>
          <p:cNvPr id="40" name="直線矢印コネクタ 39"/>
          <p:cNvCxnSpPr/>
          <p:nvPr/>
        </p:nvCxnSpPr>
        <p:spPr>
          <a:xfrm>
            <a:off x="1872208" y="3273824"/>
            <a:ext cx="3451975" cy="894957"/>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4900232" y="3335885"/>
            <a:ext cx="800219" cy="461665"/>
          </a:xfrm>
          <a:prstGeom prst="rect">
            <a:avLst/>
          </a:prstGeom>
          <a:ln/>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sz="2400" b="1" dirty="0" smtClean="0">
                <a:solidFill>
                  <a:srgbClr val="FF0000"/>
                </a:solidFill>
              </a:rPr>
              <a:t>助言</a:t>
            </a:r>
            <a:endParaRPr kumimoji="1" lang="ja-JP" altLang="en-US" sz="2400" b="1" dirty="0">
              <a:solidFill>
                <a:srgbClr val="FF0000"/>
              </a:solidFill>
            </a:endParaRPr>
          </a:p>
        </p:txBody>
      </p:sp>
      <p:sp>
        <p:nvSpPr>
          <p:cNvPr id="45" name="テキスト ボックス 44"/>
          <p:cNvSpPr txBox="1"/>
          <p:nvPr/>
        </p:nvSpPr>
        <p:spPr>
          <a:xfrm>
            <a:off x="3212371" y="397830"/>
            <a:ext cx="262123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kumimoji="1" lang="ja-JP" altLang="en-US" sz="2000" dirty="0" smtClean="0"/>
              <a:t>新・医療事故調査制度</a:t>
            </a:r>
            <a:endParaRPr kumimoji="1" lang="en-US" altLang="ja-JP" sz="2000" dirty="0" smtClean="0"/>
          </a:p>
          <a:p>
            <a:pPr algn="ctr"/>
            <a:r>
              <a:rPr lang="ja-JP" altLang="en-US" sz="1600" dirty="0" smtClean="0"/>
              <a:t>支援法人</a:t>
            </a:r>
            <a:r>
              <a:rPr lang="en-US" altLang="ja-JP" sz="1600" dirty="0" smtClean="0"/>
              <a:t>･</a:t>
            </a:r>
            <a:r>
              <a:rPr lang="ja-JP" altLang="en-US" sz="1600" dirty="0" smtClean="0"/>
              <a:t>組織の</a:t>
            </a:r>
            <a:r>
              <a:rPr kumimoji="1" lang="en-US" altLang="ja-JP" sz="1600" dirty="0" smtClean="0"/>
              <a:t> </a:t>
            </a:r>
            <a:r>
              <a:rPr kumimoji="1" lang="ja-JP" altLang="en-US" sz="1600" dirty="0" smtClean="0"/>
              <a:t>問題点</a:t>
            </a:r>
            <a:r>
              <a:rPr kumimoji="1" lang="en-US" altLang="ja-JP" sz="1600" dirty="0" smtClean="0"/>
              <a:t> </a:t>
            </a:r>
            <a:endParaRPr kumimoji="1" lang="ja-JP" altLang="en-US" sz="1600" dirty="0"/>
          </a:p>
        </p:txBody>
      </p:sp>
      <p:sp>
        <p:nvSpPr>
          <p:cNvPr id="48" name="円/楕円 47"/>
          <p:cNvSpPr/>
          <p:nvPr/>
        </p:nvSpPr>
        <p:spPr>
          <a:xfrm>
            <a:off x="6031426" y="3656340"/>
            <a:ext cx="1691008" cy="1617486"/>
          </a:xfrm>
          <a:prstGeom prst="ellipse">
            <a:avLst/>
          </a:prstGeom>
          <a:solidFill>
            <a:srgbClr val="2751D3">
              <a:alpha val="69000"/>
            </a:srgbClr>
          </a:solidFill>
          <a:ln>
            <a:noFill/>
          </a:ln>
          <a:effectLst>
            <a:outerShdw blurRad="209550" dist="165100" dir="5400000" algn="tl" rotWithShape="0">
              <a:schemeClr val="tx2">
                <a:lumMod val="40000"/>
                <a:lumOff val="60000"/>
                <a:alpha val="83000"/>
              </a:schemeClr>
            </a:outerShdw>
          </a:effectLst>
          <a:scene3d>
            <a:camera prst="orthographicFront">
              <a:rot lat="18534000" lon="853827" rev="20742000"/>
            </a:camera>
            <a:lightRig rig="threePt" dir="t"/>
          </a:scene3d>
          <a:sp3d>
            <a:bevelT w="781050" prst="riblet"/>
            <a:bevelB w="6985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384282" y="4179753"/>
            <a:ext cx="1107996" cy="369332"/>
          </a:xfrm>
          <a:prstGeom prst="rect">
            <a:avLst/>
          </a:prstGeom>
          <a:solidFill>
            <a:schemeClr val="accent1">
              <a:lumMod val="20000"/>
              <a:lumOff val="80000"/>
            </a:schemeClr>
          </a:solidFill>
          <a:ln w="28575" cmpd="sng">
            <a:solidFill>
              <a:srgbClr val="0000FF"/>
            </a:solidFill>
          </a:ln>
        </p:spPr>
        <p:txBody>
          <a:bodyPr wrap="none" rtlCol="0">
            <a:spAutoFit/>
          </a:bodyPr>
          <a:lstStyle/>
          <a:p>
            <a:pPr algn="ctr"/>
            <a:r>
              <a:rPr kumimoji="1" lang="ja-JP" altLang="en-US" dirty="0" smtClean="0"/>
              <a:t>評価支援</a:t>
            </a:r>
            <a:endParaRPr kumimoji="1" lang="en-US" altLang="ja-JP" dirty="0" smtClean="0"/>
          </a:p>
        </p:txBody>
      </p:sp>
      <p:sp>
        <p:nvSpPr>
          <p:cNvPr id="50" name="フリーフォーム 49"/>
          <p:cNvSpPr/>
          <p:nvPr/>
        </p:nvSpPr>
        <p:spPr>
          <a:xfrm>
            <a:off x="2839284" y="5077887"/>
            <a:ext cx="2825872" cy="1375732"/>
          </a:xfrm>
          <a:custGeom>
            <a:avLst/>
            <a:gdLst>
              <a:gd name="connsiteX0" fmla="*/ 102877 w 2825872"/>
              <a:gd name="connsiteY0" fmla="*/ 274091 h 1375732"/>
              <a:gd name="connsiteX1" fmla="*/ 322169 w 2825872"/>
              <a:gd name="connsiteY1" fmla="*/ 137045 h 1375732"/>
              <a:gd name="connsiteX2" fmla="*/ 523186 w 2825872"/>
              <a:gd name="connsiteY2" fmla="*/ 63954 h 1375732"/>
              <a:gd name="connsiteX3" fmla="*/ 870398 w 2825872"/>
              <a:gd name="connsiteY3" fmla="*/ 0 h 1375732"/>
              <a:gd name="connsiteX4" fmla="*/ 1144512 w 2825872"/>
              <a:gd name="connsiteY4" fmla="*/ 0 h 1375732"/>
              <a:gd name="connsiteX5" fmla="*/ 1327255 w 2825872"/>
              <a:gd name="connsiteY5" fmla="*/ 63954 h 1375732"/>
              <a:gd name="connsiteX6" fmla="*/ 1455175 w 2825872"/>
              <a:gd name="connsiteY6" fmla="*/ 91364 h 1375732"/>
              <a:gd name="connsiteX7" fmla="*/ 1665330 w 2825872"/>
              <a:gd name="connsiteY7" fmla="*/ 54818 h 1375732"/>
              <a:gd name="connsiteX8" fmla="*/ 1893758 w 2825872"/>
              <a:gd name="connsiteY8" fmla="*/ 18272 h 1375732"/>
              <a:gd name="connsiteX9" fmla="*/ 2067364 w 2825872"/>
              <a:gd name="connsiteY9" fmla="*/ 27409 h 1375732"/>
              <a:gd name="connsiteX10" fmla="*/ 2231833 w 2825872"/>
              <a:gd name="connsiteY10" fmla="*/ 54818 h 1375732"/>
              <a:gd name="connsiteX11" fmla="*/ 2432850 w 2825872"/>
              <a:gd name="connsiteY11" fmla="*/ 127909 h 1375732"/>
              <a:gd name="connsiteX12" fmla="*/ 2615593 w 2825872"/>
              <a:gd name="connsiteY12" fmla="*/ 228409 h 1375732"/>
              <a:gd name="connsiteX13" fmla="*/ 2780061 w 2825872"/>
              <a:gd name="connsiteY13" fmla="*/ 420273 h 1375732"/>
              <a:gd name="connsiteX14" fmla="*/ 2825747 w 2825872"/>
              <a:gd name="connsiteY14" fmla="*/ 621274 h 1375732"/>
              <a:gd name="connsiteX15" fmla="*/ 2770924 w 2825872"/>
              <a:gd name="connsiteY15" fmla="*/ 877093 h 1375732"/>
              <a:gd name="connsiteX16" fmla="*/ 2688690 w 2825872"/>
              <a:gd name="connsiteY16" fmla="*/ 1014139 h 1375732"/>
              <a:gd name="connsiteX17" fmla="*/ 2615593 w 2825872"/>
              <a:gd name="connsiteY17" fmla="*/ 1096366 h 1375732"/>
              <a:gd name="connsiteX18" fmla="*/ 2451124 w 2825872"/>
              <a:gd name="connsiteY18" fmla="*/ 1215139 h 1375732"/>
              <a:gd name="connsiteX19" fmla="*/ 2186147 w 2825872"/>
              <a:gd name="connsiteY19" fmla="*/ 1315639 h 1375732"/>
              <a:gd name="connsiteX20" fmla="*/ 1921170 w 2825872"/>
              <a:gd name="connsiteY20" fmla="*/ 1370458 h 1375732"/>
              <a:gd name="connsiteX21" fmla="*/ 1747564 w 2825872"/>
              <a:gd name="connsiteY21" fmla="*/ 1370458 h 1375732"/>
              <a:gd name="connsiteX22" fmla="*/ 1464312 w 2825872"/>
              <a:gd name="connsiteY22" fmla="*/ 1343048 h 1375732"/>
              <a:gd name="connsiteX23" fmla="*/ 1281569 w 2825872"/>
              <a:gd name="connsiteY23" fmla="*/ 1279094 h 1375732"/>
              <a:gd name="connsiteX24" fmla="*/ 1144512 w 2825872"/>
              <a:gd name="connsiteY24" fmla="*/ 1206003 h 1375732"/>
              <a:gd name="connsiteX25" fmla="*/ 1016592 w 2825872"/>
              <a:gd name="connsiteY25" fmla="*/ 1196866 h 1375732"/>
              <a:gd name="connsiteX26" fmla="*/ 925221 w 2825872"/>
              <a:gd name="connsiteY26" fmla="*/ 1215139 h 1375732"/>
              <a:gd name="connsiteX27" fmla="*/ 742478 w 2825872"/>
              <a:gd name="connsiteY27" fmla="*/ 1224275 h 1375732"/>
              <a:gd name="connsiteX28" fmla="*/ 523186 w 2825872"/>
              <a:gd name="connsiteY28" fmla="*/ 1178594 h 1375732"/>
              <a:gd name="connsiteX29" fmla="*/ 459226 w 2825872"/>
              <a:gd name="connsiteY29" fmla="*/ 1151184 h 1375732"/>
              <a:gd name="connsiteX30" fmla="*/ 258209 w 2825872"/>
              <a:gd name="connsiteY30" fmla="*/ 1068957 h 1375732"/>
              <a:gd name="connsiteX31" fmla="*/ 75466 w 2825872"/>
              <a:gd name="connsiteY31" fmla="*/ 931911 h 1375732"/>
              <a:gd name="connsiteX32" fmla="*/ 11506 w 2825872"/>
              <a:gd name="connsiteY32" fmla="*/ 676092 h 1375732"/>
              <a:gd name="connsiteX33" fmla="*/ 2369 w 2825872"/>
              <a:gd name="connsiteY33" fmla="*/ 557319 h 1375732"/>
              <a:gd name="connsiteX34" fmla="*/ 38917 w 2825872"/>
              <a:gd name="connsiteY34" fmla="*/ 347182 h 1375732"/>
              <a:gd name="connsiteX35" fmla="*/ 102877 w 2825872"/>
              <a:gd name="connsiteY35" fmla="*/ 274091 h 137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25872" h="1375732">
                <a:moveTo>
                  <a:pt x="102877" y="274091"/>
                </a:moveTo>
                <a:cubicBezTo>
                  <a:pt x="150086" y="239068"/>
                  <a:pt x="252118" y="172068"/>
                  <a:pt x="322169" y="137045"/>
                </a:cubicBezTo>
                <a:cubicBezTo>
                  <a:pt x="392221" y="102022"/>
                  <a:pt x="431815" y="86795"/>
                  <a:pt x="523186" y="63954"/>
                </a:cubicBezTo>
                <a:cubicBezTo>
                  <a:pt x="614557" y="41113"/>
                  <a:pt x="766844" y="10659"/>
                  <a:pt x="870398" y="0"/>
                </a:cubicBezTo>
                <a:cubicBezTo>
                  <a:pt x="973952" y="-10659"/>
                  <a:pt x="1068369" y="-10659"/>
                  <a:pt x="1144512" y="0"/>
                </a:cubicBezTo>
                <a:cubicBezTo>
                  <a:pt x="1220655" y="10659"/>
                  <a:pt x="1275478" y="48727"/>
                  <a:pt x="1327255" y="63954"/>
                </a:cubicBezTo>
                <a:cubicBezTo>
                  <a:pt x="1379032" y="79181"/>
                  <a:pt x="1398829" y="92887"/>
                  <a:pt x="1455175" y="91364"/>
                </a:cubicBezTo>
                <a:cubicBezTo>
                  <a:pt x="1511521" y="89841"/>
                  <a:pt x="1665330" y="54818"/>
                  <a:pt x="1665330" y="54818"/>
                </a:cubicBezTo>
                <a:cubicBezTo>
                  <a:pt x="1738427" y="42636"/>
                  <a:pt x="1826752" y="22840"/>
                  <a:pt x="1893758" y="18272"/>
                </a:cubicBezTo>
                <a:cubicBezTo>
                  <a:pt x="1960764" y="13704"/>
                  <a:pt x="2011018" y="21318"/>
                  <a:pt x="2067364" y="27409"/>
                </a:cubicBezTo>
                <a:cubicBezTo>
                  <a:pt x="2123710" y="33500"/>
                  <a:pt x="2170919" y="38068"/>
                  <a:pt x="2231833" y="54818"/>
                </a:cubicBezTo>
                <a:cubicBezTo>
                  <a:pt x="2292747" y="71568"/>
                  <a:pt x="2368890" y="98977"/>
                  <a:pt x="2432850" y="127909"/>
                </a:cubicBezTo>
                <a:cubicBezTo>
                  <a:pt x="2496810" y="156841"/>
                  <a:pt x="2557725" y="179682"/>
                  <a:pt x="2615593" y="228409"/>
                </a:cubicBezTo>
                <a:cubicBezTo>
                  <a:pt x="2673461" y="277136"/>
                  <a:pt x="2745035" y="354796"/>
                  <a:pt x="2780061" y="420273"/>
                </a:cubicBezTo>
                <a:cubicBezTo>
                  <a:pt x="2815087" y="485750"/>
                  <a:pt x="2827270" y="545137"/>
                  <a:pt x="2825747" y="621274"/>
                </a:cubicBezTo>
                <a:cubicBezTo>
                  <a:pt x="2824224" y="697411"/>
                  <a:pt x="2793767" y="811616"/>
                  <a:pt x="2770924" y="877093"/>
                </a:cubicBezTo>
                <a:cubicBezTo>
                  <a:pt x="2748081" y="942571"/>
                  <a:pt x="2714578" y="977594"/>
                  <a:pt x="2688690" y="1014139"/>
                </a:cubicBezTo>
                <a:cubicBezTo>
                  <a:pt x="2662802" y="1050684"/>
                  <a:pt x="2655187" y="1062866"/>
                  <a:pt x="2615593" y="1096366"/>
                </a:cubicBezTo>
                <a:cubicBezTo>
                  <a:pt x="2575999" y="1129866"/>
                  <a:pt x="2522698" y="1178593"/>
                  <a:pt x="2451124" y="1215139"/>
                </a:cubicBezTo>
                <a:cubicBezTo>
                  <a:pt x="2379550" y="1251685"/>
                  <a:pt x="2274473" y="1289753"/>
                  <a:pt x="2186147" y="1315639"/>
                </a:cubicBezTo>
                <a:cubicBezTo>
                  <a:pt x="2097821" y="1341525"/>
                  <a:pt x="1994267" y="1361322"/>
                  <a:pt x="1921170" y="1370458"/>
                </a:cubicBezTo>
                <a:cubicBezTo>
                  <a:pt x="1848073" y="1379594"/>
                  <a:pt x="1823707" y="1375026"/>
                  <a:pt x="1747564" y="1370458"/>
                </a:cubicBezTo>
                <a:cubicBezTo>
                  <a:pt x="1671421" y="1365890"/>
                  <a:pt x="1541978" y="1358275"/>
                  <a:pt x="1464312" y="1343048"/>
                </a:cubicBezTo>
                <a:cubicBezTo>
                  <a:pt x="1386646" y="1327821"/>
                  <a:pt x="1334869" y="1301935"/>
                  <a:pt x="1281569" y="1279094"/>
                </a:cubicBezTo>
                <a:cubicBezTo>
                  <a:pt x="1228269" y="1256253"/>
                  <a:pt x="1188675" y="1219708"/>
                  <a:pt x="1144512" y="1206003"/>
                </a:cubicBezTo>
                <a:cubicBezTo>
                  <a:pt x="1100349" y="1192298"/>
                  <a:pt x="1053140" y="1195343"/>
                  <a:pt x="1016592" y="1196866"/>
                </a:cubicBezTo>
                <a:cubicBezTo>
                  <a:pt x="980044" y="1198389"/>
                  <a:pt x="970907" y="1210571"/>
                  <a:pt x="925221" y="1215139"/>
                </a:cubicBezTo>
                <a:cubicBezTo>
                  <a:pt x="879535" y="1219707"/>
                  <a:pt x="809484" y="1230366"/>
                  <a:pt x="742478" y="1224275"/>
                </a:cubicBezTo>
                <a:cubicBezTo>
                  <a:pt x="675472" y="1218184"/>
                  <a:pt x="570395" y="1190776"/>
                  <a:pt x="523186" y="1178594"/>
                </a:cubicBezTo>
                <a:cubicBezTo>
                  <a:pt x="475977" y="1166412"/>
                  <a:pt x="459226" y="1151184"/>
                  <a:pt x="459226" y="1151184"/>
                </a:cubicBezTo>
                <a:cubicBezTo>
                  <a:pt x="415063" y="1132911"/>
                  <a:pt x="322169" y="1105502"/>
                  <a:pt x="258209" y="1068957"/>
                </a:cubicBezTo>
                <a:cubicBezTo>
                  <a:pt x="194249" y="1032412"/>
                  <a:pt x="116583" y="997388"/>
                  <a:pt x="75466" y="931911"/>
                </a:cubicBezTo>
                <a:cubicBezTo>
                  <a:pt x="34349" y="866434"/>
                  <a:pt x="23689" y="738524"/>
                  <a:pt x="11506" y="676092"/>
                </a:cubicBezTo>
                <a:cubicBezTo>
                  <a:pt x="-677" y="613660"/>
                  <a:pt x="-2200" y="612137"/>
                  <a:pt x="2369" y="557319"/>
                </a:cubicBezTo>
                <a:cubicBezTo>
                  <a:pt x="6937" y="502501"/>
                  <a:pt x="17597" y="400477"/>
                  <a:pt x="38917" y="347182"/>
                </a:cubicBezTo>
                <a:cubicBezTo>
                  <a:pt x="60237" y="293887"/>
                  <a:pt x="55668" y="309114"/>
                  <a:pt x="102877" y="274091"/>
                </a:cubicBezTo>
                <a:close/>
              </a:path>
            </a:pathLst>
          </a:cu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910224" y="5380579"/>
            <a:ext cx="902811"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800" b="1" dirty="0" smtClean="0">
                <a:solidFill>
                  <a:srgbClr val="FF0000"/>
                </a:solidFill>
              </a:rPr>
              <a:t>支援</a:t>
            </a:r>
            <a:endParaRPr kumimoji="1" lang="ja-JP" altLang="en-US" sz="2800" b="1" dirty="0">
              <a:solidFill>
                <a:srgbClr val="FF0000"/>
              </a:solidFill>
            </a:endParaRPr>
          </a:p>
        </p:txBody>
      </p:sp>
      <p:sp>
        <p:nvSpPr>
          <p:cNvPr id="23" name="円/楕円 22"/>
          <p:cNvSpPr/>
          <p:nvPr/>
        </p:nvSpPr>
        <p:spPr>
          <a:xfrm>
            <a:off x="3805894" y="4859651"/>
            <a:ext cx="1691008" cy="1617486"/>
          </a:xfrm>
          <a:prstGeom prst="ellipse">
            <a:avLst/>
          </a:prstGeom>
          <a:solidFill>
            <a:srgbClr val="7CCAC2">
              <a:alpha val="86000"/>
            </a:srgbClr>
          </a:solidFill>
          <a:ln>
            <a:noFill/>
          </a:ln>
          <a:effectLst>
            <a:outerShdw blurRad="209550" dist="165100" dir="5400000" algn="tl" rotWithShape="0">
              <a:schemeClr val="tx2">
                <a:lumMod val="40000"/>
                <a:lumOff val="60000"/>
                <a:alpha val="83000"/>
              </a:schemeClr>
            </a:outerShdw>
          </a:effectLst>
          <a:scene3d>
            <a:camera prst="orthographicFront">
              <a:rot lat="18534000" lon="853827" rev="20742000"/>
            </a:camera>
            <a:lightRig rig="threePt" dir="t"/>
          </a:scene3d>
          <a:sp3d>
            <a:bevelT w="781050" prst="riblet"/>
            <a:bevelB w="6985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162872" y="4509064"/>
            <a:ext cx="1492716" cy="276999"/>
          </a:xfrm>
          <a:prstGeom prst="rect">
            <a:avLst/>
          </a:prstGeom>
          <a:noFill/>
        </p:spPr>
        <p:txBody>
          <a:bodyPr wrap="none" rtlCol="0">
            <a:spAutoFit/>
          </a:bodyPr>
          <a:lstStyle/>
          <a:p>
            <a:r>
              <a:rPr lang="ja-JP" altLang="en-US" sz="1200" dirty="0"/>
              <a:t>・外部の医療</a:t>
            </a:r>
            <a:r>
              <a:rPr lang="ja-JP" altLang="en-US" sz="1200" dirty="0" smtClean="0"/>
              <a:t>専門家</a:t>
            </a:r>
            <a:endParaRPr lang="en-US" altLang="ja-JP" sz="1200" dirty="0"/>
          </a:p>
        </p:txBody>
      </p:sp>
      <p:sp>
        <p:nvSpPr>
          <p:cNvPr id="51" name="フリーフォーム 50"/>
          <p:cNvSpPr/>
          <p:nvPr/>
        </p:nvSpPr>
        <p:spPr>
          <a:xfrm>
            <a:off x="2740811" y="3893137"/>
            <a:ext cx="5120206" cy="2441186"/>
          </a:xfrm>
          <a:custGeom>
            <a:avLst/>
            <a:gdLst>
              <a:gd name="connsiteX0" fmla="*/ 333 w 5120206"/>
              <a:gd name="connsiteY0" fmla="*/ 1778615 h 2441186"/>
              <a:gd name="connsiteX1" fmla="*/ 55156 w 5120206"/>
              <a:gd name="connsiteY1" fmla="*/ 1595887 h 2441186"/>
              <a:gd name="connsiteX2" fmla="*/ 210488 w 5120206"/>
              <a:gd name="connsiteY2" fmla="*/ 1404023 h 2441186"/>
              <a:gd name="connsiteX3" fmla="*/ 566836 w 5120206"/>
              <a:gd name="connsiteY3" fmla="*/ 1221295 h 2441186"/>
              <a:gd name="connsiteX4" fmla="*/ 959734 w 5120206"/>
              <a:gd name="connsiteY4" fmla="*/ 1129931 h 2441186"/>
              <a:gd name="connsiteX5" fmla="*/ 1370905 w 5120206"/>
              <a:gd name="connsiteY5" fmla="*/ 1129931 h 2441186"/>
              <a:gd name="connsiteX6" fmla="*/ 1690705 w 5120206"/>
              <a:gd name="connsiteY6" fmla="*/ 1120795 h 2441186"/>
              <a:gd name="connsiteX7" fmla="*/ 2074466 w 5120206"/>
              <a:gd name="connsiteY7" fmla="*/ 1102522 h 2441186"/>
              <a:gd name="connsiteX8" fmla="*/ 2449089 w 5120206"/>
              <a:gd name="connsiteY8" fmla="*/ 1038568 h 2441186"/>
              <a:gd name="connsiteX9" fmla="*/ 2732340 w 5120206"/>
              <a:gd name="connsiteY9" fmla="*/ 910658 h 2441186"/>
              <a:gd name="connsiteX10" fmla="*/ 2787163 w 5120206"/>
              <a:gd name="connsiteY10" fmla="*/ 874113 h 2441186"/>
              <a:gd name="connsiteX11" fmla="*/ 3052140 w 5120206"/>
              <a:gd name="connsiteY11" fmla="*/ 718794 h 2441186"/>
              <a:gd name="connsiteX12" fmla="*/ 3180060 w 5120206"/>
              <a:gd name="connsiteY12" fmla="*/ 590885 h 2441186"/>
              <a:gd name="connsiteX13" fmla="*/ 3253158 w 5120206"/>
              <a:gd name="connsiteY13" fmla="*/ 435566 h 2441186"/>
              <a:gd name="connsiteX14" fmla="*/ 3317118 w 5120206"/>
              <a:gd name="connsiteY14" fmla="*/ 335066 h 2441186"/>
              <a:gd name="connsiteX15" fmla="*/ 3426763 w 5120206"/>
              <a:gd name="connsiteY15" fmla="*/ 225429 h 2441186"/>
              <a:gd name="connsiteX16" fmla="*/ 3554683 w 5120206"/>
              <a:gd name="connsiteY16" fmla="*/ 152338 h 2441186"/>
              <a:gd name="connsiteX17" fmla="*/ 3773975 w 5120206"/>
              <a:gd name="connsiteY17" fmla="*/ 79247 h 2441186"/>
              <a:gd name="connsiteX18" fmla="*/ 4057226 w 5120206"/>
              <a:gd name="connsiteY18" fmla="*/ 6156 h 2441186"/>
              <a:gd name="connsiteX19" fmla="*/ 4267381 w 5120206"/>
              <a:gd name="connsiteY19" fmla="*/ 6156 h 2441186"/>
              <a:gd name="connsiteX20" fmla="*/ 4367889 w 5120206"/>
              <a:gd name="connsiteY20" fmla="*/ 24429 h 2441186"/>
              <a:gd name="connsiteX21" fmla="*/ 4596318 w 5120206"/>
              <a:gd name="connsiteY21" fmla="*/ 79247 h 2441186"/>
              <a:gd name="connsiteX22" fmla="*/ 4751650 w 5120206"/>
              <a:gd name="connsiteY22" fmla="*/ 134065 h 2441186"/>
              <a:gd name="connsiteX23" fmla="*/ 4943530 w 5120206"/>
              <a:gd name="connsiteY23" fmla="*/ 234566 h 2441186"/>
              <a:gd name="connsiteX24" fmla="*/ 5062313 w 5120206"/>
              <a:gd name="connsiteY24" fmla="*/ 362475 h 2441186"/>
              <a:gd name="connsiteX25" fmla="*/ 5098861 w 5120206"/>
              <a:gd name="connsiteY25" fmla="*/ 554339 h 2441186"/>
              <a:gd name="connsiteX26" fmla="*/ 5117136 w 5120206"/>
              <a:gd name="connsiteY26" fmla="*/ 746203 h 2441186"/>
              <a:gd name="connsiteX27" fmla="*/ 5034901 w 5120206"/>
              <a:gd name="connsiteY27" fmla="*/ 992886 h 2441186"/>
              <a:gd name="connsiteX28" fmla="*/ 4906981 w 5120206"/>
              <a:gd name="connsiteY28" fmla="*/ 1129931 h 2441186"/>
              <a:gd name="connsiteX29" fmla="*/ 4833884 w 5120206"/>
              <a:gd name="connsiteY29" fmla="*/ 1175613 h 2441186"/>
              <a:gd name="connsiteX30" fmla="*/ 4715101 w 5120206"/>
              <a:gd name="connsiteY30" fmla="*/ 1248704 h 2441186"/>
              <a:gd name="connsiteX31" fmla="*/ 4413575 w 5120206"/>
              <a:gd name="connsiteY31" fmla="*/ 1340068 h 2441186"/>
              <a:gd name="connsiteX32" fmla="*/ 4029815 w 5120206"/>
              <a:gd name="connsiteY32" fmla="*/ 1394887 h 2441186"/>
              <a:gd name="connsiteX33" fmla="*/ 3618643 w 5120206"/>
              <a:gd name="connsiteY33" fmla="*/ 1367477 h 2441186"/>
              <a:gd name="connsiteX34" fmla="*/ 3225746 w 5120206"/>
              <a:gd name="connsiteY34" fmla="*/ 1385750 h 2441186"/>
              <a:gd name="connsiteX35" fmla="*/ 3043003 w 5120206"/>
              <a:gd name="connsiteY35" fmla="*/ 1394887 h 2441186"/>
              <a:gd name="connsiteX36" fmla="*/ 2860260 w 5120206"/>
              <a:gd name="connsiteY36" fmla="*/ 1449705 h 2441186"/>
              <a:gd name="connsiteX37" fmla="*/ 2586146 w 5120206"/>
              <a:gd name="connsiteY37" fmla="*/ 1586751 h 2441186"/>
              <a:gd name="connsiteX38" fmla="*/ 2394266 w 5120206"/>
              <a:gd name="connsiteY38" fmla="*/ 1705524 h 2441186"/>
              <a:gd name="connsiteX39" fmla="*/ 2184111 w 5120206"/>
              <a:gd name="connsiteY39" fmla="*/ 1815160 h 2441186"/>
              <a:gd name="connsiteX40" fmla="*/ 1937408 w 5120206"/>
              <a:gd name="connsiteY40" fmla="*/ 1952206 h 2441186"/>
              <a:gd name="connsiteX41" fmla="*/ 1772940 w 5120206"/>
              <a:gd name="connsiteY41" fmla="*/ 2061843 h 2441186"/>
              <a:gd name="connsiteX42" fmla="*/ 1672431 w 5120206"/>
              <a:gd name="connsiteY42" fmla="*/ 2162343 h 2441186"/>
              <a:gd name="connsiteX43" fmla="*/ 1544511 w 5120206"/>
              <a:gd name="connsiteY43" fmla="*/ 2235434 h 2441186"/>
              <a:gd name="connsiteX44" fmla="*/ 1434865 w 5120206"/>
              <a:gd name="connsiteY44" fmla="*/ 2299389 h 2441186"/>
              <a:gd name="connsiteX45" fmla="*/ 1361768 w 5120206"/>
              <a:gd name="connsiteY45" fmla="*/ 2317662 h 2441186"/>
              <a:gd name="connsiteX46" fmla="*/ 1224711 w 5120206"/>
              <a:gd name="connsiteY46" fmla="*/ 2363344 h 2441186"/>
              <a:gd name="connsiteX47" fmla="*/ 950596 w 5120206"/>
              <a:gd name="connsiteY47" fmla="*/ 2436435 h 2441186"/>
              <a:gd name="connsiteX48" fmla="*/ 685619 w 5120206"/>
              <a:gd name="connsiteY48" fmla="*/ 2427298 h 2441186"/>
              <a:gd name="connsiteX49" fmla="*/ 502876 w 5120206"/>
              <a:gd name="connsiteY49" fmla="*/ 2372480 h 2441186"/>
              <a:gd name="connsiteX50" fmla="*/ 283585 w 5120206"/>
              <a:gd name="connsiteY50" fmla="*/ 2253707 h 2441186"/>
              <a:gd name="connsiteX51" fmla="*/ 119116 w 5120206"/>
              <a:gd name="connsiteY51" fmla="*/ 2134934 h 2441186"/>
              <a:gd name="connsiteX52" fmla="*/ 36882 w 5120206"/>
              <a:gd name="connsiteY52" fmla="*/ 1943070 h 2441186"/>
              <a:gd name="connsiteX53" fmla="*/ 333 w 5120206"/>
              <a:gd name="connsiteY53" fmla="*/ 1778615 h 2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20206" h="2441186">
                <a:moveTo>
                  <a:pt x="333" y="1778615"/>
                </a:moveTo>
                <a:cubicBezTo>
                  <a:pt x="3379" y="1720751"/>
                  <a:pt x="20130" y="1658319"/>
                  <a:pt x="55156" y="1595887"/>
                </a:cubicBezTo>
                <a:cubicBezTo>
                  <a:pt x="90182" y="1533455"/>
                  <a:pt x="125208" y="1466455"/>
                  <a:pt x="210488" y="1404023"/>
                </a:cubicBezTo>
                <a:cubicBezTo>
                  <a:pt x="295768" y="1341591"/>
                  <a:pt x="441962" y="1266977"/>
                  <a:pt x="566836" y="1221295"/>
                </a:cubicBezTo>
                <a:cubicBezTo>
                  <a:pt x="691710" y="1175613"/>
                  <a:pt x="825723" y="1145158"/>
                  <a:pt x="959734" y="1129931"/>
                </a:cubicBezTo>
                <a:cubicBezTo>
                  <a:pt x="1093745" y="1114704"/>
                  <a:pt x="1249077" y="1131454"/>
                  <a:pt x="1370905" y="1129931"/>
                </a:cubicBezTo>
                <a:cubicBezTo>
                  <a:pt x="1492733" y="1128408"/>
                  <a:pt x="1690705" y="1120795"/>
                  <a:pt x="1690705" y="1120795"/>
                </a:cubicBezTo>
                <a:cubicBezTo>
                  <a:pt x="1807965" y="1116227"/>
                  <a:pt x="1948069" y="1116226"/>
                  <a:pt x="2074466" y="1102522"/>
                </a:cubicBezTo>
                <a:cubicBezTo>
                  <a:pt x="2200863" y="1088818"/>
                  <a:pt x="2339443" y="1070545"/>
                  <a:pt x="2449089" y="1038568"/>
                </a:cubicBezTo>
                <a:cubicBezTo>
                  <a:pt x="2558735" y="1006591"/>
                  <a:pt x="2675995" y="938067"/>
                  <a:pt x="2732340" y="910658"/>
                </a:cubicBezTo>
                <a:cubicBezTo>
                  <a:pt x="2788685" y="883249"/>
                  <a:pt x="2733863" y="906090"/>
                  <a:pt x="2787163" y="874113"/>
                </a:cubicBezTo>
                <a:cubicBezTo>
                  <a:pt x="2840463" y="842136"/>
                  <a:pt x="2986657" y="765999"/>
                  <a:pt x="3052140" y="718794"/>
                </a:cubicBezTo>
                <a:cubicBezTo>
                  <a:pt x="3117623" y="671589"/>
                  <a:pt x="3146557" y="638090"/>
                  <a:pt x="3180060" y="590885"/>
                </a:cubicBezTo>
                <a:cubicBezTo>
                  <a:pt x="3213563" y="543680"/>
                  <a:pt x="3230315" y="478202"/>
                  <a:pt x="3253158" y="435566"/>
                </a:cubicBezTo>
                <a:cubicBezTo>
                  <a:pt x="3276001" y="392930"/>
                  <a:pt x="3288184" y="370089"/>
                  <a:pt x="3317118" y="335066"/>
                </a:cubicBezTo>
                <a:cubicBezTo>
                  <a:pt x="3346052" y="300043"/>
                  <a:pt x="3387169" y="255884"/>
                  <a:pt x="3426763" y="225429"/>
                </a:cubicBezTo>
                <a:cubicBezTo>
                  <a:pt x="3466357" y="194974"/>
                  <a:pt x="3496814" y="176702"/>
                  <a:pt x="3554683" y="152338"/>
                </a:cubicBezTo>
                <a:cubicBezTo>
                  <a:pt x="3612552" y="127974"/>
                  <a:pt x="3690218" y="103611"/>
                  <a:pt x="3773975" y="79247"/>
                </a:cubicBezTo>
                <a:cubicBezTo>
                  <a:pt x="3857732" y="54883"/>
                  <a:pt x="3974992" y="18338"/>
                  <a:pt x="4057226" y="6156"/>
                </a:cubicBezTo>
                <a:cubicBezTo>
                  <a:pt x="4139460" y="-6026"/>
                  <a:pt x="4215604" y="3111"/>
                  <a:pt x="4267381" y="6156"/>
                </a:cubicBezTo>
                <a:cubicBezTo>
                  <a:pt x="4319158" y="9201"/>
                  <a:pt x="4313066" y="12247"/>
                  <a:pt x="4367889" y="24429"/>
                </a:cubicBezTo>
                <a:cubicBezTo>
                  <a:pt x="4422712" y="36611"/>
                  <a:pt x="4532358" y="60974"/>
                  <a:pt x="4596318" y="79247"/>
                </a:cubicBezTo>
                <a:cubicBezTo>
                  <a:pt x="4660278" y="97520"/>
                  <a:pt x="4693781" y="108179"/>
                  <a:pt x="4751650" y="134065"/>
                </a:cubicBezTo>
                <a:cubicBezTo>
                  <a:pt x="4809519" y="159951"/>
                  <a:pt x="4891753" y="196498"/>
                  <a:pt x="4943530" y="234566"/>
                </a:cubicBezTo>
                <a:cubicBezTo>
                  <a:pt x="4995307" y="272634"/>
                  <a:pt x="5036425" y="309180"/>
                  <a:pt x="5062313" y="362475"/>
                </a:cubicBezTo>
                <a:cubicBezTo>
                  <a:pt x="5088201" y="415770"/>
                  <a:pt x="5089724" y="490384"/>
                  <a:pt x="5098861" y="554339"/>
                </a:cubicBezTo>
                <a:cubicBezTo>
                  <a:pt x="5107998" y="618294"/>
                  <a:pt x="5127796" y="673112"/>
                  <a:pt x="5117136" y="746203"/>
                </a:cubicBezTo>
                <a:cubicBezTo>
                  <a:pt x="5106476" y="819294"/>
                  <a:pt x="5069927" y="928931"/>
                  <a:pt x="5034901" y="992886"/>
                </a:cubicBezTo>
                <a:cubicBezTo>
                  <a:pt x="4999875" y="1056841"/>
                  <a:pt x="4940484" y="1099476"/>
                  <a:pt x="4906981" y="1129931"/>
                </a:cubicBezTo>
                <a:cubicBezTo>
                  <a:pt x="4873478" y="1160386"/>
                  <a:pt x="4833884" y="1175613"/>
                  <a:pt x="4833884" y="1175613"/>
                </a:cubicBezTo>
                <a:cubicBezTo>
                  <a:pt x="4801904" y="1195409"/>
                  <a:pt x="4785152" y="1221295"/>
                  <a:pt x="4715101" y="1248704"/>
                </a:cubicBezTo>
                <a:cubicBezTo>
                  <a:pt x="4645050" y="1276113"/>
                  <a:pt x="4527789" y="1315704"/>
                  <a:pt x="4413575" y="1340068"/>
                </a:cubicBezTo>
                <a:cubicBezTo>
                  <a:pt x="4299361" y="1364432"/>
                  <a:pt x="4162304" y="1390319"/>
                  <a:pt x="4029815" y="1394887"/>
                </a:cubicBezTo>
                <a:cubicBezTo>
                  <a:pt x="3897326" y="1399455"/>
                  <a:pt x="3752654" y="1369000"/>
                  <a:pt x="3618643" y="1367477"/>
                </a:cubicBezTo>
                <a:cubicBezTo>
                  <a:pt x="3484632" y="1365954"/>
                  <a:pt x="3225746" y="1385750"/>
                  <a:pt x="3225746" y="1385750"/>
                </a:cubicBezTo>
                <a:cubicBezTo>
                  <a:pt x="3129806" y="1390318"/>
                  <a:pt x="3103917" y="1384228"/>
                  <a:pt x="3043003" y="1394887"/>
                </a:cubicBezTo>
                <a:cubicBezTo>
                  <a:pt x="2982089" y="1405546"/>
                  <a:pt x="2936403" y="1417728"/>
                  <a:pt x="2860260" y="1449705"/>
                </a:cubicBezTo>
                <a:cubicBezTo>
                  <a:pt x="2784117" y="1481682"/>
                  <a:pt x="2663812" y="1544115"/>
                  <a:pt x="2586146" y="1586751"/>
                </a:cubicBezTo>
                <a:cubicBezTo>
                  <a:pt x="2508480" y="1629387"/>
                  <a:pt x="2461272" y="1667456"/>
                  <a:pt x="2394266" y="1705524"/>
                </a:cubicBezTo>
                <a:cubicBezTo>
                  <a:pt x="2327260" y="1743592"/>
                  <a:pt x="2260254" y="1774046"/>
                  <a:pt x="2184111" y="1815160"/>
                </a:cubicBezTo>
                <a:cubicBezTo>
                  <a:pt x="2107968" y="1856274"/>
                  <a:pt x="2005936" y="1911092"/>
                  <a:pt x="1937408" y="1952206"/>
                </a:cubicBezTo>
                <a:cubicBezTo>
                  <a:pt x="1868880" y="1993320"/>
                  <a:pt x="1817103" y="2026820"/>
                  <a:pt x="1772940" y="2061843"/>
                </a:cubicBezTo>
                <a:cubicBezTo>
                  <a:pt x="1728777" y="2096866"/>
                  <a:pt x="1710502" y="2133411"/>
                  <a:pt x="1672431" y="2162343"/>
                </a:cubicBezTo>
                <a:cubicBezTo>
                  <a:pt x="1634360" y="2191275"/>
                  <a:pt x="1544511" y="2235434"/>
                  <a:pt x="1544511" y="2235434"/>
                </a:cubicBezTo>
                <a:cubicBezTo>
                  <a:pt x="1504917" y="2258275"/>
                  <a:pt x="1465322" y="2285684"/>
                  <a:pt x="1434865" y="2299389"/>
                </a:cubicBezTo>
                <a:cubicBezTo>
                  <a:pt x="1404408" y="2313094"/>
                  <a:pt x="1396794" y="2307003"/>
                  <a:pt x="1361768" y="2317662"/>
                </a:cubicBezTo>
                <a:cubicBezTo>
                  <a:pt x="1326742" y="2328321"/>
                  <a:pt x="1293240" y="2343549"/>
                  <a:pt x="1224711" y="2363344"/>
                </a:cubicBezTo>
                <a:cubicBezTo>
                  <a:pt x="1156182" y="2383139"/>
                  <a:pt x="1040445" y="2425776"/>
                  <a:pt x="950596" y="2436435"/>
                </a:cubicBezTo>
                <a:cubicBezTo>
                  <a:pt x="860747" y="2447094"/>
                  <a:pt x="760239" y="2437957"/>
                  <a:pt x="685619" y="2427298"/>
                </a:cubicBezTo>
                <a:cubicBezTo>
                  <a:pt x="610999" y="2416639"/>
                  <a:pt x="569882" y="2401412"/>
                  <a:pt x="502876" y="2372480"/>
                </a:cubicBezTo>
                <a:cubicBezTo>
                  <a:pt x="435870" y="2343548"/>
                  <a:pt x="347545" y="2293298"/>
                  <a:pt x="283585" y="2253707"/>
                </a:cubicBezTo>
                <a:cubicBezTo>
                  <a:pt x="219625" y="2214116"/>
                  <a:pt x="160233" y="2186707"/>
                  <a:pt x="119116" y="2134934"/>
                </a:cubicBezTo>
                <a:cubicBezTo>
                  <a:pt x="77999" y="2083161"/>
                  <a:pt x="58202" y="1999411"/>
                  <a:pt x="36882" y="1943070"/>
                </a:cubicBezTo>
                <a:cubicBezTo>
                  <a:pt x="15562" y="1886729"/>
                  <a:pt x="-2713" y="1836479"/>
                  <a:pt x="333" y="1778615"/>
                </a:cubicBezTo>
                <a:close/>
              </a:path>
            </a:pathLst>
          </a:custGeom>
          <a:noFill/>
          <a:ln w="3810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480525" y="5452805"/>
            <a:ext cx="1113825" cy="369332"/>
          </a:xfrm>
          <a:prstGeom prst="rect">
            <a:avLst/>
          </a:prstGeom>
          <a:solidFill>
            <a:schemeClr val="accent1">
              <a:lumMod val="20000"/>
              <a:lumOff val="80000"/>
            </a:schemeClr>
          </a:solidFill>
          <a:ln w="28575" cmpd="sng">
            <a:solidFill>
              <a:srgbClr val="FF0000"/>
            </a:solidFill>
          </a:ln>
        </p:spPr>
        <p:txBody>
          <a:bodyPr wrap="square" rtlCol="0">
            <a:spAutoFit/>
          </a:bodyPr>
          <a:lstStyle/>
          <a:p>
            <a:r>
              <a:rPr lang="ja-JP" altLang="en-US" dirty="0" smtClean="0">
                <a:effectLst>
                  <a:outerShdw blurRad="50800" dist="38100" dir="2880000" algn="tl" rotWithShape="0">
                    <a:schemeClr val="bg1">
                      <a:alpha val="81000"/>
                    </a:schemeClr>
                  </a:outerShdw>
                </a:effectLst>
              </a:rPr>
              <a:t>調査</a:t>
            </a:r>
            <a:r>
              <a:rPr kumimoji="1" lang="ja-JP" altLang="en-US" dirty="0" smtClean="0">
                <a:effectLst>
                  <a:outerShdw blurRad="50800" dist="38100" dir="2880000" algn="tl" rotWithShape="0">
                    <a:schemeClr val="bg1">
                      <a:alpha val="81000"/>
                    </a:schemeClr>
                  </a:outerShdw>
                </a:effectLst>
              </a:rPr>
              <a:t>支援</a:t>
            </a:r>
            <a:endParaRPr kumimoji="1" lang="ja-JP" altLang="en-US" dirty="0">
              <a:effectLst>
                <a:outerShdw blurRad="50800" dist="38100" dir="2880000" algn="tl" rotWithShape="0">
                  <a:schemeClr val="bg1">
                    <a:alpha val="81000"/>
                  </a:schemeClr>
                </a:outerShdw>
              </a:effectLst>
            </a:endParaRPr>
          </a:p>
        </p:txBody>
      </p:sp>
      <p:sp>
        <p:nvSpPr>
          <p:cNvPr id="25" name="テキスト ボックス 24"/>
          <p:cNvSpPr txBox="1"/>
          <p:nvPr/>
        </p:nvSpPr>
        <p:spPr>
          <a:xfrm>
            <a:off x="4511787" y="5775712"/>
            <a:ext cx="1031051" cy="276999"/>
          </a:xfrm>
          <a:prstGeom prst="rect">
            <a:avLst/>
          </a:prstGeom>
          <a:noFill/>
        </p:spPr>
        <p:txBody>
          <a:bodyPr wrap="none" rtlCol="0">
            <a:spAutoFit/>
          </a:bodyPr>
          <a:lstStyle/>
          <a:p>
            <a:r>
              <a:rPr lang="ja-JP" altLang="en-US" sz="1200" b="1" dirty="0" smtClean="0">
                <a:effectLst>
                  <a:outerShdw blurRad="25400" dist="25400" dir="2700000" algn="tl" rotWithShape="0">
                    <a:schemeClr val="bg1"/>
                  </a:outerShdw>
                </a:effectLst>
              </a:rPr>
              <a:t>・地域担当委</a:t>
            </a:r>
            <a:endParaRPr lang="en-US" altLang="ja-JP" sz="1200" b="1" dirty="0" smtClean="0">
              <a:effectLst>
                <a:outerShdw blurRad="25400" dist="25400" dir="2700000" algn="tl" rotWithShape="0">
                  <a:schemeClr val="bg1"/>
                </a:outerShdw>
              </a:effectLst>
            </a:endParaRPr>
          </a:p>
        </p:txBody>
      </p:sp>
      <p:cxnSp>
        <p:nvCxnSpPr>
          <p:cNvPr id="42" name="直線矢印コネクタ 41"/>
          <p:cNvCxnSpPr>
            <a:stCxn id="4" idx="3"/>
          </p:cNvCxnSpPr>
          <p:nvPr/>
        </p:nvCxnSpPr>
        <p:spPr>
          <a:xfrm flipH="1" flipV="1">
            <a:off x="5324183" y="4168780"/>
            <a:ext cx="62469" cy="2429168"/>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sp>
        <p:nvSpPr>
          <p:cNvPr id="52" name="テキスト ボックス 51"/>
          <p:cNvSpPr txBox="1"/>
          <p:nvPr/>
        </p:nvSpPr>
        <p:spPr>
          <a:xfrm>
            <a:off x="216011" y="1334690"/>
            <a:ext cx="4310032" cy="10248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dirty="0" smtClean="0"/>
              <a:t>医療機関の自浄努力と</a:t>
            </a:r>
            <a:endParaRPr kumimoji="1" lang="en-US" altLang="ja-JP" dirty="0" smtClean="0"/>
          </a:p>
          <a:p>
            <a:pPr>
              <a:lnSpc>
                <a:spcPct val="120000"/>
              </a:lnSpc>
            </a:pPr>
            <a:r>
              <a:rPr lang="ja-JP" altLang="en-US" dirty="0" smtClean="0"/>
              <a:t>　中立・公正な医療専門家による検証</a:t>
            </a:r>
            <a:endParaRPr lang="en-US" altLang="ja-JP" dirty="0" smtClean="0"/>
          </a:p>
          <a:p>
            <a:pPr>
              <a:lnSpc>
                <a:spcPct val="120000"/>
              </a:lnSpc>
            </a:pPr>
            <a:r>
              <a:rPr lang="ja-JP" altLang="en-US" dirty="0" smtClean="0"/>
              <a:t>　　</a:t>
            </a:r>
            <a:r>
              <a:rPr kumimoji="1" lang="ja-JP" altLang="en-US" dirty="0" smtClean="0"/>
              <a:t>これらを評価するしくみ</a:t>
            </a:r>
            <a:r>
              <a:rPr kumimoji="1" lang="en-US" altLang="ja-JP" dirty="0" smtClean="0"/>
              <a:t>｢</a:t>
            </a:r>
            <a:r>
              <a:rPr kumimoji="1" lang="ja-JP" altLang="en-US" dirty="0" smtClean="0"/>
              <a:t>透明性</a:t>
            </a:r>
            <a:r>
              <a:rPr kumimoji="1" lang="en-US" altLang="ja-JP" dirty="0" smtClean="0"/>
              <a:t>｣</a:t>
            </a:r>
            <a:r>
              <a:rPr kumimoji="1" lang="ja-JP" altLang="en-US" dirty="0" smtClean="0"/>
              <a:t>が必要</a:t>
            </a:r>
            <a:endParaRPr kumimoji="1" lang="ja-JP" altLang="en-US" dirty="0"/>
          </a:p>
        </p:txBody>
      </p:sp>
      <p:sp>
        <p:nvSpPr>
          <p:cNvPr id="53" name="テキスト ボックス 52"/>
          <p:cNvSpPr txBox="1"/>
          <p:nvPr/>
        </p:nvSpPr>
        <p:spPr>
          <a:xfrm>
            <a:off x="6164004" y="2658534"/>
            <a:ext cx="800219" cy="461665"/>
          </a:xfrm>
          <a:prstGeom prst="rect">
            <a:avLst/>
          </a:prstGeom>
          <a:ln w="28575" cmpd="sng">
            <a:solidFill>
              <a:srgbClr val="0080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sz="2400" b="1" dirty="0" smtClean="0">
                <a:solidFill>
                  <a:srgbClr val="000090"/>
                </a:solidFill>
              </a:rPr>
              <a:t>評価</a:t>
            </a:r>
            <a:endParaRPr kumimoji="1" lang="ja-JP" altLang="en-US" sz="2400" b="1" dirty="0">
              <a:solidFill>
                <a:srgbClr val="000090"/>
              </a:solidFill>
            </a:endParaRPr>
          </a:p>
        </p:txBody>
      </p:sp>
      <p:cxnSp>
        <p:nvCxnSpPr>
          <p:cNvPr id="37" name="直線矢印コネクタ 36"/>
          <p:cNvCxnSpPr/>
          <p:nvPr/>
        </p:nvCxnSpPr>
        <p:spPr>
          <a:xfrm flipV="1">
            <a:off x="5324183" y="1995315"/>
            <a:ext cx="2748795" cy="2173466"/>
          </a:xfrm>
          <a:prstGeom prst="straightConnector1">
            <a:avLst/>
          </a:prstGeom>
          <a:ln w="6350" cmpd="sng">
            <a:solidFill>
              <a:schemeClr val="tx1">
                <a:lumMod val="65000"/>
                <a:lumOff val="35000"/>
              </a:schemeClr>
            </a:solidFill>
            <a:prstDash val="lgDash"/>
            <a:tailEnd type="none" w="lg" len="lg"/>
          </a:ln>
        </p:spPr>
        <p:style>
          <a:lnRef idx="2">
            <a:schemeClr val="accent1"/>
          </a:lnRef>
          <a:fillRef idx="0">
            <a:schemeClr val="accent1"/>
          </a:fillRef>
          <a:effectRef idx="1">
            <a:schemeClr val="accent1"/>
          </a:effectRef>
          <a:fontRef idx="minor">
            <a:schemeClr val="tx1"/>
          </a:fontRef>
        </p:style>
      </p:cxnSp>
      <p:sp>
        <p:nvSpPr>
          <p:cNvPr id="22" name="円/楕円 21"/>
          <p:cNvSpPr/>
          <p:nvPr/>
        </p:nvSpPr>
        <p:spPr>
          <a:xfrm>
            <a:off x="2950074" y="4840306"/>
            <a:ext cx="1509938" cy="1444288"/>
          </a:xfrm>
          <a:prstGeom prst="ellipse">
            <a:avLst/>
          </a:prstGeom>
          <a:solidFill>
            <a:srgbClr val="922627">
              <a:alpha val="66000"/>
            </a:srgbClr>
          </a:solidFill>
          <a:ln>
            <a:noFill/>
          </a:ln>
          <a:effectLst>
            <a:outerShdw blurRad="263525" dist="203200" dir="5700000" sx="98000" sy="98000" algn="tl" rotWithShape="0">
              <a:schemeClr val="tx2">
                <a:lumMod val="40000"/>
                <a:lumOff val="60000"/>
                <a:alpha val="90000"/>
              </a:schemeClr>
            </a:outerShdw>
          </a:effectLst>
          <a:scene3d>
            <a:camera prst="orthographicFront">
              <a:rot lat="18534000" lon="853827" rev="20742000"/>
            </a:camera>
            <a:lightRig rig="threePt" dir="t"/>
          </a:scene3d>
          <a:sp3d>
            <a:bevelT w="781050" h="82550" prst="riblet"/>
            <a:bevelB w="9525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252626" y="5596797"/>
            <a:ext cx="1031051" cy="276999"/>
          </a:xfrm>
          <a:prstGeom prst="rect">
            <a:avLst/>
          </a:prstGeom>
          <a:noFill/>
        </p:spPr>
        <p:txBody>
          <a:bodyPr wrap="none" rtlCol="0">
            <a:spAutoFit/>
          </a:bodyPr>
          <a:lstStyle/>
          <a:p>
            <a:r>
              <a:rPr kumimoji="1" lang="ja-JP" altLang="en-US" sz="1200" dirty="0" smtClean="0"/>
              <a:t>・院内担当</a:t>
            </a:r>
            <a:r>
              <a:rPr lang="ja-JP" altLang="en-US" sz="1200" dirty="0" smtClean="0"/>
              <a:t>委</a:t>
            </a:r>
            <a:endParaRPr kumimoji="1" lang="ja-JP" altLang="en-US" sz="1200" dirty="0"/>
          </a:p>
        </p:txBody>
      </p:sp>
      <p:sp>
        <p:nvSpPr>
          <p:cNvPr id="47" name="テキスト ボックス 46"/>
          <p:cNvSpPr txBox="1"/>
          <p:nvPr/>
        </p:nvSpPr>
        <p:spPr>
          <a:xfrm>
            <a:off x="3055534" y="5380770"/>
            <a:ext cx="1261884" cy="307777"/>
          </a:xfrm>
          <a:prstGeom prst="rect">
            <a:avLst/>
          </a:prstGeom>
          <a:noFill/>
        </p:spPr>
        <p:txBody>
          <a:bodyPr wrap="none" rtlCol="0">
            <a:spAutoFit/>
          </a:bodyPr>
          <a:lstStyle/>
          <a:p>
            <a:pPr algn="ctr"/>
            <a:r>
              <a:rPr kumimoji="1" lang="ja-JP" altLang="en-US" sz="1400" dirty="0" smtClean="0"/>
              <a:t>当該医療機関</a:t>
            </a:r>
            <a:endParaRPr kumimoji="1" lang="en-US" altLang="ja-JP" sz="1400" dirty="0" smtClean="0"/>
          </a:p>
        </p:txBody>
      </p:sp>
    </p:spTree>
    <p:extLst>
      <p:ext uri="{BB962C8B-B14F-4D97-AF65-F5344CB8AC3E}">
        <p14:creationId xmlns:p14="http://schemas.microsoft.com/office/powerpoint/2010/main" val="108769611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曲折矢印 144"/>
          <p:cNvSpPr/>
          <p:nvPr/>
        </p:nvSpPr>
        <p:spPr>
          <a:xfrm rot="5400000" flipV="1">
            <a:off x="968044" y="3661492"/>
            <a:ext cx="2324861" cy="2484111"/>
          </a:xfrm>
          <a:prstGeom prst="bentArrow">
            <a:avLst>
              <a:gd name="adj1" fmla="val 5020"/>
              <a:gd name="adj2" fmla="val 15066"/>
              <a:gd name="adj3" fmla="val 0"/>
              <a:gd name="adj4" fmla="val 16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Picture 535" descr="Tailor-mad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3876" y="1485354"/>
            <a:ext cx="1614108" cy="2087662"/>
          </a:xfrm>
          <a:prstGeom prst="rect">
            <a:avLst/>
          </a:prstGeom>
          <a:noFill/>
          <a:ln w="9525">
            <a:noFill/>
            <a:miter lim="800000"/>
            <a:headEnd/>
            <a:tailEnd/>
          </a:ln>
        </p:spPr>
      </p:pic>
      <p:sp>
        <p:nvSpPr>
          <p:cNvPr id="4" name="円/楕円 3"/>
          <p:cNvSpPr/>
          <p:nvPr/>
        </p:nvSpPr>
        <p:spPr>
          <a:xfrm>
            <a:off x="4843833" y="561901"/>
            <a:ext cx="4068371" cy="4488045"/>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531E88"/>
              </a:solidFill>
              <a:latin typeface="ArialMT"/>
              <a:hlinkClick r:id="rId3"/>
            </a:endParaRPr>
          </a:p>
          <a:p>
            <a:pPr algn="ctr"/>
            <a:endParaRPr kumimoji="1" lang="ja-JP" altLang="en-US" dirty="0"/>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712" r="-2473" b="16862"/>
          <a:stretch/>
        </p:blipFill>
        <p:spPr bwMode="auto">
          <a:xfrm>
            <a:off x="7020272" y="2060848"/>
            <a:ext cx="719310" cy="1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Suscept"/>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724128" y="3284984"/>
            <a:ext cx="2463352" cy="1008112"/>
          </a:xfrm>
          <a:prstGeom prst="rect">
            <a:avLst/>
          </a:prstGeom>
          <a:noFill/>
          <a:ln w="9525">
            <a:noFill/>
            <a:miter lim="800000"/>
            <a:headEnd/>
            <a:tailEnd/>
          </a:ln>
        </p:spPr>
      </p:pic>
      <p:pic>
        <p:nvPicPr>
          <p:cNvPr id="7" name="Picture 4" descr="C:\Users\tyoshida\AppData\Local\Microsoft\Windows\Temporary Internet Files\Content.IE5\S5BN37G8\MC90043874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1556792"/>
            <a:ext cx="1080120" cy="15601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42" descr="Tailor-made"/>
          <p:cNvPicPr>
            <a:picLocks noChangeAspect="1" noChangeArrowheads="1"/>
          </p:cNvPicPr>
          <p:nvPr/>
        </p:nvPicPr>
        <p:blipFill>
          <a:blip r:embed="rId7" cstate="print"/>
          <a:srcRect/>
          <a:stretch>
            <a:fillRect/>
          </a:stretch>
        </p:blipFill>
        <p:spPr bwMode="auto">
          <a:xfrm>
            <a:off x="7524328" y="1556792"/>
            <a:ext cx="662015" cy="504056"/>
          </a:xfrm>
          <a:prstGeom prst="rect">
            <a:avLst/>
          </a:prstGeom>
          <a:noFill/>
          <a:ln w="9525">
            <a:noFill/>
            <a:miter lim="800000"/>
            <a:headEnd/>
            <a:tailEnd/>
          </a:ln>
        </p:spPr>
      </p:pic>
      <p:grpSp>
        <p:nvGrpSpPr>
          <p:cNvPr id="9" name="Group 551"/>
          <p:cNvGrpSpPr>
            <a:grpSpLocks/>
          </p:cNvGrpSpPr>
          <p:nvPr/>
        </p:nvGrpSpPr>
        <p:grpSpPr bwMode="auto">
          <a:xfrm>
            <a:off x="6660232" y="4293096"/>
            <a:ext cx="733214" cy="640271"/>
            <a:chOff x="489" y="2664"/>
            <a:chExt cx="710" cy="620"/>
          </a:xfrm>
        </p:grpSpPr>
        <p:sp>
          <p:nvSpPr>
            <p:cNvPr id="10" name="Freeform 552"/>
            <p:cNvSpPr>
              <a:spLocks/>
            </p:cNvSpPr>
            <p:nvPr/>
          </p:nvSpPr>
          <p:spPr bwMode="auto">
            <a:xfrm>
              <a:off x="494" y="2916"/>
              <a:ext cx="525" cy="363"/>
            </a:xfrm>
            <a:custGeom>
              <a:avLst/>
              <a:gdLst>
                <a:gd name="T0" fmla="*/ 287 w 485"/>
                <a:gd name="T1" fmla="*/ 0 h 363"/>
                <a:gd name="T2" fmla="*/ 157 w 485"/>
                <a:gd name="T3" fmla="*/ 121 h 363"/>
                <a:gd name="T4" fmla="*/ 0 w 485"/>
                <a:gd name="T5" fmla="*/ 336 h 363"/>
                <a:gd name="T6" fmla="*/ 22 w 485"/>
                <a:gd name="T7" fmla="*/ 363 h 363"/>
                <a:gd name="T8" fmla="*/ 251 w 485"/>
                <a:gd name="T9" fmla="*/ 220 h 363"/>
                <a:gd name="T10" fmla="*/ 485 w 485"/>
                <a:gd name="T11" fmla="*/ 0 h 363"/>
                <a:gd name="T12" fmla="*/ 287 w 485"/>
                <a:gd name="T13" fmla="*/ 0 h 363"/>
                <a:gd name="T14" fmla="*/ 0 60000 65536"/>
                <a:gd name="T15" fmla="*/ 0 60000 65536"/>
                <a:gd name="T16" fmla="*/ 0 60000 65536"/>
                <a:gd name="T17" fmla="*/ 0 60000 65536"/>
                <a:gd name="T18" fmla="*/ 0 60000 65536"/>
                <a:gd name="T19" fmla="*/ 0 60000 65536"/>
                <a:gd name="T20" fmla="*/ 0 60000 65536"/>
                <a:gd name="T21" fmla="*/ 0 w 485"/>
                <a:gd name="T22" fmla="*/ 0 h 363"/>
                <a:gd name="T23" fmla="*/ 485 w 485"/>
                <a:gd name="T24" fmla="*/ 363 h 3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5" h="363">
                  <a:moveTo>
                    <a:pt x="287" y="0"/>
                  </a:moveTo>
                  <a:lnTo>
                    <a:pt x="157" y="121"/>
                  </a:lnTo>
                  <a:lnTo>
                    <a:pt x="0" y="336"/>
                  </a:lnTo>
                  <a:lnTo>
                    <a:pt x="22" y="363"/>
                  </a:lnTo>
                  <a:lnTo>
                    <a:pt x="251" y="220"/>
                  </a:lnTo>
                  <a:lnTo>
                    <a:pt x="485" y="0"/>
                  </a:lnTo>
                  <a:lnTo>
                    <a:pt x="287" y="0"/>
                  </a:lnTo>
                  <a:close/>
                </a:path>
              </a:pathLst>
            </a:custGeom>
            <a:solidFill>
              <a:srgbClr val="DB2717"/>
            </a:solidFill>
            <a:ln w="9525">
              <a:noFill/>
              <a:round/>
              <a:headEnd/>
              <a:tailEnd/>
            </a:ln>
          </p:spPr>
          <p:txBody>
            <a:bodyPr/>
            <a:lstStyle/>
            <a:p>
              <a:endParaRPr lang="ja-JP" altLang="en-US"/>
            </a:p>
          </p:txBody>
        </p:sp>
        <p:sp>
          <p:nvSpPr>
            <p:cNvPr id="11" name="Freeform 553"/>
            <p:cNvSpPr>
              <a:spLocks/>
            </p:cNvSpPr>
            <p:nvPr/>
          </p:nvSpPr>
          <p:spPr bwMode="auto">
            <a:xfrm>
              <a:off x="489" y="3032"/>
              <a:ext cx="179" cy="225"/>
            </a:xfrm>
            <a:custGeom>
              <a:avLst/>
              <a:gdLst>
                <a:gd name="T0" fmla="*/ 162 w 166"/>
                <a:gd name="T1" fmla="*/ 0 h 225"/>
                <a:gd name="T2" fmla="*/ 166 w 166"/>
                <a:gd name="T3" fmla="*/ 5 h 225"/>
                <a:gd name="T4" fmla="*/ 9 w 166"/>
                <a:gd name="T5" fmla="*/ 225 h 225"/>
                <a:gd name="T6" fmla="*/ 0 w 166"/>
                <a:gd name="T7" fmla="*/ 220 h 225"/>
                <a:gd name="T8" fmla="*/ 162 w 166"/>
                <a:gd name="T9" fmla="*/ 0 h 225"/>
                <a:gd name="T10" fmla="*/ 0 60000 65536"/>
                <a:gd name="T11" fmla="*/ 0 60000 65536"/>
                <a:gd name="T12" fmla="*/ 0 60000 65536"/>
                <a:gd name="T13" fmla="*/ 0 60000 65536"/>
                <a:gd name="T14" fmla="*/ 0 60000 65536"/>
                <a:gd name="T15" fmla="*/ 0 w 166"/>
                <a:gd name="T16" fmla="*/ 0 h 225"/>
                <a:gd name="T17" fmla="*/ 166 w 166"/>
                <a:gd name="T18" fmla="*/ 225 h 225"/>
              </a:gdLst>
              <a:ahLst/>
              <a:cxnLst>
                <a:cxn ang="T10">
                  <a:pos x="T0" y="T1"/>
                </a:cxn>
                <a:cxn ang="T11">
                  <a:pos x="T2" y="T3"/>
                </a:cxn>
                <a:cxn ang="T12">
                  <a:pos x="T4" y="T5"/>
                </a:cxn>
                <a:cxn ang="T13">
                  <a:pos x="T6" y="T7"/>
                </a:cxn>
                <a:cxn ang="T14">
                  <a:pos x="T8" y="T9"/>
                </a:cxn>
              </a:cxnLst>
              <a:rect l="T15" t="T16" r="T17" b="T18"/>
              <a:pathLst>
                <a:path w="166" h="225">
                  <a:moveTo>
                    <a:pt x="162" y="0"/>
                  </a:moveTo>
                  <a:lnTo>
                    <a:pt x="166" y="5"/>
                  </a:lnTo>
                  <a:lnTo>
                    <a:pt x="9" y="225"/>
                  </a:lnTo>
                  <a:lnTo>
                    <a:pt x="0" y="220"/>
                  </a:lnTo>
                  <a:lnTo>
                    <a:pt x="162" y="0"/>
                  </a:lnTo>
                  <a:close/>
                </a:path>
              </a:pathLst>
            </a:custGeom>
            <a:solidFill>
              <a:srgbClr val="000000"/>
            </a:solidFill>
            <a:ln w="9525">
              <a:noFill/>
              <a:round/>
              <a:headEnd/>
              <a:tailEnd/>
            </a:ln>
          </p:spPr>
          <p:txBody>
            <a:bodyPr/>
            <a:lstStyle/>
            <a:p>
              <a:endParaRPr lang="ja-JP" altLang="en-US"/>
            </a:p>
          </p:txBody>
        </p:sp>
        <p:sp>
          <p:nvSpPr>
            <p:cNvPr id="12" name="Freeform 554"/>
            <p:cNvSpPr>
              <a:spLocks/>
            </p:cNvSpPr>
            <p:nvPr/>
          </p:nvSpPr>
          <p:spPr bwMode="auto">
            <a:xfrm>
              <a:off x="518" y="3131"/>
              <a:ext cx="253" cy="153"/>
            </a:xfrm>
            <a:custGeom>
              <a:avLst/>
              <a:gdLst>
                <a:gd name="T0" fmla="*/ 229 w 234"/>
                <a:gd name="T1" fmla="*/ 0 h 153"/>
                <a:gd name="T2" fmla="*/ 234 w 234"/>
                <a:gd name="T3" fmla="*/ 9 h 153"/>
                <a:gd name="T4" fmla="*/ 5 w 234"/>
                <a:gd name="T5" fmla="*/ 153 h 153"/>
                <a:gd name="T6" fmla="*/ 0 w 234"/>
                <a:gd name="T7" fmla="*/ 144 h 153"/>
                <a:gd name="T8" fmla="*/ 229 w 234"/>
                <a:gd name="T9" fmla="*/ 0 h 153"/>
                <a:gd name="T10" fmla="*/ 0 60000 65536"/>
                <a:gd name="T11" fmla="*/ 0 60000 65536"/>
                <a:gd name="T12" fmla="*/ 0 60000 65536"/>
                <a:gd name="T13" fmla="*/ 0 60000 65536"/>
                <a:gd name="T14" fmla="*/ 0 60000 65536"/>
                <a:gd name="T15" fmla="*/ 0 w 234"/>
                <a:gd name="T16" fmla="*/ 0 h 153"/>
                <a:gd name="T17" fmla="*/ 234 w 234"/>
                <a:gd name="T18" fmla="*/ 153 h 153"/>
              </a:gdLst>
              <a:ahLst/>
              <a:cxnLst>
                <a:cxn ang="T10">
                  <a:pos x="T0" y="T1"/>
                </a:cxn>
                <a:cxn ang="T11">
                  <a:pos x="T2" y="T3"/>
                </a:cxn>
                <a:cxn ang="T12">
                  <a:pos x="T4" y="T5"/>
                </a:cxn>
                <a:cxn ang="T13">
                  <a:pos x="T6" y="T7"/>
                </a:cxn>
                <a:cxn ang="T14">
                  <a:pos x="T8" y="T9"/>
                </a:cxn>
              </a:cxnLst>
              <a:rect l="T15" t="T16" r="T17" b="T18"/>
              <a:pathLst>
                <a:path w="234" h="153">
                  <a:moveTo>
                    <a:pt x="229" y="0"/>
                  </a:moveTo>
                  <a:lnTo>
                    <a:pt x="234" y="9"/>
                  </a:lnTo>
                  <a:lnTo>
                    <a:pt x="5" y="153"/>
                  </a:lnTo>
                  <a:lnTo>
                    <a:pt x="0" y="144"/>
                  </a:lnTo>
                  <a:lnTo>
                    <a:pt x="229" y="0"/>
                  </a:lnTo>
                  <a:close/>
                </a:path>
              </a:pathLst>
            </a:custGeom>
            <a:solidFill>
              <a:srgbClr val="000000"/>
            </a:solidFill>
            <a:ln w="9525">
              <a:noFill/>
              <a:round/>
              <a:headEnd/>
              <a:tailEnd/>
            </a:ln>
          </p:spPr>
          <p:txBody>
            <a:bodyPr/>
            <a:lstStyle/>
            <a:p>
              <a:endParaRPr lang="ja-JP" altLang="en-US"/>
            </a:p>
          </p:txBody>
        </p:sp>
        <p:sp>
          <p:nvSpPr>
            <p:cNvPr id="13" name="Freeform 555"/>
            <p:cNvSpPr>
              <a:spLocks/>
            </p:cNvSpPr>
            <p:nvPr/>
          </p:nvSpPr>
          <p:spPr bwMode="auto">
            <a:xfrm>
              <a:off x="494" y="3252"/>
              <a:ext cx="24" cy="27"/>
            </a:xfrm>
            <a:custGeom>
              <a:avLst/>
              <a:gdLst>
                <a:gd name="T0" fmla="*/ 22 w 22"/>
                <a:gd name="T1" fmla="*/ 27 h 27"/>
                <a:gd name="T2" fmla="*/ 13 w 22"/>
                <a:gd name="T3" fmla="*/ 27 h 27"/>
                <a:gd name="T4" fmla="*/ 4 w 22"/>
                <a:gd name="T5" fmla="*/ 18 h 27"/>
                <a:gd name="T6" fmla="*/ 4 w 22"/>
                <a:gd name="T7" fmla="*/ 18 h 27"/>
                <a:gd name="T8" fmla="*/ 0 w 22"/>
                <a:gd name="T9" fmla="*/ 9 h 27"/>
                <a:gd name="T10" fmla="*/ 0 w 22"/>
                <a:gd name="T11" fmla="*/ 0 h 27"/>
                <a:gd name="T12" fmla="*/ 0 w 22"/>
                <a:gd name="T13" fmla="*/ 0 h 27"/>
                <a:gd name="T14" fmla="*/ 13 w 22"/>
                <a:gd name="T15" fmla="*/ 14 h 27"/>
                <a:gd name="T16" fmla="*/ 13 w 22"/>
                <a:gd name="T17" fmla="*/ 14 h 27"/>
                <a:gd name="T18" fmla="*/ 22 w 22"/>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22" y="27"/>
                  </a:moveTo>
                  <a:lnTo>
                    <a:pt x="13" y="27"/>
                  </a:lnTo>
                  <a:lnTo>
                    <a:pt x="4" y="18"/>
                  </a:lnTo>
                  <a:lnTo>
                    <a:pt x="0" y="9"/>
                  </a:lnTo>
                  <a:lnTo>
                    <a:pt x="0" y="0"/>
                  </a:lnTo>
                  <a:lnTo>
                    <a:pt x="13" y="14"/>
                  </a:lnTo>
                  <a:lnTo>
                    <a:pt x="22" y="27"/>
                  </a:lnTo>
                  <a:close/>
                </a:path>
              </a:pathLst>
            </a:custGeom>
            <a:solidFill>
              <a:srgbClr val="DB2717"/>
            </a:solidFill>
            <a:ln w="9525">
              <a:noFill/>
              <a:round/>
              <a:headEnd/>
              <a:tailEnd/>
            </a:ln>
          </p:spPr>
          <p:txBody>
            <a:bodyPr/>
            <a:lstStyle/>
            <a:p>
              <a:endParaRPr lang="ja-JP" altLang="en-US"/>
            </a:p>
          </p:txBody>
        </p:sp>
        <p:sp>
          <p:nvSpPr>
            <p:cNvPr id="14" name="Freeform 556"/>
            <p:cNvSpPr>
              <a:spLocks/>
            </p:cNvSpPr>
            <p:nvPr/>
          </p:nvSpPr>
          <p:spPr bwMode="auto">
            <a:xfrm>
              <a:off x="508" y="3275"/>
              <a:ext cx="15" cy="9"/>
            </a:xfrm>
            <a:custGeom>
              <a:avLst/>
              <a:gdLst>
                <a:gd name="T0" fmla="*/ 14 w 14"/>
                <a:gd name="T1" fmla="*/ 0 h 9"/>
                <a:gd name="T2" fmla="*/ 9 w 14"/>
                <a:gd name="T3" fmla="*/ 9 h 9"/>
                <a:gd name="T4" fmla="*/ 0 w 14"/>
                <a:gd name="T5" fmla="*/ 9 h 9"/>
                <a:gd name="T6" fmla="*/ 0 w 14"/>
                <a:gd name="T7" fmla="*/ 0 h 9"/>
                <a:gd name="T8" fmla="*/ 14 w 14"/>
                <a:gd name="T9" fmla="*/ 0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14" y="0"/>
                  </a:moveTo>
                  <a:lnTo>
                    <a:pt x="9" y="9"/>
                  </a:lnTo>
                  <a:lnTo>
                    <a:pt x="0" y="9"/>
                  </a:lnTo>
                  <a:lnTo>
                    <a:pt x="0" y="0"/>
                  </a:lnTo>
                  <a:lnTo>
                    <a:pt x="14" y="0"/>
                  </a:lnTo>
                  <a:close/>
                </a:path>
              </a:pathLst>
            </a:custGeom>
            <a:solidFill>
              <a:srgbClr val="000000"/>
            </a:solidFill>
            <a:ln w="9525">
              <a:noFill/>
              <a:round/>
              <a:headEnd/>
              <a:tailEnd/>
            </a:ln>
          </p:spPr>
          <p:txBody>
            <a:bodyPr/>
            <a:lstStyle/>
            <a:p>
              <a:endParaRPr lang="ja-JP" altLang="en-US"/>
            </a:p>
          </p:txBody>
        </p:sp>
        <p:sp>
          <p:nvSpPr>
            <p:cNvPr id="15" name="Freeform 557"/>
            <p:cNvSpPr>
              <a:spLocks/>
            </p:cNvSpPr>
            <p:nvPr/>
          </p:nvSpPr>
          <p:spPr bwMode="auto">
            <a:xfrm>
              <a:off x="494" y="3266"/>
              <a:ext cx="20" cy="18"/>
            </a:xfrm>
            <a:custGeom>
              <a:avLst/>
              <a:gdLst>
                <a:gd name="T0" fmla="*/ 13 w 18"/>
                <a:gd name="T1" fmla="*/ 18 h 18"/>
                <a:gd name="T2" fmla="*/ 13 w 18"/>
                <a:gd name="T3" fmla="*/ 18 h 18"/>
                <a:gd name="T4" fmla="*/ 0 w 18"/>
                <a:gd name="T5" fmla="*/ 9 h 18"/>
                <a:gd name="T6" fmla="*/ 9 w 18"/>
                <a:gd name="T7" fmla="*/ 0 h 18"/>
                <a:gd name="T8" fmla="*/ 18 w 18"/>
                <a:gd name="T9" fmla="*/ 9 h 18"/>
                <a:gd name="T10" fmla="*/ 13 w 18"/>
                <a:gd name="T11" fmla="*/ 18 h 18"/>
                <a:gd name="T12" fmla="*/ 13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13" y="18"/>
                  </a:moveTo>
                  <a:lnTo>
                    <a:pt x="13" y="18"/>
                  </a:lnTo>
                  <a:lnTo>
                    <a:pt x="0" y="9"/>
                  </a:lnTo>
                  <a:lnTo>
                    <a:pt x="9" y="0"/>
                  </a:lnTo>
                  <a:lnTo>
                    <a:pt x="18" y="9"/>
                  </a:lnTo>
                  <a:lnTo>
                    <a:pt x="13" y="18"/>
                  </a:lnTo>
                  <a:close/>
                </a:path>
              </a:pathLst>
            </a:custGeom>
            <a:solidFill>
              <a:srgbClr val="000000"/>
            </a:solidFill>
            <a:ln w="9525">
              <a:noFill/>
              <a:round/>
              <a:headEnd/>
              <a:tailEnd/>
            </a:ln>
          </p:spPr>
          <p:txBody>
            <a:bodyPr/>
            <a:lstStyle/>
            <a:p>
              <a:endParaRPr lang="ja-JP" altLang="en-US"/>
            </a:p>
          </p:txBody>
        </p:sp>
        <p:sp>
          <p:nvSpPr>
            <p:cNvPr id="16" name="Freeform 558"/>
            <p:cNvSpPr>
              <a:spLocks/>
            </p:cNvSpPr>
            <p:nvPr/>
          </p:nvSpPr>
          <p:spPr bwMode="auto">
            <a:xfrm>
              <a:off x="489" y="3257"/>
              <a:ext cx="15" cy="18"/>
            </a:xfrm>
            <a:custGeom>
              <a:avLst/>
              <a:gdLst>
                <a:gd name="T0" fmla="*/ 5 w 14"/>
                <a:gd name="T1" fmla="*/ 18 h 18"/>
                <a:gd name="T2" fmla="*/ 5 w 14"/>
                <a:gd name="T3" fmla="*/ 13 h 18"/>
                <a:gd name="T4" fmla="*/ 0 w 14"/>
                <a:gd name="T5" fmla="*/ 4 h 18"/>
                <a:gd name="T6" fmla="*/ 9 w 14"/>
                <a:gd name="T7" fmla="*/ 0 h 18"/>
                <a:gd name="T8" fmla="*/ 14 w 14"/>
                <a:gd name="T9" fmla="*/ 13 h 18"/>
                <a:gd name="T10" fmla="*/ 5 w 14"/>
                <a:gd name="T11" fmla="*/ 18 h 18"/>
                <a:gd name="T12" fmla="*/ 5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18"/>
                  </a:moveTo>
                  <a:lnTo>
                    <a:pt x="5" y="13"/>
                  </a:lnTo>
                  <a:lnTo>
                    <a:pt x="0" y="4"/>
                  </a:lnTo>
                  <a:lnTo>
                    <a:pt x="9" y="0"/>
                  </a:lnTo>
                  <a:lnTo>
                    <a:pt x="14" y="13"/>
                  </a:lnTo>
                  <a:lnTo>
                    <a:pt x="5" y="18"/>
                  </a:lnTo>
                  <a:close/>
                </a:path>
              </a:pathLst>
            </a:custGeom>
            <a:solidFill>
              <a:srgbClr val="000000"/>
            </a:solidFill>
            <a:ln w="9525">
              <a:noFill/>
              <a:round/>
              <a:headEnd/>
              <a:tailEnd/>
            </a:ln>
          </p:spPr>
          <p:txBody>
            <a:bodyPr/>
            <a:lstStyle/>
            <a:p>
              <a:endParaRPr lang="ja-JP" altLang="en-US"/>
            </a:p>
          </p:txBody>
        </p:sp>
        <p:sp>
          <p:nvSpPr>
            <p:cNvPr id="17" name="Freeform 559"/>
            <p:cNvSpPr>
              <a:spLocks/>
            </p:cNvSpPr>
            <p:nvPr/>
          </p:nvSpPr>
          <p:spPr bwMode="auto">
            <a:xfrm>
              <a:off x="489" y="3252"/>
              <a:ext cx="9" cy="9"/>
            </a:xfrm>
            <a:custGeom>
              <a:avLst/>
              <a:gdLst>
                <a:gd name="T0" fmla="*/ 0 w 9"/>
                <a:gd name="T1" fmla="*/ 9 h 9"/>
                <a:gd name="T2" fmla="*/ 0 w 9"/>
                <a:gd name="T3" fmla="*/ 5 h 9"/>
                <a:gd name="T4" fmla="*/ 0 w 9"/>
                <a:gd name="T5" fmla="*/ 0 h 9"/>
                <a:gd name="T6" fmla="*/ 9 w 9"/>
                <a:gd name="T7" fmla="*/ 0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5"/>
                  </a:lnTo>
                  <a:lnTo>
                    <a:pt x="0" y="0"/>
                  </a:lnTo>
                  <a:lnTo>
                    <a:pt x="9" y="0"/>
                  </a:lnTo>
                  <a:lnTo>
                    <a:pt x="9" y="9"/>
                  </a:lnTo>
                  <a:lnTo>
                    <a:pt x="0" y="9"/>
                  </a:lnTo>
                  <a:close/>
                </a:path>
              </a:pathLst>
            </a:custGeom>
            <a:solidFill>
              <a:srgbClr val="000000"/>
            </a:solidFill>
            <a:ln w="9525">
              <a:noFill/>
              <a:round/>
              <a:headEnd/>
              <a:tailEnd/>
            </a:ln>
          </p:spPr>
          <p:txBody>
            <a:bodyPr/>
            <a:lstStyle/>
            <a:p>
              <a:endParaRPr lang="ja-JP" altLang="en-US"/>
            </a:p>
          </p:txBody>
        </p:sp>
        <p:sp>
          <p:nvSpPr>
            <p:cNvPr id="18" name="Freeform 560"/>
            <p:cNvSpPr>
              <a:spLocks/>
            </p:cNvSpPr>
            <p:nvPr/>
          </p:nvSpPr>
          <p:spPr bwMode="auto">
            <a:xfrm>
              <a:off x="659" y="2669"/>
              <a:ext cx="433" cy="372"/>
            </a:xfrm>
            <a:custGeom>
              <a:avLst/>
              <a:gdLst>
                <a:gd name="T0" fmla="*/ 395 w 400"/>
                <a:gd name="T1" fmla="*/ 0 h 372"/>
                <a:gd name="T2" fmla="*/ 400 w 400"/>
                <a:gd name="T3" fmla="*/ 9 h 372"/>
                <a:gd name="T4" fmla="*/ 9 w 400"/>
                <a:gd name="T5" fmla="*/ 372 h 372"/>
                <a:gd name="T6" fmla="*/ 0 w 400"/>
                <a:gd name="T7" fmla="*/ 368 h 372"/>
                <a:gd name="T8" fmla="*/ 395 w 400"/>
                <a:gd name="T9" fmla="*/ 0 h 372"/>
                <a:gd name="T10" fmla="*/ 0 60000 65536"/>
                <a:gd name="T11" fmla="*/ 0 60000 65536"/>
                <a:gd name="T12" fmla="*/ 0 60000 65536"/>
                <a:gd name="T13" fmla="*/ 0 60000 65536"/>
                <a:gd name="T14" fmla="*/ 0 60000 65536"/>
                <a:gd name="T15" fmla="*/ 0 w 400"/>
                <a:gd name="T16" fmla="*/ 0 h 372"/>
                <a:gd name="T17" fmla="*/ 400 w 400"/>
                <a:gd name="T18" fmla="*/ 372 h 372"/>
              </a:gdLst>
              <a:ahLst/>
              <a:cxnLst>
                <a:cxn ang="T10">
                  <a:pos x="T0" y="T1"/>
                </a:cxn>
                <a:cxn ang="T11">
                  <a:pos x="T2" y="T3"/>
                </a:cxn>
                <a:cxn ang="T12">
                  <a:pos x="T4" y="T5"/>
                </a:cxn>
                <a:cxn ang="T13">
                  <a:pos x="T6" y="T7"/>
                </a:cxn>
                <a:cxn ang="T14">
                  <a:pos x="T8" y="T9"/>
                </a:cxn>
              </a:cxnLst>
              <a:rect l="T15" t="T16" r="T17" b="T18"/>
              <a:pathLst>
                <a:path w="400" h="372">
                  <a:moveTo>
                    <a:pt x="395" y="0"/>
                  </a:moveTo>
                  <a:lnTo>
                    <a:pt x="400" y="9"/>
                  </a:lnTo>
                  <a:lnTo>
                    <a:pt x="9" y="372"/>
                  </a:lnTo>
                  <a:lnTo>
                    <a:pt x="0" y="368"/>
                  </a:lnTo>
                  <a:lnTo>
                    <a:pt x="395" y="0"/>
                  </a:lnTo>
                  <a:close/>
                </a:path>
              </a:pathLst>
            </a:custGeom>
            <a:solidFill>
              <a:srgbClr val="000000"/>
            </a:solidFill>
            <a:ln w="9525">
              <a:noFill/>
              <a:round/>
              <a:headEnd/>
              <a:tailEnd/>
            </a:ln>
          </p:spPr>
          <p:txBody>
            <a:bodyPr/>
            <a:lstStyle/>
            <a:p>
              <a:endParaRPr lang="ja-JP" altLang="en-US"/>
            </a:p>
          </p:txBody>
        </p:sp>
        <p:sp>
          <p:nvSpPr>
            <p:cNvPr id="19" name="Freeform 561"/>
            <p:cNvSpPr>
              <a:spLocks/>
            </p:cNvSpPr>
            <p:nvPr/>
          </p:nvSpPr>
          <p:spPr bwMode="auto">
            <a:xfrm>
              <a:off x="762" y="2767"/>
              <a:ext cx="432" cy="373"/>
            </a:xfrm>
            <a:custGeom>
              <a:avLst/>
              <a:gdLst>
                <a:gd name="T0" fmla="*/ 395 w 399"/>
                <a:gd name="T1" fmla="*/ 0 h 373"/>
                <a:gd name="T2" fmla="*/ 399 w 399"/>
                <a:gd name="T3" fmla="*/ 9 h 373"/>
                <a:gd name="T4" fmla="*/ 4 w 399"/>
                <a:gd name="T5" fmla="*/ 373 h 373"/>
                <a:gd name="T6" fmla="*/ 0 w 399"/>
                <a:gd name="T7" fmla="*/ 369 h 373"/>
                <a:gd name="T8" fmla="*/ 395 w 399"/>
                <a:gd name="T9" fmla="*/ 0 h 373"/>
                <a:gd name="T10" fmla="*/ 0 60000 65536"/>
                <a:gd name="T11" fmla="*/ 0 60000 65536"/>
                <a:gd name="T12" fmla="*/ 0 60000 65536"/>
                <a:gd name="T13" fmla="*/ 0 60000 65536"/>
                <a:gd name="T14" fmla="*/ 0 60000 65536"/>
                <a:gd name="T15" fmla="*/ 0 w 399"/>
                <a:gd name="T16" fmla="*/ 0 h 373"/>
                <a:gd name="T17" fmla="*/ 399 w 399"/>
                <a:gd name="T18" fmla="*/ 373 h 373"/>
              </a:gdLst>
              <a:ahLst/>
              <a:cxnLst>
                <a:cxn ang="T10">
                  <a:pos x="T0" y="T1"/>
                </a:cxn>
                <a:cxn ang="T11">
                  <a:pos x="T2" y="T3"/>
                </a:cxn>
                <a:cxn ang="T12">
                  <a:pos x="T4" y="T5"/>
                </a:cxn>
                <a:cxn ang="T13">
                  <a:pos x="T6" y="T7"/>
                </a:cxn>
                <a:cxn ang="T14">
                  <a:pos x="T8" y="T9"/>
                </a:cxn>
              </a:cxnLst>
              <a:rect l="T15" t="T16" r="T17" b="T18"/>
              <a:pathLst>
                <a:path w="399" h="373">
                  <a:moveTo>
                    <a:pt x="395" y="0"/>
                  </a:moveTo>
                  <a:lnTo>
                    <a:pt x="399" y="9"/>
                  </a:lnTo>
                  <a:lnTo>
                    <a:pt x="4" y="373"/>
                  </a:lnTo>
                  <a:lnTo>
                    <a:pt x="0" y="369"/>
                  </a:lnTo>
                  <a:lnTo>
                    <a:pt x="395" y="0"/>
                  </a:lnTo>
                  <a:close/>
                </a:path>
              </a:pathLst>
            </a:custGeom>
            <a:solidFill>
              <a:srgbClr val="000000"/>
            </a:solidFill>
            <a:ln w="9525">
              <a:noFill/>
              <a:round/>
              <a:headEnd/>
              <a:tailEnd/>
            </a:ln>
          </p:spPr>
          <p:txBody>
            <a:bodyPr/>
            <a:lstStyle/>
            <a:p>
              <a:endParaRPr lang="ja-JP" altLang="en-US"/>
            </a:p>
          </p:txBody>
        </p:sp>
        <p:sp>
          <p:nvSpPr>
            <p:cNvPr id="20" name="Freeform 562"/>
            <p:cNvSpPr>
              <a:spLocks/>
            </p:cNvSpPr>
            <p:nvPr/>
          </p:nvSpPr>
          <p:spPr bwMode="auto">
            <a:xfrm>
              <a:off x="810" y="2898"/>
              <a:ext cx="209" cy="36"/>
            </a:xfrm>
            <a:custGeom>
              <a:avLst/>
              <a:gdLst>
                <a:gd name="T0" fmla="*/ 193 w 193"/>
                <a:gd name="T1" fmla="*/ 18 h 36"/>
                <a:gd name="T2" fmla="*/ 184 w 193"/>
                <a:gd name="T3" fmla="*/ 27 h 36"/>
                <a:gd name="T4" fmla="*/ 161 w 193"/>
                <a:gd name="T5" fmla="*/ 31 h 36"/>
                <a:gd name="T6" fmla="*/ 130 w 193"/>
                <a:gd name="T7" fmla="*/ 36 h 36"/>
                <a:gd name="T8" fmla="*/ 94 w 193"/>
                <a:gd name="T9" fmla="*/ 36 h 36"/>
                <a:gd name="T10" fmla="*/ 94 w 193"/>
                <a:gd name="T11" fmla="*/ 36 h 36"/>
                <a:gd name="T12" fmla="*/ 58 w 193"/>
                <a:gd name="T13" fmla="*/ 36 h 36"/>
                <a:gd name="T14" fmla="*/ 26 w 193"/>
                <a:gd name="T15" fmla="*/ 31 h 36"/>
                <a:gd name="T16" fmla="*/ 9 w 193"/>
                <a:gd name="T17" fmla="*/ 27 h 36"/>
                <a:gd name="T18" fmla="*/ 0 w 193"/>
                <a:gd name="T19" fmla="*/ 18 h 36"/>
                <a:gd name="T20" fmla="*/ 0 w 193"/>
                <a:gd name="T21" fmla="*/ 18 h 36"/>
                <a:gd name="T22" fmla="*/ 9 w 193"/>
                <a:gd name="T23" fmla="*/ 13 h 36"/>
                <a:gd name="T24" fmla="*/ 26 w 193"/>
                <a:gd name="T25" fmla="*/ 4 h 36"/>
                <a:gd name="T26" fmla="*/ 58 w 193"/>
                <a:gd name="T27" fmla="*/ 0 h 36"/>
                <a:gd name="T28" fmla="*/ 94 w 193"/>
                <a:gd name="T29" fmla="*/ 0 h 36"/>
                <a:gd name="T30" fmla="*/ 94 w 193"/>
                <a:gd name="T31" fmla="*/ 0 h 36"/>
                <a:gd name="T32" fmla="*/ 130 w 193"/>
                <a:gd name="T33" fmla="*/ 0 h 36"/>
                <a:gd name="T34" fmla="*/ 161 w 193"/>
                <a:gd name="T35" fmla="*/ 4 h 36"/>
                <a:gd name="T36" fmla="*/ 184 w 193"/>
                <a:gd name="T37" fmla="*/ 13 h 36"/>
                <a:gd name="T38" fmla="*/ 193 w 193"/>
                <a:gd name="T39" fmla="*/ 18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
                <a:gd name="T61" fmla="*/ 0 h 36"/>
                <a:gd name="T62" fmla="*/ 193 w 193"/>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 h="36">
                  <a:moveTo>
                    <a:pt x="193" y="18"/>
                  </a:moveTo>
                  <a:lnTo>
                    <a:pt x="184" y="27"/>
                  </a:lnTo>
                  <a:lnTo>
                    <a:pt x="161" y="31"/>
                  </a:lnTo>
                  <a:lnTo>
                    <a:pt x="130" y="36"/>
                  </a:lnTo>
                  <a:lnTo>
                    <a:pt x="94" y="36"/>
                  </a:lnTo>
                  <a:lnTo>
                    <a:pt x="58" y="36"/>
                  </a:lnTo>
                  <a:lnTo>
                    <a:pt x="26" y="31"/>
                  </a:lnTo>
                  <a:lnTo>
                    <a:pt x="9" y="27"/>
                  </a:lnTo>
                  <a:lnTo>
                    <a:pt x="0" y="18"/>
                  </a:lnTo>
                  <a:lnTo>
                    <a:pt x="9" y="13"/>
                  </a:lnTo>
                  <a:lnTo>
                    <a:pt x="26" y="4"/>
                  </a:lnTo>
                  <a:lnTo>
                    <a:pt x="58" y="0"/>
                  </a:lnTo>
                  <a:lnTo>
                    <a:pt x="94" y="0"/>
                  </a:lnTo>
                  <a:lnTo>
                    <a:pt x="130" y="0"/>
                  </a:lnTo>
                  <a:lnTo>
                    <a:pt x="161" y="4"/>
                  </a:lnTo>
                  <a:lnTo>
                    <a:pt x="184" y="13"/>
                  </a:lnTo>
                  <a:lnTo>
                    <a:pt x="193" y="18"/>
                  </a:lnTo>
                  <a:close/>
                </a:path>
              </a:pathLst>
            </a:custGeom>
            <a:solidFill>
              <a:srgbClr val="DB2717"/>
            </a:solidFill>
            <a:ln w="9525">
              <a:noFill/>
              <a:round/>
              <a:headEnd/>
              <a:tailEnd/>
            </a:ln>
          </p:spPr>
          <p:txBody>
            <a:bodyPr/>
            <a:lstStyle/>
            <a:p>
              <a:endParaRPr lang="ja-JP" altLang="en-US"/>
            </a:p>
          </p:txBody>
        </p:sp>
        <p:sp>
          <p:nvSpPr>
            <p:cNvPr id="21" name="Freeform 563"/>
            <p:cNvSpPr>
              <a:spLocks/>
            </p:cNvSpPr>
            <p:nvPr/>
          </p:nvSpPr>
          <p:spPr bwMode="auto">
            <a:xfrm>
              <a:off x="1004" y="2911"/>
              <a:ext cx="15" cy="14"/>
            </a:xfrm>
            <a:custGeom>
              <a:avLst/>
              <a:gdLst>
                <a:gd name="T0" fmla="*/ 9 w 14"/>
                <a:gd name="T1" fmla="*/ 0 h 14"/>
                <a:gd name="T2" fmla="*/ 14 w 14"/>
                <a:gd name="T3" fmla="*/ 9 h 14"/>
                <a:gd name="T4" fmla="*/ 9 w 14"/>
                <a:gd name="T5" fmla="*/ 14 h 14"/>
                <a:gd name="T6" fmla="*/ 0 w 14"/>
                <a:gd name="T7" fmla="*/ 9 h 14"/>
                <a:gd name="T8" fmla="*/ 9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9" y="0"/>
                  </a:moveTo>
                  <a:lnTo>
                    <a:pt x="14" y="9"/>
                  </a:lnTo>
                  <a:lnTo>
                    <a:pt x="9" y="14"/>
                  </a:lnTo>
                  <a:lnTo>
                    <a:pt x="0" y="9"/>
                  </a:lnTo>
                  <a:lnTo>
                    <a:pt x="9" y="0"/>
                  </a:lnTo>
                  <a:close/>
                </a:path>
              </a:pathLst>
            </a:custGeom>
            <a:solidFill>
              <a:srgbClr val="000000"/>
            </a:solidFill>
            <a:ln w="9525">
              <a:noFill/>
              <a:round/>
              <a:headEnd/>
              <a:tailEnd/>
            </a:ln>
          </p:spPr>
          <p:txBody>
            <a:bodyPr/>
            <a:lstStyle/>
            <a:p>
              <a:endParaRPr lang="ja-JP" altLang="en-US"/>
            </a:p>
          </p:txBody>
        </p:sp>
        <p:sp>
          <p:nvSpPr>
            <p:cNvPr id="22" name="Freeform 564"/>
            <p:cNvSpPr>
              <a:spLocks/>
            </p:cNvSpPr>
            <p:nvPr/>
          </p:nvSpPr>
          <p:spPr bwMode="auto">
            <a:xfrm>
              <a:off x="985" y="2920"/>
              <a:ext cx="29" cy="14"/>
            </a:xfrm>
            <a:custGeom>
              <a:avLst/>
              <a:gdLst>
                <a:gd name="T0" fmla="*/ 23 w 27"/>
                <a:gd name="T1" fmla="*/ 9 h 14"/>
                <a:gd name="T2" fmla="*/ 23 w 27"/>
                <a:gd name="T3" fmla="*/ 9 h 14"/>
                <a:gd name="T4" fmla="*/ 5 w 27"/>
                <a:gd name="T5" fmla="*/ 14 h 14"/>
                <a:gd name="T6" fmla="*/ 0 w 27"/>
                <a:gd name="T7" fmla="*/ 5 h 14"/>
                <a:gd name="T8" fmla="*/ 23 w 27"/>
                <a:gd name="T9" fmla="*/ 0 h 14"/>
                <a:gd name="T10" fmla="*/ 27 w 27"/>
                <a:gd name="T11" fmla="*/ 5 h 14"/>
                <a:gd name="T12" fmla="*/ 23 w 27"/>
                <a:gd name="T13" fmla="*/ 9 h 14"/>
                <a:gd name="T14" fmla="*/ 0 60000 65536"/>
                <a:gd name="T15" fmla="*/ 0 60000 65536"/>
                <a:gd name="T16" fmla="*/ 0 60000 65536"/>
                <a:gd name="T17" fmla="*/ 0 60000 65536"/>
                <a:gd name="T18" fmla="*/ 0 60000 65536"/>
                <a:gd name="T19" fmla="*/ 0 60000 65536"/>
                <a:gd name="T20" fmla="*/ 0 60000 65536"/>
                <a:gd name="T21" fmla="*/ 0 w 27"/>
                <a:gd name="T22" fmla="*/ 0 h 14"/>
                <a:gd name="T23" fmla="*/ 27 w 2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4">
                  <a:moveTo>
                    <a:pt x="23" y="9"/>
                  </a:moveTo>
                  <a:lnTo>
                    <a:pt x="23" y="9"/>
                  </a:lnTo>
                  <a:lnTo>
                    <a:pt x="5" y="14"/>
                  </a:lnTo>
                  <a:lnTo>
                    <a:pt x="0" y="5"/>
                  </a:lnTo>
                  <a:lnTo>
                    <a:pt x="23" y="0"/>
                  </a:lnTo>
                  <a:lnTo>
                    <a:pt x="27" y="5"/>
                  </a:lnTo>
                  <a:lnTo>
                    <a:pt x="23" y="9"/>
                  </a:lnTo>
                  <a:close/>
                </a:path>
              </a:pathLst>
            </a:custGeom>
            <a:solidFill>
              <a:srgbClr val="000000"/>
            </a:solidFill>
            <a:ln w="9525">
              <a:noFill/>
              <a:round/>
              <a:headEnd/>
              <a:tailEnd/>
            </a:ln>
          </p:spPr>
          <p:txBody>
            <a:bodyPr/>
            <a:lstStyle/>
            <a:p>
              <a:endParaRPr lang="ja-JP" altLang="en-US"/>
            </a:p>
          </p:txBody>
        </p:sp>
        <p:sp>
          <p:nvSpPr>
            <p:cNvPr id="23" name="Freeform 565"/>
            <p:cNvSpPr>
              <a:spLocks/>
            </p:cNvSpPr>
            <p:nvPr/>
          </p:nvSpPr>
          <p:spPr bwMode="auto">
            <a:xfrm>
              <a:off x="951" y="2925"/>
              <a:ext cx="39" cy="13"/>
            </a:xfrm>
            <a:custGeom>
              <a:avLst/>
              <a:gdLst>
                <a:gd name="T0" fmla="*/ 31 w 36"/>
                <a:gd name="T1" fmla="*/ 9 h 13"/>
                <a:gd name="T2" fmla="*/ 31 w 36"/>
                <a:gd name="T3" fmla="*/ 9 h 13"/>
                <a:gd name="T4" fmla="*/ 4 w 36"/>
                <a:gd name="T5" fmla="*/ 13 h 13"/>
                <a:gd name="T6" fmla="*/ 0 w 36"/>
                <a:gd name="T7" fmla="*/ 4 h 13"/>
                <a:gd name="T8" fmla="*/ 31 w 36"/>
                <a:gd name="T9" fmla="*/ 0 h 13"/>
                <a:gd name="T10" fmla="*/ 36 w 36"/>
                <a:gd name="T11" fmla="*/ 9 h 13"/>
                <a:gd name="T12" fmla="*/ 31 w 36"/>
                <a:gd name="T13" fmla="*/ 9 h 13"/>
                <a:gd name="T14" fmla="*/ 0 60000 65536"/>
                <a:gd name="T15" fmla="*/ 0 60000 65536"/>
                <a:gd name="T16" fmla="*/ 0 60000 65536"/>
                <a:gd name="T17" fmla="*/ 0 60000 65536"/>
                <a:gd name="T18" fmla="*/ 0 60000 65536"/>
                <a:gd name="T19" fmla="*/ 0 60000 65536"/>
                <a:gd name="T20" fmla="*/ 0 60000 65536"/>
                <a:gd name="T21" fmla="*/ 0 w 36"/>
                <a:gd name="T22" fmla="*/ 0 h 13"/>
                <a:gd name="T23" fmla="*/ 36 w 3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3">
                  <a:moveTo>
                    <a:pt x="31" y="9"/>
                  </a:moveTo>
                  <a:lnTo>
                    <a:pt x="31" y="9"/>
                  </a:lnTo>
                  <a:lnTo>
                    <a:pt x="4" y="13"/>
                  </a:lnTo>
                  <a:lnTo>
                    <a:pt x="0" y="4"/>
                  </a:lnTo>
                  <a:lnTo>
                    <a:pt x="31" y="0"/>
                  </a:lnTo>
                  <a:lnTo>
                    <a:pt x="36" y="9"/>
                  </a:lnTo>
                  <a:lnTo>
                    <a:pt x="31" y="9"/>
                  </a:lnTo>
                  <a:close/>
                </a:path>
              </a:pathLst>
            </a:custGeom>
            <a:solidFill>
              <a:srgbClr val="000000"/>
            </a:solidFill>
            <a:ln w="9525">
              <a:noFill/>
              <a:round/>
              <a:headEnd/>
              <a:tailEnd/>
            </a:ln>
          </p:spPr>
          <p:txBody>
            <a:bodyPr/>
            <a:lstStyle/>
            <a:p>
              <a:endParaRPr lang="ja-JP" altLang="en-US"/>
            </a:p>
          </p:txBody>
        </p:sp>
        <p:sp>
          <p:nvSpPr>
            <p:cNvPr id="24" name="Freeform 566"/>
            <p:cNvSpPr>
              <a:spLocks/>
            </p:cNvSpPr>
            <p:nvPr/>
          </p:nvSpPr>
          <p:spPr bwMode="auto">
            <a:xfrm>
              <a:off x="912" y="2929"/>
              <a:ext cx="44" cy="9"/>
            </a:xfrm>
            <a:custGeom>
              <a:avLst/>
              <a:gdLst>
                <a:gd name="T0" fmla="*/ 40 w 40"/>
                <a:gd name="T1" fmla="*/ 9 h 9"/>
                <a:gd name="T2" fmla="*/ 40 w 40"/>
                <a:gd name="T3" fmla="*/ 9 h 9"/>
                <a:gd name="T4" fmla="*/ 0 w 40"/>
                <a:gd name="T5" fmla="*/ 9 h 9"/>
                <a:gd name="T6" fmla="*/ 0 w 40"/>
                <a:gd name="T7" fmla="*/ 0 h 9"/>
                <a:gd name="T8" fmla="*/ 36 w 40"/>
                <a:gd name="T9" fmla="*/ 0 h 9"/>
                <a:gd name="T10" fmla="*/ 40 w 40"/>
                <a:gd name="T11" fmla="*/ 9 h 9"/>
                <a:gd name="T12" fmla="*/ 40 w 40"/>
                <a:gd name="T13" fmla="*/ 9 h 9"/>
                <a:gd name="T14" fmla="*/ 0 60000 65536"/>
                <a:gd name="T15" fmla="*/ 0 60000 65536"/>
                <a:gd name="T16" fmla="*/ 0 60000 65536"/>
                <a:gd name="T17" fmla="*/ 0 60000 65536"/>
                <a:gd name="T18" fmla="*/ 0 60000 65536"/>
                <a:gd name="T19" fmla="*/ 0 60000 65536"/>
                <a:gd name="T20" fmla="*/ 0 60000 65536"/>
                <a:gd name="T21" fmla="*/ 0 w 40"/>
                <a:gd name="T22" fmla="*/ 0 h 9"/>
                <a:gd name="T23" fmla="*/ 40 w 4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
                  <a:moveTo>
                    <a:pt x="40" y="9"/>
                  </a:moveTo>
                  <a:lnTo>
                    <a:pt x="40" y="9"/>
                  </a:lnTo>
                  <a:lnTo>
                    <a:pt x="0" y="9"/>
                  </a:lnTo>
                  <a:lnTo>
                    <a:pt x="0" y="0"/>
                  </a:lnTo>
                  <a:lnTo>
                    <a:pt x="36" y="0"/>
                  </a:lnTo>
                  <a:lnTo>
                    <a:pt x="40" y="9"/>
                  </a:lnTo>
                  <a:close/>
                </a:path>
              </a:pathLst>
            </a:custGeom>
            <a:solidFill>
              <a:srgbClr val="000000"/>
            </a:solidFill>
            <a:ln w="9525">
              <a:noFill/>
              <a:round/>
              <a:headEnd/>
              <a:tailEnd/>
            </a:ln>
          </p:spPr>
          <p:txBody>
            <a:bodyPr/>
            <a:lstStyle/>
            <a:p>
              <a:endParaRPr lang="ja-JP" altLang="en-US"/>
            </a:p>
          </p:txBody>
        </p:sp>
        <p:sp>
          <p:nvSpPr>
            <p:cNvPr id="25" name="Freeform 567"/>
            <p:cNvSpPr>
              <a:spLocks/>
            </p:cNvSpPr>
            <p:nvPr/>
          </p:nvSpPr>
          <p:spPr bwMode="auto">
            <a:xfrm>
              <a:off x="873" y="2929"/>
              <a:ext cx="39" cy="9"/>
            </a:xfrm>
            <a:custGeom>
              <a:avLst/>
              <a:gdLst>
                <a:gd name="T0" fmla="*/ 36 w 36"/>
                <a:gd name="T1" fmla="*/ 9 h 9"/>
                <a:gd name="T2" fmla="*/ 36 w 36"/>
                <a:gd name="T3" fmla="*/ 9 h 9"/>
                <a:gd name="T4" fmla="*/ 0 w 36"/>
                <a:gd name="T5" fmla="*/ 9 h 9"/>
                <a:gd name="T6" fmla="*/ 0 w 36"/>
                <a:gd name="T7" fmla="*/ 0 h 9"/>
                <a:gd name="T8" fmla="*/ 36 w 36"/>
                <a:gd name="T9" fmla="*/ 0 h 9"/>
                <a:gd name="T10" fmla="*/ 36 w 36"/>
                <a:gd name="T11" fmla="*/ 9 h 9"/>
                <a:gd name="T12" fmla="*/ 36 w 36"/>
                <a:gd name="T13" fmla="*/ 9 h 9"/>
                <a:gd name="T14" fmla="*/ 0 60000 65536"/>
                <a:gd name="T15" fmla="*/ 0 60000 65536"/>
                <a:gd name="T16" fmla="*/ 0 60000 65536"/>
                <a:gd name="T17" fmla="*/ 0 60000 65536"/>
                <a:gd name="T18" fmla="*/ 0 60000 65536"/>
                <a:gd name="T19" fmla="*/ 0 60000 65536"/>
                <a:gd name="T20" fmla="*/ 0 60000 65536"/>
                <a:gd name="T21" fmla="*/ 0 w 36"/>
                <a:gd name="T22" fmla="*/ 0 h 9"/>
                <a:gd name="T23" fmla="*/ 36 w 3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9">
                  <a:moveTo>
                    <a:pt x="36" y="9"/>
                  </a:moveTo>
                  <a:lnTo>
                    <a:pt x="36" y="9"/>
                  </a:lnTo>
                  <a:lnTo>
                    <a:pt x="0" y="9"/>
                  </a:lnTo>
                  <a:lnTo>
                    <a:pt x="0" y="0"/>
                  </a:lnTo>
                  <a:lnTo>
                    <a:pt x="36" y="0"/>
                  </a:lnTo>
                  <a:lnTo>
                    <a:pt x="36" y="9"/>
                  </a:lnTo>
                  <a:close/>
                </a:path>
              </a:pathLst>
            </a:custGeom>
            <a:solidFill>
              <a:srgbClr val="000000"/>
            </a:solidFill>
            <a:ln w="9525">
              <a:noFill/>
              <a:round/>
              <a:headEnd/>
              <a:tailEnd/>
            </a:ln>
          </p:spPr>
          <p:txBody>
            <a:bodyPr/>
            <a:lstStyle/>
            <a:p>
              <a:endParaRPr lang="ja-JP" altLang="en-US"/>
            </a:p>
          </p:txBody>
        </p:sp>
        <p:sp>
          <p:nvSpPr>
            <p:cNvPr id="26" name="Freeform 568"/>
            <p:cNvSpPr>
              <a:spLocks/>
            </p:cNvSpPr>
            <p:nvPr/>
          </p:nvSpPr>
          <p:spPr bwMode="auto">
            <a:xfrm>
              <a:off x="839" y="2925"/>
              <a:ext cx="34" cy="13"/>
            </a:xfrm>
            <a:custGeom>
              <a:avLst/>
              <a:gdLst>
                <a:gd name="T0" fmla="*/ 32 w 32"/>
                <a:gd name="T1" fmla="*/ 13 h 13"/>
                <a:gd name="T2" fmla="*/ 32 w 32"/>
                <a:gd name="T3" fmla="*/ 13 h 13"/>
                <a:gd name="T4" fmla="*/ 0 w 32"/>
                <a:gd name="T5" fmla="*/ 9 h 13"/>
                <a:gd name="T6" fmla="*/ 0 w 32"/>
                <a:gd name="T7" fmla="*/ 0 h 13"/>
                <a:gd name="T8" fmla="*/ 32 w 32"/>
                <a:gd name="T9" fmla="*/ 4 h 13"/>
                <a:gd name="T10" fmla="*/ 32 w 32"/>
                <a:gd name="T11" fmla="*/ 13 h 13"/>
                <a:gd name="T12" fmla="*/ 32 w 32"/>
                <a:gd name="T13" fmla="*/ 13 h 13"/>
                <a:gd name="T14" fmla="*/ 0 60000 65536"/>
                <a:gd name="T15" fmla="*/ 0 60000 65536"/>
                <a:gd name="T16" fmla="*/ 0 60000 65536"/>
                <a:gd name="T17" fmla="*/ 0 60000 65536"/>
                <a:gd name="T18" fmla="*/ 0 60000 65536"/>
                <a:gd name="T19" fmla="*/ 0 60000 65536"/>
                <a:gd name="T20" fmla="*/ 0 60000 65536"/>
                <a:gd name="T21" fmla="*/ 0 w 32"/>
                <a:gd name="T22" fmla="*/ 0 h 13"/>
                <a:gd name="T23" fmla="*/ 32 w 3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3">
                  <a:moveTo>
                    <a:pt x="32" y="13"/>
                  </a:moveTo>
                  <a:lnTo>
                    <a:pt x="32" y="13"/>
                  </a:lnTo>
                  <a:lnTo>
                    <a:pt x="0" y="9"/>
                  </a:lnTo>
                  <a:lnTo>
                    <a:pt x="0" y="0"/>
                  </a:lnTo>
                  <a:lnTo>
                    <a:pt x="32" y="4"/>
                  </a:lnTo>
                  <a:lnTo>
                    <a:pt x="32" y="13"/>
                  </a:lnTo>
                  <a:close/>
                </a:path>
              </a:pathLst>
            </a:custGeom>
            <a:solidFill>
              <a:srgbClr val="000000"/>
            </a:solidFill>
            <a:ln w="9525">
              <a:noFill/>
              <a:round/>
              <a:headEnd/>
              <a:tailEnd/>
            </a:ln>
          </p:spPr>
          <p:txBody>
            <a:bodyPr/>
            <a:lstStyle/>
            <a:p>
              <a:endParaRPr lang="ja-JP" altLang="en-US"/>
            </a:p>
          </p:txBody>
        </p:sp>
        <p:sp>
          <p:nvSpPr>
            <p:cNvPr id="27" name="Freeform 569"/>
            <p:cNvSpPr>
              <a:spLocks/>
            </p:cNvSpPr>
            <p:nvPr/>
          </p:nvSpPr>
          <p:spPr bwMode="auto">
            <a:xfrm>
              <a:off x="815" y="2920"/>
              <a:ext cx="24" cy="14"/>
            </a:xfrm>
            <a:custGeom>
              <a:avLst/>
              <a:gdLst>
                <a:gd name="T0" fmla="*/ 22 w 22"/>
                <a:gd name="T1" fmla="*/ 14 h 14"/>
                <a:gd name="T2" fmla="*/ 22 w 22"/>
                <a:gd name="T3" fmla="*/ 14 h 14"/>
                <a:gd name="T4" fmla="*/ 0 w 22"/>
                <a:gd name="T5" fmla="*/ 9 h 14"/>
                <a:gd name="T6" fmla="*/ 5 w 22"/>
                <a:gd name="T7" fmla="*/ 0 h 14"/>
                <a:gd name="T8" fmla="*/ 22 w 22"/>
                <a:gd name="T9" fmla="*/ 5 h 14"/>
                <a:gd name="T10" fmla="*/ 22 w 22"/>
                <a:gd name="T11" fmla="*/ 14 h 14"/>
                <a:gd name="T12" fmla="*/ 22 w 22"/>
                <a:gd name="T13" fmla="*/ 14 h 14"/>
                <a:gd name="T14" fmla="*/ 0 60000 65536"/>
                <a:gd name="T15" fmla="*/ 0 60000 65536"/>
                <a:gd name="T16" fmla="*/ 0 60000 65536"/>
                <a:gd name="T17" fmla="*/ 0 60000 65536"/>
                <a:gd name="T18" fmla="*/ 0 60000 65536"/>
                <a:gd name="T19" fmla="*/ 0 60000 65536"/>
                <a:gd name="T20" fmla="*/ 0 60000 65536"/>
                <a:gd name="T21" fmla="*/ 0 w 22"/>
                <a:gd name="T22" fmla="*/ 0 h 14"/>
                <a:gd name="T23" fmla="*/ 22 w 2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4">
                  <a:moveTo>
                    <a:pt x="22" y="14"/>
                  </a:moveTo>
                  <a:lnTo>
                    <a:pt x="22" y="14"/>
                  </a:lnTo>
                  <a:lnTo>
                    <a:pt x="0" y="9"/>
                  </a:lnTo>
                  <a:lnTo>
                    <a:pt x="5" y="0"/>
                  </a:lnTo>
                  <a:lnTo>
                    <a:pt x="22" y="5"/>
                  </a:lnTo>
                  <a:lnTo>
                    <a:pt x="22" y="14"/>
                  </a:lnTo>
                  <a:close/>
                </a:path>
              </a:pathLst>
            </a:custGeom>
            <a:solidFill>
              <a:srgbClr val="000000"/>
            </a:solidFill>
            <a:ln w="9525">
              <a:noFill/>
              <a:round/>
              <a:headEnd/>
              <a:tailEnd/>
            </a:ln>
          </p:spPr>
          <p:txBody>
            <a:bodyPr/>
            <a:lstStyle/>
            <a:p>
              <a:endParaRPr lang="ja-JP" altLang="en-US"/>
            </a:p>
          </p:txBody>
        </p:sp>
        <p:sp>
          <p:nvSpPr>
            <p:cNvPr id="28" name="Freeform 570"/>
            <p:cNvSpPr>
              <a:spLocks/>
            </p:cNvSpPr>
            <p:nvPr/>
          </p:nvSpPr>
          <p:spPr bwMode="auto">
            <a:xfrm>
              <a:off x="805" y="2911"/>
              <a:ext cx="15" cy="18"/>
            </a:xfrm>
            <a:custGeom>
              <a:avLst/>
              <a:gdLst>
                <a:gd name="T0" fmla="*/ 9 w 14"/>
                <a:gd name="T1" fmla="*/ 18 h 18"/>
                <a:gd name="T2" fmla="*/ 9 w 14"/>
                <a:gd name="T3" fmla="*/ 14 h 18"/>
                <a:gd name="T4" fmla="*/ 0 w 14"/>
                <a:gd name="T5" fmla="*/ 9 h 18"/>
                <a:gd name="T6" fmla="*/ 9 w 14"/>
                <a:gd name="T7" fmla="*/ 0 h 18"/>
                <a:gd name="T8" fmla="*/ 14 w 14"/>
                <a:gd name="T9" fmla="*/ 9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4"/>
                  </a:lnTo>
                  <a:lnTo>
                    <a:pt x="0" y="9"/>
                  </a:lnTo>
                  <a:lnTo>
                    <a:pt x="9" y="0"/>
                  </a:lnTo>
                  <a:lnTo>
                    <a:pt x="14" y="9"/>
                  </a:lnTo>
                  <a:lnTo>
                    <a:pt x="9" y="18"/>
                  </a:lnTo>
                  <a:close/>
                </a:path>
              </a:pathLst>
            </a:custGeom>
            <a:solidFill>
              <a:srgbClr val="000000"/>
            </a:solidFill>
            <a:ln w="9525">
              <a:noFill/>
              <a:round/>
              <a:headEnd/>
              <a:tailEnd/>
            </a:ln>
          </p:spPr>
          <p:txBody>
            <a:bodyPr/>
            <a:lstStyle/>
            <a:p>
              <a:endParaRPr lang="ja-JP" altLang="en-US"/>
            </a:p>
          </p:txBody>
        </p:sp>
        <p:sp>
          <p:nvSpPr>
            <p:cNvPr id="29" name="Freeform 571"/>
            <p:cNvSpPr>
              <a:spLocks/>
            </p:cNvSpPr>
            <p:nvPr/>
          </p:nvSpPr>
          <p:spPr bwMode="auto">
            <a:xfrm>
              <a:off x="801" y="2907"/>
              <a:ext cx="19" cy="13"/>
            </a:xfrm>
            <a:custGeom>
              <a:avLst/>
              <a:gdLst>
                <a:gd name="T0" fmla="*/ 0 w 18"/>
                <a:gd name="T1" fmla="*/ 9 h 13"/>
                <a:gd name="T2" fmla="*/ 4 w 18"/>
                <a:gd name="T3" fmla="*/ 4 h 13"/>
                <a:gd name="T4" fmla="*/ 13 w 18"/>
                <a:gd name="T5" fmla="*/ 0 h 13"/>
                <a:gd name="T6" fmla="*/ 18 w 18"/>
                <a:gd name="T7" fmla="*/ 4 h 13"/>
                <a:gd name="T8" fmla="*/ 13 w 18"/>
                <a:gd name="T9" fmla="*/ 13 h 13"/>
                <a:gd name="T10" fmla="*/ 4 w 18"/>
                <a:gd name="T11" fmla="*/ 13 h 13"/>
                <a:gd name="T12" fmla="*/ 0 w 18"/>
                <a:gd name="T13" fmla="*/ 9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0" y="9"/>
                  </a:moveTo>
                  <a:lnTo>
                    <a:pt x="4" y="4"/>
                  </a:lnTo>
                  <a:lnTo>
                    <a:pt x="13" y="0"/>
                  </a:lnTo>
                  <a:lnTo>
                    <a:pt x="18" y="4"/>
                  </a:lnTo>
                  <a:lnTo>
                    <a:pt x="13" y="13"/>
                  </a:lnTo>
                  <a:lnTo>
                    <a:pt x="4" y="13"/>
                  </a:lnTo>
                  <a:lnTo>
                    <a:pt x="0" y="9"/>
                  </a:lnTo>
                  <a:close/>
                </a:path>
              </a:pathLst>
            </a:custGeom>
            <a:solidFill>
              <a:srgbClr val="000000"/>
            </a:solidFill>
            <a:ln w="9525">
              <a:noFill/>
              <a:round/>
              <a:headEnd/>
              <a:tailEnd/>
            </a:ln>
          </p:spPr>
          <p:txBody>
            <a:bodyPr/>
            <a:lstStyle/>
            <a:p>
              <a:endParaRPr lang="ja-JP" altLang="en-US"/>
            </a:p>
          </p:txBody>
        </p:sp>
        <p:sp>
          <p:nvSpPr>
            <p:cNvPr id="30" name="Freeform 572"/>
            <p:cNvSpPr>
              <a:spLocks/>
            </p:cNvSpPr>
            <p:nvPr/>
          </p:nvSpPr>
          <p:spPr bwMode="auto">
            <a:xfrm>
              <a:off x="815" y="2898"/>
              <a:ext cx="24" cy="13"/>
            </a:xfrm>
            <a:custGeom>
              <a:avLst/>
              <a:gdLst>
                <a:gd name="T0" fmla="*/ 0 w 22"/>
                <a:gd name="T1" fmla="*/ 9 h 13"/>
                <a:gd name="T2" fmla="*/ 0 w 22"/>
                <a:gd name="T3" fmla="*/ 9 h 13"/>
                <a:gd name="T4" fmla="*/ 22 w 22"/>
                <a:gd name="T5" fmla="*/ 0 h 13"/>
                <a:gd name="T6" fmla="*/ 22 w 22"/>
                <a:gd name="T7" fmla="*/ 9 h 13"/>
                <a:gd name="T8" fmla="*/ 5 w 22"/>
                <a:gd name="T9" fmla="*/ 13 h 13"/>
                <a:gd name="T10" fmla="*/ 0 w 22"/>
                <a:gd name="T11" fmla="*/ 9 h 13"/>
                <a:gd name="T12" fmla="*/ 0 w 22"/>
                <a:gd name="T13" fmla="*/ 9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9"/>
                  </a:moveTo>
                  <a:lnTo>
                    <a:pt x="0" y="9"/>
                  </a:lnTo>
                  <a:lnTo>
                    <a:pt x="22" y="0"/>
                  </a:lnTo>
                  <a:lnTo>
                    <a:pt x="22" y="9"/>
                  </a:lnTo>
                  <a:lnTo>
                    <a:pt x="5" y="13"/>
                  </a:lnTo>
                  <a:lnTo>
                    <a:pt x="0" y="9"/>
                  </a:lnTo>
                  <a:close/>
                </a:path>
              </a:pathLst>
            </a:custGeom>
            <a:solidFill>
              <a:srgbClr val="000000"/>
            </a:solidFill>
            <a:ln w="9525">
              <a:noFill/>
              <a:round/>
              <a:headEnd/>
              <a:tailEnd/>
            </a:ln>
          </p:spPr>
          <p:txBody>
            <a:bodyPr/>
            <a:lstStyle/>
            <a:p>
              <a:endParaRPr lang="ja-JP" altLang="en-US"/>
            </a:p>
          </p:txBody>
        </p:sp>
        <p:sp>
          <p:nvSpPr>
            <p:cNvPr id="31" name="Freeform 573"/>
            <p:cNvSpPr>
              <a:spLocks/>
            </p:cNvSpPr>
            <p:nvPr/>
          </p:nvSpPr>
          <p:spPr bwMode="auto">
            <a:xfrm>
              <a:off x="839" y="2893"/>
              <a:ext cx="34" cy="14"/>
            </a:xfrm>
            <a:custGeom>
              <a:avLst/>
              <a:gdLst>
                <a:gd name="T0" fmla="*/ 0 w 32"/>
                <a:gd name="T1" fmla="*/ 5 h 14"/>
                <a:gd name="T2" fmla="*/ 0 w 32"/>
                <a:gd name="T3" fmla="*/ 5 h 14"/>
                <a:gd name="T4" fmla="*/ 32 w 32"/>
                <a:gd name="T5" fmla="*/ 0 h 14"/>
                <a:gd name="T6" fmla="*/ 32 w 32"/>
                <a:gd name="T7" fmla="*/ 9 h 14"/>
                <a:gd name="T8" fmla="*/ 0 w 32"/>
                <a:gd name="T9" fmla="*/ 14 h 14"/>
                <a:gd name="T10" fmla="*/ 0 w 32"/>
                <a:gd name="T11" fmla="*/ 5 h 14"/>
                <a:gd name="T12" fmla="*/ 0 w 32"/>
                <a:gd name="T13" fmla="*/ 5 h 14"/>
                <a:gd name="T14" fmla="*/ 0 60000 65536"/>
                <a:gd name="T15" fmla="*/ 0 60000 65536"/>
                <a:gd name="T16" fmla="*/ 0 60000 65536"/>
                <a:gd name="T17" fmla="*/ 0 60000 65536"/>
                <a:gd name="T18" fmla="*/ 0 60000 65536"/>
                <a:gd name="T19" fmla="*/ 0 60000 65536"/>
                <a:gd name="T20" fmla="*/ 0 60000 65536"/>
                <a:gd name="T21" fmla="*/ 0 w 32"/>
                <a:gd name="T22" fmla="*/ 0 h 14"/>
                <a:gd name="T23" fmla="*/ 32 w 3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4">
                  <a:moveTo>
                    <a:pt x="0" y="5"/>
                  </a:moveTo>
                  <a:lnTo>
                    <a:pt x="0" y="5"/>
                  </a:lnTo>
                  <a:lnTo>
                    <a:pt x="32" y="0"/>
                  </a:lnTo>
                  <a:lnTo>
                    <a:pt x="32" y="9"/>
                  </a:lnTo>
                  <a:lnTo>
                    <a:pt x="0" y="14"/>
                  </a:lnTo>
                  <a:lnTo>
                    <a:pt x="0" y="5"/>
                  </a:lnTo>
                  <a:close/>
                </a:path>
              </a:pathLst>
            </a:custGeom>
            <a:solidFill>
              <a:srgbClr val="000000"/>
            </a:solidFill>
            <a:ln w="9525">
              <a:noFill/>
              <a:round/>
              <a:headEnd/>
              <a:tailEnd/>
            </a:ln>
          </p:spPr>
          <p:txBody>
            <a:bodyPr/>
            <a:lstStyle/>
            <a:p>
              <a:endParaRPr lang="ja-JP" altLang="en-US"/>
            </a:p>
          </p:txBody>
        </p:sp>
        <p:sp>
          <p:nvSpPr>
            <p:cNvPr id="32" name="Freeform 574"/>
            <p:cNvSpPr>
              <a:spLocks/>
            </p:cNvSpPr>
            <p:nvPr/>
          </p:nvSpPr>
          <p:spPr bwMode="auto">
            <a:xfrm>
              <a:off x="873" y="2893"/>
              <a:ext cx="39" cy="9"/>
            </a:xfrm>
            <a:custGeom>
              <a:avLst/>
              <a:gdLst>
                <a:gd name="T0" fmla="*/ 0 w 36"/>
                <a:gd name="T1" fmla="*/ 0 h 9"/>
                <a:gd name="T2" fmla="*/ 0 w 36"/>
                <a:gd name="T3" fmla="*/ 0 h 9"/>
                <a:gd name="T4" fmla="*/ 36 w 36"/>
                <a:gd name="T5" fmla="*/ 0 h 9"/>
                <a:gd name="T6" fmla="*/ 36 w 36"/>
                <a:gd name="T7" fmla="*/ 9 h 9"/>
                <a:gd name="T8" fmla="*/ 0 w 36"/>
                <a:gd name="T9" fmla="*/ 9 h 9"/>
                <a:gd name="T10" fmla="*/ 0 w 36"/>
                <a:gd name="T11" fmla="*/ 0 h 9"/>
                <a:gd name="T12" fmla="*/ 0 w 36"/>
                <a:gd name="T13" fmla="*/ 0 h 9"/>
                <a:gd name="T14" fmla="*/ 0 60000 65536"/>
                <a:gd name="T15" fmla="*/ 0 60000 65536"/>
                <a:gd name="T16" fmla="*/ 0 60000 65536"/>
                <a:gd name="T17" fmla="*/ 0 60000 65536"/>
                <a:gd name="T18" fmla="*/ 0 60000 65536"/>
                <a:gd name="T19" fmla="*/ 0 60000 65536"/>
                <a:gd name="T20" fmla="*/ 0 60000 65536"/>
                <a:gd name="T21" fmla="*/ 0 w 36"/>
                <a:gd name="T22" fmla="*/ 0 h 9"/>
                <a:gd name="T23" fmla="*/ 36 w 3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9">
                  <a:moveTo>
                    <a:pt x="0" y="0"/>
                  </a:moveTo>
                  <a:lnTo>
                    <a:pt x="0" y="0"/>
                  </a:lnTo>
                  <a:lnTo>
                    <a:pt x="36" y="0"/>
                  </a:lnTo>
                  <a:lnTo>
                    <a:pt x="36" y="9"/>
                  </a:lnTo>
                  <a:lnTo>
                    <a:pt x="0" y="9"/>
                  </a:lnTo>
                  <a:lnTo>
                    <a:pt x="0" y="0"/>
                  </a:lnTo>
                  <a:close/>
                </a:path>
              </a:pathLst>
            </a:custGeom>
            <a:solidFill>
              <a:srgbClr val="000000"/>
            </a:solidFill>
            <a:ln w="9525">
              <a:noFill/>
              <a:round/>
              <a:headEnd/>
              <a:tailEnd/>
            </a:ln>
          </p:spPr>
          <p:txBody>
            <a:bodyPr/>
            <a:lstStyle/>
            <a:p>
              <a:endParaRPr lang="ja-JP" altLang="en-US"/>
            </a:p>
          </p:txBody>
        </p:sp>
        <p:sp>
          <p:nvSpPr>
            <p:cNvPr id="33" name="Freeform 575"/>
            <p:cNvSpPr>
              <a:spLocks/>
            </p:cNvSpPr>
            <p:nvPr/>
          </p:nvSpPr>
          <p:spPr bwMode="auto">
            <a:xfrm>
              <a:off x="912" y="2893"/>
              <a:ext cx="44" cy="9"/>
            </a:xfrm>
            <a:custGeom>
              <a:avLst/>
              <a:gdLst>
                <a:gd name="T0" fmla="*/ 0 w 40"/>
                <a:gd name="T1" fmla="*/ 0 h 9"/>
                <a:gd name="T2" fmla="*/ 0 w 40"/>
                <a:gd name="T3" fmla="*/ 0 h 9"/>
                <a:gd name="T4" fmla="*/ 40 w 40"/>
                <a:gd name="T5" fmla="*/ 0 h 9"/>
                <a:gd name="T6" fmla="*/ 36 w 40"/>
                <a:gd name="T7" fmla="*/ 9 h 9"/>
                <a:gd name="T8" fmla="*/ 0 w 40"/>
                <a:gd name="T9" fmla="*/ 9 h 9"/>
                <a:gd name="T10" fmla="*/ 0 w 40"/>
                <a:gd name="T11" fmla="*/ 0 h 9"/>
                <a:gd name="T12" fmla="*/ 0 w 40"/>
                <a:gd name="T13" fmla="*/ 0 h 9"/>
                <a:gd name="T14" fmla="*/ 0 60000 65536"/>
                <a:gd name="T15" fmla="*/ 0 60000 65536"/>
                <a:gd name="T16" fmla="*/ 0 60000 65536"/>
                <a:gd name="T17" fmla="*/ 0 60000 65536"/>
                <a:gd name="T18" fmla="*/ 0 60000 65536"/>
                <a:gd name="T19" fmla="*/ 0 60000 65536"/>
                <a:gd name="T20" fmla="*/ 0 60000 65536"/>
                <a:gd name="T21" fmla="*/ 0 w 40"/>
                <a:gd name="T22" fmla="*/ 0 h 9"/>
                <a:gd name="T23" fmla="*/ 40 w 4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
                  <a:moveTo>
                    <a:pt x="0" y="0"/>
                  </a:moveTo>
                  <a:lnTo>
                    <a:pt x="0" y="0"/>
                  </a:lnTo>
                  <a:lnTo>
                    <a:pt x="40" y="0"/>
                  </a:lnTo>
                  <a:lnTo>
                    <a:pt x="36" y="9"/>
                  </a:lnTo>
                  <a:lnTo>
                    <a:pt x="0" y="9"/>
                  </a:lnTo>
                  <a:lnTo>
                    <a:pt x="0" y="0"/>
                  </a:lnTo>
                  <a:close/>
                </a:path>
              </a:pathLst>
            </a:custGeom>
            <a:solidFill>
              <a:srgbClr val="000000"/>
            </a:solidFill>
            <a:ln w="9525">
              <a:noFill/>
              <a:round/>
              <a:headEnd/>
              <a:tailEnd/>
            </a:ln>
          </p:spPr>
          <p:txBody>
            <a:bodyPr/>
            <a:lstStyle/>
            <a:p>
              <a:endParaRPr lang="ja-JP" altLang="en-US"/>
            </a:p>
          </p:txBody>
        </p:sp>
        <p:sp>
          <p:nvSpPr>
            <p:cNvPr id="34" name="Freeform 576"/>
            <p:cNvSpPr>
              <a:spLocks/>
            </p:cNvSpPr>
            <p:nvPr/>
          </p:nvSpPr>
          <p:spPr bwMode="auto">
            <a:xfrm>
              <a:off x="951" y="2893"/>
              <a:ext cx="34" cy="14"/>
            </a:xfrm>
            <a:custGeom>
              <a:avLst/>
              <a:gdLst>
                <a:gd name="T0" fmla="*/ 4 w 31"/>
                <a:gd name="T1" fmla="*/ 0 h 14"/>
                <a:gd name="T2" fmla="*/ 4 w 31"/>
                <a:gd name="T3" fmla="*/ 0 h 14"/>
                <a:gd name="T4" fmla="*/ 31 w 31"/>
                <a:gd name="T5" fmla="*/ 5 h 14"/>
                <a:gd name="T6" fmla="*/ 31 w 31"/>
                <a:gd name="T7" fmla="*/ 14 h 14"/>
                <a:gd name="T8" fmla="*/ 0 w 31"/>
                <a:gd name="T9" fmla="*/ 9 h 14"/>
                <a:gd name="T10" fmla="*/ 4 w 31"/>
                <a:gd name="T11" fmla="*/ 0 h 14"/>
                <a:gd name="T12" fmla="*/ 4 w 31"/>
                <a:gd name="T13" fmla="*/ 0 h 14"/>
                <a:gd name="T14" fmla="*/ 0 60000 65536"/>
                <a:gd name="T15" fmla="*/ 0 60000 65536"/>
                <a:gd name="T16" fmla="*/ 0 60000 65536"/>
                <a:gd name="T17" fmla="*/ 0 60000 65536"/>
                <a:gd name="T18" fmla="*/ 0 60000 65536"/>
                <a:gd name="T19" fmla="*/ 0 60000 65536"/>
                <a:gd name="T20" fmla="*/ 0 60000 65536"/>
                <a:gd name="T21" fmla="*/ 0 w 31"/>
                <a:gd name="T22" fmla="*/ 0 h 14"/>
                <a:gd name="T23" fmla="*/ 31 w 3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4">
                  <a:moveTo>
                    <a:pt x="4" y="0"/>
                  </a:moveTo>
                  <a:lnTo>
                    <a:pt x="4" y="0"/>
                  </a:lnTo>
                  <a:lnTo>
                    <a:pt x="31" y="5"/>
                  </a:lnTo>
                  <a:lnTo>
                    <a:pt x="31" y="14"/>
                  </a:lnTo>
                  <a:lnTo>
                    <a:pt x="0" y="9"/>
                  </a:lnTo>
                  <a:lnTo>
                    <a:pt x="4" y="0"/>
                  </a:lnTo>
                  <a:close/>
                </a:path>
              </a:pathLst>
            </a:custGeom>
            <a:solidFill>
              <a:srgbClr val="000000"/>
            </a:solidFill>
            <a:ln w="9525">
              <a:noFill/>
              <a:round/>
              <a:headEnd/>
              <a:tailEnd/>
            </a:ln>
          </p:spPr>
          <p:txBody>
            <a:bodyPr/>
            <a:lstStyle/>
            <a:p>
              <a:endParaRPr lang="ja-JP" altLang="en-US"/>
            </a:p>
          </p:txBody>
        </p:sp>
        <p:sp>
          <p:nvSpPr>
            <p:cNvPr id="35" name="Freeform 577"/>
            <p:cNvSpPr>
              <a:spLocks/>
            </p:cNvSpPr>
            <p:nvPr/>
          </p:nvSpPr>
          <p:spPr bwMode="auto">
            <a:xfrm>
              <a:off x="985" y="2898"/>
              <a:ext cx="25" cy="13"/>
            </a:xfrm>
            <a:custGeom>
              <a:avLst/>
              <a:gdLst>
                <a:gd name="T0" fmla="*/ 0 w 23"/>
                <a:gd name="T1" fmla="*/ 0 h 13"/>
                <a:gd name="T2" fmla="*/ 5 w 23"/>
                <a:gd name="T3" fmla="*/ 0 h 13"/>
                <a:gd name="T4" fmla="*/ 23 w 23"/>
                <a:gd name="T5" fmla="*/ 9 h 13"/>
                <a:gd name="T6" fmla="*/ 23 w 23"/>
                <a:gd name="T7" fmla="*/ 13 h 13"/>
                <a:gd name="T8" fmla="*/ 0 w 23"/>
                <a:gd name="T9" fmla="*/ 9 h 13"/>
                <a:gd name="T10" fmla="*/ 0 w 23"/>
                <a:gd name="T11" fmla="*/ 0 h 13"/>
                <a:gd name="T12" fmla="*/ 0 w 23"/>
                <a:gd name="T13" fmla="*/ 0 h 13"/>
                <a:gd name="T14" fmla="*/ 0 60000 65536"/>
                <a:gd name="T15" fmla="*/ 0 60000 65536"/>
                <a:gd name="T16" fmla="*/ 0 60000 65536"/>
                <a:gd name="T17" fmla="*/ 0 60000 65536"/>
                <a:gd name="T18" fmla="*/ 0 60000 65536"/>
                <a:gd name="T19" fmla="*/ 0 60000 65536"/>
                <a:gd name="T20" fmla="*/ 0 60000 65536"/>
                <a:gd name="T21" fmla="*/ 0 w 23"/>
                <a:gd name="T22" fmla="*/ 0 h 13"/>
                <a:gd name="T23" fmla="*/ 23 w 2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3">
                  <a:moveTo>
                    <a:pt x="0" y="0"/>
                  </a:moveTo>
                  <a:lnTo>
                    <a:pt x="5" y="0"/>
                  </a:lnTo>
                  <a:lnTo>
                    <a:pt x="23" y="9"/>
                  </a:lnTo>
                  <a:lnTo>
                    <a:pt x="23" y="13"/>
                  </a:lnTo>
                  <a:lnTo>
                    <a:pt x="0" y="9"/>
                  </a:lnTo>
                  <a:lnTo>
                    <a:pt x="0" y="0"/>
                  </a:lnTo>
                  <a:close/>
                </a:path>
              </a:pathLst>
            </a:custGeom>
            <a:solidFill>
              <a:srgbClr val="000000"/>
            </a:solidFill>
            <a:ln w="9525">
              <a:noFill/>
              <a:round/>
              <a:headEnd/>
              <a:tailEnd/>
            </a:ln>
          </p:spPr>
          <p:txBody>
            <a:bodyPr/>
            <a:lstStyle/>
            <a:p>
              <a:endParaRPr lang="ja-JP" altLang="en-US"/>
            </a:p>
          </p:txBody>
        </p:sp>
        <p:sp>
          <p:nvSpPr>
            <p:cNvPr id="36" name="Freeform 578"/>
            <p:cNvSpPr>
              <a:spLocks/>
            </p:cNvSpPr>
            <p:nvPr/>
          </p:nvSpPr>
          <p:spPr bwMode="auto">
            <a:xfrm>
              <a:off x="1004" y="2907"/>
              <a:ext cx="15" cy="13"/>
            </a:xfrm>
            <a:custGeom>
              <a:avLst/>
              <a:gdLst>
                <a:gd name="T0" fmla="*/ 5 w 14"/>
                <a:gd name="T1" fmla="*/ 0 h 13"/>
                <a:gd name="T2" fmla="*/ 9 w 14"/>
                <a:gd name="T3" fmla="*/ 0 h 13"/>
                <a:gd name="T4" fmla="*/ 14 w 14"/>
                <a:gd name="T5" fmla="*/ 4 h 13"/>
                <a:gd name="T6" fmla="*/ 9 w 14"/>
                <a:gd name="T7" fmla="*/ 13 h 13"/>
                <a:gd name="T8" fmla="*/ 0 w 14"/>
                <a:gd name="T9" fmla="*/ 4 h 13"/>
                <a:gd name="T10" fmla="*/ 5 w 14"/>
                <a:gd name="T11" fmla="*/ 0 h 13"/>
                <a:gd name="T12" fmla="*/ 5 w 14"/>
                <a:gd name="T13" fmla="*/ 0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0"/>
                  </a:moveTo>
                  <a:lnTo>
                    <a:pt x="9" y="0"/>
                  </a:lnTo>
                  <a:lnTo>
                    <a:pt x="14" y="4"/>
                  </a:lnTo>
                  <a:lnTo>
                    <a:pt x="9" y="13"/>
                  </a:lnTo>
                  <a:lnTo>
                    <a:pt x="0" y="4"/>
                  </a:lnTo>
                  <a:lnTo>
                    <a:pt x="5" y="0"/>
                  </a:lnTo>
                  <a:close/>
                </a:path>
              </a:pathLst>
            </a:custGeom>
            <a:solidFill>
              <a:srgbClr val="000000"/>
            </a:solidFill>
            <a:ln w="9525">
              <a:noFill/>
              <a:round/>
              <a:headEnd/>
              <a:tailEnd/>
            </a:ln>
          </p:spPr>
          <p:txBody>
            <a:bodyPr/>
            <a:lstStyle/>
            <a:p>
              <a:endParaRPr lang="ja-JP" altLang="en-US"/>
            </a:p>
          </p:txBody>
        </p:sp>
        <p:sp>
          <p:nvSpPr>
            <p:cNvPr id="37" name="Freeform 579"/>
            <p:cNvSpPr>
              <a:spLocks/>
            </p:cNvSpPr>
            <p:nvPr/>
          </p:nvSpPr>
          <p:spPr bwMode="auto">
            <a:xfrm>
              <a:off x="1004" y="2911"/>
              <a:ext cx="20" cy="14"/>
            </a:xfrm>
            <a:custGeom>
              <a:avLst/>
              <a:gdLst>
                <a:gd name="T0" fmla="*/ 18 w 18"/>
                <a:gd name="T1" fmla="*/ 5 h 14"/>
                <a:gd name="T2" fmla="*/ 14 w 18"/>
                <a:gd name="T3" fmla="*/ 9 h 14"/>
                <a:gd name="T4" fmla="*/ 9 w 18"/>
                <a:gd name="T5" fmla="*/ 14 h 14"/>
                <a:gd name="T6" fmla="*/ 0 w 18"/>
                <a:gd name="T7" fmla="*/ 9 h 14"/>
                <a:gd name="T8" fmla="*/ 9 w 18"/>
                <a:gd name="T9" fmla="*/ 0 h 14"/>
                <a:gd name="T10" fmla="*/ 14 w 18"/>
                <a:gd name="T11" fmla="*/ 0 h 14"/>
                <a:gd name="T12" fmla="*/ 18 w 18"/>
                <a:gd name="T13" fmla="*/ 5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18" y="5"/>
                  </a:moveTo>
                  <a:lnTo>
                    <a:pt x="14" y="9"/>
                  </a:lnTo>
                  <a:lnTo>
                    <a:pt x="9" y="14"/>
                  </a:lnTo>
                  <a:lnTo>
                    <a:pt x="0" y="9"/>
                  </a:lnTo>
                  <a:lnTo>
                    <a:pt x="9" y="0"/>
                  </a:lnTo>
                  <a:lnTo>
                    <a:pt x="14" y="0"/>
                  </a:lnTo>
                  <a:lnTo>
                    <a:pt x="18" y="5"/>
                  </a:lnTo>
                  <a:close/>
                </a:path>
              </a:pathLst>
            </a:custGeom>
            <a:solidFill>
              <a:srgbClr val="000000"/>
            </a:solidFill>
            <a:ln w="9525">
              <a:noFill/>
              <a:round/>
              <a:headEnd/>
              <a:tailEnd/>
            </a:ln>
          </p:spPr>
          <p:txBody>
            <a:bodyPr/>
            <a:lstStyle/>
            <a:p>
              <a:endParaRPr lang="ja-JP" altLang="en-US"/>
            </a:p>
          </p:txBody>
        </p:sp>
        <p:sp>
          <p:nvSpPr>
            <p:cNvPr id="38" name="Freeform 580"/>
            <p:cNvSpPr>
              <a:spLocks/>
            </p:cNvSpPr>
            <p:nvPr/>
          </p:nvSpPr>
          <p:spPr bwMode="auto">
            <a:xfrm>
              <a:off x="1087" y="2669"/>
              <a:ext cx="103" cy="103"/>
            </a:xfrm>
            <a:custGeom>
              <a:avLst/>
              <a:gdLst>
                <a:gd name="T0" fmla="*/ 95 w 95"/>
                <a:gd name="T1" fmla="*/ 103 h 103"/>
                <a:gd name="T2" fmla="*/ 90 w 95"/>
                <a:gd name="T3" fmla="*/ 98 h 103"/>
                <a:gd name="T4" fmla="*/ 77 w 95"/>
                <a:gd name="T5" fmla="*/ 89 h 103"/>
                <a:gd name="T6" fmla="*/ 63 w 95"/>
                <a:gd name="T7" fmla="*/ 76 h 103"/>
                <a:gd name="T8" fmla="*/ 45 w 95"/>
                <a:gd name="T9" fmla="*/ 58 h 103"/>
                <a:gd name="T10" fmla="*/ 45 w 95"/>
                <a:gd name="T11" fmla="*/ 58 h 103"/>
                <a:gd name="T12" fmla="*/ 27 w 95"/>
                <a:gd name="T13" fmla="*/ 36 h 103"/>
                <a:gd name="T14" fmla="*/ 9 w 95"/>
                <a:gd name="T15" fmla="*/ 18 h 103"/>
                <a:gd name="T16" fmla="*/ 5 w 95"/>
                <a:gd name="T17" fmla="*/ 9 h 103"/>
                <a:gd name="T18" fmla="*/ 0 w 95"/>
                <a:gd name="T19" fmla="*/ 0 h 103"/>
                <a:gd name="T20" fmla="*/ 0 w 95"/>
                <a:gd name="T21" fmla="*/ 0 h 103"/>
                <a:gd name="T22" fmla="*/ 9 w 95"/>
                <a:gd name="T23" fmla="*/ 4 h 103"/>
                <a:gd name="T24" fmla="*/ 18 w 95"/>
                <a:gd name="T25" fmla="*/ 13 h 103"/>
                <a:gd name="T26" fmla="*/ 36 w 95"/>
                <a:gd name="T27" fmla="*/ 27 h 103"/>
                <a:gd name="T28" fmla="*/ 54 w 95"/>
                <a:gd name="T29" fmla="*/ 45 h 103"/>
                <a:gd name="T30" fmla="*/ 54 w 95"/>
                <a:gd name="T31" fmla="*/ 45 h 103"/>
                <a:gd name="T32" fmla="*/ 72 w 95"/>
                <a:gd name="T33" fmla="*/ 67 h 103"/>
                <a:gd name="T34" fmla="*/ 86 w 95"/>
                <a:gd name="T35" fmla="*/ 85 h 103"/>
                <a:gd name="T36" fmla="*/ 95 w 95"/>
                <a:gd name="T37" fmla="*/ 98 h 103"/>
                <a:gd name="T38" fmla="*/ 95 w 95"/>
                <a:gd name="T39" fmla="*/ 103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103"/>
                <a:gd name="T62" fmla="*/ 95 w 95"/>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103">
                  <a:moveTo>
                    <a:pt x="95" y="103"/>
                  </a:moveTo>
                  <a:lnTo>
                    <a:pt x="90" y="98"/>
                  </a:lnTo>
                  <a:lnTo>
                    <a:pt x="77" y="89"/>
                  </a:lnTo>
                  <a:lnTo>
                    <a:pt x="63" y="76"/>
                  </a:lnTo>
                  <a:lnTo>
                    <a:pt x="45" y="58"/>
                  </a:lnTo>
                  <a:lnTo>
                    <a:pt x="27" y="36"/>
                  </a:lnTo>
                  <a:lnTo>
                    <a:pt x="9" y="18"/>
                  </a:lnTo>
                  <a:lnTo>
                    <a:pt x="5" y="9"/>
                  </a:lnTo>
                  <a:lnTo>
                    <a:pt x="0" y="0"/>
                  </a:lnTo>
                  <a:lnTo>
                    <a:pt x="9" y="4"/>
                  </a:lnTo>
                  <a:lnTo>
                    <a:pt x="18" y="13"/>
                  </a:lnTo>
                  <a:lnTo>
                    <a:pt x="36" y="27"/>
                  </a:lnTo>
                  <a:lnTo>
                    <a:pt x="54" y="45"/>
                  </a:lnTo>
                  <a:lnTo>
                    <a:pt x="72" y="67"/>
                  </a:lnTo>
                  <a:lnTo>
                    <a:pt x="86" y="85"/>
                  </a:lnTo>
                  <a:lnTo>
                    <a:pt x="95" y="98"/>
                  </a:lnTo>
                  <a:lnTo>
                    <a:pt x="95" y="103"/>
                  </a:lnTo>
                  <a:close/>
                </a:path>
              </a:pathLst>
            </a:custGeom>
            <a:solidFill>
              <a:srgbClr val="FFFFFF"/>
            </a:solidFill>
            <a:ln w="9525">
              <a:noFill/>
              <a:round/>
              <a:headEnd/>
              <a:tailEnd/>
            </a:ln>
          </p:spPr>
          <p:txBody>
            <a:bodyPr/>
            <a:lstStyle/>
            <a:p>
              <a:endParaRPr lang="ja-JP" altLang="en-US"/>
            </a:p>
          </p:txBody>
        </p:sp>
        <p:sp>
          <p:nvSpPr>
            <p:cNvPr id="39" name="Freeform 581"/>
            <p:cNvSpPr>
              <a:spLocks/>
            </p:cNvSpPr>
            <p:nvPr/>
          </p:nvSpPr>
          <p:spPr bwMode="auto">
            <a:xfrm>
              <a:off x="1184" y="2767"/>
              <a:ext cx="10" cy="9"/>
            </a:xfrm>
            <a:custGeom>
              <a:avLst/>
              <a:gdLst>
                <a:gd name="T0" fmla="*/ 9 w 9"/>
                <a:gd name="T1" fmla="*/ 0 h 9"/>
                <a:gd name="T2" fmla="*/ 5 w 9"/>
                <a:gd name="T3" fmla="*/ 9 h 9"/>
                <a:gd name="T4" fmla="*/ 0 w 9"/>
                <a:gd name="T5" fmla="*/ 5 h 9"/>
                <a:gd name="T6" fmla="*/ 0 w 9"/>
                <a:gd name="T7" fmla="*/ 0 h 9"/>
                <a:gd name="T8" fmla="*/ 9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0"/>
                  </a:moveTo>
                  <a:lnTo>
                    <a:pt x="5" y="9"/>
                  </a:lnTo>
                  <a:lnTo>
                    <a:pt x="0" y="5"/>
                  </a:lnTo>
                  <a:lnTo>
                    <a:pt x="0" y="0"/>
                  </a:lnTo>
                  <a:lnTo>
                    <a:pt x="9" y="0"/>
                  </a:lnTo>
                  <a:close/>
                </a:path>
              </a:pathLst>
            </a:custGeom>
            <a:solidFill>
              <a:srgbClr val="000000"/>
            </a:solidFill>
            <a:ln w="9525">
              <a:noFill/>
              <a:round/>
              <a:headEnd/>
              <a:tailEnd/>
            </a:ln>
          </p:spPr>
          <p:txBody>
            <a:bodyPr/>
            <a:lstStyle/>
            <a:p>
              <a:endParaRPr lang="ja-JP" altLang="en-US"/>
            </a:p>
          </p:txBody>
        </p:sp>
        <p:sp>
          <p:nvSpPr>
            <p:cNvPr id="40" name="Freeform 582"/>
            <p:cNvSpPr>
              <a:spLocks/>
            </p:cNvSpPr>
            <p:nvPr/>
          </p:nvSpPr>
          <p:spPr bwMode="auto">
            <a:xfrm>
              <a:off x="1170" y="2758"/>
              <a:ext cx="20" cy="14"/>
            </a:xfrm>
            <a:custGeom>
              <a:avLst/>
              <a:gdLst>
                <a:gd name="T0" fmla="*/ 13 w 18"/>
                <a:gd name="T1" fmla="*/ 14 h 14"/>
                <a:gd name="T2" fmla="*/ 9 w 18"/>
                <a:gd name="T3" fmla="*/ 14 h 14"/>
                <a:gd name="T4" fmla="*/ 0 w 18"/>
                <a:gd name="T5" fmla="*/ 5 h 14"/>
                <a:gd name="T6" fmla="*/ 4 w 18"/>
                <a:gd name="T7" fmla="*/ 0 h 14"/>
                <a:gd name="T8" fmla="*/ 18 w 18"/>
                <a:gd name="T9" fmla="*/ 9 h 14"/>
                <a:gd name="T10" fmla="*/ 13 w 18"/>
                <a:gd name="T11" fmla="*/ 14 h 14"/>
                <a:gd name="T12" fmla="*/ 13 w 18"/>
                <a:gd name="T13" fmla="*/ 14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13" y="14"/>
                  </a:moveTo>
                  <a:lnTo>
                    <a:pt x="9" y="14"/>
                  </a:lnTo>
                  <a:lnTo>
                    <a:pt x="0" y="5"/>
                  </a:lnTo>
                  <a:lnTo>
                    <a:pt x="4" y="0"/>
                  </a:lnTo>
                  <a:lnTo>
                    <a:pt x="18" y="9"/>
                  </a:lnTo>
                  <a:lnTo>
                    <a:pt x="13" y="14"/>
                  </a:lnTo>
                  <a:close/>
                </a:path>
              </a:pathLst>
            </a:custGeom>
            <a:solidFill>
              <a:srgbClr val="000000"/>
            </a:solidFill>
            <a:ln w="9525">
              <a:noFill/>
              <a:round/>
              <a:headEnd/>
              <a:tailEnd/>
            </a:ln>
          </p:spPr>
          <p:txBody>
            <a:bodyPr/>
            <a:lstStyle/>
            <a:p>
              <a:endParaRPr lang="ja-JP" altLang="en-US"/>
            </a:p>
          </p:txBody>
        </p:sp>
        <p:sp>
          <p:nvSpPr>
            <p:cNvPr id="41" name="Freeform 583"/>
            <p:cNvSpPr>
              <a:spLocks/>
            </p:cNvSpPr>
            <p:nvPr/>
          </p:nvSpPr>
          <p:spPr bwMode="auto">
            <a:xfrm>
              <a:off x="1151" y="2741"/>
              <a:ext cx="23" cy="22"/>
            </a:xfrm>
            <a:custGeom>
              <a:avLst/>
              <a:gdLst>
                <a:gd name="T0" fmla="*/ 18 w 22"/>
                <a:gd name="T1" fmla="*/ 22 h 22"/>
                <a:gd name="T2" fmla="*/ 18 w 22"/>
                <a:gd name="T3" fmla="*/ 22 h 22"/>
                <a:gd name="T4" fmla="*/ 0 w 22"/>
                <a:gd name="T5" fmla="*/ 8 h 22"/>
                <a:gd name="T6" fmla="*/ 4 w 22"/>
                <a:gd name="T7" fmla="*/ 0 h 22"/>
                <a:gd name="T8" fmla="*/ 22 w 22"/>
                <a:gd name="T9" fmla="*/ 17 h 22"/>
                <a:gd name="T10" fmla="*/ 18 w 22"/>
                <a:gd name="T11" fmla="*/ 22 h 22"/>
                <a:gd name="T12" fmla="*/ 18 w 22"/>
                <a:gd name="T13" fmla="*/ 22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18" y="22"/>
                  </a:moveTo>
                  <a:lnTo>
                    <a:pt x="18" y="22"/>
                  </a:lnTo>
                  <a:lnTo>
                    <a:pt x="0" y="8"/>
                  </a:lnTo>
                  <a:lnTo>
                    <a:pt x="4" y="0"/>
                  </a:lnTo>
                  <a:lnTo>
                    <a:pt x="22" y="17"/>
                  </a:lnTo>
                  <a:lnTo>
                    <a:pt x="18" y="22"/>
                  </a:lnTo>
                  <a:close/>
                </a:path>
              </a:pathLst>
            </a:custGeom>
            <a:solidFill>
              <a:srgbClr val="000000"/>
            </a:solidFill>
            <a:ln w="9525">
              <a:noFill/>
              <a:round/>
              <a:headEnd/>
              <a:tailEnd/>
            </a:ln>
          </p:spPr>
          <p:txBody>
            <a:bodyPr/>
            <a:lstStyle/>
            <a:p>
              <a:endParaRPr lang="ja-JP" altLang="en-US"/>
            </a:p>
          </p:txBody>
        </p:sp>
        <p:sp>
          <p:nvSpPr>
            <p:cNvPr id="42" name="Freeform 584"/>
            <p:cNvSpPr>
              <a:spLocks/>
            </p:cNvSpPr>
            <p:nvPr/>
          </p:nvSpPr>
          <p:spPr bwMode="auto">
            <a:xfrm>
              <a:off x="1131" y="2723"/>
              <a:ext cx="24" cy="26"/>
            </a:xfrm>
            <a:custGeom>
              <a:avLst/>
              <a:gdLst>
                <a:gd name="T0" fmla="*/ 18 w 22"/>
                <a:gd name="T1" fmla="*/ 26 h 26"/>
                <a:gd name="T2" fmla="*/ 18 w 22"/>
                <a:gd name="T3" fmla="*/ 26 h 26"/>
                <a:gd name="T4" fmla="*/ 0 w 22"/>
                <a:gd name="T5" fmla="*/ 4 h 26"/>
                <a:gd name="T6" fmla="*/ 4 w 22"/>
                <a:gd name="T7" fmla="*/ 0 h 26"/>
                <a:gd name="T8" fmla="*/ 22 w 22"/>
                <a:gd name="T9" fmla="*/ 18 h 26"/>
                <a:gd name="T10" fmla="*/ 18 w 22"/>
                <a:gd name="T11" fmla="*/ 26 h 26"/>
                <a:gd name="T12" fmla="*/ 18 w 22"/>
                <a:gd name="T13" fmla="*/ 26 h 26"/>
                <a:gd name="T14" fmla="*/ 0 60000 65536"/>
                <a:gd name="T15" fmla="*/ 0 60000 65536"/>
                <a:gd name="T16" fmla="*/ 0 60000 65536"/>
                <a:gd name="T17" fmla="*/ 0 60000 65536"/>
                <a:gd name="T18" fmla="*/ 0 60000 65536"/>
                <a:gd name="T19" fmla="*/ 0 60000 65536"/>
                <a:gd name="T20" fmla="*/ 0 60000 65536"/>
                <a:gd name="T21" fmla="*/ 0 w 22"/>
                <a:gd name="T22" fmla="*/ 0 h 26"/>
                <a:gd name="T23" fmla="*/ 22 w 2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6">
                  <a:moveTo>
                    <a:pt x="18" y="26"/>
                  </a:moveTo>
                  <a:lnTo>
                    <a:pt x="18" y="26"/>
                  </a:lnTo>
                  <a:lnTo>
                    <a:pt x="0" y="4"/>
                  </a:lnTo>
                  <a:lnTo>
                    <a:pt x="4" y="0"/>
                  </a:lnTo>
                  <a:lnTo>
                    <a:pt x="22" y="18"/>
                  </a:lnTo>
                  <a:lnTo>
                    <a:pt x="18" y="26"/>
                  </a:lnTo>
                  <a:close/>
                </a:path>
              </a:pathLst>
            </a:custGeom>
            <a:solidFill>
              <a:srgbClr val="000000"/>
            </a:solidFill>
            <a:ln w="9525">
              <a:noFill/>
              <a:round/>
              <a:headEnd/>
              <a:tailEnd/>
            </a:ln>
          </p:spPr>
          <p:txBody>
            <a:bodyPr/>
            <a:lstStyle/>
            <a:p>
              <a:endParaRPr lang="ja-JP" altLang="en-US"/>
            </a:p>
          </p:txBody>
        </p:sp>
        <p:sp>
          <p:nvSpPr>
            <p:cNvPr id="43" name="Freeform 585"/>
            <p:cNvSpPr>
              <a:spLocks/>
            </p:cNvSpPr>
            <p:nvPr/>
          </p:nvSpPr>
          <p:spPr bwMode="auto">
            <a:xfrm>
              <a:off x="1112" y="2705"/>
              <a:ext cx="23" cy="22"/>
            </a:xfrm>
            <a:custGeom>
              <a:avLst/>
              <a:gdLst>
                <a:gd name="T0" fmla="*/ 18 w 22"/>
                <a:gd name="T1" fmla="*/ 22 h 22"/>
                <a:gd name="T2" fmla="*/ 18 w 22"/>
                <a:gd name="T3" fmla="*/ 22 h 22"/>
                <a:gd name="T4" fmla="*/ 0 w 22"/>
                <a:gd name="T5" fmla="*/ 4 h 22"/>
                <a:gd name="T6" fmla="*/ 4 w 22"/>
                <a:gd name="T7" fmla="*/ 0 h 22"/>
                <a:gd name="T8" fmla="*/ 22 w 22"/>
                <a:gd name="T9" fmla="*/ 18 h 22"/>
                <a:gd name="T10" fmla="*/ 18 w 22"/>
                <a:gd name="T11" fmla="*/ 22 h 22"/>
                <a:gd name="T12" fmla="*/ 18 w 22"/>
                <a:gd name="T13" fmla="*/ 22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18" y="22"/>
                  </a:moveTo>
                  <a:lnTo>
                    <a:pt x="18" y="22"/>
                  </a:lnTo>
                  <a:lnTo>
                    <a:pt x="0" y="4"/>
                  </a:lnTo>
                  <a:lnTo>
                    <a:pt x="4" y="0"/>
                  </a:lnTo>
                  <a:lnTo>
                    <a:pt x="22" y="18"/>
                  </a:lnTo>
                  <a:lnTo>
                    <a:pt x="18" y="22"/>
                  </a:lnTo>
                  <a:close/>
                </a:path>
              </a:pathLst>
            </a:custGeom>
            <a:solidFill>
              <a:srgbClr val="000000"/>
            </a:solidFill>
            <a:ln w="9525">
              <a:noFill/>
              <a:round/>
              <a:headEnd/>
              <a:tailEnd/>
            </a:ln>
          </p:spPr>
          <p:txBody>
            <a:bodyPr/>
            <a:lstStyle/>
            <a:p>
              <a:endParaRPr lang="ja-JP" altLang="en-US"/>
            </a:p>
          </p:txBody>
        </p:sp>
        <p:sp>
          <p:nvSpPr>
            <p:cNvPr id="44" name="Freeform 586"/>
            <p:cNvSpPr>
              <a:spLocks/>
            </p:cNvSpPr>
            <p:nvPr/>
          </p:nvSpPr>
          <p:spPr bwMode="auto">
            <a:xfrm>
              <a:off x="1096" y="2687"/>
              <a:ext cx="20" cy="22"/>
            </a:xfrm>
            <a:custGeom>
              <a:avLst/>
              <a:gdLst>
                <a:gd name="T0" fmla="*/ 14 w 18"/>
                <a:gd name="T1" fmla="*/ 22 h 22"/>
                <a:gd name="T2" fmla="*/ 14 w 18"/>
                <a:gd name="T3" fmla="*/ 22 h 22"/>
                <a:gd name="T4" fmla="*/ 0 w 18"/>
                <a:gd name="T5" fmla="*/ 4 h 22"/>
                <a:gd name="T6" fmla="*/ 5 w 18"/>
                <a:gd name="T7" fmla="*/ 0 h 22"/>
                <a:gd name="T8" fmla="*/ 18 w 18"/>
                <a:gd name="T9" fmla="*/ 18 h 22"/>
                <a:gd name="T10" fmla="*/ 14 w 18"/>
                <a:gd name="T11" fmla="*/ 22 h 22"/>
                <a:gd name="T12" fmla="*/ 14 w 18"/>
                <a:gd name="T13" fmla="*/ 22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14" y="22"/>
                  </a:moveTo>
                  <a:lnTo>
                    <a:pt x="14" y="22"/>
                  </a:lnTo>
                  <a:lnTo>
                    <a:pt x="0" y="4"/>
                  </a:lnTo>
                  <a:lnTo>
                    <a:pt x="5" y="0"/>
                  </a:lnTo>
                  <a:lnTo>
                    <a:pt x="18" y="18"/>
                  </a:lnTo>
                  <a:lnTo>
                    <a:pt x="14" y="22"/>
                  </a:lnTo>
                  <a:close/>
                </a:path>
              </a:pathLst>
            </a:custGeom>
            <a:solidFill>
              <a:srgbClr val="000000"/>
            </a:solidFill>
            <a:ln w="9525">
              <a:noFill/>
              <a:round/>
              <a:headEnd/>
              <a:tailEnd/>
            </a:ln>
          </p:spPr>
          <p:txBody>
            <a:bodyPr/>
            <a:lstStyle/>
            <a:p>
              <a:endParaRPr lang="ja-JP" altLang="en-US"/>
            </a:p>
          </p:txBody>
        </p:sp>
        <p:sp>
          <p:nvSpPr>
            <p:cNvPr id="45" name="Freeform 587"/>
            <p:cNvSpPr>
              <a:spLocks/>
            </p:cNvSpPr>
            <p:nvPr/>
          </p:nvSpPr>
          <p:spPr bwMode="auto">
            <a:xfrm>
              <a:off x="1087" y="2673"/>
              <a:ext cx="15" cy="18"/>
            </a:xfrm>
            <a:custGeom>
              <a:avLst/>
              <a:gdLst>
                <a:gd name="T0" fmla="*/ 9 w 14"/>
                <a:gd name="T1" fmla="*/ 18 h 18"/>
                <a:gd name="T2" fmla="*/ 9 w 14"/>
                <a:gd name="T3" fmla="*/ 18 h 18"/>
                <a:gd name="T4" fmla="*/ 0 w 14"/>
                <a:gd name="T5" fmla="*/ 5 h 18"/>
                <a:gd name="T6" fmla="*/ 5 w 14"/>
                <a:gd name="T7" fmla="*/ 0 h 18"/>
                <a:gd name="T8" fmla="*/ 14 w 14"/>
                <a:gd name="T9" fmla="*/ 14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8"/>
                  </a:lnTo>
                  <a:lnTo>
                    <a:pt x="0" y="5"/>
                  </a:lnTo>
                  <a:lnTo>
                    <a:pt x="5" y="0"/>
                  </a:lnTo>
                  <a:lnTo>
                    <a:pt x="14" y="14"/>
                  </a:lnTo>
                  <a:lnTo>
                    <a:pt x="9" y="18"/>
                  </a:lnTo>
                  <a:close/>
                </a:path>
              </a:pathLst>
            </a:custGeom>
            <a:solidFill>
              <a:srgbClr val="000000"/>
            </a:solidFill>
            <a:ln w="9525">
              <a:noFill/>
              <a:round/>
              <a:headEnd/>
              <a:tailEnd/>
            </a:ln>
          </p:spPr>
          <p:txBody>
            <a:bodyPr/>
            <a:lstStyle/>
            <a:p>
              <a:endParaRPr lang="ja-JP" altLang="en-US"/>
            </a:p>
          </p:txBody>
        </p:sp>
        <p:sp>
          <p:nvSpPr>
            <p:cNvPr id="46" name="Freeform 588"/>
            <p:cNvSpPr>
              <a:spLocks/>
            </p:cNvSpPr>
            <p:nvPr/>
          </p:nvSpPr>
          <p:spPr bwMode="auto">
            <a:xfrm>
              <a:off x="1082" y="2669"/>
              <a:ext cx="14" cy="9"/>
            </a:xfrm>
            <a:custGeom>
              <a:avLst/>
              <a:gdLst>
                <a:gd name="T0" fmla="*/ 4 w 13"/>
                <a:gd name="T1" fmla="*/ 9 h 9"/>
                <a:gd name="T2" fmla="*/ 4 w 13"/>
                <a:gd name="T3" fmla="*/ 9 h 9"/>
                <a:gd name="T4" fmla="*/ 0 w 13"/>
                <a:gd name="T5" fmla="*/ 0 h 9"/>
                <a:gd name="T6" fmla="*/ 9 w 13"/>
                <a:gd name="T7" fmla="*/ 0 h 9"/>
                <a:gd name="T8" fmla="*/ 13 w 13"/>
                <a:gd name="T9" fmla="*/ 4 h 9"/>
                <a:gd name="T10" fmla="*/ 4 w 13"/>
                <a:gd name="T11" fmla="*/ 9 h 9"/>
                <a:gd name="T12" fmla="*/ 4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9"/>
                  </a:moveTo>
                  <a:lnTo>
                    <a:pt x="4" y="9"/>
                  </a:lnTo>
                  <a:lnTo>
                    <a:pt x="0" y="0"/>
                  </a:lnTo>
                  <a:lnTo>
                    <a:pt x="9" y="0"/>
                  </a:lnTo>
                  <a:lnTo>
                    <a:pt x="13" y="4"/>
                  </a:lnTo>
                  <a:lnTo>
                    <a:pt x="4" y="9"/>
                  </a:lnTo>
                  <a:close/>
                </a:path>
              </a:pathLst>
            </a:custGeom>
            <a:solidFill>
              <a:srgbClr val="000000"/>
            </a:solidFill>
            <a:ln w="9525">
              <a:noFill/>
              <a:round/>
              <a:headEnd/>
              <a:tailEnd/>
            </a:ln>
          </p:spPr>
          <p:txBody>
            <a:bodyPr/>
            <a:lstStyle/>
            <a:p>
              <a:endParaRPr lang="ja-JP" altLang="en-US"/>
            </a:p>
          </p:txBody>
        </p:sp>
        <p:sp>
          <p:nvSpPr>
            <p:cNvPr id="47" name="Freeform 589"/>
            <p:cNvSpPr>
              <a:spLocks/>
            </p:cNvSpPr>
            <p:nvPr/>
          </p:nvSpPr>
          <p:spPr bwMode="auto">
            <a:xfrm>
              <a:off x="1082" y="2664"/>
              <a:ext cx="14" cy="14"/>
            </a:xfrm>
            <a:custGeom>
              <a:avLst/>
              <a:gdLst>
                <a:gd name="T0" fmla="*/ 0 w 13"/>
                <a:gd name="T1" fmla="*/ 0 h 14"/>
                <a:gd name="T2" fmla="*/ 9 w 13"/>
                <a:gd name="T3" fmla="*/ 0 h 14"/>
                <a:gd name="T4" fmla="*/ 13 w 13"/>
                <a:gd name="T5" fmla="*/ 5 h 14"/>
                <a:gd name="T6" fmla="*/ 9 w 13"/>
                <a:gd name="T7" fmla="*/ 14 h 14"/>
                <a:gd name="T8" fmla="*/ 4 w 13"/>
                <a:gd name="T9" fmla="*/ 9 h 14"/>
                <a:gd name="T10" fmla="*/ 0 w 13"/>
                <a:gd name="T11" fmla="*/ 5 h 14"/>
                <a:gd name="T12" fmla="*/ 0 w 13"/>
                <a:gd name="T13" fmla="*/ 0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0" y="0"/>
                  </a:moveTo>
                  <a:lnTo>
                    <a:pt x="9" y="0"/>
                  </a:lnTo>
                  <a:lnTo>
                    <a:pt x="13" y="5"/>
                  </a:lnTo>
                  <a:lnTo>
                    <a:pt x="9" y="14"/>
                  </a:lnTo>
                  <a:lnTo>
                    <a:pt x="4" y="9"/>
                  </a:lnTo>
                  <a:lnTo>
                    <a:pt x="0" y="5"/>
                  </a:lnTo>
                  <a:lnTo>
                    <a:pt x="0" y="0"/>
                  </a:lnTo>
                  <a:close/>
                </a:path>
              </a:pathLst>
            </a:custGeom>
            <a:solidFill>
              <a:srgbClr val="000000"/>
            </a:solidFill>
            <a:ln w="9525">
              <a:noFill/>
              <a:round/>
              <a:headEnd/>
              <a:tailEnd/>
            </a:ln>
          </p:spPr>
          <p:txBody>
            <a:bodyPr/>
            <a:lstStyle/>
            <a:p>
              <a:endParaRPr lang="ja-JP" altLang="en-US"/>
            </a:p>
          </p:txBody>
        </p:sp>
        <p:sp>
          <p:nvSpPr>
            <p:cNvPr id="48" name="Freeform 590"/>
            <p:cNvSpPr>
              <a:spLocks/>
            </p:cNvSpPr>
            <p:nvPr/>
          </p:nvSpPr>
          <p:spPr bwMode="auto">
            <a:xfrm>
              <a:off x="1092" y="2669"/>
              <a:ext cx="20" cy="13"/>
            </a:xfrm>
            <a:custGeom>
              <a:avLst/>
              <a:gdLst>
                <a:gd name="T0" fmla="*/ 4 w 18"/>
                <a:gd name="T1" fmla="*/ 0 h 13"/>
                <a:gd name="T2" fmla="*/ 4 w 18"/>
                <a:gd name="T3" fmla="*/ 0 h 13"/>
                <a:gd name="T4" fmla="*/ 18 w 18"/>
                <a:gd name="T5" fmla="*/ 9 h 13"/>
                <a:gd name="T6" fmla="*/ 13 w 18"/>
                <a:gd name="T7" fmla="*/ 13 h 13"/>
                <a:gd name="T8" fmla="*/ 0 w 18"/>
                <a:gd name="T9" fmla="*/ 4 h 13"/>
                <a:gd name="T10" fmla="*/ 4 w 18"/>
                <a:gd name="T11" fmla="*/ 0 h 13"/>
                <a:gd name="T12" fmla="*/ 4 w 18"/>
                <a:gd name="T13" fmla="*/ 0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4" y="0"/>
                  </a:moveTo>
                  <a:lnTo>
                    <a:pt x="4" y="0"/>
                  </a:lnTo>
                  <a:lnTo>
                    <a:pt x="18" y="9"/>
                  </a:lnTo>
                  <a:lnTo>
                    <a:pt x="13" y="13"/>
                  </a:lnTo>
                  <a:lnTo>
                    <a:pt x="0" y="4"/>
                  </a:lnTo>
                  <a:lnTo>
                    <a:pt x="4" y="0"/>
                  </a:lnTo>
                  <a:close/>
                </a:path>
              </a:pathLst>
            </a:custGeom>
            <a:solidFill>
              <a:srgbClr val="000000"/>
            </a:solidFill>
            <a:ln w="9525">
              <a:noFill/>
              <a:round/>
              <a:headEnd/>
              <a:tailEnd/>
            </a:ln>
          </p:spPr>
          <p:txBody>
            <a:bodyPr/>
            <a:lstStyle/>
            <a:p>
              <a:endParaRPr lang="ja-JP" altLang="en-US"/>
            </a:p>
          </p:txBody>
        </p:sp>
        <p:sp>
          <p:nvSpPr>
            <p:cNvPr id="49" name="Freeform 591"/>
            <p:cNvSpPr>
              <a:spLocks/>
            </p:cNvSpPr>
            <p:nvPr/>
          </p:nvSpPr>
          <p:spPr bwMode="auto">
            <a:xfrm>
              <a:off x="1106" y="2678"/>
              <a:ext cx="25" cy="22"/>
            </a:xfrm>
            <a:custGeom>
              <a:avLst/>
              <a:gdLst>
                <a:gd name="T0" fmla="*/ 5 w 23"/>
                <a:gd name="T1" fmla="*/ 0 h 22"/>
                <a:gd name="T2" fmla="*/ 5 w 23"/>
                <a:gd name="T3" fmla="*/ 0 h 22"/>
                <a:gd name="T4" fmla="*/ 23 w 23"/>
                <a:gd name="T5" fmla="*/ 13 h 22"/>
                <a:gd name="T6" fmla="*/ 14 w 23"/>
                <a:gd name="T7" fmla="*/ 22 h 22"/>
                <a:gd name="T8" fmla="*/ 0 w 23"/>
                <a:gd name="T9" fmla="*/ 4 h 22"/>
                <a:gd name="T10" fmla="*/ 5 w 23"/>
                <a:gd name="T11" fmla="*/ 0 h 22"/>
                <a:gd name="T12" fmla="*/ 5 w 23"/>
                <a:gd name="T13" fmla="*/ 0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5" y="0"/>
                  </a:moveTo>
                  <a:lnTo>
                    <a:pt x="5" y="0"/>
                  </a:lnTo>
                  <a:lnTo>
                    <a:pt x="23" y="13"/>
                  </a:lnTo>
                  <a:lnTo>
                    <a:pt x="14" y="22"/>
                  </a:lnTo>
                  <a:lnTo>
                    <a:pt x="0" y="4"/>
                  </a:lnTo>
                  <a:lnTo>
                    <a:pt x="5" y="0"/>
                  </a:lnTo>
                  <a:close/>
                </a:path>
              </a:pathLst>
            </a:custGeom>
            <a:solidFill>
              <a:srgbClr val="000000"/>
            </a:solidFill>
            <a:ln w="9525">
              <a:noFill/>
              <a:round/>
              <a:headEnd/>
              <a:tailEnd/>
            </a:ln>
          </p:spPr>
          <p:txBody>
            <a:bodyPr/>
            <a:lstStyle/>
            <a:p>
              <a:endParaRPr lang="ja-JP" altLang="en-US"/>
            </a:p>
          </p:txBody>
        </p:sp>
        <p:sp>
          <p:nvSpPr>
            <p:cNvPr id="50" name="Freeform 592"/>
            <p:cNvSpPr>
              <a:spLocks/>
            </p:cNvSpPr>
            <p:nvPr/>
          </p:nvSpPr>
          <p:spPr bwMode="auto">
            <a:xfrm>
              <a:off x="1121" y="2691"/>
              <a:ext cx="30" cy="27"/>
            </a:xfrm>
            <a:custGeom>
              <a:avLst/>
              <a:gdLst>
                <a:gd name="T0" fmla="*/ 9 w 27"/>
                <a:gd name="T1" fmla="*/ 0 h 27"/>
                <a:gd name="T2" fmla="*/ 9 w 27"/>
                <a:gd name="T3" fmla="*/ 0 h 27"/>
                <a:gd name="T4" fmla="*/ 27 w 27"/>
                <a:gd name="T5" fmla="*/ 23 h 27"/>
                <a:gd name="T6" fmla="*/ 18 w 27"/>
                <a:gd name="T7" fmla="*/ 27 h 27"/>
                <a:gd name="T8" fmla="*/ 0 w 27"/>
                <a:gd name="T9" fmla="*/ 9 h 27"/>
                <a:gd name="T10" fmla="*/ 9 w 27"/>
                <a:gd name="T11" fmla="*/ 0 h 27"/>
                <a:gd name="T12" fmla="*/ 9 w 27"/>
                <a:gd name="T13" fmla="*/ 0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9" y="0"/>
                  </a:moveTo>
                  <a:lnTo>
                    <a:pt x="9" y="0"/>
                  </a:lnTo>
                  <a:lnTo>
                    <a:pt x="27" y="23"/>
                  </a:lnTo>
                  <a:lnTo>
                    <a:pt x="18" y="27"/>
                  </a:lnTo>
                  <a:lnTo>
                    <a:pt x="0" y="9"/>
                  </a:lnTo>
                  <a:lnTo>
                    <a:pt x="9" y="0"/>
                  </a:lnTo>
                  <a:close/>
                </a:path>
              </a:pathLst>
            </a:custGeom>
            <a:solidFill>
              <a:srgbClr val="000000"/>
            </a:solidFill>
            <a:ln w="9525">
              <a:noFill/>
              <a:round/>
              <a:headEnd/>
              <a:tailEnd/>
            </a:ln>
          </p:spPr>
          <p:txBody>
            <a:bodyPr/>
            <a:lstStyle/>
            <a:p>
              <a:endParaRPr lang="ja-JP" altLang="en-US"/>
            </a:p>
          </p:txBody>
        </p:sp>
        <p:sp>
          <p:nvSpPr>
            <p:cNvPr id="51" name="Freeform 593"/>
            <p:cNvSpPr>
              <a:spLocks/>
            </p:cNvSpPr>
            <p:nvPr/>
          </p:nvSpPr>
          <p:spPr bwMode="auto">
            <a:xfrm>
              <a:off x="1141" y="2714"/>
              <a:ext cx="29" cy="22"/>
            </a:xfrm>
            <a:custGeom>
              <a:avLst/>
              <a:gdLst>
                <a:gd name="T0" fmla="*/ 9 w 27"/>
                <a:gd name="T1" fmla="*/ 0 h 22"/>
                <a:gd name="T2" fmla="*/ 9 w 27"/>
                <a:gd name="T3" fmla="*/ 0 h 22"/>
                <a:gd name="T4" fmla="*/ 27 w 27"/>
                <a:gd name="T5" fmla="*/ 18 h 22"/>
                <a:gd name="T6" fmla="*/ 18 w 27"/>
                <a:gd name="T7" fmla="*/ 22 h 22"/>
                <a:gd name="T8" fmla="*/ 0 w 27"/>
                <a:gd name="T9" fmla="*/ 4 h 22"/>
                <a:gd name="T10" fmla="*/ 9 w 27"/>
                <a:gd name="T11" fmla="*/ 0 h 22"/>
                <a:gd name="T12" fmla="*/ 9 w 27"/>
                <a:gd name="T13" fmla="*/ 0 h 22"/>
                <a:gd name="T14" fmla="*/ 0 60000 65536"/>
                <a:gd name="T15" fmla="*/ 0 60000 65536"/>
                <a:gd name="T16" fmla="*/ 0 60000 65536"/>
                <a:gd name="T17" fmla="*/ 0 60000 65536"/>
                <a:gd name="T18" fmla="*/ 0 60000 65536"/>
                <a:gd name="T19" fmla="*/ 0 60000 65536"/>
                <a:gd name="T20" fmla="*/ 0 60000 65536"/>
                <a:gd name="T21" fmla="*/ 0 w 27"/>
                <a:gd name="T22" fmla="*/ 0 h 22"/>
                <a:gd name="T23" fmla="*/ 27 w 2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2">
                  <a:moveTo>
                    <a:pt x="9" y="0"/>
                  </a:moveTo>
                  <a:lnTo>
                    <a:pt x="9" y="0"/>
                  </a:lnTo>
                  <a:lnTo>
                    <a:pt x="27" y="18"/>
                  </a:lnTo>
                  <a:lnTo>
                    <a:pt x="18" y="22"/>
                  </a:lnTo>
                  <a:lnTo>
                    <a:pt x="0" y="4"/>
                  </a:lnTo>
                  <a:lnTo>
                    <a:pt x="9" y="0"/>
                  </a:lnTo>
                  <a:close/>
                </a:path>
              </a:pathLst>
            </a:custGeom>
            <a:solidFill>
              <a:srgbClr val="000000"/>
            </a:solidFill>
            <a:ln w="9525">
              <a:noFill/>
              <a:round/>
              <a:headEnd/>
              <a:tailEnd/>
            </a:ln>
          </p:spPr>
          <p:txBody>
            <a:bodyPr/>
            <a:lstStyle/>
            <a:p>
              <a:endParaRPr lang="ja-JP" altLang="en-US"/>
            </a:p>
          </p:txBody>
        </p:sp>
        <p:sp>
          <p:nvSpPr>
            <p:cNvPr id="52" name="Freeform 594"/>
            <p:cNvSpPr>
              <a:spLocks/>
            </p:cNvSpPr>
            <p:nvPr/>
          </p:nvSpPr>
          <p:spPr bwMode="auto">
            <a:xfrm>
              <a:off x="1160" y="2732"/>
              <a:ext cx="24" cy="22"/>
            </a:xfrm>
            <a:custGeom>
              <a:avLst/>
              <a:gdLst>
                <a:gd name="T0" fmla="*/ 9 w 22"/>
                <a:gd name="T1" fmla="*/ 0 h 22"/>
                <a:gd name="T2" fmla="*/ 9 w 22"/>
                <a:gd name="T3" fmla="*/ 0 h 22"/>
                <a:gd name="T4" fmla="*/ 22 w 22"/>
                <a:gd name="T5" fmla="*/ 17 h 22"/>
                <a:gd name="T6" fmla="*/ 13 w 22"/>
                <a:gd name="T7" fmla="*/ 22 h 22"/>
                <a:gd name="T8" fmla="*/ 0 w 22"/>
                <a:gd name="T9" fmla="*/ 4 h 22"/>
                <a:gd name="T10" fmla="*/ 9 w 22"/>
                <a:gd name="T11" fmla="*/ 0 h 22"/>
                <a:gd name="T12" fmla="*/ 9 w 22"/>
                <a:gd name="T13" fmla="*/ 0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9" y="0"/>
                  </a:moveTo>
                  <a:lnTo>
                    <a:pt x="9" y="0"/>
                  </a:lnTo>
                  <a:lnTo>
                    <a:pt x="22" y="17"/>
                  </a:lnTo>
                  <a:lnTo>
                    <a:pt x="13" y="22"/>
                  </a:lnTo>
                  <a:lnTo>
                    <a:pt x="0" y="4"/>
                  </a:lnTo>
                  <a:lnTo>
                    <a:pt x="9" y="0"/>
                  </a:lnTo>
                  <a:close/>
                </a:path>
              </a:pathLst>
            </a:custGeom>
            <a:solidFill>
              <a:srgbClr val="000000"/>
            </a:solidFill>
            <a:ln w="9525">
              <a:noFill/>
              <a:round/>
              <a:headEnd/>
              <a:tailEnd/>
            </a:ln>
          </p:spPr>
          <p:txBody>
            <a:bodyPr/>
            <a:lstStyle/>
            <a:p>
              <a:endParaRPr lang="ja-JP" altLang="en-US"/>
            </a:p>
          </p:txBody>
        </p:sp>
        <p:sp>
          <p:nvSpPr>
            <p:cNvPr id="53" name="Freeform 595"/>
            <p:cNvSpPr>
              <a:spLocks/>
            </p:cNvSpPr>
            <p:nvPr/>
          </p:nvSpPr>
          <p:spPr bwMode="auto">
            <a:xfrm>
              <a:off x="1174" y="2749"/>
              <a:ext cx="20" cy="18"/>
            </a:xfrm>
            <a:custGeom>
              <a:avLst/>
              <a:gdLst>
                <a:gd name="T0" fmla="*/ 9 w 18"/>
                <a:gd name="T1" fmla="*/ 0 h 18"/>
                <a:gd name="T2" fmla="*/ 9 w 18"/>
                <a:gd name="T3" fmla="*/ 0 h 18"/>
                <a:gd name="T4" fmla="*/ 18 w 18"/>
                <a:gd name="T5" fmla="*/ 14 h 18"/>
                <a:gd name="T6" fmla="*/ 9 w 18"/>
                <a:gd name="T7" fmla="*/ 18 h 18"/>
                <a:gd name="T8" fmla="*/ 0 w 18"/>
                <a:gd name="T9" fmla="*/ 5 h 18"/>
                <a:gd name="T10" fmla="*/ 9 w 18"/>
                <a:gd name="T11" fmla="*/ 0 h 18"/>
                <a:gd name="T12" fmla="*/ 9 w 18"/>
                <a:gd name="T13" fmla="*/ 0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0"/>
                  </a:moveTo>
                  <a:lnTo>
                    <a:pt x="9" y="0"/>
                  </a:lnTo>
                  <a:lnTo>
                    <a:pt x="18" y="14"/>
                  </a:lnTo>
                  <a:lnTo>
                    <a:pt x="9" y="18"/>
                  </a:lnTo>
                  <a:lnTo>
                    <a:pt x="0" y="5"/>
                  </a:lnTo>
                  <a:lnTo>
                    <a:pt x="9" y="0"/>
                  </a:lnTo>
                  <a:close/>
                </a:path>
              </a:pathLst>
            </a:custGeom>
            <a:solidFill>
              <a:srgbClr val="000000"/>
            </a:solidFill>
            <a:ln w="9525">
              <a:noFill/>
              <a:round/>
              <a:headEnd/>
              <a:tailEnd/>
            </a:ln>
          </p:spPr>
          <p:txBody>
            <a:bodyPr/>
            <a:lstStyle/>
            <a:p>
              <a:endParaRPr lang="ja-JP" altLang="en-US"/>
            </a:p>
          </p:txBody>
        </p:sp>
        <p:sp>
          <p:nvSpPr>
            <p:cNvPr id="54" name="Freeform 596"/>
            <p:cNvSpPr>
              <a:spLocks/>
            </p:cNvSpPr>
            <p:nvPr/>
          </p:nvSpPr>
          <p:spPr bwMode="auto">
            <a:xfrm>
              <a:off x="1184" y="2763"/>
              <a:ext cx="10" cy="9"/>
            </a:xfrm>
            <a:custGeom>
              <a:avLst/>
              <a:gdLst>
                <a:gd name="T0" fmla="*/ 9 w 9"/>
                <a:gd name="T1" fmla="*/ 0 h 9"/>
                <a:gd name="T2" fmla="*/ 9 w 9"/>
                <a:gd name="T3" fmla="*/ 0 h 9"/>
                <a:gd name="T4" fmla="*/ 9 w 9"/>
                <a:gd name="T5" fmla="*/ 9 h 9"/>
                <a:gd name="T6" fmla="*/ 0 w 9"/>
                <a:gd name="T7" fmla="*/ 9 h 9"/>
                <a:gd name="T8" fmla="*/ 0 w 9"/>
                <a:gd name="T9" fmla="*/ 4 h 9"/>
                <a:gd name="T10" fmla="*/ 9 w 9"/>
                <a:gd name="T11" fmla="*/ 0 h 9"/>
                <a:gd name="T12" fmla="*/ 9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0"/>
                  </a:moveTo>
                  <a:lnTo>
                    <a:pt x="9" y="0"/>
                  </a:lnTo>
                  <a:lnTo>
                    <a:pt x="9" y="9"/>
                  </a:lnTo>
                  <a:lnTo>
                    <a:pt x="0" y="9"/>
                  </a:lnTo>
                  <a:lnTo>
                    <a:pt x="0" y="4"/>
                  </a:lnTo>
                  <a:lnTo>
                    <a:pt x="9" y="0"/>
                  </a:lnTo>
                  <a:close/>
                </a:path>
              </a:pathLst>
            </a:custGeom>
            <a:solidFill>
              <a:srgbClr val="000000"/>
            </a:solidFill>
            <a:ln w="9525">
              <a:noFill/>
              <a:round/>
              <a:headEnd/>
              <a:tailEnd/>
            </a:ln>
          </p:spPr>
          <p:txBody>
            <a:bodyPr/>
            <a:lstStyle/>
            <a:p>
              <a:endParaRPr lang="ja-JP" altLang="en-US"/>
            </a:p>
          </p:txBody>
        </p:sp>
        <p:sp>
          <p:nvSpPr>
            <p:cNvPr id="55" name="Freeform 597"/>
            <p:cNvSpPr>
              <a:spLocks/>
            </p:cNvSpPr>
            <p:nvPr/>
          </p:nvSpPr>
          <p:spPr bwMode="auto">
            <a:xfrm>
              <a:off x="1184" y="2767"/>
              <a:ext cx="15" cy="9"/>
            </a:xfrm>
            <a:custGeom>
              <a:avLst/>
              <a:gdLst>
                <a:gd name="T0" fmla="*/ 14 w 14"/>
                <a:gd name="T1" fmla="*/ 9 h 9"/>
                <a:gd name="T2" fmla="*/ 5 w 14"/>
                <a:gd name="T3" fmla="*/ 9 h 9"/>
                <a:gd name="T4" fmla="*/ 0 w 14"/>
                <a:gd name="T5" fmla="*/ 5 h 9"/>
                <a:gd name="T6" fmla="*/ 0 w 14"/>
                <a:gd name="T7" fmla="*/ 0 h 9"/>
                <a:gd name="T8" fmla="*/ 9 w 14"/>
                <a:gd name="T9" fmla="*/ 0 h 9"/>
                <a:gd name="T10" fmla="*/ 9 w 14"/>
                <a:gd name="T11" fmla="*/ 5 h 9"/>
                <a:gd name="T12" fmla="*/ 14 w 14"/>
                <a:gd name="T13" fmla="*/ 9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14" y="9"/>
                  </a:moveTo>
                  <a:lnTo>
                    <a:pt x="5" y="9"/>
                  </a:lnTo>
                  <a:lnTo>
                    <a:pt x="0" y="5"/>
                  </a:lnTo>
                  <a:lnTo>
                    <a:pt x="0" y="0"/>
                  </a:lnTo>
                  <a:lnTo>
                    <a:pt x="9" y="0"/>
                  </a:lnTo>
                  <a:lnTo>
                    <a:pt x="9" y="5"/>
                  </a:lnTo>
                  <a:lnTo>
                    <a:pt x="14" y="9"/>
                  </a:lnTo>
                  <a:close/>
                </a:path>
              </a:pathLst>
            </a:custGeom>
            <a:solidFill>
              <a:srgbClr val="000000"/>
            </a:solidFill>
            <a:ln w="9525">
              <a:noFill/>
              <a:round/>
              <a:headEnd/>
              <a:tailEnd/>
            </a:ln>
          </p:spPr>
          <p:txBody>
            <a:bodyPr/>
            <a:lstStyle/>
            <a:p>
              <a:endParaRPr lang="ja-JP" altLang="en-US"/>
            </a:p>
          </p:txBody>
        </p:sp>
        <p:sp>
          <p:nvSpPr>
            <p:cNvPr id="56" name="Freeform 598"/>
            <p:cNvSpPr>
              <a:spLocks/>
            </p:cNvSpPr>
            <p:nvPr/>
          </p:nvSpPr>
          <p:spPr bwMode="auto">
            <a:xfrm>
              <a:off x="985" y="2830"/>
              <a:ext cx="25" cy="23"/>
            </a:xfrm>
            <a:custGeom>
              <a:avLst/>
              <a:gdLst>
                <a:gd name="T0" fmla="*/ 23 w 23"/>
                <a:gd name="T1" fmla="*/ 18 h 23"/>
                <a:gd name="T2" fmla="*/ 14 w 23"/>
                <a:gd name="T3" fmla="*/ 23 h 23"/>
                <a:gd name="T4" fmla="*/ 0 w 23"/>
                <a:gd name="T5" fmla="*/ 5 h 23"/>
                <a:gd name="T6" fmla="*/ 5 w 23"/>
                <a:gd name="T7" fmla="*/ 0 h 23"/>
                <a:gd name="T8" fmla="*/ 23 w 23"/>
                <a:gd name="T9" fmla="*/ 1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3" y="18"/>
                  </a:moveTo>
                  <a:lnTo>
                    <a:pt x="14" y="23"/>
                  </a:lnTo>
                  <a:lnTo>
                    <a:pt x="0" y="5"/>
                  </a:lnTo>
                  <a:lnTo>
                    <a:pt x="5" y="0"/>
                  </a:lnTo>
                  <a:lnTo>
                    <a:pt x="23" y="18"/>
                  </a:lnTo>
                  <a:close/>
                </a:path>
              </a:pathLst>
            </a:custGeom>
            <a:solidFill>
              <a:srgbClr val="000000"/>
            </a:solidFill>
            <a:ln w="9525">
              <a:noFill/>
              <a:round/>
              <a:headEnd/>
              <a:tailEnd/>
            </a:ln>
          </p:spPr>
          <p:txBody>
            <a:bodyPr/>
            <a:lstStyle/>
            <a:p>
              <a:endParaRPr lang="ja-JP" altLang="en-US"/>
            </a:p>
          </p:txBody>
        </p:sp>
        <p:sp>
          <p:nvSpPr>
            <p:cNvPr id="57" name="Freeform 599"/>
            <p:cNvSpPr>
              <a:spLocks/>
            </p:cNvSpPr>
            <p:nvPr/>
          </p:nvSpPr>
          <p:spPr bwMode="auto">
            <a:xfrm>
              <a:off x="965" y="2812"/>
              <a:ext cx="25" cy="23"/>
            </a:xfrm>
            <a:custGeom>
              <a:avLst/>
              <a:gdLst>
                <a:gd name="T0" fmla="*/ 18 w 23"/>
                <a:gd name="T1" fmla="*/ 23 h 23"/>
                <a:gd name="T2" fmla="*/ 14 w 23"/>
                <a:gd name="T3" fmla="*/ 23 h 23"/>
                <a:gd name="T4" fmla="*/ 0 w 23"/>
                <a:gd name="T5" fmla="*/ 9 h 23"/>
                <a:gd name="T6" fmla="*/ 9 w 23"/>
                <a:gd name="T7" fmla="*/ 0 h 23"/>
                <a:gd name="T8" fmla="*/ 23 w 23"/>
                <a:gd name="T9" fmla="*/ 18 h 23"/>
                <a:gd name="T10" fmla="*/ 18 w 23"/>
                <a:gd name="T11" fmla="*/ 23 h 23"/>
                <a:gd name="T12" fmla="*/ 18 w 23"/>
                <a:gd name="T13" fmla="*/ 23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8" y="23"/>
                  </a:moveTo>
                  <a:lnTo>
                    <a:pt x="14" y="23"/>
                  </a:lnTo>
                  <a:lnTo>
                    <a:pt x="0" y="9"/>
                  </a:lnTo>
                  <a:lnTo>
                    <a:pt x="9" y="0"/>
                  </a:lnTo>
                  <a:lnTo>
                    <a:pt x="23" y="18"/>
                  </a:lnTo>
                  <a:lnTo>
                    <a:pt x="18" y="23"/>
                  </a:lnTo>
                  <a:close/>
                </a:path>
              </a:pathLst>
            </a:custGeom>
            <a:solidFill>
              <a:srgbClr val="000000"/>
            </a:solidFill>
            <a:ln w="9525">
              <a:noFill/>
              <a:round/>
              <a:headEnd/>
              <a:tailEnd/>
            </a:ln>
          </p:spPr>
          <p:txBody>
            <a:bodyPr/>
            <a:lstStyle/>
            <a:p>
              <a:endParaRPr lang="ja-JP" altLang="en-US"/>
            </a:p>
          </p:txBody>
        </p:sp>
        <p:sp>
          <p:nvSpPr>
            <p:cNvPr id="58" name="Freeform 600"/>
            <p:cNvSpPr>
              <a:spLocks/>
            </p:cNvSpPr>
            <p:nvPr/>
          </p:nvSpPr>
          <p:spPr bwMode="auto">
            <a:xfrm>
              <a:off x="956" y="2799"/>
              <a:ext cx="19" cy="22"/>
            </a:xfrm>
            <a:custGeom>
              <a:avLst/>
              <a:gdLst>
                <a:gd name="T0" fmla="*/ 9 w 18"/>
                <a:gd name="T1" fmla="*/ 18 h 22"/>
                <a:gd name="T2" fmla="*/ 9 w 18"/>
                <a:gd name="T3" fmla="*/ 18 h 22"/>
                <a:gd name="T4" fmla="*/ 0 w 18"/>
                <a:gd name="T5" fmla="*/ 4 h 22"/>
                <a:gd name="T6" fmla="*/ 9 w 18"/>
                <a:gd name="T7" fmla="*/ 0 h 22"/>
                <a:gd name="T8" fmla="*/ 18 w 18"/>
                <a:gd name="T9" fmla="*/ 13 h 22"/>
                <a:gd name="T10" fmla="*/ 9 w 18"/>
                <a:gd name="T11" fmla="*/ 22 h 22"/>
                <a:gd name="T12" fmla="*/ 9 w 18"/>
                <a:gd name="T13" fmla="*/ 18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9" y="18"/>
                  </a:moveTo>
                  <a:lnTo>
                    <a:pt x="9" y="18"/>
                  </a:lnTo>
                  <a:lnTo>
                    <a:pt x="0" y="4"/>
                  </a:lnTo>
                  <a:lnTo>
                    <a:pt x="9" y="0"/>
                  </a:lnTo>
                  <a:lnTo>
                    <a:pt x="18" y="13"/>
                  </a:lnTo>
                  <a:lnTo>
                    <a:pt x="9" y="22"/>
                  </a:lnTo>
                  <a:lnTo>
                    <a:pt x="9" y="18"/>
                  </a:lnTo>
                  <a:close/>
                </a:path>
              </a:pathLst>
            </a:custGeom>
            <a:solidFill>
              <a:srgbClr val="000000"/>
            </a:solidFill>
            <a:ln w="9525">
              <a:noFill/>
              <a:round/>
              <a:headEnd/>
              <a:tailEnd/>
            </a:ln>
          </p:spPr>
          <p:txBody>
            <a:bodyPr/>
            <a:lstStyle/>
            <a:p>
              <a:endParaRPr lang="ja-JP" altLang="en-US"/>
            </a:p>
          </p:txBody>
        </p:sp>
        <p:sp>
          <p:nvSpPr>
            <p:cNvPr id="59" name="Freeform 601"/>
            <p:cNvSpPr>
              <a:spLocks/>
            </p:cNvSpPr>
            <p:nvPr/>
          </p:nvSpPr>
          <p:spPr bwMode="auto">
            <a:xfrm>
              <a:off x="956" y="2785"/>
              <a:ext cx="9" cy="18"/>
            </a:xfrm>
            <a:custGeom>
              <a:avLst/>
              <a:gdLst>
                <a:gd name="T0" fmla="*/ 0 w 9"/>
                <a:gd name="T1" fmla="*/ 18 h 18"/>
                <a:gd name="T2" fmla="*/ 0 w 9"/>
                <a:gd name="T3" fmla="*/ 18 h 18"/>
                <a:gd name="T4" fmla="*/ 0 w 9"/>
                <a:gd name="T5" fmla="*/ 5 h 18"/>
                <a:gd name="T6" fmla="*/ 9 w 9"/>
                <a:gd name="T7" fmla="*/ 0 h 18"/>
                <a:gd name="T8" fmla="*/ 9 w 9"/>
                <a:gd name="T9" fmla="*/ 14 h 18"/>
                <a:gd name="T10" fmla="*/ 0 w 9"/>
                <a:gd name="T11" fmla="*/ 18 h 18"/>
                <a:gd name="T12" fmla="*/ 0 w 9"/>
                <a:gd name="T13" fmla="*/ 18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8"/>
                  </a:moveTo>
                  <a:lnTo>
                    <a:pt x="0" y="18"/>
                  </a:lnTo>
                  <a:lnTo>
                    <a:pt x="0" y="5"/>
                  </a:lnTo>
                  <a:lnTo>
                    <a:pt x="9" y="0"/>
                  </a:lnTo>
                  <a:lnTo>
                    <a:pt x="9" y="14"/>
                  </a:lnTo>
                  <a:lnTo>
                    <a:pt x="0" y="18"/>
                  </a:lnTo>
                  <a:close/>
                </a:path>
              </a:pathLst>
            </a:custGeom>
            <a:solidFill>
              <a:srgbClr val="000000"/>
            </a:solidFill>
            <a:ln w="9525">
              <a:noFill/>
              <a:round/>
              <a:headEnd/>
              <a:tailEnd/>
            </a:ln>
          </p:spPr>
          <p:txBody>
            <a:bodyPr/>
            <a:lstStyle/>
            <a:p>
              <a:endParaRPr lang="ja-JP" altLang="en-US"/>
            </a:p>
          </p:txBody>
        </p:sp>
        <p:sp>
          <p:nvSpPr>
            <p:cNvPr id="60" name="Freeform 602"/>
            <p:cNvSpPr>
              <a:spLocks/>
            </p:cNvSpPr>
            <p:nvPr/>
          </p:nvSpPr>
          <p:spPr bwMode="auto">
            <a:xfrm>
              <a:off x="956" y="2785"/>
              <a:ext cx="9" cy="5"/>
            </a:xfrm>
            <a:custGeom>
              <a:avLst/>
              <a:gdLst>
                <a:gd name="T0" fmla="*/ 0 w 9"/>
                <a:gd name="T1" fmla="*/ 5 h 5"/>
                <a:gd name="T2" fmla="*/ 0 w 9"/>
                <a:gd name="T3" fmla="*/ 0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61" name="Freeform 603"/>
            <p:cNvSpPr>
              <a:spLocks/>
            </p:cNvSpPr>
            <p:nvPr/>
          </p:nvSpPr>
          <p:spPr bwMode="auto">
            <a:xfrm>
              <a:off x="956" y="2781"/>
              <a:ext cx="9" cy="4"/>
            </a:xfrm>
            <a:custGeom>
              <a:avLst/>
              <a:gdLst>
                <a:gd name="T0" fmla="*/ 0 w 9"/>
                <a:gd name="T1" fmla="*/ 0 h 4"/>
                <a:gd name="T2" fmla="*/ 0 w 9"/>
                <a:gd name="T3" fmla="*/ 0 h 4"/>
                <a:gd name="T4" fmla="*/ 0 w 9"/>
                <a:gd name="T5" fmla="*/ 0 h 4"/>
                <a:gd name="T6" fmla="*/ 9 w 9"/>
                <a:gd name="T7" fmla="*/ 4 h 4"/>
                <a:gd name="T8" fmla="*/ 5 w 9"/>
                <a:gd name="T9" fmla="*/ 4 h 4"/>
                <a:gd name="T10" fmla="*/ 0 w 9"/>
                <a:gd name="T11" fmla="*/ 4 h 4"/>
                <a:gd name="T12" fmla="*/ 0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0"/>
                  </a:moveTo>
                  <a:lnTo>
                    <a:pt x="0" y="0"/>
                  </a:lnTo>
                  <a:lnTo>
                    <a:pt x="9" y="4"/>
                  </a:lnTo>
                  <a:lnTo>
                    <a:pt x="5" y="4"/>
                  </a:lnTo>
                  <a:lnTo>
                    <a:pt x="0" y="4"/>
                  </a:lnTo>
                  <a:lnTo>
                    <a:pt x="0" y="0"/>
                  </a:lnTo>
                  <a:close/>
                </a:path>
              </a:pathLst>
            </a:custGeom>
            <a:solidFill>
              <a:srgbClr val="000000"/>
            </a:solidFill>
            <a:ln w="9525">
              <a:noFill/>
              <a:round/>
              <a:headEnd/>
              <a:tailEnd/>
            </a:ln>
          </p:spPr>
          <p:txBody>
            <a:bodyPr/>
            <a:lstStyle/>
            <a:p>
              <a:endParaRPr lang="ja-JP" altLang="en-US"/>
            </a:p>
          </p:txBody>
        </p:sp>
        <p:sp>
          <p:nvSpPr>
            <p:cNvPr id="62" name="Freeform 604"/>
            <p:cNvSpPr>
              <a:spLocks/>
            </p:cNvSpPr>
            <p:nvPr/>
          </p:nvSpPr>
          <p:spPr bwMode="auto">
            <a:xfrm>
              <a:off x="922" y="2880"/>
              <a:ext cx="24" cy="27"/>
            </a:xfrm>
            <a:custGeom>
              <a:avLst/>
              <a:gdLst>
                <a:gd name="T0" fmla="*/ 22 w 22"/>
                <a:gd name="T1" fmla="*/ 18 h 27"/>
                <a:gd name="T2" fmla="*/ 18 w 22"/>
                <a:gd name="T3" fmla="*/ 27 h 27"/>
                <a:gd name="T4" fmla="*/ 0 w 22"/>
                <a:gd name="T5" fmla="*/ 9 h 27"/>
                <a:gd name="T6" fmla="*/ 9 w 22"/>
                <a:gd name="T7" fmla="*/ 0 h 27"/>
                <a:gd name="T8" fmla="*/ 22 w 22"/>
                <a:gd name="T9" fmla="*/ 18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22" y="18"/>
                  </a:moveTo>
                  <a:lnTo>
                    <a:pt x="18" y="27"/>
                  </a:lnTo>
                  <a:lnTo>
                    <a:pt x="0" y="9"/>
                  </a:lnTo>
                  <a:lnTo>
                    <a:pt x="9" y="0"/>
                  </a:lnTo>
                  <a:lnTo>
                    <a:pt x="22" y="18"/>
                  </a:lnTo>
                  <a:close/>
                </a:path>
              </a:pathLst>
            </a:custGeom>
            <a:solidFill>
              <a:srgbClr val="000000"/>
            </a:solidFill>
            <a:ln w="9525">
              <a:noFill/>
              <a:round/>
              <a:headEnd/>
              <a:tailEnd/>
            </a:ln>
          </p:spPr>
          <p:txBody>
            <a:bodyPr/>
            <a:lstStyle/>
            <a:p>
              <a:endParaRPr lang="ja-JP" altLang="en-US"/>
            </a:p>
          </p:txBody>
        </p:sp>
        <p:sp>
          <p:nvSpPr>
            <p:cNvPr id="63" name="Freeform 605"/>
            <p:cNvSpPr>
              <a:spLocks/>
            </p:cNvSpPr>
            <p:nvPr/>
          </p:nvSpPr>
          <p:spPr bwMode="auto">
            <a:xfrm>
              <a:off x="907" y="2866"/>
              <a:ext cx="25" cy="23"/>
            </a:xfrm>
            <a:custGeom>
              <a:avLst/>
              <a:gdLst>
                <a:gd name="T0" fmla="*/ 14 w 23"/>
                <a:gd name="T1" fmla="*/ 23 h 23"/>
                <a:gd name="T2" fmla="*/ 14 w 23"/>
                <a:gd name="T3" fmla="*/ 23 h 23"/>
                <a:gd name="T4" fmla="*/ 0 w 23"/>
                <a:gd name="T5" fmla="*/ 5 h 23"/>
                <a:gd name="T6" fmla="*/ 9 w 23"/>
                <a:gd name="T7" fmla="*/ 0 h 23"/>
                <a:gd name="T8" fmla="*/ 23 w 23"/>
                <a:gd name="T9" fmla="*/ 18 h 23"/>
                <a:gd name="T10" fmla="*/ 14 w 23"/>
                <a:gd name="T11" fmla="*/ 23 h 23"/>
                <a:gd name="T12" fmla="*/ 14 w 23"/>
                <a:gd name="T13" fmla="*/ 23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4" y="23"/>
                  </a:moveTo>
                  <a:lnTo>
                    <a:pt x="14" y="23"/>
                  </a:lnTo>
                  <a:lnTo>
                    <a:pt x="0" y="5"/>
                  </a:lnTo>
                  <a:lnTo>
                    <a:pt x="9" y="0"/>
                  </a:lnTo>
                  <a:lnTo>
                    <a:pt x="23" y="18"/>
                  </a:lnTo>
                  <a:lnTo>
                    <a:pt x="14" y="23"/>
                  </a:lnTo>
                  <a:close/>
                </a:path>
              </a:pathLst>
            </a:custGeom>
            <a:solidFill>
              <a:srgbClr val="000000"/>
            </a:solidFill>
            <a:ln w="9525">
              <a:noFill/>
              <a:round/>
              <a:headEnd/>
              <a:tailEnd/>
            </a:ln>
          </p:spPr>
          <p:txBody>
            <a:bodyPr/>
            <a:lstStyle/>
            <a:p>
              <a:endParaRPr lang="ja-JP" altLang="en-US"/>
            </a:p>
          </p:txBody>
        </p:sp>
        <p:sp>
          <p:nvSpPr>
            <p:cNvPr id="64" name="Freeform 606"/>
            <p:cNvSpPr>
              <a:spLocks/>
            </p:cNvSpPr>
            <p:nvPr/>
          </p:nvSpPr>
          <p:spPr bwMode="auto">
            <a:xfrm>
              <a:off x="897" y="2848"/>
              <a:ext cx="20" cy="23"/>
            </a:xfrm>
            <a:custGeom>
              <a:avLst/>
              <a:gdLst>
                <a:gd name="T0" fmla="*/ 9 w 18"/>
                <a:gd name="T1" fmla="*/ 23 h 23"/>
                <a:gd name="T2" fmla="*/ 9 w 18"/>
                <a:gd name="T3" fmla="*/ 23 h 23"/>
                <a:gd name="T4" fmla="*/ 0 w 18"/>
                <a:gd name="T5" fmla="*/ 5 h 23"/>
                <a:gd name="T6" fmla="*/ 9 w 18"/>
                <a:gd name="T7" fmla="*/ 0 h 23"/>
                <a:gd name="T8" fmla="*/ 18 w 18"/>
                <a:gd name="T9" fmla="*/ 18 h 23"/>
                <a:gd name="T10" fmla="*/ 9 w 18"/>
                <a:gd name="T11" fmla="*/ 23 h 23"/>
                <a:gd name="T12" fmla="*/ 9 w 18"/>
                <a:gd name="T13" fmla="*/ 23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9" y="23"/>
                  </a:moveTo>
                  <a:lnTo>
                    <a:pt x="9" y="23"/>
                  </a:lnTo>
                  <a:lnTo>
                    <a:pt x="0" y="5"/>
                  </a:lnTo>
                  <a:lnTo>
                    <a:pt x="9" y="0"/>
                  </a:lnTo>
                  <a:lnTo>
                    <a:pt x="18" y="18"/>
                  </a:lnTo>
                  <a:lnTo>
                    <a:pt x="9" y="23"/>
                  </a:lnTo>
                  <a:close/>
                </a:path>
              </a:pathLst>
            </a:custGeom>
            <a:solidFill>
              <a:srgbClr val="000000"/>
            </a:solidFill>
            <a:ln w="9525">
              <a:noFill/>
              <a:round/>
              <a:headEnd/>
              <a:tailEnd/>
            </a:ln>
          </p:spPr>
          <p:txBody>
            <a:bodyPr/>
            <a:lstStyle/>
            <a:p>
              <a:endParaRPr lang="ja-JP" altLang="en-US"/>
            </a:p>
          </p:txBody>
        </p:sp>
        <p:sp>
          <p:nvSpPr>
            <p:cNvPr id="65" name="Freeform 607"/>
            <p:cNvSpPr>
              <a:spLocks/>
            </p:cNvSpPr>
            <p:nvPr/>
          </p:nvSpPr>
          <p:spPr bwMode="auto">
            <a:xfrm>
              <a:off x="893" y="2839"/>
              <a:ext cx="14" cy="14"/>
            </a:xfrm>
            <a:custGeom>
              <a:avLst/>
              <a:gdLst>
                <a:gd name="T0" fmla="*/ 4 w 13"/>
                <a:gd name="T1" fmla="*/ 14 h 14"/>
                <a:gd name="T2" fmla="*/ 4 w 13"/>
                <a:gd name="T3" fmla="*/ 14 h 14"/>
                <a:gd name="T4" fmla="*/ 0 w 13"/>
                <a:gd name="T5" fmla="*/ 0 h 14"/>
                <a:gd name="T6" fmla="*/ 9 w 13"/>
                <a:gd name="T7" fmla="*/ 0 h 14"/>
                <a:gd name="T8" fmla="*/ 13 w 13"/>
                <a:gd name="T9" fmla="*/ 14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0"/>
                  </a:lnTo>
                  <a:lnTo>
                    <a:pt x="9" y="0"/>
                  </a:lnTo>
                  <a:lnTo>
                    <a:pt x="13" y="14"/>
                  </a:lnTo>
                  <a:lnTo>
                    <a:pt x="4" y="14"/>
                  </a:lnTo>
                  <a:close/>
                </a:path>
              </a:pathLst>
            </a:custGeom>
            <a:solidFill>
              <a:srgbClr val="000000"/>
            </a:solidFill>
            <a:ln w="9525">
              <a:noFill/>
              <a:round/>
              <a:headEnd/>
              <a:tailEnd/>
            </a:ln>
          </p:spPr>
          <p:txBody>
            <a:bodyPr/>
            <a:lstStyle/>
            <a:p>
              <a:endParaRPr lang="ja-JP" altLang="en-US"/>
            </a:p>
          </p:txBody>
        </p:sp>
        <p:sp>
          <p:nvSpPr>
            <p:cNvPr id="66" name="Freeform 608"/>
            <p:cNvSpPr>
              <a:spLocks/>
            </p:cNvSpPr>
            <p:nvPr/>
          </p:nvSpPr>
          <p:spPr bwMode="auto">
            <a:xfrm>
              <a:off x="893" y="2835"/>
              <a:ext cx="9" cy="4"/>
            </a:xfrm>
            <a:custGeom>
              <a:avLst/>
              <a:gdLst>
                <a:gd name="T0" fmla="*/ 0 w 9"/>
                <a:gd name="T1" fmla="*/ 4 h 4"/>
                <a:gd name="T2" fmla="*/ 0 w 9"/>
                <a:gd name="T3" fmla="*/ 4 h 4"/>
                <a:gd name="T4" fmla="*/ 0 w 9"/>
                <a:gd name="T5" fmla="*/ 0 h 4"/>
                <a:gd name="T6" fmla="*/ 9 w 9"/>
                <a:gd name="T7" fmla="*/ 0 h 4"/>
                <a:gd name="T8" fmla="*/ 9 w 9"/>
                <a:gd name="T9" fmla="*/ 4 h 4"/>
                <a:gd name="T10" fmla="*/ 0 w 9"/>
                <a:gd name="T11" fmla="*/ 4 h 4"/>
                <a:gd name="T12" fmla="*/ 0 w 9"/>
                <a:gd name="T13" fmla="*/ 4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0" y="4"/>
                  </a:lnTo>
                  <a:lnTo>
                    <a:pt x="0" y="0"/>
                  </a:lnTo>
                  <a:lnTo>
                    <a:pt x="9" y="0"/>
                  </a:lnTo>
                  <a:lnTo>
                    <a:pt x="9" y="4"/>
                  </a:lnTo>
                  <a:lnTo>
                    <a:pt x="0" y="4"/>
                  </a:lnTo>
                  <a:close/>
                </a:path>
              </a:pathLst>
            </a:custGeom>
            <a:solidFill>
              <a:srgbClr val="000000"/>
            </a:solidFill>
            <a:ln w="9525">
              <a:noFill/>
              <a:round/>
              <a:headEnd/>
              <a:tailEnd/>
            </a:ln>
          </p:spPr>
          <p:txBody>
            <a:bodyPr/>
            <a:lstStyle/>
            <a:p>
              <a:endParaRPr lang="ja-JP" altLang="en-US"/>
            </a:p>
          </p:txBody>
        </p:sp>
        <p:sp>
          <p:nvSpPr>
            <p:cNvPr id="67" name="Freeform 609"/>
            <p:cNvSpPr>
              <a:spLocks/>
            </p:cNvSpPr>
            <p:nvPr/>
          </p:nvSpPr>
          <p:spPr bwMode="auto">
            <a:xfrm>
              <a:off x="893" y="2830"/>
              <a:ext cx="14" cy="9"/>
            </a:xfrm>
            <a:custGeom>
              <a:avLst/>
              <a:gdLst>
                <a:gd name="T0" fmla="*/ 4 w 13"/>
                <a:gd name="T1" fmla="*/ 5 h 9"/>
                <a:gd name="T2" fmla="*/ 4 w 13"/>
                <a:gd name="T3" fmla="*/ 5 h 9"/>
                <a:gd name="T4" fmla="*/ 4 w 13"/>
                <a:gd name="T5" fmla="*/ 0 h 9"/>
                <a:gd name="T6" fmla="*/ 13 w 13"/>
                <a:gd name="T7" fmla="*/ 5 h 9"/>
                <a:gd name="T8" fmla="*/ 9 w 13"/>
                <a:gd name="T9" fmla="*/ 9 h 9"/>
                <a:gd name="T10" fmla="*/ 0 w 13"/>
                <a:gd name="T11" fmla="*/ 5 h 9"/>
                <a:gd name="T12" fmla="*/ 4 w 13"/>
                <a:gd name="T13" fmla="*/ 5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5"/>
                  </a:moveTo>
                  <a:lnTo>
                    <a:pt x="4" y="5"/>
                  </a:lnTo>
                  <a:lnTo>
                    <a:pt x="4" y="0"/>
                  </a:lnTo>
                  <a:lnTo>
                    <a:pt x="13" y="5"/>
                  </a:lnTo>
                  <a:lnTo>
                    <a:pt x="9" y="9"/>
                  </a:lnTo>
                  <a:lnTo>
                    <a:pt x="0" y="5"/>
                  </a:lnTo>
                  <a:lnTo>
                    <a:pt x="4" y="5"/>
                  </a:lnTo>
                  <a:close/>
                </a:path>
              </a:pathLst>
            </a:custGeom>
            <a:solidFill>
              <a:srgbClr val="000000"/>
            </a:solidFill>
            <a:ln w="9525">
              <a:noFill/>
              <a:round/>
              <a:headEnd/>
              <a:tailEnd/>
            </a:ln>
          </p:spPr>
          <p:txBody>
            <a:bodyPr/>
            <a:lstStyle/>
            <a:p>
              <a:endParaRPr lang="ja-JP" altLang="en-US"/>
            </a:p>
          </p:txBody>
        </p:sp>
        <p:sp>
          <p:nvSpPr>
            <p:cNvPr id="68" name="Freeform 610"/>
            <p:cNvSpPr>
              <a:spLocks/>
            </p:cNvSpPr>
            <p:nvPr/>
          </p:nvSpPr>
          <p:spPr bwMode="auto">
            <a:xfrm>
              <a:off x="863" y="2934"/>
              <a:ext cx="24" cy="22"/>
            </a:xfrm>
            <a:custGeom>
              <a:avLst/>
              <a:gdLst>
                <a:gd name="T0" fmla="*/ 22 w 22"/>
                <a:gd name="T1" fmla="*/ 18 h 22"/>
                <a:gd name="T2" fmla="*/ 18 w 22"/>
                <a:gd name="T3" fmla="*/ 22 h 22"/>
                <a:gd name="T4" fmla="*/ 0 w 22"/>
                <a:gd name="T5" fmla="*/ 4 h 22"/>
                <a:gd name="T6" fmla="*/ 4 w 22"/>
                <a:gd name="T7" fmla="*/ 0 h 22"/>
                <a:gd name="T8" fmla="*/ 22 w 22"/>
                <a:gd name="T9" fmla="*/ 18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18"/>
                  </a:moveTo>
                  <a:lnTo>
                    <a:pt x="18" y="22"/>
                  </a:lnTo>
                  <a:lnTo>
                    <a:pt x="0" y="4"/>
                  </a:lnTo>
                  <a:lnTo>
                    <a:pt x="4" y="0"/>
                  </a:lnTo>
                  <a:lnTo>
                    <a:pt x="22" y="18"/>
                  </a:lnTo>
                  <a:close/>
                </a:path>
              </a:pathLst>
            </a:custGeom>
            <a:solidFill>
              <a:srgbClr val="000000"/>
            </a:solidFill>
            <a:ln w="9525">
              <a:noFill/>
              <a:round/>
              <a:headEnd/>
              <a:tailEnd/>
            </a:ln>
          </p:spPr>
          <p:txBody>
            <a:bodyPr/>
            <a:lstStyle/>
            <a:p>
              <a:endParaRPr lang="ja-JP" altLang="en-US"/>
            </a:p>
          </p:txBody>
        </p:sp>
        <p:sp>
          <p:nvSpPr>
            <p:cNvPr id="69" name="Freeform 611"/>
            <p:cNvSpPr>
              <a:spLocks/>
            </p:cNvSpPr>
            <p:nvPr/>
          </p:nvSpPr>
          <p:spPr bwMode="auto">
            <a:xfrm>
              <a:off x="848" y="2916"/>
              <a:ext cx="25" cy="22"/>
            </a:xfrm>
            <a:custGeom>
              <a:avLst/>
              <a:gdLst>
                <a:gd name="T0" fmla="*/ 14 w 23"/>
                <a:gd name="T1" fmla="*/ 22 h 22"/>
                <a:gd name="T2" fmla="*/ 14 w 23"/>
                <a:gd name="T3" fmla="*/ 22 h 22"/>
                <a:gd name="T4" fmla="*/ 0 w 23"/>
                <a:gd name="T5" fmla="*/ 4 h 22"/>
                <a:gd name="T6" fmla="*/ 9 w 23"/>
                <a:gd name="T7" fmla="*/ 0 h 22"/>
                <a:gd name="T8" fmla="*/ 23 w 23"/>
                <a:gd name="T9" fmla="*/ 18 h 22"/>
                <a:gd name="T10" fmla="*/ 14 w 23"/>
                <a:gd name="T11" fmla="*/ 22 h 22"/>
                <a:gd name="T12" fmla="*/ 14 w 23"/>
                <a:gd name="T13" fmla="*/ 22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14" y="22"/>
                  </a:moveTo>
                  <a:lnTo>
                    <a:pt x="14" y="22"/>
                  </a:lnTo>
                  <a:lnTo>
                    <a:pt x="0" y="4"/>
                  </a:lnTo>
                  <a:lnTo>
                    <a:pt x="9" y="0"/>
                  </a:lnTo>
                  <a:lnTo>
                    <a:pt x="23" y="18"/>
                  </a:lnTo>
                  <a:lnTo>
                    <a:pt x="14" y="22"/>
                  </a:lnTo>
                  <a:close/>
                </a:path>
              </a:pathLst>
            </a:custGeom>
            <a:solidFill>
              <a:srgbClr val="000000"/>
            </a:solidFill>
            <a:ln w="9525">
              <a:noFill/>
              <a:round/>
              <a:headEnd/>
              <a:tailEnd/>
            </a:ln>
          </p:spPr>
          <p:txBody>
            <a:bodyPr/>
            <a:lstStyle/>
            <a:p>
              <a:endParaRPr lang="ja-JP" altLang="en-US"/>
            </a:p>
          </p:txBody>
        </p:sp>
        <p:sp>
          <p:nvSpPr>
            <p:cNvPr id="70" name="Freeform 612"/>
            <p:cNvSpPr>
              <a:spLocks/>
            </p:cNvSpPr>
            <p:nvPr/>
          </p:nvSpPr>
          <p:spPr bwMode="auto">
            <a:xfrm>
              <a:off x="839" y="2902"/>
              <a:ext cx="19"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71" name="Freeform 613"/>
            <p:cNvSpPr>
              <a:spLocks/>
            </p:cNvSpPr>
            <p:nvPr/>
          </p:nvSpPr>
          <p:spPr bwMode="auto">
            <a:xfrm>
              <a:off x="834" y="2889"/>
              <a:ext cx="14" cy="18"/>
            </a:xfrm>
            <a:custGeom>
              <a:avLst/>
              <a:gdLst>
                <a:gd name="T0" fmla="*/ 4 w 13"/>
                <a:gd name="T1" fmla="*/ 18 h 18"/>
                <a:gd name="T2" fmla="*/ 4 w 13"/>
                <a:gd name="T3" fmla="*/ 13 h 18"/>
                <a:gd name="T4" fmla="*/ 0 w 13"/>
                <a:gd name="T5" fmla="*/ 4 h 18"/>
                <a:gd name="T6" fmla="*/ 9 w 13"/>
                <a:gd name="T7" fmla="*/ 0 h 18"/>
                <a:gd name="T8" fmla="*/ 13 w 13"/>
                <a:gd name="T9" fmla="*/ 13 h 18"/>
                <a:gd name="T10" fmla="*/ 4 w 13"/>
                <a:gd name="T11" fmla="*/ 18 h 18"/>
                <a:gd name="T12" fmla="*/ 4 w 13"/>
                <a:gd name="T13" fmla="*/ 18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4" y="18"/>
                  </a:moveTo>
                  <a:lnTo>
                    <a:pt x="4" y="13"/>
                  </a:lnTo>
                  <a:lnTo>
                    <a:pt x="0" y="4"/>
                  </a:lnTo>
                  <a:lnTo>
                    <a:pt x="9" y="0"/>
                  </a:lnTo>
                  <a:lnTo>
                    <a:pt x="13" y="13"/>
                  </a:lnTo>
                  <a:lnTo>
                    <a:pt x="4" y="18"/>
                  </a:lnTo>
                  <a:close/>
                </a:path>
              </a:pathLst>
            </a:custGeom>
            <a:solidFill>
              <a:srgbClr val="000000"/>
            </a:solidFill>
            <a:ln w="9525">
              <a:noFill/>
              <a:round/>
              <a:headEnd/>
              <a:tailEnd/>
            </a:ln>
          </p:spPr>
          <p:txBody>
            <a:bodyPr/>
            <a:lstStyle/>
            <a:p>
              <a:endParaRPr lang="ja-JP" altLang="en-US"/>
            </a:p>
          </p:txBody>
        </p:sp>
        <p:sp>
          <p:nvSpPr>
            <p:cNvPr id="72" name="Freeform 614"/>
            <p:cNvSpPr>
              <a:spLocks/>
            </p:cNvSpPr>
            <p:nvPr/>
          </p:nvSpPr>
          <p:spPr bwMode="auto">
            <a:xfrm>
              <a:off x="834" y="2884"/>
              <a:ext cx="10" cy="9"/>
            </a:xfrm>
            <a:custGeom>
              <a:avLst/>
              <a:gdLst>
                <a:gd name="T0" fmla="*/ 0 w 9"/>
                <a:gd name="T1" fmla="*/ 9 h 9"/>
                <a:gd name="T2" fmla="*/ 0 w 9"/>
                <a:gd name="T3" fmla="*/ 5 h 9"/>
                <a:gd name="T4" fmla="*/ 0 w 9"/>
                <a:gd name="T5" fmla="*/ 0 h 9"/>
                <a:gd name="T6" fmla="*/ 9 w 9"/>
                <a:gd name="T7" fmla="*/ 5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5"/>
                  </a:lnTo>
                  <a:lnTo>
                    <a:pt x="0" y="0"/>
                  </a:lnTo>
                  <a:lnTo>
                    <a:pt x="9" y="5"/>
                  </a:lnTo>
                  <a:lnTo>
                    <a:pt x="9" y="9"/>
                  </a:lnTo>
                  <a:lnTo>
                    <a:pt x="0" y="9"/>
                  </a:lnTo>
                  <a:close/>
                </a:path>
              </a:pathLst>
            </a:custGeom>
            <a:solidFill>
              <a:srgbClr val="000000"/>
            </a:solidFill>
            <a:ln w="9525">
              <a:noFill/>
              <a:round/>
              <a:headEnd/>
              <a:tailEnd/>
            </a:ln>
          </p:spPr>
          <p:txBody>
            <a:bodyPr/>
            <a:lstStyle/>
            <a:p>
              <a:endParaRPr lang="ja-JP" altLang="en-US"/>
            </a:p>
          </p:txBody>
        </p:sp>
        <p:sp>
          <p:nvSpPr>
            <p:cNvPr id="73" name="Freeform 615"/>
            <p:cNvSpPr>
              <a:spLocks/>
            </p:cNvSpPr>
            <p:nvPr/>
          </p:nvSpPr>
          <p:spPr bwMode="auto">
            <a:xfrm>
              <a:off x="834" y="2884"/>
              <a:ext cx="10" cy="5"/>
            </a:xfrm>
            <a:custGeom>
              <a:avLst/>
              <a:gdLst>
                <a:gd name="T0" fmla="*/ 0 w 9"/>
                <a:gd name="T1" fmla="*/ 0 h 5"/>
                <a:gd name="T2" fmla="*/ 0 w 9"/>
                <a:gd name="T3" fmla="*/ 0 h 5"/>
                <a:gd name="T4" fmla="*/ 4 w 9"/>
                <a:gd name="T5" fmla="*/ 0 h 5"/>
                <a:gd name="T6" fmla="*/ 9 w 9"/>
                <a:gd name="T7" fmla="*/ 5 h 5"/>
                <a:gd name="T8" fmla="*/ 9 w 9"/>
                <a:gd name="T9" fmla="*/ 5 h 5"/>
                <a:gd name="T10" fmla="*/ 0 w 9"/>
                <a:gd name="T11" fmla="*/ 0 h 5"/>
                <a:gd name="T12" fmla="*/ 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0"/>
                  </a:moveTo>
                  <a:lnTo>
                    <a:pt x="0" y="0"/>
                  </a:lnTo>
                  <a:lnTo>
                    <a:pt x="4" y="0"/>
                  </a:lnTo>
                  <a:lnTo>
                    <a:pt x="9" y="5"/>
                  </a:lnTo>
                  <a:lnTo>
                    <a:pt x="0" y="0"/>
                  </a:lnTo>
                  <a:close/>
                </a:path>
              </a:pathLst>
            </a:custGeom>
            <a:solidFill>
              <a:srgbClr val="000000"/>
            </a:solidFill>
            <a:ln w="9525">
              <a:noFill/>
              <a:round/>
              <a:headEnd/>
              <a:tailEnd/>
            </a:ln>
          </p:spPr>
          <p:txBody>
            <a:bodyPr/>
            <a:lstStyle/>
            <a:p>
              <a:endParaRPr lang="ja-JP" altLang="en-US"/>
            </a:p>
          </p:txBody>
        </p:sp>
        <p:sp>
          <p:nvSpPr>
            <p:cNvPr id="74" name="Freeform 616"/>
            <p:cNvSpPr>
              <a:spLocks/>
            </p:cNvSpPr>
            <p:nvPr/>
          </p:nvSpPr>
          <p:spPr bwMode="auto">
            <a:xfrm>
              <a:off x="805" y="2983"/>
              <a:ext cx="25" cy="22"/>
            </a:xfrm>
            <a:custGeom>
              <a:avLst/>
              <a:gdLst>
                <a:gd name="T0" fmla="*/ 23 w 23"/>
                <a:gd name="T1" fmla="*/ 18 h 22"/>
                <a:gd name="T2" fmla="*/ 14 w 23"/>
                <a:gd name="T3" fmla="*/ 22 h 22"/>
                <a:gd name="T4" fmla="*/ 0 w 23"/>
                <a:gd name="T5" fmla="*/ 9 h 22"/>
                <a:gd name="T6" fmla="*/ 5 w 23"/>
                <a:gd name="T7" fmla="*/ 0 h 22"/>
                <a:gd name="T8" fmla="*/ 23 w 23"/>
                <a:gd name="T9" fmla="*/ 18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8"/>
                  </a:moveTo>
                  <a:lnTo>
                    <a:pt x="14" y="22"/>
                  </a:lnTo>
                  <a:lnTo>
                    <a:pt x="0" y="9"/>
                  </a:lnTo>
                  <a:lnTo>
                    <a:pt x="5" y="0"/>
                  </a:lnTo>
                  <a:lnTo>
                    <a:pt x="23" y="18"/>
                  </a:lnTo>
                  <a:close/>
                </a:path>
              </a:pathLst>
            </a:custGeom>
            <a:solidFill>
              <a:srgbClr val="000000"/>
            </a:solidFill>
            <a:ln w="9525">
              <a:noFill/>
              <a:round/>
              <a:headEnd/>
              <a:tailEnd/>
            </a:ln>
          </p:spPr>
          <p:txBody>
            <a:bodyPr/>
            <a:lstStyle/>
            <a:p>
              <a:endParaRPr lang="ja-JP" altLang="en-US"/>
            </a:p>
          </p:txBody>
        </p:sp>
        <p:sp>
          <p:nvSpPr>
            <p:cNvPr id="75" name="Freeform 617"/>
            <p:cNvSpPr>
              <a:spLocks/>
            </p:cNvSpPr>
            <p:nvPr/>
          </p:nvSpPr>
          <p:spPr bwMode="auto">
            <a:xfrm>
              <a:off x="791" y="2969"/>
              <a:ext cx="19" cy="23"/>
            </a:xfrm>
            <a:custGeom>
              <a:avLst/>
              <a:gdLst>
                <a:gd name="T0" fmla="*/ 13 w 18"/>
                <a:gd name="T1" fmla="*/ 23 h 23"/>
                <a:gd name="T2" fmla="*/ 13 w 18"/>
                <a:gd name="T3" fmla="*/ 23 h 23"/>
                <a:gd name="T4" fmla="*/ 0 w 18"/>
                <a:gd name="T5" fmla="*/ 5 h 23"/>
                <a:gd name="T6" fmla="*/ 4 w 18"/>
                <a:gd name="T7" fmla="*/ 0 h 23"/>
                <a:gd name="T8" fmla="*/ 18 w 18"/>
                <a:gd name="T9" fmla="*/ 14 h 23"/>
                <a:gd name="T10" fmla="*/ 13 w 18"/>
                <a:gd name="T11" fmla="*/ 23 h 23"/>
                <a:gd name="T12" fmla="*/ 13 w 18"/>
                <a:gd name="T13" fmla="*/ 23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13" y="23"/>
                  </a:moveTo>
                  <a:lnTo>
                    <a:pt x="13" y="23"/>
                  </a:lnTo>
                  <a:lnTo>
                    <a:pt x="0" y="5"/>
                  </a:lnTo>
                  <a:lnTo>
                    <a:pt x="4" y="0"/>
                  </a:lnTo>
                  <a:lnTo>
                    <a:pt x="18" y="14"/>
                  </a:lnTo>
                  <a:lnTo>
                    <a:pt x="13" y="23"/>
                  </a:lnTo>
                  <a:close/>
                </a:path>
              </a:pathLst>
            </a:custGeom>
            <a:solidFill>
              <a:srgbClr val="000000"/>
            </a:solidFill>
            <a:ln w="9525">
              <a:noFill/>
              <a:round/>
              <a:headEnd/>
              <a:tailEnd/>
            </a:ln>
          </p:spPr>
          <p:txBody>
            <a:bodyPr/>
            <a:lstStyle/>
            <a:p>
              <a:endParaRPr lang="ja-JP" altLang="en-US"/>
            </a:p>
          </p:txBody>
        </p:sp>
        <p:sp>
          <p:nvSpPr>
            <p:cNvPr id="76" name="Freeform 618"/>
            <p:cNvSpPr>
              <a:spLocks/>
            </p:cNvSpPr>
            <p:nvPr/>
          </p:nvSpPr>
          <p:spPr bwMode="auto">
            <a:xfrm>
              <a:off x="781" y="2952"/>
              <a:ext cx="14" cy="22"/>
            </a:xfrm>
            <a:custGeom>
              <a:avLst/>
              <a:gdLst>
                <a:gd name="T0" fmla="*/ 9 w 13"/>
                <a:gd name="T1" fmla="*/ 22 h 22"/>
                <a:gd name="T2" fmla="*/ 9 w 13"/>
                <a:gd name="T3" fmla="*/ 22 h 22"/>
                <a:gd name="T4" fmla="*/ 0 w 13"/>
                <a:gd name="T5" fmla="*/ 4 h 22"/>
                <a:gd name="T6" fmla="*/ 4 w 13"/>
                <a:gd name="T7" fmla="*/ 0 h 22"/>
                <a:gd name="T8" fmla="*/ 13 w 13"/>
                <a:gd name="T9" fmla="*/ 17 h 22"/>
                <a:gd name="T10" fmla="*/ 9 w 13"/>
                <a:gd name="T11" fmla="*/ 22 h 22"/>
                <a:gd name="T12" fmla="*/ 9 w 13"/>
                <a:gd name="T13" fmla="*/ 22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9" y="22"/>
                  </a:moveTo>
                  <a:lnTo>
                    <a:pt x="9" y="22"/>
                  </a:lnTo>
                  <a:lnTo>
                    <a:pt x="0" y="4"/>
                  </a:lnTo>
                  <a:lnTo>
                    <a:pt x="4" y="0"/>
                  </a:lnTo>
                  <a:lnTo>
                    <a:pt x="13" y="17"/>
                  </a:lnTo>
                  <a:lnTo>
                    <a:pt x="9" y="22"/>
                  </a:lnTo>
                  <a:close/>
                </a:path>
              </a:pathLst>
            </a:custGeom>
            <a:solidFill>
              <a:srgbClr val="000000"/>
            </a:solidFill>
            <a:ln w="9525">
              <a:noFill/>
              <a:round/>
              <a:headEnd/>
              <a:tailEnd/>
            </a:ln>
          </p:spPr>
          <p:txBody>
            <a:bodyPr/>
            <a:lstStyle/>
            <a:p>
              <a:endParaRPr lang="ja-JP" altLang="en-US"/>
            </a:p>
          </p:txBody>
        </p:sp>
        <p:sp>
          <p:nvSpPr>
            <p:cNvPr id="77" name="Freeform 619"/>
            <p:cNvSpPr>
              <a:spLocks/>
            </p:cNvSpPr>
            <p:nvPr/>
          </p:nvSpPr>
          <p:spPr bwMode="auto">
            <a:xfrm>
              <a:off x="776" y="2943"/>
              <a:ext cx="9" cy="13"/>
            </a:xfrm>
            <a:custGeom>
              <a:avLst/>
              <a:gdLst>
                <a:gd name="T0" fmla="*/ 5 w 9"/>
                <a:gd name="T1" fmla="*/ 13 h 13"/>
                <a:gd name="T2" fmla="*/ 5 w 9"/>
                <a:gd name="T3" fmla="*/ 13 h 13"/>
                <a:gd name="T4" fmla="*/ 0 w 9"/>
                <a:gd name="T5" fmla="*/ 0 h 13"/>
                <a:gd name="T6" fmla="*/ 9 w 9"/>
                <a:gd name="T7" fmla="*/ 0 h 13"/>
                <a:gd name="T8" fmla="*/ 9 w 9"/>
                <a:gd name="T9" fmla="*/ 9 h 13"/>
                <a:gd name="T10" fmla="*/ 5 w 9"/>
                <a:gd name="T11" fmla="*/ 13 h 13"/>
                <a:gd name="T12" fmla="*/ 5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5" y="13"/>
                  </a:moveTo>
                  <a:lnTo>
                    <a:pt x="5" y="13"/>
                  </a:lnTo>
                  <a:lnTo>
                    <a:pt x="0" y="0"/>
                  </a:lnTo>
                  <a:lnTo>
                    <a:pt x="9" y="0"/>
                  </a:lnTo>
                  <a:lnTo>
                    <a:pt x="9" y="9"/>
                  </a:lnTo>
                  <a:lnTo>
                    <a:pt x="5" y="13"/>
                  </a:lnTo>
                  <a:close/>
                </a:path>
              </a:pathLst>
            </a:custGeom>
            <a:solidFill>
              <a:srgbClr val="000000"/>
            </a:solidFill>
            <a:ln w="9525">
              <a:noFill/>
              <a:round/>
              <a:headEnd/>
              <a:tailEnd/>
            </a:ln>
          </p:spPr>
          <p:txBody>
            <a:bodyPr/>
            <a:lstStyle/>
            <a:p>
              <a:endParaRPr lang="ja-JP" altLang="en-US"/>
            </a:p>
          </p:txBody>
        </p:sp>
        <p:sp>
          <p:nvSpPr>
            <p:cNvPr id="78" name="Freeform 620"/>
            <p:cNvSpPr>
              <a:spLocks/>
            </p:cNvSpPr>
            <p:nvPr/>
          </p:nvSpPr>
          <p:spPr bwMode="auto">
            <a:xfrm>
              <a:off x="776" y="2938"/>
              <a:ext cx="9" cy="5"/>
            </a:xfrm>
            <a:custGeom>
              <a:avLst/>
              <a:gdLst>
                <a:gd name="T0" fmla="*/ 0 w 9"/>
                <a:gd name="T1" fmla="*/ 5 h 5"/>
                <a:gd name="T2" fmla="*/ 0 w 9"/>
                <a:gd name="T3" fmla="*/ 5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5"/>
                  </a:ln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79" name="Freeform 621"/>
            <p:cNvSpPr>
              <a:spLocks/>
            </p:cNvSpPr>
            <p:nvPr/>
          </p:nvSpPr>
          <p:spPr bwMode="auto">
            <a:xfrm>
              <a:off x="776" y="2934"/>
              <a:ext cx="9" cy="9"/>
            </a:xfrm>
            <a:custGeom>
              <a:avLst/>
              <a:gdLst>
                <a:gd name="T0" fmla="*/ 0 w 9"/>
                <a:gd name="T1" fmla="*/ 4 h 9"/>
                <a:gd name="T2" fmla="*/ 0 w 9"/>
                <a:gd name="T3" fmla="*/ 0 h 9"/>
                <a:gd name="T4" fmla="*/ 5 w 9"/>
                <a:gd name="T5" fmla="*/ 0 h 9"/>
                <a:gd name="T6" fmla="*/ 9 w 9"/>
                <a:gd name="T7" fmla="*/ 4 h 9"/>
                <a:gd name="T8" fmla="*/ 9 w 9"/>
                <a:gd name="T9" fmla="*/ 9 h 9"/>
                <a:gd name="T10" fmla="*/ 0 w 9"/>
                <a:gd name="T11" fmla="*/ 4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0"/>
                  </a:lnTo>
                  <a:lnTo>
                    <a:pt x="5" y="0"/>
                  </a:lnTo>
                  <a:lnTo>
                    <a:pt x="9" y="4"/>
                  </a:lnTo>
                  <a:lnTo>
                    <a:pt x="9" y="9"/>
                  </a:lnTo>
                  <a:lnTo>
                    <a:pt x="0" y="4"/>
                  </a:lnTo>
                  <a:close/>
                </a:path>
              </a:pathLst>
            </a:custGeom>
            <a:solidFill>
              <a:srgbClr val="000000"/>
            </a:solidFill>
            <a:ln w="9525">
              <a:noFill/>
              <a:round/>
              <a:headEnd/>
              <a:tailEnd/>
            </a:ln>
          </p:spPr>
          <p:txBody>
            <a:bodyPr/>
            <a:lstStyle/>
            <a:p>
              <a:endParaRPr lang="ja-JP" altLang="en-US"/>
            </a:p>
          </p:txBody>
        </p:sp>
        <p:sp>
          <p:nvSpPr>
            <p:cNvPr id="80" name="Freeform 622"/>
            <p:cNvSpPr>
              <a:spLocks/>
            </p:cNvSpPr>
            <p:nvPr/>
          </p:nvSpPr>
          <p:spPr bwMode="auto">
            <a:xfrm>
              <a:off x="746" y="3037"/>
              <a:ext cx="25" cy="22"/>
            </a:xfrm>
            <a:custGeom>
              <a:avLst/>
              <a:gdLst>
                <a:gd name="T0" fmla="*/ 23 w 23"/>
                <a:gd name="T1" fmla="*/ 13 h 22"/>
                <a:gd name="T2" fmla="*/ 14 w 23"/>
                <a:gd name="T3" fmla="*/ 22 h 22"/>
                <a:gd name="T4" fmla="*/ 0 w 23"/>
                <a:gd name="T5" fmla="*/ 4 h 22"/>
                <a:gd name="T6" fmla="*/ 5 w 23"/>
                <a:gd name="T7" fmla="*/ 0 h 22"/>
                <a:gd name="T8" fmla="*/ 23 w 23"/>
                <a:gd name="T9" fmla="*/ 13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3"/>
                  </a:moveTo>
                  <a:lnTo>
                    <a:pt x="14" y="22"/>
                  </a:lnTo>
                  <a:lnTo>
                    <a:pt x="0" y="4"/>
                  </a:lnTo>
                  <a:lnTo>
                    <a:pt x="5" y="0"/>
                  </a:lnTo>
                  <a:lnTo>
                    <a:pt x="23" y="13"/>
                  </a:lnTo>
                  <a:close/>
                </a:path>
              </a:pathLst>
            </a:custGeom>
            <a:solidFill>
              <a:srgbClr val="000000"/>
            </a:solidFill>
            <a:ln w="9525">
              <a:noFill/>
              <a:round/>
              <a:headEnd/>
              <a:tailEnd/>
            </a:ln>
          </p:spPr>
          <p:txBody>
            <a:bodyPr/>
            <a:lstStyle/>
            <a:p>
              <a:endParaRPr lang="ja-JP" altLang="en-US"/>
            </a:p>
          </p:txBody>
        </p:sp>
        <p:sp>
          <p:nvSpPr>
            <p:cNvPr id="81" name="Freeform 623"/>
            <p:cNvSpPr>
              <a:spLocks/>
            </p:cNvSpPr>
            <p:nvPr/>
          </p:nvSpPr>
          <p:spPr bwMode="auto">
            <a:xfrm>
              <a:off x="727" y="3019"/>
              <a:ext cx="25" cy="22"/>
            </a:xfrm>
            <a:custGeom>
              <a:avLst/>
              <a:gdLst>
                <a:gd name="T0" fmla="*/ 14 w 23"/>
                <a:gd name="T1" fmla="*/ 22 h 22"/>
                <a:gd name="T2" fmla="*/ 14 w 23"/>
                <a:gd name="T3" fmla="*/ 22 h 22"/>
                <a:gd name="T4" fmla="*/ 0 w 23"/>
                <a:gd name="T5" fmla="*/ 4 h 22"/>
                <a:gd name="T6" fmla="*/ 9 w 23"/>
                <a:gd name="T7" fmla="*/ 0 h 22"/>
                <a:gd name="T8" fmla="*/ 23 w 23"/>
                <a:gd name="T9" fmla="*/ 18 h 22"/>
                <a:gd name="T10" fmla="*/ 18 w 23"/>
                <a:gd name="T11" fmla="*/ 22 h 22"/>
                <a:gd name="T12" fmla="*/ 14 w 23"/>
                <a:gd name="T13" fmla="*/ 22 h 22"/>
                <a:gd name="T14" fmla="*/ 0 60000 65536"/>
                <a:gd name="T15" fmla="*/ 0 60000 65536"/>
                <a:gd name="T16" fmla="*/ 0 60000 65536"/>
                <a:gd name="T17" fmla="*/ 0 60000 65536"/>
                <a:gd name="T18" fmla="*/ 0 60000 65536"/>
                <a:gd name="T19" fmla="*/ 0 60000 65536"/>
                <a:gd name="T20" fmla="*/ 0 60000 65536"/>
                <a:gd name="T21" fmla="*/ 0 w 23"/>
                <a:gd name="T22" fmla="*/ 0 h 22"/>
                <a:gd name="T23" fmla="*/ 23 w 2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2">
                  <a:moveTo>
                    <a:pt x="14" y="22"/>
                  </a:moveTo>
                  <a:lnTo>
                    <a:pt x="14" y="22"/>
                  </a:lnTo>
                  <a:lnTo>
                    <a:pt x="0" y="4"/>
                  </a:lnTo>
                  <a:lnTo>
                    <a:pt x="9" y="0"/>
                  </a:lnTo>
                  <a:lnTo>
                    <a:pt x="23" y="18"/>
                  </a:lnTo>
                  <a:lnTo>
                    <a:pt x="18" y="22"/>
                  </a:lnTo>
                  <a:lnTo>
                    <a:pt x="14" y="22"/>
                  </a:lnTo>
                  <a:close/>
                </a:path>
              </a:pathLst>
            </a:custGeom>
            <a:solidFill>
              <a:srgbClr val="000000"/>
            </a:solidFill>
            <a:ln w="9525">
              <a:noFill/>
              <a:round/>
              <a:headEnd/>
              <a:tailEnd/>
            </a:ln>
          </p:spPr>
          <p:txBody>
            <a:bodyPr/>
            <a:lstStyle/>
            <a:p>
              <a:endParaRPr lang="ja-JP" altLang="en-US"/>
            </a:p>
          </p:txBody>
        </p:sp>
        <p:sp>
          <p:nvSpPr>
            <p:cNvPr id="82" name="Freeform 624"/>
            <p:cNvSpPr>
              <a:spLocks/>
            </p:cNvSpPr>
            <p:nvPr/>
          </p:nvSpPr>
          <p:spPr bwMode="auto">
            <a:xfrm>
              <a:off x="717" y="3005"/>
              <a:ext cx="20"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83" name="Freeform 625"/>
            <p:cNvSpPr>
              <a:spLocks/>
            </p:cNvSpPr>
            <p:nvPr/>
          </p:nvSpPr>
          <p:spPr bwMode="auto">
            <a:xfrm>
              <a:off x="717" y="2992"/>
              <a:ext cx="10" cy="18"/>
            </a:xfrm>
            <a:custGeom>
              <a:avLst/>
              <a:gdLst>
                <a:gd name="T0" fmla="*/ 0 w 9"/>
                <a:gd name="T1" fmla="*/ 13 h 18"/>
                <a:gd name="T2" fmla="*/ 0 w 9"/>
                <a:gd name="T3" fmla="*/ 13 h 18"/>
                <a:gd name="T4" fmla="*/ 0 w 9"/>
                <a:gd name="T5" fmla="*/ 4 h 18"/>
                <a:gd name="T6" fmla="*/ 5 w 9"/>
                <a:gd name="T7" fmla="*/ 0 h 18"/>
                <a:gd name="T8" fmla="*/ 9 w 9"/>
                <a:gd name="T9" fmla="*/ 13 h 18"/>
                <a:gd name="T10" fmla="*/ 0 w 9"/>
                <a:gd name="T11" fmla="*/ 18 h 18"/>
                <a:gd name="T12" fmla="*/ 0 w 9"/>
                <a:gd name="T13" fmla="*/ 13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0" y="13"/>
                  </a:moveTo>
                  <a:lnTo>
                    <a:pt x="0" y="13"/>
                  </a:lnTo>
                  <a:lnTo>
                    <a:pt x="0" y="4"/>
                  </a:lnTo>
                  <a:lnTo>
                    <a:pt x="5" y="0"/>
                  </a:lnTo>
                  <a:lnTo>
                    <a:pt x="9" y="13"/>
                  </a:lnTo>
                  <a:lnTo>
                    <a:pt x="0" y="18"/>
                  </a:lnTo>
                  <a:lnTo>
                    <a:pt x="0" y="13"/>
                  </a:lnTo>
                  <a:close/>
                </a:path>
              </a:pathLst>
            </a:custGeom>
            <a:solidFill>
              <a:srgbClr val="000000"/>
            </a:solidFill>
            <a:ln w="9525">
              <a:noFill/>
              <a:round/>
              <a:headEnd/>
              <a:tailEnd/>
            </a:ln>
          </p:spPr>
          <p:txBody>
            <a:bodyPr/>
            <a:lstStyle/>
            <a:p>
              <a:endParaRPr lang="ja-JP" altLang="en-US"/>
            </a:p>
          </p:txBody>
        </p:sp>
        <p:sp>
          <p:nvSpPr>
            <p:cNvPr id="84" name="Freeform 626"/>
            <p:cNvSpPr>
              <a:spLocks/>
            </p:cNvSpPr>
            <p:nvPr/>
          </p:nvSpPr>
          <p:spPr bwMode="auto">
            <a:xfrm>
              <a:off x="713" y="2987"/>
              <a:ext cx="14" cy="9"/>
            </a:xfrm>
            <a:custGeom>
              <a:avLst/>
              <a:gdLst>
                <a:gd name="T0" fmla="*/ 0 w 13"/>
                <a:gd name="T1" fmla="*/ 5 h 9"/>
                <a:gd name="T2" fmla="*/ 4 w 13"/>
                <a:gd name="T3" fmla="*/ 5 h 9"/>
                <a:gd name="T4" fmla="*/ 4 w 13"/>
                <a:gd name="T5" fmla="*/ 0 h 9"/>
                <a:gd name="T6" fmla="*/ 13 w 13"/>
                <a:gd name="T7" fmla="*/ 5 h 9"/>
                <a:gd name="T8" fmla="*/ 9 w 13"/>
                <a:gd name="T9" fmla="*/ 9 h 9"/>
                <a:gd name="T10" fmla="*/ 4 w 13"/>
                <a:gd name="T11" fmla="*/ 9 h 9"/>
                <a:gd name="T12" fmla="*/ 0 w 13"/>
                <a:gd name="T13" fmla="*/ 5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5"/>
                  </a:moveTo>
                  <a:lnTo>
                    <a:pt x="4" y="5"/>
                  </a:lnTo>
                  <a:lnTo>
                    <a:pt x="4" y="0"/>
                  </a:lnTo>
                  <a:lnTo>
                    <a:pt x="13" y="5"/>
                  </a:lnTo>
                  <a:lnTo>
                    <a:pt x="9" y="9"/>
                  </a:lnTo>
                  <a:lnTo>
                    <a:pt x="4" y="9"/>
                  </a:lnTo>
                  <a:lnTo>
                    <a:pt x="0" y="5"/>
                  </a:lnTo>
                  <a:close/>
                </a:path>
              </a:pathLst>
            </a:custGeom>
            <a:solidFill>
              <a:srgbClr val="000000"/>
            </a:solidFill>
            <a:ln w="9525">
              <a:noFill/>
              <a:round/>
              <a:headEnd/>
              <a:tailEnd/>
            </a:ln>
          </p:spPr>
          <p:txBody>
            <a:bodyPr/>
            <a:lstStyle/>
            <a:p>
              <a:endParaRPr lang="ja-JP" altLang="en-US"/>
            </a:p>
          </p:txBody>
        </p:sp>
        <p:sp>
          <p:nvSpPr>
            <p:cNvPr id="85" name="Freeform 627"/>
            <p:cNvSpPr>
              <a:spLocks/>
            </p:cNvSpPr>
            <p:nvPr/>
          </p:nvSpPr>
          <p:spPr bwMode="auto">
            <a:xfrm>
              <a:off x="717" y="2983"/>
              <a:ext cx="10" cy="9"/>
            </a:xfrm>
            <a:custGeom>
              <a:avLst/>
              <a:gdLst>
                <a:gd name="T0" fmla="*/ 0 w 9"/>
                <a:gd name="T1" fmla="*/ 4 h 9"/>
                <a:gd name="T2" fmla="*/ 0 w 9"/>
                <a:gd name="T3" fmla="*/ 4 h 9"/>
                <a:gd name="T4" fmla="*/ 0 w 9"/>
                <a:gd name="T5" fmla="*/ 0 h 9"/>
                <a:gd name="T6" fmla="*/ 9 w 9"/>
                <a:gd name="T7" fmla="*/ 9 h 9"/>
                <a:gd name="T8" fmla="*/ 5 w 9"/>
                <a:gd name="T9" fmla="*/ 9 h 9"/>
                <a:gd name="T10" fmla="*/ 0 w 9"/>
                <a:gd name="T11" fmla="*/ 4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4"/>
                  </a:lnTo>
                  <a:lnTo>
                    <a:pt x="0" y="0"/>
                  </a:lnTo>
                  <a:lnTo>
                    <a:pt x="9" y="9"/>
                  </a:lnTo>
                  <a:lnTo>
                    <a:pt x="5" y="9"/>
                  </a:lnTo>
                  <a:lnTo>
                    <a:pt x="0" y="4"/>
                  </a:lnTo>
                  <a:close/>
                </a:path>
              </a:pathLst>
            </a:custGeom>
            <a:solidFill>
              <a:srgbClr val="000000"/>
            </a:solidFill>
            <a:ln w="9525">
              <a:noFill/>
              <a:round/>
              <a:headEnd/>
              <a:tailEnd/>
            </a:ln>
          </p:spPr>
          <p:txBody>
            <a:bodyPr/>
            <a:lstStyle/>
            <a:p>
              <a:endParaRPr lang="ja-JP" altLang="en-US"/>
            </a:p>
          </p:txBody>
        </p:sp>
        <p:sp>
          <p:nvSpPr>
            <p:cNvPr id="86" name="Freeform 628"/>
            <p:cNvSpPr>
              <a:spLocks/>
            </p:cNvSpPr>
            <p:nvPr/>
          </p:nvSpPr>
          <p:spPr bwMode="auto">
            <a:xfrm>
              <a:off x="941" y="2826"/>
              <a:ext cx="20" cy="18"/>
            </a:xfrm>
            <a:custGeom>
              <a:avLst/>
              <a:gdLst>
                <a:gd name="T0" fmla="*/ 18 w 18"/>
                <a:gd name="T1" fmla="*/ 13 h 18"/>
                <a:gd name="T2" fmla="*/ 13 w 18"/>
                <a:gd name="T3" fmla="*/ 18 h 18"/>
                <a:gd name="T4" fmla="*/ 0 w 18"/>
                <a:gd name="T5" fmla="*/ 4 h 18"/>
                <a:gd name="T6" fmla="*/ 9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13" y="18"/>
                  </a:lnTo>
                  <a:lnTo>
                    <a:pt x="0" y="4"/>
                  </a:lnTo>
                  <a:lnTo>
                    <a:pt x="9" y="0"/>
                  </a:lnTo>
                  <a:lnTo>
                    <a:pt x="18" y="13"/>
                  </a:lnTo>
                  <a:close/>
                </a:path>
              </a:pathLst>
            </a:custGeom>
            <a:solidFill>
              <a:srgbClr val="000000"/>
            </a:solidFill>
            <a:ln w="9525">
              <a:noFill/>
              <a:round/>
              <a:headEnd/>
              <a:tailEnd/>
            </a:ln>
          </p:spPr>
          <p:txBody>
            <a:bodyPr/>
            <a:lstStyle/>
            <a:p>
              <a:endParaRPr lang="ja-JP" altLang="en-US"/>
            </a:p>
          </p:txBody>
        </p:sp>
        <p:sp>
          <p:nvSpPr>
            <p:cNvPr id="87" name="Freeform 629"/>
            <p:cNvSpPr>
              <a:spLocks/>
            </p:cNvSpPr>
            <p:nvPr/>
          </p:nvSpPr>
          <p:spPr bwMode="auto">
            <a:xfrm>
              <a:off x="936" y="2817"/>
              <a:ext cx="15" cy="13"/>
            </a:xfrm>
            <a:custGeom>
              <a:avLst/>
              <a:gdLst>
                <a:gd name="T0" fmla="*/ 5 w 14"/>
                <a:gd name="T1" fmla="*/ 13 h 13"/>
                <a:gd name="T2" fmla="*/ 5 w 14"/>
                <a:gd name="T3" fmla="*/ 13 h 13"/>
                <a:gd name="T4" fmla="*/ 0 w 14"/>
                <a:gd name="T5" fmla="*/ 4 h 13"/>
                <a:gd name="T6" fmla="*/ 5 w 14"/>
                <a:gd name="T7" fmla="*/ 0 h 13"/>
                <a:gd name="T8" fmla="*/ 14 w 14"/>
                <a:gd name="T9" fmla="*/ 9 h 13"/>
                <a:gd name="T10" fmla="*/ 5 w 14"/>
                <a:gd name="T11" fmla="*/ 13 h 13"/>
                <a:gd name="T12" fmla="*/ 5 w 14"/>
                <a:gd name="T13" fmla="*/ 13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13"/>
                  </a:moveTo>
                  <a:lnTo>
                    <a:pt x="5" y="13"/>
                  </a:lnTo>
                  <a:lnTo>
                    <a:pt x="0" y="4"/>
                  </a:lnTo>
                  <a:lnTo>
                    <a:pt x="5" y="0"/>
                  </a:lnTo>
                  <a:lnTo>
                    <a:pt x="14" y="9"/>
                  </a:lnTo>
                  <a:lnTo>
                    <a:pt x="5" y="13"/>
                  </a:lnTo>
                  <a:close/>
                </a:path>
              </a:pathLst>
            </a:custGeom>
            <a:solidFill>
              <a:srgbClr val="000000"/>
            </a:solidFill>
            <a:ln w="9525">
              <a:noFill/>
              <a:round/>
              <a:headEnd/>
              <a:tailEnd/>
            </a:ln>
          </p:spPr>
          <p:txBody>
            <a:bodyPr/>
            <a:lstStyle/>
            <a:p>
              <a:endParaRPr lang="ja-JP" altLang="en-US"/>
            </a:p>
          </p:txBody>
        </p:sp>
        <p:sp>
          <p:nvSpPr>
            <p:cNvPr id="88" name="Freeform 630"/>
            <p:cNvSpPr>
              <a:spLocks/>
            </p:cNvSpPr>
            <p:nvPr/>
          </p:nvSpPr>
          <p:spPr bwMode="auto">
            <a:xfrm>
              <a:off x="932" y="2808"/>
              <a:ext cx="9" cy="13"/>
            </a:xfrm>
            <a:custGeom>
              <a:avLst/>
              <a:gdLst>
                <a:gd name="T0" fmla="*/ 4 w 9"/>
                <a:gd name="T1" fmla="*/ 13 h 13"/>
                <a:gd name="T2" fmla="*/ 4 w 9"/>
                <a:gd name="T3" fmla="*/ 13 h 13"/>
                <a:gd name="T4" fmla="*/ 0 w 9"/>
                <a:gd name="T5" fmla="*/ 4 h 13"/>
                <a:gd name="T6" fmla="*/ 9 w 9"/>
                <a:gd name="T7" fmla="*/ 0 h 13"/>
                <a:gd name="T8" fmla="*/ 9 w 9"/>
                <a:gd name="T9" fmla="*/ 9 h 13"/>
                <a:gd name="T10" fmla="*/ 4 w 9"/>
                <a:gd name="T11" fmla="*/ 13 h 13"/>
                <a:gd name="T12" fmla="*/ 4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4" y="13"/>
                  </a:moveTo>
                  <a:lnTo>
                    <a:pt x="4" y="13"/>
                  </a:lnTo>
                  <a:lnTo>
                    <a:pt x="0" y="4"/>
                  </a:lnTo>
                  <a:lnTo>
                    <a:pt x="9" y="0"/>
                  </a:lnTo>
                  <a:lnTo>
                    <a:pt x="9" y="9"/>
                  </a:lnTo>
                  <a:lnTo>
                    <a:pt x="4" y="13"/>
                  </a:lnTo>
                  <a:close/>
                </a:path>
              </a:pathLst>
            </a:custGeom>
            <a:solidFill>
              <a:srgbClr val="000000"/>
            </a:solidFill>
            <a:ln w="9525">
              <a:noFill/>
              <a:round/>
              <a:headEnd/>
              <a:tailEnd/>
            </a:ln>
          </p:spPr>
          <p:txBody>
            <a:bodyPr/>
            <a:lstStyle/>
            <a:p>
              <a:endParaRPr lang="ja-JP" altLang="en-US"/>
            </a:p>
          </p:txBody>
        </p:sp>
        <p:sp>
          <p:nvSpPr>
            <p:cNvPr id="89" name="Freeform 631"/>
            <p:cNvSpPr>
              <a:spLocks/>
            </p:cNvSpPr>
            <p:nvPr/>
          </p:nvSpPr>
          <p:spPr bwMode="auto">
            <a:xfrm>
              <a:off x="932" y="2803"/>
              <a:ext cx="9" cy="9"/>
            </a:xfrm>
            <a:custGeom>
              <a:avLst/>
              <a:gdLst>
                <a:gd name="T0" fmla="*/ 0 w 9"/>
                <a:gd name="T1" fmla="*/ 5 h 9"/>
                <a:gd name="T2" fmla="*/ 0 w 9"/>
                <a:gd name="T3" fmla="*/ 5 h 9"/>
                <a:gd name="T4" fmla="*/ 0 w 9"/>
                <a:gd name="T5" fmla="*/ 0 h 9"/>
                <a:gd name="T6" fmla="*/ 9 w 9"/>
                <a:gd name="T7" fmla="*/ 0 h 9"/>
                <a:gd name="T8" fmla="*/ 9 w 9"/>
                <a:gd name="T9" fmla="*/ 5 h 9"/>
                <a:gd name="T10" fmla="*/ 0 w 9"/>
                <a:gd name="T11" fmla="*/ 9 h 9"/>
                <a:gd name="T12" fmla="*/ 0 w 9"/>
                <a:gd name="T13" fmla="*/ 5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5"/>
                  </a:moveTo>
                  <a:lnTo>
                    <a:pt x="0" y="5"/>
                  </a:lnTo>
                  <a:lnTo>
                    <a:pt x="0" y="0"/>
                  </a:lnTo>
                  <a:lnTo>
                    <a:pt x="9" y="0"/>
                  </a:lnTo>
                  <a:lnTo>
                    <a:pt x="9" y="5"/>
                  </a:lnTo>
                  <a:lnTo>
                    <a:pt x="0" y="9"/>
                  </a:lnTo>
                  <a:lnTo>
                    <a:pt x="0" y="5"/>
                  </a:lnTo>
                  <a:close/>
                </a:path>
              </a:pathLst>
            </a:custGeom>
            <a:solidFill>
              <a:srgbClr val="000000"/>
            </a:solidFill>
            <a:ln w="9525">
              <a:noFill/>
              <a:round/>
              <a:headEnd/>
              <a:tailEnd/>
            </a:ln>
          </p:spPr>
          <p:txBody>
            <a:bodyPr/>
            <a:lstStyle/>
            <a:p>
              <a:endParaRPr lang="ja-JP" altLang="en-US"/>
            </a:p>
          </p:txBody>
        </p:sp>
        <p:sp>
          <p:nvSpPr>
            <p:cNvPr id="90" name="Freeform 632"/>
            <p:cNvSpPr>
              <a:spLocks/>
            </p:cNvSpPr>
            <p:nvPr/>
          </p:nvSpPr>
          <p:spPr bwMode="auto">
            <a:xfrm>
              <a:off x="922" y="2844"/>
              <a:ext cx="19" cy="18"/>
            </a:xfrm>
            <a:custGeom>
              <a:avLst/>
              <a:gdLst>
                <a:gd name="T0" fmla="*/ 18 w 18"/>
                <a:gd name="T1" fmla="*/ 13 h 18"/>
                <a:gd name="T2" fmla="*/ 13 w 18"/>
                <a:gd name="T3" fmla="*/ 18 h 18"/>
                <a:gd name="T4" fmla="*/ 0 w 18"/>
                <a:gd name="T5" fmla="*/ 4 h 18"/>
                <a:gd name="T6" fmla="*/ 9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13" y="18"/>
                  </a:lnTo>
                  <a:lnTo>
                    <a:pt x="0" y="4"/>
                  </a:lnTo>
                  <a:lnTo>
                    <a:pt x="9" y="0"/>
                  </a:lnTo>
                  <a:lnTo>
                    <a:pt x="18" y="13"/>
                  </a:lnTo>
                  <a:close/>
                </a:path>
              </a:pathLst>
            </a:custGeom>
            <a:solidFill>
              <a:srgbClr val="000000"/>
            </a:solidFill>
            <a:ln w="9525">
              <a:noFill/>
              <a:round/>
              <a:headEnd/>
              <a:tailEnd/>
            </a:ln>
          </p:spPr>
          <p:txBody>
            <a:bodyPr/>
            <a:lstStyle/>
            <a:p>
              <a:endParaRPr lang="ja-JP" altLang="en-US"/>
            </a:p>
          </p:txBody>
        </p:sp>
        <p:sp>
          <p:nvSpPr>
            <p:cNvPr id="91" name="Freeform 633"/>
            <p:cNvSpPr>
              <a:spLocks/>
            </p:cNvSpPr>
            <p:nvPr/>
          </p:nvSpPr>
          <p:spPr bwMode="auto">
            <a:xfrm>
              <a:off x="917" y="2835"/>
              <a:ext cx="15" cy="13"/>
            </a:xfrm>
            <a:custGeom>
              <a:avLst/>
              <a:gdLst>
                <a:gd name="T0" fmla="*/ 5 w 14"/>
                <a:gd name="T1" fmla="*/ 13 h 13"/>
                <a:gd name="T2" fmla="*/ 5 w 14"/>
                <a:gd name="T3" fmla="*/ 13 h 13"/>
                <a:gd name="T4" fmla="*/ 0 w 14"/>
                <a:gd name="T5" fmla="*/ 4 h 13"/>
                <a:gd name="T6" fmla="*/ 5 w 14"/>
                <a:gd name="T7" fmla="*/ 0 h 13"/>
                <a:gd name="T8" fmla="*/ 14 w 14"/>
                <a:gd name="T9" fmla="*/ 9 h 13"/>
                <a:gd name="T10" fmla="*/ 5 w 14"/>
                <a:gd name="T11" fmla="*/ 13 h 13"/>
                <a:gd name="T12" fmla="*/ 5 w 14"/>
                <a:gd name="T13" fmla="*/ 13 h 13"/>
                <a:gd name="T14" fmla="*/ 0 60000 65536"/>
                <a:gd name="T15" fmla="*/ 0 60000 65536"/>
                <a:gd name="T16" fmla="*/ 0 60000 65536"/>
                <a:gd name="T17" fmla="*/ 0 60000 65536"/>
                <a:gd name="T18" fmla="*/ 0 60000 65536"/>
                <a:gd name="T19" fmla="*/ 0 60000 65536"/>
                <a:gd name="T20" fmla="*/ 0 60000 65536"/>
                <a:gd name="T21" fmla="*/ 0 w 14"/>
                <a:gd name="T22" fmla="*/ 0 h 13"/>
                <a:gd name="T23" fmla="*/ 14 w 1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3">
                  <a:moveTo>
                    <a:pt x="5" y="13"/>
                  </a:moveTo>
                  <a:lnTo>
                    <a:pt x="5" y="13"/>
                  </a:lnTo>
                  <a:lnTo>
                    <a:pt x="0" y="4"/>
                  </a:lnTo>
                  <a:lnTo>
                    <a:pt x="5" y="0"/>
                  </a:lnTo>
                  <a:lnTo>
                    <a:pt x="14" y="9"/>
                  </a:lnTo>
                  <a:lnTo>
                    <a:pt x="5" y="13"/>
                  </a:lnTo>
                  <a:close/>
                </a:path>
              </a:pathLst>
            </a:custGeom>
            <a:solidFill>
              <a:srgbClr val="000000"/>
            </a:solidFill>
            <a:ln w="9525">
              <a:noFill/>
              <a:round/>
              <a:headEnd/>
              <a:tailEnd/>
            </a:ln>
          </p:spPr>
          <p:txBody>
            <a:bodyPr/>
            <a:lstStyle/>
            <a:p>
              <a:endParaRPr lang="ja-JP" altLang="en-US"/>
            </a:p>
          </p:txBody>
        </p:sp>
        <p:sp>
          <p:nvSpPr>
            <p:cNvPr id="92" name="Freeform 634"/>
            <p:cNvSpPr>
              <a:spLocks/>
            </p:cNvSpPr>
            <p:nvPr/>
          </p:nvSpPr>
          <p:spPr bwMode="auto">
            <a:xfrm>
              <a:off x="912" y="2826"/>
              <a:ext cx="10" cy="13"/>
            </a:xfrm>
            <a:custGeom>
              <a:avLst/>
              <a:gdLst>
                <a:gd name="T0" fmla="*/ 4 w 9"/>
                <a:gd name="T1" fmla="*/ 13 h 13"/>
                <a:gd name="T2" fmla="*/ 4 w 9"/>
                <a:gd name="T3" fmla="*/ 9 h 13"/>
                <a:gd name="T4" fmla="*/ 0 w 9"/>
                <a:gd name="T5" fmla="*/ 0 h 13"/>
                <a:gd name="T6" fmla="*/ 9 w 9"/>
                <a:gd name="T7" fmla="*/ 0 h 13"/>
                <a:gd name="T8" fmla="*/ 9 w 9"/>
                <a:gd name="T9" fmla="*/ 9 h 13"/>
                <a:gd name="T10" fmla="*/ 4 w 9"/>
                <a:gd name="T11" fmla="*/ 13 h 13"/>
                <a:gd name="T12" fmla="*/ 4 w 9"/>
                <a:gd name="T13" fmla="*/ 13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4" y="13"/>
                  </a:moveTo>
                  <a:lnTo>
                    <a:pt x="4" y="9"/>
                  </a:lnTo>
                  <a:lnTo>
                    <a:pt x="0" y="0"/>
                  </a:lnTo>
                  <a:lnTo>
                    <a:pt x="9" y="0"/>
                  </a:lnTo>
                  <a:lnTo>
                    <a:pt x="9" y="9"/>
                  </a:lnTo>
                  <a:lnTo>
                    <a:pt x="4" y="13"/>
                  </a:lnTo>
                  <a:close/>
                </a:path>
              </a:pathLst>
            </a:custGeom>
            <a:solidFill>
              <a:srgbClr val="000000"/>
            </a:solidFill>
            <a:ln w="9525">
              <a:noFill/>
              <a:round/>
              <a:headEnd/>
              <a:tailEnd/>
            </a:ln>
          </p:spPr>
          <p:txBody>
            <a:bodyPr/>
            <a:lstStyle/>
            <a:p>
              <a:endParaRPr lang="ja-JP" altLang="en-US"/>
            </a:p>
          </p:txBody>
        </p:sp>
        <p:sp>
          <p:nvSpPr>
            <p:cNvPr id="93" name="Freeform 635"/>
            <p:cNvSpPr>
              <a:spLocks/>
            </p:cNvSpPr>
            <p:nvPr/>
          </p:nvSpPr>
          <p:spPr bwMode="auto">
            <a:xfrm>
              <a:off x="912" y="2821"/>
              <a:ext cx="10" cy="5"/>
            </a:xfrm>
            <a:custGeom>
              <a:avLst/>
              <a:gdLst>
                <a:gd name="T0" fmla="*/ 0 w 9"/>
                <a:gd name="T1" fmla="*/ 5 h 5"/>
                <a:gd name="T2" fmla="*/ 0 w 9"/>
                <a:gd name="T3" fmla="*/ 5 h 5"/>
                <a:gd name="T4" fmla="*/ 0 w 9"/>
                <a:gd name="T5" fmla="*/ 0 h 5"/>
                <a:gd name="T6" fmla="*/ 9 w 9"/>
                <a:gd name="T7" fmla="*/ 0 h 5"/>
                <a:gd name="T8" fmla="*/ 9 w 9"/>
                <a:gd name="T9" fmla="*/ 5 h 5"/>
                <a:gd name="T10" fmla="*/ 0 w 9"/>
                <a:gd name="T11" fmla="*/ 5 h 5"/>
                <a:gd name="T12" fmla="*/ 0 w 9"/>
                <a:gd name="T13" fmla="*/ 5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5"/>
                  </a:moveTo>
                  <a:lnTo>
                    <a:pt x="0" y="5"/>
                  </a:lnTo>
                  <a:lnTo>
                    <a:pt x="0" y="0"/>
                  </a:lnTo>
                  <a:lnTo>
                    <a:pt x="9" y="0"/>
                  </a:lnTo>
                  <a:lnTo>
                    <a:pt x="9" y="5"/>
                  </a:lnTo>
                  <a:lnTo>
                    <a:pt x="0" y="5"/>
                  </a:lnTo>
                  <a:close/>
                </a:path>
              </a:pathLst>
            </a:custGeom>
            <a:solidFill>
              <a:srgbClr val="000000"/>
            </a:solidFill>
            <a:ln w="9525">
              <a:noFill/>
              <a:round/>
              <a:headEnd/>
              <a:tailEnd/>
            </a:ln>
          </p:spPr>
          <p:txBody>
            <a:bodyPr/>
            <a:lstStyle/>
            <a:p>
              <a:endParaRPr lang="ja-JP" altLang="en-US"/>
            </a:p>
          </p:txBody>
        </p:sp>
        <p:sp>
          <p:nvSpPr>
            <p:cNvPr id="94" name="Freeform 636"/>
            <p:cNvSpPr>
              <a:spLocks/>
            </p:cNvSpPr>
            <p:nvPr/>
          </p:nvSpPr>
          <p:spPr bwMode="auto">
            <a:xfrm>
              <a:off x="863" y="2893"/>
              <a:ext cx="20" cy="23"/>
            </a:xfrm>
            <a:custGeom>
              <a:avLst/>
              <a:gdLst>
                <a:gd name="T0" fmla="*/ 18 w 18"/>
                <a:gd name="T1" fmla="*/ 14 h 23"/>
                <a:gd name="T2" fmla="*/ 9 w 18"/>
                <a:gd name="T3" fmla="*/ 23 h 23"/>
                <a:gd name="T4" fmla="*/ 0 w 18"/>
                <a:gd name="T5" fmla="*/ 9 h 23"/>
                <a:gd name="T6" fmla="*/ 9 w 18"/>
                <a:gd name="T7" fmla="*/ 0 h 23"/>
                <a:gd name="T8" fmla="*/ 18 w 18"/>
                <a:gd name="T9" fmla="*/ 14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8" y="14"/>
                  </a:moveTo>
                  <a:lnTo>
                    <a:pt x="9" y="23"/>
                  </a:lnTo>
                  <a:lnTo>
                    <a:pt x="0" y="9"/>
                  </a:lnTo>
                  <a:lnTo>
                    <a:pt x="9" y="0"/>
                  </a:lnTo>
                  <a:lnTo>
                    <a:pt x="18" y="14"/>
                  </a:lnTo>
                  <a:close/>
                </a:path>
              </a:pathLst>
            </a:custGeom>
            <a:solidFill>
              <a:srgbClr val="000000"/>
            </a:solidFill>
            <a:ln w="9525">
              <a:noFill/>
              <a:round/>
              <a:headEnd/>
              <a:tailEnd/>
            </a:ln>
          </p:spPr>
          <p:txBody>
            <a:bodyPr/>
            <a:lstStyle/>
            <a:p>
              <a:endParaRPr lang="ja-JP" altLang="en-US"/>
            </a:p>
          </p:txBody>
        </p:sp>
        <p:sp>
          <p:nvSpPr>
            <p:cNvPr id="95" name="Freeform 637"/>
            <p:cNvSpPr>
              <a:spLocks/>
            </p:cNvSpPr>
            <p:nvPr/>
          </p:nvSpPr>
          <p:spPr bwMode="auto">
            <a:xfrm>
              <a:off x="854" y="2884"/>
              <a:ext cx="19"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96" name="Freeform 638"/>
            <p:cNvSpPr>
              <a:spLocks/>
            </p:cNvSpPr>
            <p:nvPr/>
          </p:nvSpPr>
          <p:spPr bwMode="auto">
            <a:xfrm>
              <a:off x="854" y="2875"/>
              <a:ext cx="9" cy="14"/>
            </a:xfrm>
            <a:custGeom>
              <a:avLst/>
              <a:gdLst>
                <a:gd name="T0" fmla="*/ 0 w 9"/>
                <a:gd name="T1" fmla="*/ 14 h 14"/>
                <a:gd name="T2" fmla="*/ 0 w 9"/>
                <a:gd name="T3" fmla="*/ 14 h 14"/>
                <a:gd name="T4" fmla="*/ 0 w 9"/>
                <a:gd name="T5" fmla="*/ 5 h 14"/>
                <a:gd name="T6" fmla="*/ 4 w 9"/>
                <a:gd name="T7" fmla="*/ 0 h 14"/>
                <a:gd name="T8" fmla="*/ 9 w 9"/>
                <a:gd name="T9" fmla="*/ 9 h 14"/>
                <a:gd name="T10" fmla="*/ 0 w 9"/>
                <a:gd name="T11" fmla="*/ 14 h 14"/>
                <a:gd name="T12" fmla="*/ 0 w 9"/>
                <a:gd name="T13" fmla="*/ 14 h 14"/>
                <a:gd name="T14" fmla="*/ 0 60000 65536"/>
                <a:gd name="T15" fmla="*/ 0 60000 65536"/>
                <a:gd name="T16" fmla="*/ 0 60000 65536"/>
                <a:gd name="T17" fmla="*/ 0 60000 65536"/>
                <a:gd name="T18" fmla="*/ 0 60000 65536"/>
                <a:gd name="T19" fmla="*/ 0 60000 65536"/>
                <a:gd name="T20" fmla="*/ 0 60000 65536"/>
                <a:gd name="T21" fmla="*/ 0 w 9"/>
                <a:gd name="T22" fmla="*/ 0 h 14"/>
                <a:gd name="T23" fmla="*/ 9 w 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4">
                  <a:moveTo>
                    <a:pt x="0" y="14"/>
                  </a:moveTo>
                  <a:lnTo>
                    <a:pt x="0" y="14"/>
                  </a:lnTo>
                  <a:lnTo>
                    <a:pt x="0" y="5"/>
                  </a:lnTo>
                  <a:lnTo>
                    <a:pt x="4" y="0"/>
                  </a:lnTo>
                  <a:lnTo>
                    <a:pt x="9" y="9"/>
                  </a:lnTo>
                  <a:lnTo>
                    <a:pt x="0" y="14"/>
                  </a:lnTo>
                  <a:close/>
                </a:path>
              </a:pathLst>
            </a:custGeom>
            <a:solidFill>
              <a:srgbClr val="000000"/>
            </a:solidFill>
            <a:ln w="9525">
              <a:noFill/>
              <a:round/>
              <a:headEnd/>
              <a:tailEnd/>
            </a:ln>
          </p:spPr>
          <p:txBody>
            <a:bodyPr/>
            <a:lstStyle/>
            <a:p>
              <a:endParaRPr lang="ja-JP" altLang="en-US"/>
            </a:p>
          </p:txBody>
        </p:sp>
        <p:sp>
          <p:nvSpPr>
            <p:cNvPr id="97" name="Freeform 639"/>
            <p:cNvSpPr>
              <a:spLocks/>
            </p:cNvSpPr>
            <p:nvPr/>
          </p:nvSpPr>
          <p:spPr bwMode="auto">
            <a:xfrm>
              <a:off x="848" y="2871"/>
              <a:ext cx="15" cy="9"/>
            </a:xfrm>
            <a:custGeom>
              <a:avLst/>
              <a:gdLst>
                <a:gd name="T0" fmla="*/ 0 w 14"/>
                <a:gd name="T1" fmla="*/ 9 h 9"/>
                <a:gd name="T2" fmla="*/ 5 w 14"/>
                <a:gd name="T3" fmla="*/ 4 h 9"/>
                <a:gd name="T4" fmla="*/ 5 w 14"/>
                <a:gd name="T5" fmla="*/ 0 h 9"/>
                <a:gd name="T6" fmla="*/ 14 w 14"/>
                <a:gd name="T7" fmla="*/ 0 h 9"/>
                <a:gd name="T8" fmla="*/ 9 w 14"/>
                <a:gd name="T9" fmla="*/ 9 h 9"/>
                <a:gd name="T10" fmla="*/ 5 w 14"/>
                <a:gd name="T11" fmla="*/ 9 h 9"/>
                <a:gd name="T12" fmla="*/ 0 w 14"/>
                <a:gd name="T13" fmla="*/ 9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0" y="9"/>
                  </a:moveTo>
                  <a:lnTo>
                    <a:pt x="5" y="4"/>
                  </a:lnTo>
                  <a:lnTo>
                    <a:pt x="5" y="0"/>
                  </a:lnTo>
                  <a:lnTo>
                    <a:pt x="14" y="0"/>
                  </a:lnTo>
                  <a:lnTo>
                    <a:pt x="9" y="9"/>
                  </a:lnTo>
                  <a:lnTo>
                    <a:pt x="5" y="9"/>
                  </a:lnTo>
                  <a:lnTo>
                    <a:pt x="0" y="9"/>
                  </a:lnTo>
                  <a:close/>
                </a:path>
              </a:pathLst>
            </a:custGeom>
            <a:solidFill>
              <a:srgbClr val="000000"/>
            </a:solidFill>
            <a:ln w="9525">
              <a:noFill/>
              <a:round/>
              <a:headEnd/>
              <a:tailEnd/>
            </a:ln>
          </p:spPr>
          <p:txBody>
            <a:bodyPr/>
            <a:lstStyle/>
            <a:p>
              <a:endParaRPr lang="ja-JP" altLang="en-US"/>
            </a:p>
          </p:txBody>
        </p:sp>
        <p:sp>
          <p:nvSpPr>
            <p:cNvPr id="98" name="Freeform 640"/>
            <p:cNvSpPr>
              <a:spLocks/>
            </p:cNvSpPr>
            <p:nvPr/>
          </p:nvSpPr>
          <p:spPr bwMode="auto">
            <a:xfrm>
              <a:off x="883" y="2880"/>
              <a:ext cx="19" cy="18"/>
            </a:xfrm>
            <a:custGeom>
              <a:avLst/>
              <a:gdLst>
                <a:gd name="T0" fmla="*/ 18 w 18"/>
                <a:gd name="T1" fmla="*/ 9 h 18"/>
                <a:gd name="T2" fmla="*/ 9 w 18"/>
                <a:gd name="T3" fmla="*/ 18 h 18"/>
                <a:gd name="T4" fmla="*/ 0 w 18"/>
                <a:gd name="T5" fmla="*/ 4 h 18"/>
                <a:gd name="T6" fmla="*/ 9 w 18"/>
                <a:gd name="T7" fmla="*/ 0 h 18"/>
                <a:gd name="T8" fmla="*/ 18 w 18"/>
                <a:gd name="T9" fmla="*/ 9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9"/>
                  </a:moveTo>
                  <a:lnTo>
                    <a:pt x="9" y="18"/>
                  </a:lnTo>
                  <a:lnTo>
                    <a:pt x="0" y="4"/>
                  </a:lnTo>
                  <a:lnTo>
                    <a:pt x="9" y="0"/>
                  </a:lnTo>
                  <a:lnTo>
                    <a:pt x="18" y="9"/>
                  </a:lnTo>
                  <a:close/>
                </a:path>
              </a:pathLst>
            </a:custGeom>
            <a:solidFill>
              <a:srgbClr val="000000"/>
            </a:solidFill>
            <a:ln w="9525">
              <a:noFill/>
              <a:round/>
              <a:headEnd/>
              <a:tailEnd/>
            </a:ln>
          </p:spPr>
          <p:txBody>
            <a:bodyPr/>
            <a:lstStyle/>
            <a:p>
              <a:endParaRPr lang="ja-JP" altLang="en-US"/>
            </a:p>
          </p:txBody>
        </p:sp>
        <p:sp>
          <p:nvSpPr>
            <p:cNvPr id="99" name="Freeform 641"/>
            <p:cNvSpPr>
              <a:spLocks/>
            </p:cNvSpPr>
            <p:nvPr/>
          </p:nvSpPr>
          <p:spPr bwMode="auto">
            <a:xfrm>
              <a:off x="873" y="2866"/>
              <a:ext cx="20" cy="18"/>
            </a:xfrm>
            <a:custGeom>
              <a:avLst/>
              <a:gdLst>
                <a:gd name="T0" fmla="*/ 9 w 18"/>
                <a:gd name="T1" fmla="*/ 18 h 18"/>
                <a:gd name="T2" fmla="*/ 9 w 18"/>
                <a:gd name="T3" fmla="*/ 18 h 18"/>
                <a:gd name="T4" fmla="*/ 0 w 18"/>
                <a:gd name="T5" fmla="*/ 5 h 18"/>
                <a:gd name="T6" fmla="*/ 9 w 18"/>
                <a:gd name="T7" fmla="*/ 0 h 18"/>
                <a:gd name="T8" fmla="*/ 18 w 18"/>
                <a:gd name="T9" fmla="*/ 14 h 18"/>
                <a:gd name="T10" fmla="*/ 9 w 18"/>
                <a:gd name="T11" fmla="*/ 18 h 18"/>
                <a:gd name="T12" fmla="*/ 9 w 18"/>
                <a:gd name="T13" fmla="*/ 18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9" y="18"/>
                  </a:moveTo>
                  <a:lnTo>
                    <a:pt x="9" y="18"/>
                  </a:lnTo>
                  <a:lnTo>
                    <a:pt x="0" y="5"/>
                  </a:lnTo>
                  <a:lnTo>
                    <a:pt x="9" y="0"/>
                  </a:lnTo>
                  <a:lnTo>
                    <a:pt x="18" y="14"/>
                  </a:lnTo>
                  <a:lnTo>
                    <a:pt x="9" y="18"/>
                  </a:lnTo>
                  <a:close/>
                </a:path>
              </a:pathLst>
            </a:custGeom>
            <a:solidFill>
              <a:srgbClr val="000000"/>
            </a:solidFill>
            <a:ln w="9525">
              <a:noFill/>
              <a:round/>
              <a:headEnd/>
              <a:tailEnd/>
            </a:ln>
          </p:spPr>
          <p:txBody>
            <a:bodyPr/>
            <a:lstStyle/>
            <a:p>
              <a:endParaRPr lang="ja-JP" altLang="en-US"/>
            </a:p>
          </p:txBody>
        </p:sp>
        <p:sp>
          <p:nvSpPr>
            <p:cNvPr id="100" name="Freeform 642"/>
            <p:cNvSpPr>
              <a:spLocks/>
            </p:cNvSpPr>
            <p:nvPr/>
          </p:nvSpPr>
          <p:spPr bwMode="auto">
            <a:xfrm>
              <a:off x="873" y="2857"/>
              <a:ext cx="10" cy="14"/>
            </a:xfrm>
            <a:custGeom>
              <a:avLst/>
              <a:gdLst>
                <a:gd name="T0" fmla="*/ 0 w 9"/>
                <a:gd name="T1" fmla="*/ 14 h 14"/>
                <a:gd name="T2" fmla="*/ 0 w 9"/>
                <a:gd name="T3" fmla="*/ 14 h 14"/>
                <a:gd name="T4" fmla="*/ 0 w 9"/>
                <a:gd name="T5" fmla="*/ 5 h 14"/>
                <a:gd name="T6" fmla="*/ 9 w 9"/>
                <a:gd name="T7" fmla="*/ 0 h 14"/>
                <a:gd name="T8" fmla="*/ 9 w 9"/>
                <a:gd name="T9" fmla="*/ 9 h 14"/>
                <a:gd name="T10" fmla="*/ 0 w 9"/>
                <a:gd name="T11" fmla="*/ 14 h 14"/>
                <a:gd name="T12" fmla="*/ 0 w 9"/>
                <a:gd name="T13" fmla="*/ 14 h 14"/>
                <a:gd name="T14" fmla="*/ 0 60000 65536"/>
                <a:gd name="T15" fmla="*/ 0 60000 65536"/>
                <a:gd name="T16" fmla="*/ 0 60000 65536"/>
                <a:gd name="T17" fmla="*/ 0 60000 65536"/>
                <a:gd name="T18" fmla="*/ 0 60000 65536"/>
                <a:gd name="T19" fmla="*/ 0 60000 65536"/>
                <a:gd name="T20" fmla="*/ 0 60000 65536"/>
                <a:gd name="T21" fmla="*/ 0 w 9"/>
                <a:gd name="T22" fmla="*/ 0 h 14"/>
                <a:gd name="T23" fmla="*/ 9 w 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4">
                  <a:moveTo>
                    <a:pt x="0" y="14"/>
                  </a:moveTo>
                  <a:lnTo>
                    <a:pt x="0" y="14"/>
                  </a:lnTo>
                  <a:lnTo>
                    <a:pt x="0" y="5"/>
                  </a:lnTo>
                  <a:lnTo>
                    <a:pt x="9" y="0"/>
                  </a:lnTo>
                  <a:lnTo>
                    <a:pt x="9" y="9"/>
                  </a:lnTo>
                  <a:lnTo>
                    <a:pt x="0" y="14"/>
                  </a:lnTo>
                  <a:close/>
                </a:path>
              </a:pathLst>
            </a:custGeom>
            <a:solidFill>
              <a:srgbClr val="000000"/>
            </a:solidFill>
            <a:ln w="9525">
              <a:noFill/>
              <a:round/>
              <a:headEnd/>
              <a:tailEnd/>
            </a:ln>
          </p:spPr>
          <p:txBody>
            <a:bodyPr/>
            <a:lstStyle/>
            <a:p>
              <a:endParaRPr lang="ja-JP" altLang="en-US"/>
            </a:p>
          </p:txBody>
        </p:sp>
        <p:sp>
          <p:nvSpPr>
            <p:cNvPr id="101" name="Freeform 643"/>
            <p:cNvSpPr>
              <a:spLocks/>
            </p:cNvSpPr>
            <p:nvPr/>
          </p:nvSpPr>
          <p:spPr bwMode="auto">
            <a:xfrm>
              <a:off x="873" y="2853"/>
              <a:ext cx="10" cy="9"/>
            </a:xfrm>
            <a:custGeom>
              <a:avLst/>
              <a:gdLst>
                <a:gd name="T0" fmla="*/ 0 w 9"/>
                <a:gd name="T1" fmla="*/ 9 h 9"/>
                <a:gd name="T2" fmla="*/ 0 w 9"/>
                <a:gd name="T3" fmla="*/ 4 h 9"/>
                <a:gd name="T4" fmla="*/ 0 w 9"/>
                <a:gd name="T5" fmla="*/ 0 h 9"/>
                <a:gd name="T6" fmla="*/ 9 w 9"/>
                <a:gd name="T7" fmla="*/ 4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4"/>
                  </a:lnTo>
                  <a:lnTo>
                    <a:pt x="0" y="0"/>
                  </a:lnTo>
                  <a:lnTo>
                    <a:pt x="9" y="4"/>
                  </a:lnTo>
                  <a:lnTo>
                    <a:pt x="9" y="9"/>
                  </a:lnTo>
                  <a:lnTo>
                    <a:pt x="0" y="9"/>
                  </a:lnTo>
                  <a:close/>
                </a:path>
              </a:pathLst>
            </a:custGeom>
            <a:solidFill>
              <a:srgbClr val="000000"/>
            </a:solidFill>
            <a:ln w="9525">
              <a:noFill/>
              <a:round/>
              <a:headEnd/>
              <a:tailEnd/>
            </a:ln>
          </p:spPr>
          <p:txBody>
            <a:bodyPr/>
            <a:lstStyle/>
            <a:p>
              <a:endParaRPr lang="ja-JP" altLang="en-US"/>
            </a:p>
          </p:txBody>
        </p:sp>
        <p:sp>
          <p:nvSpPr>
            <p:cNvPr id="102" name="Freeform 644"/>
            <p:cNvSpPr>
              <a:spLocks/>
            </p:cNvSpPr>
            <p:nvPr/>
          </p:nvSpPr>
          <p:spPr bwMode="auto">
            <a:xfrm>
              <a:off x="824" y="2929"/>
              <a:ext cx="20" cy="18"/>
            </a:xfrm>
            <a:custGeom>
              <a:avLst/>
              <a:gdLst>
                <a:gd name="T0" fmla="*/ 18 w 18"/>
                <a:gd name="T1" fmla="*/ 14 h 18"/>
                <a:gd name="T2" fmla="*/ 9 w 18"/>
                <a:gd name="T3" fmla="*/ 18 h 18"/>
                <a:gd name="T4" fmla="*/ 0 w 18"/>
                <a:gd name="T5" fmla="*/ 5 h 18"/>
                <a:gd name="T6" fmla="*/ 5 w 18"/>
                <a:gd name="T7" fmla="*/ 0 h 18"/>
                <a:gd name="T8" fmla="*/ 18 w 18"/>
                <a:gd name="T9" fmla="*/ 1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4"/>
                  </a:moveTo>
                  <a:lnTo>
                    <a:pt x="9" y="18"/>
                  </a:lnTo>
                  <a:lnTo>
                    <a:pt x="0" y="5"/>
                  </a:lnTo>
                  <a:lnTo>
                    <a:pt x="5" y="0"/>
                  </a:lnTo>
                  <a:lnTo>
                    <a:pt x="18" y="14"/>
                  </a:lnTo>
                  <a:close/>
                </a:path>
              </a:pathLst>
            </a:custGeom>
            <a:solidFill>
              <a:srgbClr val="000000"/>
            </a:solidFill>
            <a:ln w="9525">
              <a:noFill/>
              <a:round/>
              <a:headEnd/>
              <a:tailEnd/>
            </a:ln>
          </p:spPr>
          <p:txBody>
            <a:bodyPr/>
            <a:lstStyle/>
            <a:p>
              <a:endParaRPr lang="ja-JP" altLang="en-US"/>
            </a:p>
          </p:txBody>
        </p:sp>
        <p:sp>
          <p:nvSpPr>
            <p:cNvPr id="103" name="Freeform 645"/>
            <p:cNvSpPr>
              <a:spLocks/>
            </p:cNvSpPr>
            <p:nvPr/>
          </p:nvSpPr>
          <p:spPr bwMode="auto">
            <a:xfrm>
              <a:off x="815" y="2920"/>
              <a:ext cx="15" cy="14"/>
            </a:xfrm>
            <a:custGeom>
              <a:avLst/>
              <a:gdLst>
                <a:gd name="T0" fmla="*/ 9 w 14"/>
                <a:gd name="T1" fmla="*/ 14 h 14"/>
                <a:gd name="T2" fmla="*/ 9 w 14"/>
                <a:gd name="T3" fmla="*/ 14 h 14"/>
                <a:gd name="T4" fmla="*/ 0 w 14"/>
                <a:gd name="T5" fmla="*/ 5 h 14"/>
                <a:gd name="T6" fmla="*/ 9 w 14"/>
                <a:gd name="T7" fmla="*/ 0 h 14"/>
                <a:gd name="T8" fmla="*/ 14 w 14"/>
                <a:gd name="T9" fmla="*/ 9 h 14"/>
                <a:gd name="T10" fmla="*/ 9 w 14"/>
                <a:gd name="T11" fmla="*/ 14 h 14"/>
                <a:gd name="T12" fmla="*/ 9 w 14"/>
                <a:gd name="T13" fmla="*/ 14 h 14"/>
                <a:gd name="T14" fmla="*/ 0 60000 65536"/>
                <a:gd name="T15" fmla="*/ 0 60000 65536"/>
                <a:gd name="T16" fmla="*/ 0 60000 65536"/>
                <a:gd name="T17" fmla="*/ 0 60000 65536"/>
                <a:gd name="T18" fmla="*/ 0 60000 65536"/>
                <a:gd name="T19" fmla="*/ 0 60000 65536"/>
                <a:gd name="T20" fmla="*/ 0 60000 65536"/>
                <a:gd name="T21" fmla="*/ 0 w 14"/>
                <a:gd name="T22" fmla="*/ 0 h 14"/>
                <a:gd name="T23" fmla="*/ 14 w 14"/>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4">
                  <a:moveTo>
                    <a:pt x="9" y="14"/>
                  </a:moveTo>
                  <a:lnTo>
                    <a:pt x="9" y="14"/>
                  </a:lnTo>
                  <a:lnTo>
                    <a:pt x="0" y="5"/>
                  </a:lnTo>
                  <a:lnTo>
                    <a:pt x="9" y="0"/>
                  </a:lnTo>
                  <a:lnTo>
                    <a:pt x="14" y="9"/>
                  </a:lnTo>
                  <a:lnTo>
                    <a:pt x="9" y="14"/>
                  </a:lnTo>
                  <a:close/>
                </a:path>
              </a:pathLst>
            </a:custGeom>
            <a:solidFill>
              <a:srgbClr val="000000"/>
            </a:solidFill>
            <a:ln w="9525">
              <a:noFill/>
              <a:round/>
              <a:headEnd/>
              <a:tailEnd/>
            </a:ln>
          </p:spPr>
          <p:txBody>
            <a:bodyPr/>
            <a:lstStyle/>
            <a:p>
              <a:endParaRPr lang="ja-JP" altLang="en-US"/>
            </a:p>
          </p:txBody>
        </p:sp>
        <p:sp>
          <p:nvSpPr>
            <p:cNvPr id="104" name="Freeform 646"/>
            <p:cNvSpPr>
              <a:spLocks/>
            </p:cNvSpPr>
            <p:nvPr/>
          </p:nvSpPr>
          <p:spPr bwMode="auto">
            <a:xfrm>
              <a:off x="810" y="2911"/>
              <a:ext cx="14" cy="14"/>
            </a:xfrm>
            <a:custGeom>
              <a:avLst/>
              <a:gdLst>
                <a:gd name="T0" fmla="*/ 4 w 13"/>
                <a:gd name="T1" fmla="*/ 14 h 14"/>
                <a:gd name="T2" fmla="*/ 4 w 13"/>
                <a:gd name="T3" fmla="*/ 9 h 14"/>
                <a:gd name="T4" fmla="*/ 0 w 13"/>
                <a:gd name="T5" fmla="*/ 0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9"/>
                  </a:lnTo>
                  <a:lnTo>
                    <a:pt x="0" y="0"/>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05" name="Freeform 647"/>
            <p:cNvSpPr>
              <a:spLocks/>
            </p:cNvSpPr>
            <p:nvPr/>
          </p:nvSpPr>
          <p:spPr bwMode="auto">
            <a:xfrm>
              <a:off x="810" y="2907"/>
              <a:ext cx="14" cy="4"/>
            </a:xfrm>
            <a:custGeom>
              <a:avLst/>
              <a:gdLst>
                <a:gd name="T0" fmla="*/ 0 w 13"/>
                <a:gd name="T1" fmla="*/ 4 h 4"/>
                <a:gd name="T2" fmla="*/ 0 w 13"/>
                <a:gd name="T3" fmla="*/ 4 h 4"/>
                <a:gd name="T4" fmla="*/ 4 w 13"/>
                <a:gd name="T5" fmla="*/ 0 h 4"/>
                <a:gd name="T6" fmla="*/ 13 w 13"/>
                <a:gd name="T7" fmla="*/ 0 h 4"/>
                <a:gd name="T8" fmla="*/ 9 w 13"/>
                <a:gd name="T9" fmla="*/ 4 h 4"/>
                <a:gd name="T10" fmla="*/ 0 w 13"/>
                <a:gd name="T11" fmla="*/ 4 h 4"/>
                <a:gd name="T12" fmla="*/ 0 w 13"/>
                <a:gd name="T13" fmla="*/ 4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0" y="4"/>
                  </a:moveTo>
                  <a:lnTo>
                    <a:pt x="0" y="4"/>
                  </a:lnTo>
                  <a:lnTo>
                    <a:pt x="4" y="0"/>
                  </a:lnTo>
                  <a:lnTo>
                    <a:pt x="13" y="0"/>
                  </a:lnTo>
                  <a:lnTo>
                    <a:pt x="9" y="4"/>
                  </a:lnTo>
                  <a:lnTo>
                    <a:pt x="0" y="4"/>
                  </a:lnTo>
                  <a:close/>
                </a:path>
              </a:pathLst>
            </a:custGeom>
            <a:solidFill>
              <a:srgbClr val="000000"/>
            </a:solidFill>
            <a:ln w="9525">
              <a:noFill/>
              <a:round/>
              <a:headEnd/>
              <a:tailEnd/>
            </a:ln>
          </p:spPr>
          <p:txBody>
            <a:bodyPr/>
            <a:lstStyle/>
            <a:p>
              <a:endParaRPr lang="ja-JP" altLang="en-US"/>
            </a:p>
          </p:txBody>
        </p:sp>
        <p:sp>
          <p:nvSpPr>
            <p:cNvPr id="106" name="Freeform 648"/>
            <p:cNvSpPr>
              <a:spLocks/>
            </p:cNvSpPr>
            <p:nvPr/>
          </p:nvSpPr>
          <p:spPr bwMode="auto">
            <a:xfrm>
              <a:off x="805" y="2947"/>
              <a:ext cx="19" cy="18"/>
            </a:xfrm>
            <a:custGeom>
              <a:avLst/>
              <a:gdLst>
                <a:gd name="T0" fmla="*/ 18 w 18"/>
                <a:gd name="T1" fmla="*/ 13 h 18"/>
                <a:gd name="T2" fmla="*/ 9 w 18"/>
                <a:gd name="T3" fmla="*/ 18 h 18"/>
                <a:gd name="T4" fmla="*/ 0 w 18"/>
                <a:gd name="T5" fmla="*/ 5 h 18"/>
                <a:gd name="T6" fmla="*/ 5 w 18"/>
                <a:gd name="T7" fmla="*/ 0 h 18"/>
                <a:gd name="T8" fmla="*/ 18 w 18"/>
                <a:gd name="T9" fmla="*/ 13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3"/>
                  </a:moveTo>
                  <a:lnTo>
                    <a:pt x="9" y="18"/>
                  </a:lnTo>
                  <a:lnTo>
                    <a:pt x="0" y="5"/>
                  </a:lnTo>
                  <a:lnTo>
                    <a:pt x="5" y="0"/>
                  </a:lnTo>
                  <a:lnTo>
                    <a:pt x="18" y="13"/>
                  </a:lnTo>
                  <a:close/>
                </a:path>
              </a:pathLst>
            </a:custGeom>
            <a:solidFill>
              <a:srgbClr val="000000"/>
            </a:solidFill>
            <a:ln w="9525">
              <a:noFill/>
              <a:round/>
              <a:headEnd/>
              <a:tailEnd/>
            </a:ln>
          </p:spPr>
          <p:txBody>
            <a:bodyPr/>
            <a:lstStyle/>
            <a:p>
              <a:endParaRPr lang="ja-JP" altLang="en-US"/>
            </a:p>
          </p:txBody>
        </p:sp>
        <p:sp>
          <p:nvSpPr>
            <p:cNvPr id="107" name="Freeform 649"/>
            <p:cNvSpPr>
              <a:spLocks/>
            </p:cNvSpPr>
            <p:nvPr/>
          </p:nvSpPr>
          <p:spPr bwMode="auto">
            <a:xfrm>
              <a:off x="795" y="2934"/>
              <a:ext cx="15" cy="18"/>
            </a:xfrm>
            <a:custGeom>
              <a:avLst/>
              <a:gdLst>
                <a:gd name="T0" fmla="*/ 9 w 14"/>
                <a:gd name="T1" fmla="*/ 18 h 18"/>
                <a:gd name="T2" fmla="*/ 9 w 14"/>
                <a:gd name="T3" fmla="*/ 18 h 18"/>
                <a:gd name="T4" fmla="*/ 0 w 14"/>
                <a:gd name="T5" fmla="*/ 4 h 18"/>
                <a:gd name="T6" fmla="*/ 9 w 14"/>
                <a:gd name="T7" fmla="*/ 0 h 18"/>
                <a:gd name="T8" fmla="*/ 14 w 14"/>
                <a:gd name="T9" fmla="*/ 13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9" y="18"/>
                  </a:lnTo>
                  <a:lnTo>
                    <a:pt x="0" y="4"/>
                  </a:lnTo>
                  <a:lnTo>
                    <a:pt x="9" y="0"/>
                  </a:lnTo>
                  <a:lnTo>
                    <a:pt x="14" y="13"/>
                  </a:lnTo>
                  <a:lnTo>
                    <a:pt x="9" y="18"/>
                  </a:lnTo>
                  <a:close/>
                </a:path>
              </a:pathLst>
            </a:custGeom>
            <a:solidFill>
              <a:srgbClr val="000000"/>
            </a:solidFill>
            <a:ln w="9525">
              <a:noFill/>
              <a:round/>
              <a:headEnd/>
              <a:tailEnd/>
            </a:ln>
          </p:spPr>
          <p:txBody>
            <a:bodyPr/>
            <a:lstStyle/>
            <a:p>
              <a:endParaRPr lang="ja-JP" altLang="en-US"/>
            </a:p>
          </p:txBody>
        </p:sp>
        <p:sp>
          <p:nvSpPr>
            <p:cNvPr id="108" name="Freeform 650"/>
            <p:cNvSpPr>
              <a:spLocks/>
            </p:cNvSpPr>
            <p:nvPr/>
          </p:nvSpPr>
          <p:spPr bwMode="auto">
            <a:xfrm>
              <a:off x="791" y="2929"/>
              <a:ext cx="14" cy="9"/>
            </a:xfrm>
            <a:custGeom>
              <a:avLst/>
              <a:gdLst>
                <a:gd name="T0" fmla="*/ 4 w 13"/>
                <a:gd name="T1" fmla="*/ 9 h 9"/>
                <a:gd name="T2" fmla="*/ 4 w 13"/>
                <a:gd name="T3" fmla="*/ 9 h 9"/>
                <a:gd name="T4" fmla="*/ 0 w 13"/>
                <a:gd name="T5" fmla="*/ 0 h 9"/>
                <a:gd name="T6" fmla="*/ 9 w 13"/>
                <a:gd name="T7" fmla="*/ 0 h 9"/>
                <a:gd name="T8" fmla="*/ 13 w 13"/>
                <a:gd name="T9" fmla="*/ 9 h 9"/>
                <a:gd name="T10" fmla="*/ 4 w 13"/>
                <a:gd name="T11" fmla="*/ 9 h 9"/>
                <a:gd name="T12" fmla="*/ 4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4" y="9"/>
                  </a:moveTo>
                  <a:lnTo>
                    <a:pt x="4" y="9"/>
                  </a:lnTo>
                  <a:lnTo>
                    <a:pt x="0" y="0"/>
                  </a:lnTo>
                  <a:lnTo>
                    <a:pt x="9" y="0"/>
                  </a:lnTo>
                  <a:lnTo>
                    <a:pt x="13" y="9"/>
                  </a:lnTo>
                  <a:lnTo>
                    <a:pt x="4" y="9"/>
                  </a:lnTo>
                  <a:close/>
                </a:path>
              </a:pathLst>
            </a:custGeom>
            <a:solidFill>
              <a:srgbClr val="000000"/>
            </a:solidFill>
            <a:ln w="9525">
              <a:noFill/>
              <a:round/>
              <a:headEnd/>
              <a:tailEnd/>
            </a:ln>
          </p:spPr>
          <p:txBody>
            <a:bodyPr/>
            <a:lstStyle/>
            <a:p>
              <a:endParaRPr lang="ja-JP" altLang="en-US"/>
            </a:p>
          </p:txBody>
        </p:sp>
        <p:sp>
          <p:nvSpPr>
            <p:cNvPr id="109" name="Freeform 651"/>
            <p:cNvSpPr>
              <a:spLocks/>
            </p:cNvSpPr>
            <p:nvPr/>
          </p:nvSpPr>
          <p:spPr bwMode="auto">
            <a:xfrm>
              <a:off x="791" y="2920"/>
              <a:ext cx="14" cy="9"/>
            </a:xfrm>
            <a:custGeom>
              <a:avLst/>
              <a:gdLst>
                <a:gd name="T0" fmla="*/ 0 w 13"/>
                <a:gd name="T1" fmla="*/ 9 h 9"/>
                <a:gd name="T2" fmla="*/ 0 w 13"/>
                <a:gd name="T3" fmla="*/ 9 h 9"/>
                <a:gd name="T4" fmla="*/ 4 w 13"/>
                <a:gd name="T5" fmla="*/ 0 h 9"/>
                <a:gd name="T6" fmla="*/ 13 w 13"/>
                <a:gd name="T7" fmla="*/ 5 h 9"/>
                <a:gd name="T8" fmla="*/ 9 w 13"/>
                <a:gd name="T9" fmla="*/ 9 h 9"/>
                <a:gd name="T10" fmla="*/ 0 w 13"/>
                <a:gd name="T11" fmla="*/ 9 h 9"/>
                <a:gd name="T12" fmla="*/ 0 w 13"/>
                <a:gd name="T13" fmla="*/ 9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9"/>
                  </a:moveTo>
                  <a:lnTo>
                    <a:pt x="0" y="9"/>
                  </a:lnTo>
                  <a:lnTo>
                    <a:pt x="4" y="0"/>
                  </a:lnTo>
                  <a:lnTo>
                    <a:pt x="13" y="5"/>
                  </a:lnTo>
                  <a:lnTo>
                    <a:pt x="9" y="9"/>
                  </a:lnTo>
                  <a:lnTo>
                    <a:pt x="0" y="9"/>
                  </a:lnTo>
                  <a:close/>
                </a:path>
              </a:pathLst>
            </a:custGeom>
            <a:solidFill>
              <a:srgbClr val="000000"/>
            </a:solidFill>
            <a:ln w="9525">
              <a:noFill/>
              <a:round/>
              <a:headEnd/>
              <a:tailEnd/>
            </a:ln>
          </p:spPr>
          <p:txBody>
            <a:bodyPr/>
            <a:lstStyle/>
            <a:p>
              <a:endParaRPr lang="ja-JP" altLang="en-US"/>
            </a:p>
          </p:txBody>
        </p:sp>
        <p:sp>
          <p:nvSpPr>
            <p:cNvPr id="110" name="Freeform 652"/>
            <p:cNvSpPr>
              <a:spLocks/>
            </p:cNvSpPr>
            <p:nvPr/>
          </p:nvSpPr>
          <p:spPr bwMode="auto">
            <a:xfrm>
              <a:off x="766" y="2983"/>
              <a:ext cx="15" cy="18"/>
            </a:xfrm>
            <a:custGeom>
              <a:avLst/>
              <a:gdLst>
                <a:gd name="T0" fmla="*/ 14 w 14"/>
                <a:gd name="T1" fmla="*/ 9 h 18"/>
                <a:gd name="T2" fmla="*/ 9 w 14"/>
                <a:gd name="T3" fmla="*/ 18 h 18"/>
                <a:gd name="T4" fmla="*/ 0 w 14"/>
                <a:gd name="T5" fmla="*/ 4 h 18"/>
                <a:gd name="T6" fmla="*/ 5 w 14"/>
                <a:gd name="T7" fmla="*/ 0 h 18"/>
                <a:gd name="T8" fmla="*/ 14 w 14"/>
                <a:gd name="T9" fmla="*/ 9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14" y="9"/>
                  </a:moveTo>
                  <a:lnTo>
                    <a:pt x="9" y="18"/>
                  </a:lnTo>
                  <a:lnTo>
                    <a:pt x="0" y="4"/>
                  </a:lnTo>
                  <a:lnTo>
                    <a:pt x="5" y="0"/>
                  </a:lnTo>
                  <a:lnTo>
                    <a:pt x="14" y="9"/>
                  </a:lnTo>
                  <a:close/>
                </a:path>
              </a:pathLst>
            </a:custGeom>
            <a:solidFill>
              <a:srgbClr val="000000"/>
            </a:solidFill>
            <a:ln w="9525">
              <a:noFill/>
              <a:round/>
              <a:headEnd/>
              <a:tailEnd/>
            </a:ln>
          </p:spPr>
          <p:txBody>
            <a:bodyPr/>
            <a:lstStyle/>
            <a:p>
              <a:endParaRPr lang="ja-JP" altLang="en-US"/>
            </a:p>
          </p:txBody>
        </p:sp>
        <p:sp>
          <p:nvSpPr>
            <p:cNvPr id="111" name="Freeform 653"/>
            <p:cNvSpPr>
              <a:spLocks/>
            </p:cNvSpPr>
            <p:nvPr/>
          </p:nvSpPr>
          <p:spPr bwMode="auto">
            <a:xfrm>
              <a:off x="756" y="2969"/>
              <a:ext cx="15" cy="18"/>
            </a:xfrm>
            <a:custGeom>
              <a:avLst/>
              <a:gdLst>
                <a:gd name="T0" fmla="*/ 9 w 14"/>
                <a:gd name="T1" fmla="*/ 18 h 18"/>
                <a:gd name="T2" fmla="*/ 5 w 14"/>
                <a:gd name="T3" fmla="*/ 18 h 18"/>
                <a:gd name="T4" fmla="*/ 0 w 14"/>
                <a:gd name="T5" fmla="*/ 5 h 18"/>
                <a:gd name="T6" fmla="*/ 9 w 14"/>
                <a:gd name="T7" fmla="*/ 0 h 18"/>
                <a:gd name="T8" fmla="*/ 14 w 14"/>
                <a:gd name="T9" fmla="*/ 14 h 18"/>
                <a:gd name="T10" fmla="*/ 9 w 14"/>
                <a:gd name="T11" fmla="*/ 18 h 18"/>
                <a:gd name="T12" fmla="*/ 9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9" y="18"/>
                  </a:moveTo>
                  <a:lnTo>
                    <a:pt x="5" y="18"/>
                  </a:lnTo>
                  <a:lnTo>
                    <a:pt x="0" y="5"/>
                  </a:lnTo>
                  <a:lnTo>
                    <a:pt x="9" y="0"/>
                  </a:lnTo>
                  <a:lnTo>
                    <a:pt x="14" y="14"/>
                  </a:lnTo>
                  <a:lnTo>
                    <a:pt x="9" y="18"/>
                  </a:lnTo>
                  <a:close/>
                </a:path>
              </a:pathLst>
            </a:custGeom>
            <a:solidFill>
              <a:srgbClr val="000000"/>
            </a:solidFill>
            <a:ln w="9525">
              <a:noFill/>
              <a:round/>
              <a:headEnd/>
              <a:tailEnd/>
            </a:ln>
          </p:spPr>
          <p:txBody>
            <a:bodyPr/>
            <a:lstStyle/>
            <a:p>
              <a:endParaRPr lang="ja-JP" altLang="en-US"/>
            </a:p>
          </p:txBody>
        </p:sp>
        <p:sp>
          <p:nvSpPr>
            <p:cNvPr id="112" name="Freeform 654"/>
            <p:cNvSpPr>
              <a:spLocks/>
            </p:cNvSpPr>
            <p:nvPr/>
          </p:nvSpPr>
          <p:spPr bwMode="auto">
            <a:xfrm>
              <a:off x="752" y="2960"/>
              <a:ext cx="14" cy="14"/>
            </a:xfrm>
            <a:custGeom>
              <a:avLst/>
              <a:gdLst>
                <a:gd name="T0" fmla="*/ 4 w 13"/>
                <a:gd name="T1" fmla="*/ 14 h 14"/>
                <a:gd name="T2" fmla="*/ 4 w 13"/>
                <a:gd name="T3" fmla="*/ 14 h 14"/>
                <a:gd name="T4" fmla="*/ 0 w 13"/>
                <a:gd name="T5" fmla="*/ 5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5"/>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13" name="Freeform 655"/>
            <p:cNvSpPr>
              <a:spLocks/>
            </p:cNvSpPr>
            <p:nvPr/>
          </p:nvSpPr>
          <p:spPr bwMode="auto">
            <a:xfrm>
              <a:off x="752" y="2956"/>
              <a:ext cx="10" cy="9"/>
            </a:xfrm>
            <a:custGeom>
              <a:avLst/>
              <a:gdLst>
                <a:gd name="T0" fmla="*/ 0 w 9"/>
                <a:gd name="T1" fmla="*/ 9 h 9"/>
                <a:gd name="T2" fmla="*/ 0 w 9"/>
                <a:gd name="T3" fmla="*/ 4 h 9"/>
                <a:gd name="T4" fmla="*/ 0 w 9"/>
                <a:gd name="T5" fmla="*/ 0 h 9"/>
                <a:gd name="T6" fmla="*/ 9 w 9"/>
                <a:gd name="T7" fmla="*/ 0 h 9"/>
                <a:gd name="T8" fmla="*/ 9 w 9"/>
                <a:gd name="T9" fmla="*/ 9 h 9"/>
                <a:gd name="T10" fmla="*/ 0 w 9"/>
                <a:gd name="T11" fmla="*/ 9 h 9"/>
                <a:gd name="T12" fmla="*/ 0 w 9"/>
                <a:gd name="T13" fmla="*/ 9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9"/>
                  </a:moveTo>
                  <a:lnTo>
                    <a:pt x="0" y="4"/>
                  </a:lnTo>
                  <a:lnTo>
                    <a:pt x="0" y="0"/>
                  </a:lnTo>
                  <a:lnTo>
                    <a:pt x="9" y="0"/>
                  </a:lnTo>
                  <a:lnTo>
                    <a:pt x="9" y="9"/>
                  </a:lnTo>
                  <a:lnTo>
                    <a:pt x="0" y="9"/>
                  </a:lnTo>
                  <a:close/>
                </a:path>
              </a:pathLst>
            </a:custGeom>
            <a:solidFill>
              <a:srgbClr val="000000"/>
            </a:solidFill>
            <a:ln w="9525">
              <a:noFill/>
              <a:round/>
              <a:headEnd/>
              <a:tailEnd/>
            </a:ln>
          </p:spPr>
          <p:txBody>
            <a:bodyPr/>
            <a:lstStyle/>
            <a:p>
              <a:endParaRPr lang="ja-JP" altLang="en-US"/>
            </a:p>
          </p:txBody>
        </p:sp>
        <p:sp>
          <p:nvSpPr>
            <p:cNvPr id="114" name="Freeform 656"/>
            <p:cNvSpPr>
              <a:spLocks/>
            </p:cNvSpPr>
            <p:nvPr/>
          </p:nvSpPr>
          <p:spPr bwMode="auto">
            <a:xfrm>
              <a:off x="742" y="2996"/>
              <a:ext cx="20" cy="18"/>
            </a:xfrm>
            <a:custGeom>
              <a:avLst/>
              <a:gdLst>
                <a:gd name="T0" fmla="*/ 18 w 18"/>
                <a:gd name="T1" fmla="*/ 14 h 18"/>
                <a:gd name="T2" fmla="*/ 13 w 18"/>
                <a:gd name="T3" fmla="*/ 18 h 18"/>
                <a:gd name="T4" fmla="*/ 0 w 18"/>
                <a:gd name="T5" fmla="*/ 9 h 18"/>
                <a:gd name="T6" fmla="*/ 9 w 18"/>
                <a:gd name="T7" fmla="*/ 0 h 18"/>
                <a:gd name="T8" fmla="*/ 18 w 18"/>
                <a:gd name="T9" fmla="*/ 1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4"/>
                  </a:moveTo>
                  <a:lnTo>
                    <a:pt x="13" y="18"/>
                  </a:lnTo>
                  <a:lnTo>
                    <a:pt x="0" y="9"/>
                  </a:lnTo>
                  <a:lnTo>
                    <a:pt x="9" y="0"/>
                  </a:lnTo>
                  <a:lnTo>
                    <a:pt x="18" y="14"/>
                  </a:lnTo>
                  <a:close/>
                </a:path>
              </a:pathLst>
            </a:custGeom>
            <a:solidFill>
              <a:srgbClr val="000000"/>
            </a:solidFill>
            <a:ln w="9525">
              <a:noFill/>
              <a:round/>
              <a:headEnd/>
              <a:tailEnd/>
            </a:ln>
          </p:spPr>
          <p:txBody>
            <a:bodyPr/>
            <a:lstStyle/>
            <a:p>
              <a:endParaRPr lang="ja-JP" altLang="en-US"/>
            </a:p>
          </p:txBody>
        </p:sp>
        <p:sp>
          <p:nvSpPr>
            <p:cNvPr id="115" name="Freeform 657"/>
            <p:cNvSpPr>
              <a:spLocks/>
            </p:cNvSpPr>
            <p:nvPr/>
          </p:nvSpPr>
          <p:spPr bwMode="auto">
            <a:xfrm>
              <a:off x="737" y="2987"/>
              <a:ext cx="15" cy="18"/>
            </a:xfrm>
            <a:custGeom>
              <a:avLst/>
              <a:gdLst>
                <a:gd name="T0" fmla="*/ 5 w 14"/>
                <a:gd name="T1" fmla="*/ 18 h 18"/>
                <a:gd name="T2" fmla="*/ 5 w 14"/>
                <a:gd name="T3" fmla="*/ 14 h 18"/>
                <a:gd name="T4" fmla="*/ 0 w 14"/>
                <a:gd name="T5" fmla="*/ 5 h 18"/>
                <a:gd name="T6" fmla="*/ 9 w 14"/>
                <a:gd name="T7" fmla="*/ 0 h 18"/>
                <a:gd name="T8" fmla="*/ 14 w 14"/>
                <a:gd name="T9" fmla="*/ 9 h 18"/>
                <a:gd name="T10" fmla="*/ 5 w 14"/>
                <a:gd name="T11" fmla="*/ 18 h 18"/>
                <a:gd name="T12" fmla="*/ 5 w 14"/>
                <a:gd name="T13" fmla="*/ 18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18"/>
                  </a:moveTo>
                  <a:lnTo>
                    <a:pt x="5" y="14"/>
                  </a:lnTo>
                  <a:lnTo>
                    <a:pt x="0" y="5"/>
                  </a:lnTo>
                  <a:lnTo>
                    <a:pt x="9" y="0"/>
                  </a:lnTo>
                  <a:lnTo>
                    <a:pt x="14" y="9"/>
                  </a:lnTo>
                  <a:lnTo>
                    <a:pt x="5" y="18"/>
                  </a:lnTo>
                  <a:close/>
                </a:path>
              </a:pathLst>
            </a:custGeom>
            <a:solidFill>
              <a:srgbClr val="000000"/>
            </a:solidFill>
            <a:ln w="9525">
              <a:noFill/>
              <a:round/>
              <a:headEnd/>
              <a:tailEnd/>
            </a:ln>
          </p:spPr>
          <p:txBody>
            <a:bodyPr/>
            <a:lstStyle/>
            <a:p>
              <a:endParaRPr lang="ja-JP" altLang="en-US"/>
            </a:p>
          </p:txBody>
        </p:sp>
        <p:sp>
          <p:nvSpPr>
            <p:cNvPr id="116" name="Freeform 658"/>
            <p:cNvSpPr>
              <a:spLocks/>
            </p:cNvSpPr>
            <p:nvPr/>
          </p:nvSpPr>
          <p:spPr bwMode="auto">
            <a:xfrm>
              <a:off x="732" y="2978"/>
              <a:ext cx="14" cy="14"/>
            </a:xfrm>
            <a:custGeom>
              <a:avLst/>
              <a:gdLst>
                <a:gd name="T0" fmla="*/ 4 w 13"/>
                <a:gd name="T1" fmla="*/ 14 h 14"/>
                <a:gd name="T2" fmla="*/ 4 w 13"/>
                <a:gd name="T3" fmla="*/ 14 h 14"/>
                <a:gd name="T4" fmla="*/ 0 w 13"/>
                <a:gd name="T5" fmla="*/ 5 h 14"/>
                <a:gd name="T6" fmla="*/ 9 w 13"/>
                <a:gd name="T7" fmla="*/ 0 h 14"/>
                <a:gd name="T8" fmla="*/ 13 w 13"/>
                <a:gd name="T9" fmla="*/ 9 h 14"/>
                <a:gd name="T10" fmla="*/ 4 w 13"/>
                <a:gd name="T11" fmla="*/ 14 h 14"/>
                <a:gd name="T12" fmla="*/ 4 w 13"/>
                <a:gd name="T13" fmla="*/ 14 h 14"/>
                <a:gd name="T14" fmla="*/ 0 60000 65536"/>
                <a:gd name="T15" fmla="*/ 0 60000 65536"/>
                <a:gd name="T16" fmla="*/ 0 60000 65536"/>
                <a:gd name="T17" fmla="*/ 0 60000 65536"/>
                <a:gd name="T18" fmla="*/ 0 60000 65536"/>
                <a:gd name="T19" fmla="*/ 0 60000 65536"/>
                <a:gd name="T20" fmla="*/ 0 60000 65536"/>
                <a:gd name="T21" fmla="*/ 0 w 13"/>
                <a:gd name="T22" fmla="*/ 0 h 14"/>
                <a:gd name="T23" fmla="*/ 13 w 1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4">
                  <a:moveTo>
                    <a:pt x="4" y="14"/>
                  </a:moveTo>
                  <a:lnTo>
                    <a:pt x="4" y="14"/>
                  </a:lnTo>
                  <a:lnTo>
                    <a:pt x="0" y="5"/>
                  </a:lnTo>
                  <a:lnTo>
                    <a:pt x="9" y="0"/>
                  </a:lnTo>
                  <a:lnTo>
                    <a:pt x="13" y="9"/>
                  </a:lnTo>
                  <a:lnTo>
                    <a:pt x="4" y="14"/>
                  </a:lnTo>
                  <a:close/>
                </a:path>
              </a:pathLst>
            </a:custGeom>
            <a:solidFill>
              <a:srgbClr val="000000"/>
            </a:solidFill>
            <a:ln w="9525">
              <a:noFill/>
              <a:round/>
              <a:headEnd/>
              <a:tailEnd/>
            </a:ln>
          </p:spPr>
          <p:txBody>
            <a:bodyPr/>
            <a:lstStyle/>
            <a:p>
              <a:endParaRPr lang="ja-JP" altLang="en-US"/>
            </a:p>
          </p:txBody>
        </p:sp>
        <p:sp>
          <p:nvSpPr>
            <p:cNvPr id="117" name="Freeform 659"/>
            <p:cNvSpPr>
              <a:spLocks/>
            </p:cNvSpPr>
            <p:nvPr/>
          </p:nvSpPr>
          <p:spPr bwMode="auto">
            <a:xfrm>
              <a:off x="732" y="2974"/>
              <a:ext cx="10" cy="9"/>
            </a:xfrm>
            <a:custGeom>
              <a:avLst/>
              <a:gdLst>
                <a:gd name="T0" fmla="*/ 0 w 9"/>
                <a:gd name="T1" fmla="*/ 4 h 9"/>
                <a:gd name="T2" fmla="*/ 0 w 9"/>
                <a:gd name="T3" fmla="*/ 4 h 9"/>
                <a:gd name="T4" fmla="*/ 0 w 9"/>
                <a:gd name="T5" fmla="*/ 0 h 9"/>
                <a:gd name="T6" fmla="*/ 9 w 9"/>
                <a:gd name="T7" fmla="*/ 0 h 9"/>
                <a:gd name="T8" fmla="*/ 9 w 9"/>
                <a:gd name="T9" fmla="*/ 9 h 9"/>
                <a:gd name="T10" fmla="*/ 0 w 9"/>
                <a:gd name="T11" fmla="*/ 9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lnTo>
                    <a:pt x="0" y="4"/>
                  </a:lnTo>
                  <a:lnTo>
                    <a:pt x="0" y="0"/>
                  </a:lnTo>
                  <a:lnTo>
                    <a:pt x="9" y="0"/>
                  </a:lnTo>
                  <a:lnTo>
                    <a:pt x="9" y="9"/>
                  </a:lnTo>
                  <a:lnTo>
                    <a:pt x="0" y="9"/>
                  </a:lnTo>
                  <a:lnTo>
                    <a:pt x="0" y="4"/>
                  </a:lnTo>
                  <a:close/>
                </a:path>
              </a:pathLst>
            </a:custGeom>
            <a:solidFill>
              <a:srgbClr val="000000"/>
            </a:solidFill>
            <a:ln w="9525">
              <a:noFill/>
              <a:round/>
              <a:headEnd/>
              <a:tailEnd/>
            </a:ln>
          </p:spPr>
          <p:txBody>
            <a:bodyPr/>
            <a:lstStyle/>
            <a:p>
              <a:endParaRPr lang="ja-JP" altLang="en-US"/>
            </a:p>
          </p:txBody>
        </p:sp>
      </p:grpSp>
      <p:pic>
        <p:nvPicPr>
          <p:cNvPr id="118" name="Picture 3" descr="C:\Users\tyoshida\AppData\Local\Microsoft\Windows\Temporary Internet Files\Content.IE5\DGQYLZKP\MC9004235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2204864"/>
            <a:ext cx="682315" cy="989030"/>
          </a:xfrm>
          <a:prstGeom prst="rect">
            <a:avLst/>
          </a:prstGeom>
          <a:noFill/>
          <a:extLst>
            <a:ext uri="{909E8E84-426E-40dd-AFC4-6F175D3DCCD1}">
              <a14:hiddenFill xmlns:a14="http://schemas.microsoft.com/office/drawing/2010/main">
                <a:solidFill>
                  <a:srgbClr val="FFFFFF"/>
                </a:solidFill>
              </a14:hiddenFill>
            </a:ext>
          </a:extLst>
        </p:spPr>
      </p:pic>
      <p:sp>
        <p:nvSpPr>
          <p:cNvPr id="119" name="円/楕円 118"/>
          <p:cNvSpPr/>
          <p:nvPr/>
        </p:nvSpPr>
        <p:spPr>
          <a:xfrm>
            <a:off x="2049081" y="2299482"/>
            <a:ext cx="636284" cy="745172"/>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2050509" y="2361376"/>
            <a:ext cx="659155" cy="677621"/>
          </a:xfrm>
          <a:prstGeom prst="rect">
            <a:avLst/>
          </a:prstGeom>
          <a:noFill/>
        </p:spPr>
        <p:txBody>
          <a:bodyPr wrap="none" rtlCol="0">
            <a:spAutoFit/>
          </a:bodyPr>
          <a:lstStyle/>
          <a:p>
            <a:pPr algn="ctr">
              <a:lnSpc>
                <a:spcPct val="90000"/>
              </a:lnSpc>
            </a:pPr>
            <a:r>
              <a:rPr lang="ja-JP" altLang="en-US" sz="1400" dirty="0" smtClean="0"/>
              <a:t>理解</a:t>
            </a:r>
            <a:endParaRPr lang="en-US" altLang="ja-JP" sz="1400" dirty="0" smtClean="0"/>
          </a:p>
          <a:p>
            <a:pPr algn="ctr">
              <a:lnSpc>
                <a:spcPct val="90000"/>
              </a:lnSpc>
            </a:pPr>
            <a:r>
              <a:rPr lang="ja-JP" altLang="en-US" sz="1400" dirty="0" smtClean="0"/>
              <a:t>したい</a:t>
            </a:r>
            <a:endParaRPr lang="en-US" altLang="ja-JP" sz="1400" dirty="0" smtClean="0"/>
          </a:p>
          <a:p>
            <a:pPr algn="ctr">
              <a:lnSpc>
                <a:spcPct val="90000"/>
              </a:lnSpc>
            </a:pPr>
            <a:r>
              <a:rPr lang="ja-JP" altLang="en-US" sz="1400" dirty="0" smtClean="0"/>
              <a:t>けど</a:t>
            </a:r>
            <a:endParaRPr lang="en-US" altLang="ja-JP" sz="1400" dirty="0" smtClean="0"/>
          </a:p>
        </p:txBody>
      </p:sp>
      <p:sp>
        <p:nvSpPr>
          <p:cNvPr id="122" name="角丸四角形 121"/>
          <p:cNvSpPr/>
          <p:nvPr/>
        </p:nvSpPr>
        <p:spPr>
          <a:xfrm>
            <a:off x="2085542" y="3450901"/>
            <a:ext cx="3251699" cy="601105"/>
          </a:xfrm>
          <a:prstGeom prst="roundRect">
            <a:avLst/>
          </a:prstGeom>
          <a:solidFill>
            <a:schemeClr val="bg1"/>
          </a:solidFill>
          <a:ln w="19050" cmpd="sng">
            <a:solidFill>
              <a:srgbClr val="FF66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3" name="テキスト ボックス 122"/>
          <p:cNvSpPr txBox="1"/>
          <p:nvPr/>
        </p:nvSpPr>
        <p:spPr>
          <a:xfrm>
            <a:off x="2241771" y="3611412"/>
            <a:ext cx="754233" cy="246221"/>
          </a:xfrm>
          <a:prstGeom prst="rect">
            <a:avLst/>
          </a:prstGeom>
          <a:noFill/>
        </p:spPr>
        <p:txBody>
          <a:bodyPr wrap="none" rtlCol="0">
            <a:spAutoFit/>
          </a:bodyPr>
          <a:lstStyle/>
          <a:p>
            <a:r>
              <a:rPr lang="ja-JP" altLang="en-US" sz="1000" dirty="0"/>
              <a:t>知識</a:t>
            </a:r>
            <a:r>
              <a:rPr lang="en-US" altLang="ja-JP" sz="1000" dirty="0"/>
              <a:t>･</a:t>
            </a:r>
            <a:r>
              <a:rPr lang="ja-JP" altLang="en-US" sz="1000" dirty="0"/>
              <a:t>経験</a:t>
            </a:r>
            <a:endParaRPr kumimoji="1" lang="ja-JP" altLang="en-US" sz="1000" dirty="0"/>
          </a:p>
        </p:txBody>
      </p:sp>
      <p:sp>
        <p:nvSpPr>
          <p:cNvPr id="124" name="テキスト ボックス 123"/>
          <p:cNvSpPr txBox="1"/>
          <p:nvPr/>
        </p:nvSpPr>
        <p:spPr>
          <a:xfrm>
            <a:off x="3259020" y="3430852"/>
            <a:ext cx="2007280" cy="584776"/>
          </a:xfrm>
          <a:prstGeom prst="rect">
            <a:avLst/>
          </a:prstGeom>
          <a:noFill/>
        </p:spPr>
        <p:txBody>
          <a:bodyPr wrap="none" rtlCol="0">
            <a:spAutoFit/>
          </a:bodyPr>
          <a:lstStyle/>
          <a:p>
            <a:r>
              <a:rPr lang="ja-JP" altLang="en-US" sz="3200" dirty="0"/>
              <a:t>知識</a:t>
            </a:r>
            <a:r>
              <a:rPr lang="en-US" altLang="ja-JP" sz="3200" dirty="0"/>
              <a:t>･</a:t>
            </a:r>
            <a:r>
              <a:rPr lang="ja-JP" altLang="en-US" sz="3200" dirty="0" smtClean="0"/>
              <a:t>経験</a:t>
            </a:r>
            <a:endParaRPr lang="en-US" altLang="ja-JP" sz="3200" dirty="0"/>
          </a:p>
        </p:txBody>
      </p:sp>
      <p:sp>
        <p:nvSpPr>
          <p:cNvPr id="125" name="テキスト ボックス 124"/>
          <p:cNvSpPr txBox="1"/>
          <p:nvPr/>
        </p:nvSpPr>
        <p:spPr>
          <a:xfrm>
            <a:off x="2904228" y="3467396"/>
            <a:ext cx="543739" cy="523220"/>
          </a:xfrm>
          <a:prstGeom prst="rect">
            <a:avLst/>
          </a:prstGeom>
          <a:noFill/>
        </p:spPr>
        <p:txBody>
          <a:bodyPr wrap="none" rtlCol="0">
            <a:spAutoFit/>
          </a:bodyPr>
          <a:lstStyle/>
          <a:p>
            <a:r>
              <a:rPr lang="en-US" altLang="ja-JP" sz="2800" dirty="0"/>
              <a:t>≪</a:t>
            </a:r>
            <a:endParaRPr kumimoji="1" lang="ja-JP" altLang="en-US" sz="2800" dirty="0"/>
          </a:p>
        </p:txBody>
      </p:sp>
      <p:grpSp>
        <p:nvGrpSpPr>
          <p:cNvPr id="126" name="図形グループ 125"/>
          <p:cNvGrpSpPr/>
          <p:nvPr/>
        </p:nvGrpSpPr>
        <p:grpSpPr>
          <a:xfrm>
            <a:off x="387459" y="2146987"/>
            <a:ext cx="1354169" cy="1440160"/>
            <a:chOff x="625543" y="3670051"/>
            <a:chExt cx="1354169" cy="1440160"/>
          </a:xfrm>
        </p:grpSpPr>
        <p:pic>
          <p:nvPicPr>
            <p:cNvPr id="127" name="図 126"/>
            <p:cNvPicPr>
              <a:picLocks noChangeAspect="1"/>
            </p:cNvPicPr>
            <p:nvPr/>
          </p:nvPicPr>
          <p:blipFill>
            <a:blip r:embed="rId9"/>
            <a:stretch>
              <a:fillRect/>
            </a:stretch>
          </p:blipFill>
          <p:spPr>
            <a:xfrm flipH="1">
              <a:off x="775533" y="3670051"/>
              <a:ext cx="1008112" cy="1440160"/>
            </a:xfrm>
            <a:prstGeom prst="rect">
              <a:avLst/>
            </a:prstGeom>
          </p:spPr>
        </p:pic>
        <p:grpSp>
          <p:nvGrpSpPr>
            <p:cNvPr id="128" name="図形グループ 127"/>
            <p:cNvGrpSpPr/>
            <p:nvPr/>
          </p:nvGrpSpPr>
          <p:grpSpPr>
            <a:xfrm>
              <a:off x="1235437" y="4685907"/>
              <a:ext cx="744275" cy="307777"/>
              <a:chOff x="1307445" y="4201343"/>
              <a:chExt cx="744275" cy="307777"/>
            </a:xfrm>
          </p:grpSpPr>
          <p:sp>
            <p:nvSpPr>
              <p:cNvPr id="131" name="角丸四角形 130"/>
              <p:cNvSpPr/>
              <p:nvPr/>
            </p:nvSpPr>
            <p:spPr>
              <a:xfrm>
                <a:off x="1349606" y="4252844"/>
                <a:ext cx="617428" cy="225300"/>
              </a:xfrm>
              <a:prstGeom prst="roundRect">
                <a:avLst/>
              </a:prstGeom>
              <a:solidFill>
                <a:srgbClr val="FFFFFF"/>
              </a:solidFill>
              <a:ln w="127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p:cNvSpPr txBox="1"/>
              <p:nvPr/>
            </p:nvSpPr>
            <p:spPr>
              <a:xfrm>
                <a:off x="1307445" y="4201343"/>
                <a:ext cx="744275" cy="307777"/>
              </a:xfrm>
              <a:prstGeom prst="rect">
                <a:avLst/>
              </a:prstGeom>
              <a:noFill/>
            </p:spPr>
            <p:txBody>
              <a:bodyPr wrap="square" rtlCol="0">
                <a:spAutoFit/>
              </a:bodyPr>
              <a:lstStyle/>
              <a:p>
                <a:r>
                  <a:rPr lang="ja-JP" altLang="en-US" sz="1400" dirty="0" smtClean="0"/>
                  <a:t>医療者</a:t>
                </a:r>
                <a:endParaRPr kumimoji="1" lang="ja-JP" altLang="en-US" sz="1400" dirty="0"/>
              </a:p>
            </p:txBody>
          </p:sp>
        </p:grpSp>
        <p:sp>
          <p:nvSpPr>
            <p:cNvPr id="129" name="角丸四角形 128"/>
            <p:cNvSpPr/>
            <p:nvPr/>
          </p:nvSpPr>
          <p:spPr>
            <a:xfrm>
              <a:off x="625543" y="4397875"/>
              <a:ext cx="623070" cy="225300"/>
            </a:xfrm>
            <a:prstGeom prst="roundRect">
              <a:avLst/>
            </a:prstGeom>
            <a:solidFill>
              <a:srgbClr val="FFFFFF"/>
            </a:solidFill>
            <a:ln w="12700"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647381" y="4351411"/>
              <a:ext cx="598441" cy="307777"/>
            </a:xfrm>
            <a:prstGeom prst="rect">
              <a:avLst/>
            </a:prstGeom>
            <a:noFill/>
          </p:spPr>
          <p:txBody>
            <a:bodyPr wrap="none" rtlCol="0">
              <a:spAutoFit/>
            </a:bodyPr>
            <a:lstStyle/>
            <a:p>
              <a:r>
                <a:rPr kumimoji="1" lang="ja-JP" altLang="en-US" sz="1400" dirty="0" smtClean="0"/>
                <a:t>患</a:t>
              </a:r>
              <a:r>
                <a:rPr lang="en-US" altLang="ja-JP" sz="1400" dirty="0"/>
                <a:t> </a:t>
              </a:r>
              <a:r>
                <a:rPr kumimoji="1" lang="ja-JP" altLang="en-US" sz="1400" dirty="0" smtClean="0"/>
                <a:t>者</a:t>
              </a:r>
              <a:endParaRPr kumimoji="1" lang="ja-JP" altLang="en-US" sz="1400" dirty="0"/>
            </a:p>
          </p:txBody>
        </p:sp>
      </p:grpSp>
      <p:sp>
        <p:nvSpPr>
          <p:cNvPr id="134" name="角丸四角形 133"/>
          <p:cNvSpPr/>
          <p:nvPr/>
        </p:nvSpPr>
        <p:spPr>
          <a:xfrm>
            <a:off x="5761711" y="5306593"/>
            <a:ext cx="881285" cy="1210585"/>
          </a:xfrm>
          <a:prstGeom prst="roundRect">
            <a:avLst/>
          </a:prstGeom>
          <a:solidFill>
            <a:srgbClr val="CC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p:cNvSpPr txBox="1"/>
          <p:nvPr/>
        </p:nvSpPr>
        <p:spPr>
          <a:xfrm>
            <a:off x="5862357" y="5464438"/>
            <a:ext cx="697627" cy="836126"/>
          </a:xfrm>
          <a:prstGeom prst="rect">
            <a:avLst/>
          </a:prstGeom>
          <a:noFill/>
        </p:spPr>
        <p:txBody>
          <a:bodyPr wrap="none" rtlCol="0">
            <a:spAutoFit/>
          </a:bodyPr>
          <a:lstStyle/>
          <a:p>
            <a:r>
              <a:rPr kumimoji="1" lang="ja-JP" altLang="en-US" sz="2000" dirty="0" smtClean="0"/>
              <a:t>信頼</a:t>
            </a:r>
            <a:endParaRPr kumimoji="1" lang="en-US" altLang="ja-JP" sz="2000" dirty="0" smtClean="0"/>
          </a:p>
          <a:p>
            <a:pPr>
              <a:lnSpc>
                <a:spcPct val="150000"/>
              </a:lnSpc>
            </a:pPr>
            <a:r>
              <a:rPr lang="ja-JP" altLang="en-US" sz="2000" dirty="0" smtClean="0"/>
              <a:t>安心</a:t>
            </a:r>
            <a:endParaRPr kumimoji="1" lang="en-US" altLang="ja-JP" sz="2000" dirty="0" smtClean="0"/>
          </a:p>
        </p:txBody>
      </p:sp>
      <p:sp>
        <p:nvSpPr>
          <p:cNvPr id="136" name="角丸四角形 135"/>
          <p:cNvSpPr/>
          <p:nvPr/>
        </p:nvSpPr>
        <p:spPr>
          <a:xfrm>
            <a:off x="1259632" y="1412776"/>
            <a:ext cx="1728192" cy="360040"/>
          </a:xfrm>
          <a:prstGeom prst="roundRect">
            <a:avLst/>
          </a:prstGeom>
          <a:solidFill>
            <a:srgbClr val="9CFFA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1270042" y="1393073"/>
            <a:ext cx="1722948" cy="369332"/>
          </a:xfrm>
          <a:prstGeom prst="rect">
            <a:avLst/>
          </a:prstGeom>
          <a:noFill/>
        </p:spPr>
        <p:txBody>
          <a:bodyPr wrap="none" rtlCol="0">
            <a:spAutoFit/>
          </a:bodyPr>
          <a:lstStyle/>
          <a:p>
            <a:r>
              <a:rPr lang="ja-JP" altLang="en-US" dirty="0"/>
              <a:t>医療を受ける側</a:t>
            </a:r>
            <a:endParaRPr kumimoji="1" lang="ja-JP" altLang="en-US" dirty="0"/>
          </a:p>
        </p:txBody>
      </p:sp>
      <p:sp>
        <p:nvSpPr>
          <p:cNvPr id="138" name="角丸四角形 137"/>
          <p:cNvSpPr/>
          <p:nvPr/>
        </p:nvSpPr>
        <p:spPr>
          <a:xfrm>
            <a:off x="4211960" y="1412776"/>
            <a:ext cx="1296144" cy="360040"/>
          </a:xfrm>
          <a:prstGeom prst="roundRect">
            <a:avLst/>
          </a:prstGeom>
          <a:solidFill>
            <a:srgbClr val="7CC9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4222370" y="1393073"/>
            <a:ext cx="1298252" cy="369332"/>
          </a:xfrm>
          <a:prstGeom prst="rect">
            <a:avLst/>
          </a:prstGeom>
          <a:noFill/>
        </p:spPr>
        <p:txBody>
          <a:bodyPr wrap="none" rtlCol="0">
            <a:spAutoFit/>
          </a:bodyPr>
          <a:lstStyle/>
          <a:p>
            <a:r>
              <a:rPr lang="ja-JP" altLang="en-US" dirty="0"/>
              <a:t>提供する</a:t>
            </a:r>
            <a:r>
              <a:rPr lang="ja-JP" altLang="en-US" dirty="0" smtClean="0"/>
              <a:t>側</a:t>
            </a:r>
            <a:endParaRPr lang="ja-JP" altLang="en-US" dirty="0"/>
          </a:p>
        </p:txBody>
      </p:sp>
      <p:sp>
        <p:nvSpPr>
          <p:cNvPr id="140" name="テキスト ボックス 139"/>
          <p:cNvSpPr txBox="1"/>
          <p:nvPr/>
        </p:nvSpPr>
        <p:spPr>
          <a:xfrm>
            <a:off x="6948264" y="1196752"/>
            <a:ext cx="877163" cy="369332"/>
          </a:xfrm>
          <a:prstGeom prst="rect">
            <a:avLst/>
          </a:prstGeom>
          <a:noFill/>
        </p:spPr>
        <p:txBody>
          <a:bodyPr wrap="none" rtlCol="0">
            <a:spAutoFit/>
          </a:bodyPr>
          <a:lstStyle/>
          <a:p>
            <a:r>
              <a:rPr kumimoji="1" lang="ja-JP" altLang="en-US" dirty="0" smtClean="0"/>
              <a:t>手術！</a:t>
            </a:r>
            <a:endParaRPr kumimoji="1" lang="ja-JP" altLang="en-US" dirty="0"/>
          </a:p>
        </p:txBody>
      </p:sp>
      <p:sp>
        <p:nvSpPr>
          <p:cNvPr id="141" name="テキスト ボックス 140"/>
          <p:cNvSpPr txBox="1"/>
          <p:nvPr/>
        </p:nvSpPr>
        <p:spPr>
          <a:xfrm rot="843239">
            <a:off x="6904940" y="3626576"/>
            <a:ext cx="1079705" cy="369332"/>
          </a:xfrm>
          <a:prstGeom prst="rect">
            <a:avLst/>
          </a:prstGeom>
          <a:noFill/>
        </p:spPr>
        <p:txBody>
          <a:bodyPr wrap="none" rtlCol="0">
            <a:spAutoFit/>
          </a:bodyPr>
          <a:lstStyle/>
          <a:p>
            <a:r>
              <a:rPr kumimoji="1" lang="ja-JP" altLang="en-US" dirty="0" smtClean="0"/>
              <a:t>合併症</a:t>
            </a:r>
            <a:r>
              <a:rPr kumimoji="1" lang="en-US" altLang="ja-JP" dirty="0" smtClean="0"/>
              <a:t> !!</a:t>
            </a:r>
            <a:endParaRPr kumimoji="1" lang="ja-JP" altLang="en-US" dirty="0"/>
          </a:p>
        </p:txBody>
      </p:sp>
      <p:sp>
        <p:nvSpPr>
          <p:cNvPr id="142" name="テキスト ボックス 141"/>
          <p:cNvSpPr txBox="1"/>
          <p:nvPr/>
        </p:nvSpPr>
        <p:spPr>
          <a:xfrm>
            <a:off x="5652120" y="3272156"/>
            <a:ext cx="646331" cy="369332"/>
          </a:xfrm>
          <a:prstGeom prst="rect">
            <a:avLst/>
          </a:prstGeom>
          <a:noFill/>
        </p:spPr>
        <p:txBody>
          <a:bodyPr wrap="none" rtlCol="0">
            <a:spAutoFit/>
          </a:bodyPr>
          <a:lstStyle/>
          <a:p>
            <a:r>
              <a:rPr kumimoji="1" lang="ja-JP" altLang="en-US" dirty="0" smtClean="0"/>
              <a:t>予後</a:t>
            </a:r>
            <a:endParaRPr kumimoji="1" lang="ja-JP" altLang="en-US" dirty="0"/>
          </a:p>
        </p:txBody>
      </p:sp>
      <p:sp>
        <p:nvSpPr>
          <p:cNvPr id="143" name="テキスト ボックス 142"/>
          <p:cNvSpPr txBox="1"/>
          <p:nvPr/>
        </p:nvSpPr>
        <p:spPr>
          <a:xfrm>
            <a:off x="1971405" y="437656"/>
            <a:ext cx="5091457" cy="400110"/>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sz="2000" dirty="0" smtClean="0"/>
              <a:t>医療の</a:t>
            </a:r>
            <a:r>
              <a:rPr lang="ja-JP" altLang="en-US" sz="2000" dirty="0"/>
              <a:t>特殊性／</a:t>
            </a:r>
            <a:r>
              <a:rPr lang="ja-JP" altLang="en-US" sz="1600" dirty="0"/>
              <a:t>医療を受ける側、提供する側の</a:t>
            </a:r>
            <a:r>
              <a:rPr lang="ja-JP" altLang="en-US" sz="1600" dirty="0" smtClean="0"/>
              <a:t>関係</a:t>
            </a:r>
            <a:endParaRPr lang="en-US" altLang="ja-JP" sz="1600" dirty="0"/>
          </a:p>
        </p:txBody>
      </p:sp>
      <p:cxnSp>
        <p:nvCxnSpPr>
          <p:cNvPr id="147" name="直線コネクタ 146"/>
          <p:cNvCxnSpPr/>
          <p:nvPr/>
        </p:nvCxnSpPr>
        <p:spPr>
          <a:xfrm flipH="1">
            <a:off x="2241771" y="5878382"/>
            <a:ext cx="3471118" cy="0"/>
          </a:xfrm>
          <a:prstGeom prst="line">
            <a:avLst/>
          </a:prstGeom>
          <a:ln w="107950">
            <a:solidFill>
              <a:srgbClr val="FF0000"/>
            </a:solidFill>
            <a:headEnd type="triangle" w="med" len="sm"/>
            <a:tailEnd type="none"/>
          </a:ln>
          <a:effectLst/>
        </p:spPr>
        <p:style>
          <a:lnRef idx="2">
            <a:schemeClr val="accent1"/>
          </a:lnRef>
          <a:fillRef idx="0">
            <a:schemeClr val="accent1"/>
          </a:fillRef>
          <a:effectRef idx="1">
            <a:schemeClr val="accent1"/>
          </a:effectRef>
          <a:fontRef idx="minor">
            <a:schemeClr val="tx1"/>
          </a:fontRef>
        </p:style>
      </p:cxnSp>
      <p:grpSp>
        <p:nvGrpSpPr>
          <p:cNvPr id="315" name="図形グループ 314"/>
          <p:cNvGrpSpPr/>
          <p:nvPr/>
        </p:nvGrpSpPr>
        <p:grpSpPr>
          <a:xfrm>
            <a:off x="6845085" y="5443717"/>
            <a:ext cx="1493995" cy="936104"/>
            <a:chOff x="5220072" y="5279883"/>
            <a:chExt cx="1493995" cy="936104"/>
          </a:xfrm>
        </p:grpSpPr>
        <p:pic>
          <p:nvPicPr>
            <p:cNvPr id="148" name="図 147"/>
            <p:cNvPicPr>
              <a:picLocks noChangeAspect="1"/>
            </p:cNvPicPr>
            <p:nvPr/>
          </p:nvPicPr>
          <p:blipFill>
            <a:blip r:embed="rId10">
              <a:grayscl/>
              <a:extLst>
                <a:ext uri="{BEBA8EAE-BF5A-486C-A8C5-ECC9F3942E4B}">
                  <a14:imgProps xmlns:a14="http://schemas.microsoft.com/office/drawing/2010/main">
                    <a14:imgLayer r:embed="rId11">
                      <a14:imgEffect>
                        <a14:sharpenSoften amount="5000"/>
                      </a14:imgEffect>
                      <a14:imgEffect>
                        <a14:colorTemperature colorTemp="6522"/>
                      </a14:imgEffect>
                      <a14:imgEffect>
                        <a14:saturation sat="118000"/>
                      </a14:imgEffect>
                      <a14:imgEffect>
                        <a14:brightnessContrast contrast="-4000"/>
                      </a14:imgEffect>
                    </a14:imgLayer>
                  </a14:imgProps>
                </a:ext>
              </a:extLst>
            </a:blip>
            <a:stretch>
              <a:fillRect/>
            </a:stretch>
          </p:blipFill>
          <p:spPr>
            <a:xfrm>
              <a:off x="5220072" y="5279883"/>
              <a:ext cx="1368152" cy="936104"/>
            </a:xfrm>
            <a:prstGeom prst="rect">
              <a:avLst/>
            </a:prstGeom>
          </p:spPr>
        </p:pic>
        <p:sp>
          <p:nvSpPr>
            <p:cNvPr id="149" name="角丸四角形 148"/>
            <p:cNvSpPr/>
            <p:nvPr/>
          </p:nvSpPr>
          <p:spPr>
            <a:xfrm>
              <a:off x="5980683" y="5730267"/>
              <a:ext cx="636020" cy="223313"/>
            </a:xfrm>
            <a:prstGeom prst="roundRect">
              <a:avLst/>
            </a:prstGeom>
            <a:solidFill>
              <a:srgbClr val="FFFFFF"/>
            </a:solidFill>
            <a:ln w="127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p:cNvSpPr txBox="1"/>
            <p:nvPr/>
          </p:nvSpPr>
          <p:spPr>
            <a:xfrm>
              <a:off x="5955455" y="5685232"/>
              <a:ext cx="758612" cy="307777"/>
            </a:xfrm>
            <a:prstGeom prst="rect">
              <a:avLst/>
            </a:prstGeom>
            <a:noFill/>
          </p:spPr>
          <p:txBody>
            <a:bodyPr wrap="square" rtlCol="0">
              <a:spAutoFit/>
            </a:bodyPr>
            <a:lstStyle/>
            <a:p>
              <a:r>
                <a:rPr lang="ja-JP" altLang="en-US" sz="1400" dirty="0" smtClean="0"/>
                <a:t>医療者</a:t>
              </a:r>
              <a:endParaRPr kumimoji="1" lang="ja-JP" altLang="en-US" sz="1400" dirty="0"/>
            </a:p>
          </p:txBody>
        </p:sp>
        <p:sp>
          <p:nvSpPr>
            <p:cNvPr id="151" name="角丸四角形 150"/>
            <p:cNvSpPr/>
            <p:nvPr/>
          </p:nvSpPr>
          <p:spPr>
            <a:xfrm>
              <a:off x="5239396" y="5734500"/>
              <a:ext cx="551806" cy="217477"/>
            </a:xfrm>
            <a:prstGeom prst="round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p:cNvSpPr txBox="1"/>
            <p:nvPr/>
          </p:nvSpPr>
          <p:spPr>
            <a:xfrm>
              <a:off x="5230879" y="5684580"/>
              <a:ext cx="602570" cy="307777"/>
            </a:xfrm>
            <a:prstGeom prst="rect">
              <a:avLst/>
            </a:prstGeom>
            <a:noFill/>
          </p:spPr>
          <p:txBody>
            <a:bodyPr wrap="square" rtlCol="0">
              <a:spAutoFit/>
            </a:bodyPr>
            <a:lstStyle/>
            <a:p>
              <a:r>
                <a:rPr kumimoji="1" lang="ja-JP" altLang="en-US" sz="1400" dirty="0" smtClean="0"/>
                <a:t>患</a:t>
              </a:r>
              <a:r>
                <a:rPr kumimoji="1" lang="en-US" altLang="ja-JP" sz="1400" dirty="0" smtClean="0"/>
                <a:t> </a:t>
              </a:r>
              <a:r>
                <a:rPr kumimoji="1" lang="ja-JP" altLang="en-US" sz="1400" dirty="0" smtClean="0"/>
                <a:t>者</a:t>
              </a:r>
              <a:endParaRPr kumimoji="1" lang="ja-JP" altLang="en-US" sz="1400" dirty="0"/>
            </a:p>
          </p:txBody>
        </p:sp>
        <p:cxnSp>
          <p:nvCxnSpPr>
            <p:cNvPr id="153" name="直線コネクタ 152"/>
            <p:cNvCxnSpPr/>
            <p:nvPr/>
          </p:nvCxnSpPr>
          <p:spPr>
            <a:xfrm flipH="1" flipV="1">
              <a:off x="5516035" y="5734501"/>
              <a:ext cx="1" cy="205493"/>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54" name="直線コネクタ 153"/>
            <p:cNvCxnSpPr/>
            <p:nvPr/>
          </p:nvCxnSpPr>
          <p:spPr>
            <a:xfrm flipH="1" flipV="1">
              <a:off x="6286500" y="5730268"/>
              <a:ext cx="1" cy="205493"/>
            </a:xfrm>
            <a:prstGeom prst="line">
              <a:avLst/>
            </a:prstGeom>
            <a:ln w="952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sp>
        <p:nvSpPr>
          <p:cNvPr id="311" name="テキスト ボックス 310"/>
          <p:cNvSpPr txBox="1"/>
          <p:nvPr/>
        </p:nvSpPr>
        <p:spPr>
          <a:xfrm rot="19062581">
            <a:off x="6359546" y="4350929"/>
            <a:ext cx="625141" cy="369332"/>
          </a:xfrm>
          <a:prstGeom prst="rect">
            <a:avLst/>
          </a:prstGeom>
          <a:noFill/>
        </p:spPr>
        <p:txBody>
          <a:bodyPr wrap="none" rtlCol="0">
            <a:spAutoFit/>
          </a:bodyPr>
          <a:lstStyle/>
          <a:p>
            <a:r>
              <a:rPr kumimoji="1" lang="en-US" altLang="ja-JP" dirty="0" smtClean="0"/>
              <a:t>Data</a:t>
            </a:r>
            <a:endParaRPr kumimoji="1" lang="ja-JP" altLang="en-US" dirty="0"/>
          </a:p>
        </p:txBody>
      </p:sp>
      <p:sp>
        <p:nvSpPr>
          <p:cNvPr id="316" name="角丸四角形 315"/>
          <p:cNvSpPr/>
          <p:nvPr/>
        </p:nvSpPr>
        <p:spPr>
          <a:xfrm>
            <a:off x="689696" y="4704590"/>
            <a:ext cx="1873459" cy="1745936"/>
          </a:xfrm>
          <a:prstGeom prst="roundRect">
            <a:avLst/>
          </a:prstGeom>
          <a:solidFill>
            <a:schemeClr val="bg1"/>
          </a:solidFill>
          <a:ln w="28575" cmpd="sng">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13" name="テキスト ボックス 312"/>
          <p:cNvSpPr txBox="1"/>
          <p:nvPr/>
        </p:nvSpPr>
        <p:spPr>
          <a:xfrm>
            <a:off x="772280" y="4757755"/>
            <a:ext cx="1790875" cy="1692771"/>
          </a:xfrm>
          <a:prstGeom prst="rect">
            <a:avLst/>
          </a:prstGeom>
          <a:noFill/>
        </p:spPr>
        <p:txBody>
          <a:bodyPr wrap="none" rtlCol="0">
            <a:spAutoFit/>
          </a:bodyPr>
          <a:lstStyle/>
          <a:p>
            <a:r>
              <a:rPr kumimoji="1" lang="ja-JP" altLang="en-US" dirty="0" smtClean="0"/>
              <a:t>・患者の目線</a:t>
            </a:r>
            <a:endParaRPr kumimoji="1" lang="en-US" altLang="ja-JP" dirty="0" smtClean="0"/>
          </a:p>
          <a:p>
            <a:r>
              <a:rPr lang="ja-JP" altLang="en-US" dirty="0" smtClean="0"/>
              <a:t>　　</a:t>
            </a:r>
            <a:r>
              <a:rPr lang="ja-JP" altLang="en-US" sz="1600" dirty="0" smtClean="0"/>
              <a:t>・疾患、病態</a:t>
            </a:r>
            <a:endParaRPr kumimoji="1" lang="en-US" altLang="ja-JP" sz="1600" dirty="0" smtClean="0"/>
          </a:p>
          <a:p>
            <a:r>
              <a:rPr lang="ja-JP" altLang="en-US" dirty="0" smtClean="0"/>
              <a:t>・情報の共有</a:t>
            </a:r>
            <a:endParaRPr lang="en-US" altLang="ja-JP" dirty="0" smtClean="0"/>
          </a:p>
          <a:p>
            <a:r>
              <a:rPr kumimoji="1" lang="ja-JP" altLang="en-US" dirty="0" smtClean="0"/>
              <a:t>　　</a:t>
            </a:r>
            <a:r>
              <a:rPr kumimoji="1" lang="ja-JP" altLang="en-US" sz="1600" dirty="0" smtClean="0"/>
              <a:t>・合併症の</a:t>
            </a:r>
            <a:r>
              <a:rPr kumimoji="1" lang="en-US" altLang="ja-JP" sz="1600" dirty="0" smtClean="0"/>
              <a:t>Risk</a:t>
            </a:r>
          </a:p>
          <a:p>
            <a:r>
              <a:rPr lang="ja-JP" altLang="en-US" sz="1600" dirty="0" smtClean="0"/>
              <a:t>　　・他の治療方法</a:t>
            </a:r>
            <a:endParaRPr lang="en-US" altLang="ja-JP" sz="1600" dirty="0" smtClean="0"/>
          </a:p>
          <a:p>
            <a:r>
              <a:rPr kumimoji="1" lang="ja-JP" altLang="en-US" sz="1600" dirty="0" smtClean="0"/>
              <a:t>　　・他</a:t>
            </a:r>
            <a:endParaRPr kumimoji="1" lang="ja-JP" altLang="en-US" sz="1600" dirty="0"/>
          </a:p>
        </p:txBody>
      </p:sp>
      <p:sp>
        <p:nvSpPr>
          <p:cNvPr id="317" name="角丸四角形 316"/>
          <p:cNvSpPr/>
          <p:nvPr/>
        </p:nvSpPr>
        <p:spPr>
          <a:xfrm>
            <a:off x="3124227" y="5454138"/>
            <a:ext cx="1994694" cy="952787"/>
          </a:xfrm>
          <a:prstGeom prst="roundRect">
            <a:avLst/>
          </a:prstGeom>
          <a:solidFill>
            <a:schemeClr val="bg1"/>
          </a:solidFill>
          <a:ln w="28575" cmpd="sng">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14" name="テキスト ボックス 313"/>
          <p:cNvSpPr txBox="1"/>
          <p:nvPr/>
        </p:nvSpPr>
        <p:spPr>
          <a:xfrm>
            <a:off x="3124227" y="5483596"/>
            <a:ext cx="1994694" cy="923330"/>
          </a:xfrm>
          <a:prstGeom prst="rect">
            <a:avLst/>
          </a:prstGeom>
          <a:noFill/>
        </p:spPr>
        <p:txBody>
          <a:bodyPr wrap="none" rtlCol="0">
            <a:spAutoFit/>
          </a:bodyPr>
          <a:lstStyle/>
          <a:p>
            <a:r>
              <a:rPr kumimoji="1" lang="ja-JP" altLang="en-US" dirty="0" smtClean="0"/>
              <a:t>・</a:t>
            </a:r>
            <a:r>
              <a:rPr kumimoji="1" lang="en-US" altLang="ja-JP" dirty="0" smtClean="0"/>
              <a:t>Informed Consent</a:t>
            </a:r>
          </a:p>
          <a:p>
            <a:r>
              <a:rPr lang="ja-JP" altLang="en-US" dirty="0" smtClean="0"/>
              <a:t>　　</a:t>
            </a:r>
            <a:r>
              <a:rPr lang="ja-JP" altLang="en-US" sz="1600" dirty="0" smtClean="0"/>
              <a:t>・理解した</a:t>
            </a:r>
            <a:endParaRPr lang="en-US" altLang="ja-JP" sz="1600" dirty="0" smtClean="0"/>
          </a:p>
          <a:p>
            <a:r>
              <a:rPr lang="ja-JP" altLang="en-US" dirty="0" smtClean="0"/>
              <a:t>　　</a:t>
            </a:r>
            <a:r>
              <a:rPr kumimoji="1" lang="ja-JP" altLang="en-US" sz="1600" dirty="0" smtClean="0"/>
              <a:t>・自己決定した</a:t>
            </a:r>
            <a:endParaRPr kumimoji="1" lang="ja-JP" altLang="en-US" sz="1600" dirty="0"/>
          </a:p>
        </p:txBody>
      </p:sp>
      <p:sp>
        <p:nvSpPr>
          <p:cNvPr id="322" name="テキスト ボックス 321"/>
          <p:cNvSpPr txBox="1"/>
          <p:nvPr/>
        </p:nvSpPr>
        <p:spPr>
          <a:xfrm>
            <a:off x="1279968" y="4339567"/>
            <a:ext cx="646331" cy="369332"/>
          </a:xfrm>
          <a:prstGeom prst="rect">
            <a:avLst/>
          </a:prstGeom>
          <a:noFill/>
        </p:spPr>
        <p:txBody>
          <a:bodyPr wrap="none" rtlCol="0">
            <a:spAutoFit/>
          </a:bodyPr>
          <a:lstStyle/>
          <a:p>
            <a:r>
              <a:rPr kumimoji="1" lang="ja-JP" altLang="en-US" dirty="0" smtClean="0">
                <a:solidFill>
                  <a:srgbClr val="0000FF"/>
                </a:solidFill>
              </a:rPr>
              <a:t>説明</a:t>
            </a:r>
            <a:endParaRPr kumimoji="1" lang="ja-JP" altLang="en-US" dirty="0">
              <a:solidFill>
                <a:srgbClr val="0000FF"/>
              </a:solidFill>
            </a:endParaRPr>
          </a:p>
        </p:txBody>
      </p:sp>
      <p:sp>
        <p:nvSpPr>
          <p:cNvPr id="323" name="テキスト ボックス 322"/>
          <p:cNvSpPr txBox="1"/>
          <p:nvPr/>
        </p:nvSpPr>
        <p:spPr>
          <a:xfrm>
            <a:off x="3537121" y="5107282"/>
            <a:ext cx="1223412" cy="369332"/>
          </a:xfrm>
          <a:prstGeom prst="rect">
            <a:avLst/>
          </a:prstGeom>
          <a:noFill/>
        </p:spPr>
        <p:txBody>
          <a:bodyPr wrap="none" rtlCol="0">
            <a:spAutoFit/>
          </a:bodyPr>
          <a:lstStyle/>
          <a:p>
            <a:r>
              <a:rPr kumimoji="1" lang="ja-JP" altLang="en-US" dirty="0" smtClean="0">
                <a:solidFill>
                  <a:srgbClr val="0000FF"/>
                </a:solidFill>
              </a:rPr>
              <a:t>確認・了解</a:t>
            </a:r>
            <a:endParaRPr kumimoji="1" lang="ja-JP" altLang="en-US" dirty="0">
              <a:solidFill>
                <a:srgbClr val="0000FF"/>
              </a:solidFill>
            </a:endParaRPr>
          </a:p>
        </p:txBody>
      </p:sp>
      <p:sp>
        <p:nvSpPr>
          <p:cNvPr id="2" name="テキスト ボックス 1"/>
          <p:cNvSpPr txBox="1"/>
          <p:nvPr/>
        </p:nvSpPr>
        <p:spPr>
          <a:xfrm>
            <a:off x="2757176" y="4400226"/>
            <a:ext cx="2600291" cy="584776"/>
          </a:xfrm>
          <a:prstGeom prst="rect">
            <a:avLst/>
          </a:prstGeom>
          <a:noFill/>
        </p:spPr>
        <p:txBody>
          <a:bodyPr wrap="none" rtlCol="0">
            <a:spAutoFit/>
          </a:bodyPr>
          <a:lstStyle/>
          <a:p>
            <a:pPr algn="ctr"/>
            <a:r>
              <a:rPr kumimoji="1" lang="ja-JP" altLang="en-US" dirty="0" smtClean="0">
                <a:solidFill>
                  <a:srgbClr val="FF0000"/>
                </a:solidFill>
              </a:rPr>
              <a:t>“</a:t>
            </a:r>
            <a:r>
              <a:rPr kumimoji="1" lang="en-US" altLang="ja-JP" dirty="0" smtClean="0">
                <a:solidFill>
                  <a:srgbClr val="FF0000"/>
                </a:solidFill>
              </a:rPr>
              <a:t>Professional Autonomy</a:t>
            </a:r>
            <a:r>
              <a:rPr kumimoji="1" lang="ja-JP" altLang="en-US" dirty="0" smtClean="0">
                <a:solidFill>
                  <a:srgbClr val="FF0000"/>
                </a:solidFill>
              </a:rPr>
              <a:t>”</a:t>
            </a:r>
            <a:endParaRPr kumimoji="1" lang="en-US" altLang="ja-JP" dirty="0" smtClean="0">
              <a:solidFill>
                <a:srgbClr val="FF0000"/>
              </a:solidFill>
            </a:endParaRPr>
          </a:p>
          <a:p>
            <a:pPr algn="ctr"/>
            <a:r>
              <a:rPr lang="ja-JP" altLang="en-US" sz="1400" dirty="0" smtClean="0">
                <a:solidFill>
                  <a:srgbClr val="FF0000"/>
                </a:solidFill>
              </a:rPr>
              <a:t>職業的自主性</a:t>
            </a:r>
            <a:endParaRPr kumimoji="1" lang="ja-JP" altLang="en-US" sz="1400" dirty="0">
              <a:solidFill>
                <a:srgbClr val="FF0000"/>
              </a:solidFill>
            </a:endParaRPr>
          </a:p>
        </p:txBody>
      </p:sp>
    </p:spTree>
    <p:extLst>
      <p:ext uri="{BB962C8B-B14F-4D97-AF65-F5344CB8AC3E}">
        <p14:creationId xmlns:p14="http://schemas.microsoft.com/office/powerpoint/2010/main" val="3125960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5317044" y="4660351"/>
            <a:ext cx="2356724" cy="352825"/>
          </a:xfrm>
          <a:prstGeom prst="rect">
            <a:avLst/>
          </a:prstGeom>
          <a:ln>
            <a:solidFill>
              <a:srgbClr val="00009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897213" y="4660351"/>
            <a:ext cx="2418172" cy="352825"/>
          </a:xfrm>
          <a:prstGeom prst="rect">
            <a:avLst/>
          </a:prstGeom>
          <a:ln>
            <a:solidFill>
              <a:srgbClr val="00009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0" name="円/楕円 119"/>
          <p:cNvSpPr/>
          <p:nvPr/>
        </p:nvSpPr>
        <p:spPr>
          <a:xfrm>
            <a:off x="1835541" y="2310721"/>
            <a:ext cx="636284" cy="745172"/>
          </a:xfrm>
          <a:prstGeom prst="ellipse">
            <a:avLst/>
          </a:prstGeom>
          <a:solidFill>
            <a:schemeClr val="accent5">
              <a:lumMod val="20000"/>
              <a:lumOff val="80000"/>
            </a:schemeClr>
          </a:solidFill>
          <a:ln>
            <a:solidFill>
              <a:schemeClr val="tx1">
                <a:lumMod val="65000"/>
                <a:lumOff val="35000"/>
                <a:alpha val="7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1860303" y="2350139"/>
            <a:ext cx="595035" cy="584776"/>
          </a:xfrm>
          <a:prstGeom prst="rect">
            <a:avLst/>
          </a:prstGeom>
          <a:noFill/>
        </p:spPr>
        <p:txBody>
          <a:bodyPr wrap="none" rtlCol="0">
            <a:spAutoFit/>
          </a:bodyPr>
          <a:lstStyle/>
          <a:p>
            <a:r>
              <a:rPr kumimoji="1" lang="en-US" altLang="ja-JP" sz="1600" dirty="0" smtClean="0"/>
              <a:t>  </a:t>
            </a:r>
            <a:r>
              <a:rPr kumimoji="1" lang="ja-JP" altLang="en-US" sz="1600" dirty="0" smtClean="0"/>
              <a:t>？</a:t>
            </a:r>
            <a:endParaRPr kumimoji="1" lang="en-US" altLang="ja-JP" sz="1600" dirty="0" smtClean="0"/>
          </a:p>
          <a:p>
            <a:r>
              <a:rPr lang="ja-JP" altLang="en-US" sz="1600" dirty="0" smtClean="0"/>
              <a:t>理解</a:t>
            </a:r>
            <a:endParaRPr lang="en-US" altLang="ja-JP" sz="1600" dirty="0" smtClean="0"/>
          </a:p>
        </p:txBody>
      </p:sp>
      <p:sp>
        <p:nvSpPr>
          <p:cNvPr id="157" name="テキスト ボックス 156"/>
          <p:cNvSpPr txBox="1"/>
          <p:nvPr/>
        </p:nvSpPr>
        <p:spPr>
          <a:xfrm>
            <a:off x="394053" y="4299150"/>
            <a:ext cx="6370554" cy="2468368"/>
          </a:xfrm>
          <a:prstGeom prst="rect">
            <a:avLst/>
          </a:prstGeom>
          <a:noFill/>
        </p:spPr>
        <p:txBody>
          <a:bodyPr wrap="none" rtlCol="0">
            <a:spAutoFit/>
          </a:bodyPr>
          <a:lstStyle/>
          <a:p>
            <a:r>
              <a:rPr kumimoji="1" lang="ja-JP" altLang="en-US" dirty="0" smtClean="0"/>
              <a:t>１．説明と了解</a:t>
            </a:r>
            <a:endParaRPr kumimoji="1" lang="en-US" altLang="ja-JP" dirty="0" smtClean="0"/>
          </a:p>
          <a:p>
            <a:pPr>
              <a:lnSpc>
                <a:spcPct val="140000"/>
              </a:lnSpc>
            </a:pPr>
            <a:r>
              <a:rPr lang="ja-JP" altLang="en-US" dirty="0" smtClean="0"/>
              <a:t>　　</a:t>
            </a:r>
            <a:r>
              <a:rPr lang="en-US" altLang="ja-JP" dirty="0" smtClean="0"/>
              <a:t> </a:t>
            </a:r>
            <a:r>
              <a:rPr lang="ja-JP" altLang="en-US" dirty="0" smtClean="0"/>
              <a:t>　同じ</a:t>
            </a:r>
            <a:r>
              <a:rPr lang="en-US" altLang="ja-JP" dirty="0" smtClean="0"/>
              <a:t> 『</a:t>
            </a:r>
            <a:r>
              <a:rPr lang="ja-JP" altLang="en-US" dirty="0" smtClean="0"/>
              <a:t>視点</a:t>
            </a:r>
            <a:r>
              <a:rPr lang="en-US" altLang="ja-JP" dirty="0" smtClean="0"/>
              <a:t>』 </a:t>
            </a:r>
            <a:r>
              <a:rPr lang="ja-JP" altLang="en-US" dirty="0" smtClean="0"/>
              <a:t>で見ること　　　　</a:t>
            </a:r>
            <a:endParaRPr lang="en-US" altLang="ja-JP" dirty="0" smtClean="0"/>
          </a:p>
          <a:p>
            <a:pPr>
              <a:lnSpc>
                <a:spcPct val="140000"/>
              </a:lnSpc>
            </a:pPr>
            <a:r>
              <a:rPr kumimoji="1" lang="en-US" altLang="ja-JP" dirty="0"/>
              <a:t>	</a:t>
            </a:r>
            <a:r>
              <a:rPr kumimoji="1" lang="ja-JP" altLang="en-US" dirty="0" smtClean="0"/>
              <a:t>　</a:t>
            </a:r>
            <a:r>
              <a:rPr kumimoji="1" lang="en-US" altLang="ja-JP" dirty="0" smtClean="0"/>
              <a:t>  </a:t>
            </a:r>
            <a:r>
              <a:rPr kumimoji="1" lang="ja-JP" altLang="en-US" dirty="0" smtClean="0"/>
              <a:t>・対象を見るときの立脚点</a:t>
            </a:r>
            <a:endParaRPr kumimoji="1" lang="en-US" altLang="ja-JP" dirty="0" smtClean="0"/>
          </a:p>
          <a:p>
            <a:r>
              <a:rPr lang="en-US" altLang="ja-JP" dirty="0" smtClean="0"/>
              <a:t>		</a:t>
            </a:r>
            <a:r>
              <a:rPr lang="ja-JP" altLang="en-US" dirty="0" smtClean="0"/>
              <a:t>　　情報の共有：</a:t>
            </a:r>
            <a:r>
              <a:rPr lang="ja-JP" altLang="en-US" sz="1400" dirty="0" smtClean="0"/>
              <a:t>　疾患・病態</a:t>
            </a:r>
            <a:endParaRPr lang="en-US" altLang="ja-JP" sz="1400" dirty="0" smtClean="0"/>
          </a:p>
          <a:p>
            <a:pPr>
              <a:lnSpc>
                <a:spcPct val="80000"/>
              </a:lnSpc>
            </a:pPr>
            <a:r>
              <a:rPr lang="en-US" altLang="ja-JP" dirty="0"/>
              <a:t>	</a:t>
            </a:r>
            <a:r>
              <a:rPr lang="en-US" altLang="ja-JP" dirty="0" smtClean="0"/>
              <a:t>				</a:t>
            </a:r>
            <a:r>
              <a:rPr lang="en-US" altLang="ja-JP" dirty="0"/>
              <a:t> </a:t>
            </a:r>
            <a:r>
              <a:rPr lang="en-US" altLang="ja-JP" dirty="0" smtClean="0"/>
              <a:t>  </a:t>
            </a:r>
            <a:r>
              <a:rPr lang="ja-JP" altLang="en-US" dirty="0" smtClean="0"/>
              <a:t>　</a:t>
            </a:r>
            <a:r>
              <a:rPr lang="ja-JP" altLang="en-US" sz="1400" dirty="0" smtClean="0"/>
              <a:t>合併症</a:t>
            </a:r>
            <a:endParaRPr lang="en-US" altLang="ja-JP" sz="1400" dirty="0"/>
          </a:p>
          <a:p>
            <a:pPr>
              <a:lnSpc>
                <a:spcPct val="120000"/>
              </a:lnSpc>
            </a:pPr>
            <a:r>
              <a:rPr kumimoji="1" lang="en-US" altLang="ja-JP" dirty="0" smtClean="0"/>
              <a:t>	</a:t>
            </a:r>
            <a:r>
              <a:rPr kumimoji="1" lang="ja-JP" altLang="en-US" dirty="0" smtClean="0"/>
              <a:t>　</a:t>
            </a:r>
            <a:r>
              <a:rPr kumimoji="1" lang="en-US" altLang="ja-JP" dirty="0" smtClean="0"/>
              <a:t>  </a:t>
            </a:r>
            <a:r>
              <a:rPr kumimoji="1" lang="ja-JP" altLang="en-US" dirty="0" smtClean="0"/>
              <a:t>・どこを視るかという注視点</a:t>
            </a:r>
            <a:endParaRPr kumimoji="1" lang="en-US" altLang="ja-JP" dirty="0" smtClean="0"/>
          </a:p>
          <a:p>
            <a:r>
              <a:rPr lang="en-US" altLang="ja-JP" dirty="0"/>
              <a:t>	</a:t>
            </a:r>
            <a:r>
              <a:rPr lang="en-US" altLang="ja-JP" dirty="0" smtClean="0"/>
              <a:t>	</a:t>
            </a:r>
            <a:r>
              <a:rPr lang="ja-JP" altLang="en-US" dirty="0" smtClean="0"/>
              <a:t>　　目標の理解：</a:t>
            </a:r>
            <a:r>
              <a:rPr lang="ja-JP" altLang="en-US" sz="1400" dirty="0" smtClean="0"/>
              <a:t>　</a:t>
            </a:r>
            <a:r>
              <a:rPr lang="en-US" altLang="ja-JP" sz="1400" dirty="0"/>
              <a:t> </a:t>
            </a:r>
            <a:r>
              <a:rPr lang="ja-JP" altLang="en-US" sz="1400" dirty="0" smtClean="0"/>
              <a:t>患者</a:t>
            </a:r>
            <a:r>
              <a:rPr lang="en-US" altLang="ja-JP" sz="1400" dirty="0" smtClean="0"/>
              <a:t>			</a:t>
            </a:r>
            <a:r>
              <a:rPr lang="ja-JP" altLang="en-US" sz="1400" dirty="0" smtClean="0"/>
              <a:t>　　　　医師</a:t>
            </a:r>
            <a:endParaRPr lang="en-US" altLang="ja-JP" sz="1400" dirty="0" smtClean="0"/>
          </a:p>
          <a:p>
            <a:r>
              <a:rPr lang="en-US" altLang="ja-JP" sz="1400" dirty="0"/>
              <a:t>	</a:t>
            </a:r>
            <a:r>
              <a:rPr lang="en-US" altLang="ja-JP" sz="1400" dirty="0" smtClean="0"/>
              <a:t>				</a:t>
            </a:r>
            <a:r>
              <a:rPr lang="ja-JP" altLang="en-US" sz="1400" dirty="0" smtClean="0"/>
              <a:t>　　　</a:t>
            </a:r>
            <a:r>
              <a:rPr lang="en-US" altLang="ja-JP" sz="1400" dirty="0" smtClean="0"/>
              <a:t> </a:t>
            </a:r>
            <a:r>
              <a:rPr lang="ja-JP" altLang="en-US" sz="1400" dirty="0" smtClean="0"/>
              <a:t>理想的な結果を期待</a:t>
            </a:r>
            <a:r>
              <a:rPr lang="en-US" altLang="ja-JP" sz="1400" dirty="0" smtClean="0"/>
              <a:t> </a:t>
            </a:r>
            <a:r>
              <a:rPr lang="ja-JP" altLang="en-US" sz="1400" dirty="0" smtClean="0"/>
              <a:t>　　　現状維持だよと説明</a:t>
            </a:r>
            <a:endParaRPr kumimoji="1" lang="ja-JP" altLang="en-US" dirty="0"/>
          </a:p>
        </p:txBody>
      </p:sp>
      <p:pic>
        <p:nvPicPr>
          <p:cNvPr id="46" name="図 45"/>
          <p:cNvPicPr/>
          <p:nvPr/>
        </p:nvPicPr>
        <p:blipFill rotWithShape="1">
          <a:blip r:embed="rId2">
            <a:extLst>
              <a:ext uri="{BEBA8EAE-BF5A-486C-A8C5-ECC9F3942E4B}">
                <a14:imgProps xmlns:a14="http://schemas.microsoft.com/office/drawing/2010/main">
                  <a14:imgLayer r:embed="rId3">
                    <a14:imgEffect>
                      <a14:saturation sat="101000"/>
                    </a14:imgEffect>
                    <a14:imgEffect>
                      <a14:brightnessContrast bright="46000" contrast="-22000"/>
                    </a14:imgEffect>
                  </a14:imgLayer>
                </a14:imgProps>
              </a:ext>
              <a:ext uri="{28A0092B-C50C-407E-A947-70E740481C1C}">
                <a14:useLocalDpi xmlns:a14="http://schemas.microsoft.com/office/drawing/2010/main" val="0"/>
              </a:ext>
            </a:extLst>
          </a:blip>
          <a:srcRect l="38675" t="12545" r="8082" b="21404"/>
          <a:stretch/>
        </p:blipFill>
        <p:spPr>
          <a:xfrm>
            <a:off x="4295039" y="1261177"/>
            <a:ext cx="4717141" cy="2851479"/>
          </a:xfrm>
          <a:prstGeom prst="rect">
            <a:avLst/>
          </a:prstGeom>
        </p:spPr>
      </p:pic>
      <p:pic>
        <p:nvPicPr>
          <p:cNvPr id="47" name="図 46"/>
          <p:cNvPicPr/>
          <p:nvPr/>
        </p:nvPicPr>
        <p:blipFill rotWithShape="1">
          <a:blip r:embed="rId4">
            <a:extLst>
              <a:ext uri="{28A0092B-C50C-407E-A947-70E740481C1C}">
                <a14:useLocalDpi xmlns:a14="http://schemas.microsoft.com/office/drawing/2010/main" val="0"/>
              </a:ext>
            </a:extLst>
          </a:blip>
          <a:srcRect l="3236" t="5728" r="12175"/>
          <a:stretch/>
        </p:blipFill>
        <p:spPr>
          <a:xfrm>
            <a:off x="123374" y="1779783"/>
            <a:ext cx="3473858" cy="2851479"/>
          </a:xfrm>
          <a:prstGeom prst="rect">
            <a:avLst/>
          </a:prstGeom>
        </p:spPr>
      </p:pic>
      <p:grpSp>
        <p:nvGrpSpPr>
          <p:cNvPr id="2" name="図形グループ 1"/>
          <p:cNvGrpSpPr/>
          <p:nvPr/>
        </p:nvGrpSpPr>
        <p:grpSpPr>
          <a:xfrm>
            <a:off x="5825549" y="3852419"/>
            <a:ext cx="1963665" cy="369332"/>
            <a:chOff x="5869721" y="3852419"/>
            <a:chExt cx="1963665" cy="369332"/>
          </a:xfrm>
        </p:grpSpPr>
        <p:sp>
          <p:nvSpPr>
            <p:cNvPr id="139" name="角丸四角形 138"/>
            <p:cNvSpPr/>
            <p:nvPr/>
          </p:nvSpPr>
          <p:spPr>
            <a:xfrm>
              <a:off x="5869721" y="3855753"/>
              <a:ext cx="1952622" cy="360040"/>
            </a:xfrm>
            <a:prstGeom prst="roundRect">
              <a:avLst/>
            </a:prstGeom>
            <a:solidFill>
              <a:srgbClr val="7CC9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テキスト ボックス 139"/>
            <p:cNvSpPr txBox="1"/>
            <p:nvPr/>
          </p:nvSpPr>
          <p:spPr>
            <a:xfrm>
              <a:off x="5875999" y="3852419"/>
              <a:ext cx="1957387" cy="369332"/>
            </a:xfrm>
            <a:prstGeom prst="rect">
              <a:avLst/>
            </a:prstGeom>
            <a:noFill/>
          </p:spPr>
          <p:txBody>
            <a:bodyPr wrap="none" rtlCol="0">
              <a:spAutoFit/>
            </a:bodyPr>
            <a:lstStyle/>
            <a:p>
              <a:r>
                <a:rPr lang="ja-JP" altLang="en-US" dirty="0" smtClean="0"/>
                <a:t>医療を提供</a:t>
              </a:r>
              <a:r>
                <a:rPr lang="ja-JP" altLang="en-US" dirty="0"/>
                <a:t>する</a:t>
              </a:r>
              <a:r>
                <a:rPr lang="ja-JP" altLang="en-US" dirty="0" smtClean="0"/>
                <a:t>側</a:t>
              </a:r>
              <a:endParaRPr lang="ja-JP" altLang="en-US" dirty="0"/>
            </a:p>
          </p:txBody>
        </p:sp>
      </p:grpSp>
      <p:pic>
        <p:nvPicPr>
          <p:cNvPr id="54" name="図 53"/>
          <p:cNvPicPr/>
          <p:nvPr/>
        </p:nvPicPr>
        <p:blipFill rotWithShape="1">
          <a:blip r:embed="rId5">
            <a:extLst>
              <a:ext uri="{BEBA8EAE-BF5A-486C-A8C5-ECC9F3942E4B}">
                <a14:imgProps xmlns:a14="http://schemas.microsoft.com/office/drawing/2010/main">
                  <a14:imgLayer r:embed="rId6">
                    <a14:imgEffect>
                      <a14:colorTemperature colorTemp="6535"/>
                    </a14:imgEffect>
                    <a14:imgEffect>
                      <a14:saturation sat="200000"/>
                    </a14:imgEffect>
                    <a14:imgEffect>
                      <a14:brightnessContrast bright="10000" contrast="-14000"/>
                    </a14:imgEffect>
                  </a14:imgLayer>
                </a14:imgProps>
              </a:ext>
              <a:ext uri="{28A0092B-C50C-407E-A947-70E740481C1C}">
                <a14:useLocalDpi xmlns:a14="http://schemas.microsoft.com/office/drawing/2010/main" val="0"/>
              </a:ext>
            </a:extLst>
          </a:blip>
          <a:srcRect l="12778" t="1096" r="3744"/>
          <a:stretch/>
        </p:blipFill>
        <p:spPr>
          <a:xfrm>
            <a:off x="1567218" y="786552"/>
            <a:ext cx="2240656" cy="1794716"/>
          </a:xfrm>
          <a:prstGeom prst="rect">
            <a:avLst/>
          </a:prstGeom>
          <a:ln w="57150" cmpd="sng">
            <a:solidFill>
              <a:srgbClr val="FF0000"/>
            </a:solidFill>
          </a:ln>
        </p:spPr>
      </p:pic>
      <p:sp>
        <p:nvSpPr>
          <p:cNvPr id="7" name="角丸四角形 6"/>
          <p:cNvSpPr/>
          <p:nvPr/>
        </p:nvSpPr>
        <p:spPr>
          <a:xfrm>
            <a:off x="3526390" y="2489983"/>
            <a:ext cx="1228068" cy="1920576"/>
          </a:xfrm>
          <a:prstGeom prst="roundRect">
            <a:avLst>
              <a:gd name="adj" fmla="val 44141"/>
            </a:avLst>
          </a:prstGeom>
          <a:solidFill>
            <a:srgbClr val="DBDBDB"/>
          </a:solid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Picture 535" descr="Tailor-made"/>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2000"/>
                    </a14:imgEffect>
                    <a14:imgEffect>
                      <a14:colorTemperature colorTemp="7478"/>
                    </a14:imgEffect>
                    <a14:imgEffect>
                      <a14:saturation sat="213000"/>
                    </a14:imgEffect>
                    <a14:imgEffect>
                      <a14:brightnessContrast bright="-18000" contrast="30000"/>
                    </a14:imgEffect>
                  </a14:imgLayer>
                </a14:imgProps>
              </a:ext>
            </a:extLst>
          </a:blip>
          <a:srcRect r="8245" b="2776"/>
          <a:stretch/>
        </p:blipFill>
        <p:spPr bwMode="auto">
          <a:xfrm>
            <a:off x="3661502" y="2781578"/>
            <a:ext cx="943826" cy="1293490"/>
          </a:xfrm>
          <a:prstGeom prst="rect">
            <a:avLst/>
          </a:prstGeom>
          <a:noFill/>
          <a:ln w="9525">
            <a:noFill/>
            <a:miter lim="800000"/>
            <a:headEnd/>
            <a:tailEnd/>
          </a:ln>
        </p:spPr>
      </p:pic>
      <p:grpSp>
        <p:nvGrpSpPr>
          <p:cNvPr id="9" name="図形グループ 8"/>
          <p:cNvGrpSpPr/>
          <p:nvPr/>
        </p:nvGrpSpPr>
        <p:grpSpPr>
          <a:xfrm>
            <a:off x="1171298" y="4065776"/>
            <a:ext cx="1748482" cy="369332"/>
            <a:chOff x="1357730" y="4360344"/>
            <a:chExt cx="1748482" cy="369332"/>
          </a:xfrm>
        </p:grpSpPr>
        <p:sp>
          <p:nvSpPr>
            <p:cNvPr id="137" name="角丸四角形 136"/>
            <p:cNvSpPr/>
            <p:nvPr/>
          </p:nvSpPr>
          <p:spPr>
            <a:xfrm>
              <a:off x="1357730" y="4369636"/>
              <a:ext cx="1728192" cy="360040"/>
            </a:xfrm>
            <a:prstGeom prst="roundRect">
              <a:avLst/>
            </a:prstGeom>
            <a:solidFill>
              <a:srgbClr val="9CFFA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1383264" y="4360344"/>
              <a:ext cx="1722948" cy="369332"/>
            </a:xfrm>
            <a:prstGeom prst="rect">
              <a:avLst/>
            </a:prstGeom>
            <a:noFill/>
          </p:spPr>
          <p:txBody>
            <a:bodyPr wrap="none" rtlCol="0">
              <a:spAutoFit/>
            </a:bodyPr>
            <a:lstStyle/>
            <a:p>
              <a:r>
                <a:rPr lang="ja-JP" altLang="en-US" dirty="0"/>
                <a:t>医療を受ける側</a:t>
              </a:r>
              <a:endParaRPr kumimoji="1" lang="ja-JP" altLang="en-US" dirty="0"/>
            </a:p>
          </p:txBody>
        </p:sp>
      </p:grpSp>
      <p:sp>
        <p:nvSpPr>
          <p:cNvPr id="11" name="テキスト ボックス 10"/>
          <p:cNvSpPr txBox="1"/>
          <p:nvPr/>
        </p:nvSpPr>
        <p:spPr>
          <a:xfrm>
            <a:off x="5301716" y="4660351"/>
            <a:ext cx="2372051" cy="1311128"/>
          </a:xfrm>
          <a:prstGeom prst="rect">
            <a:avLst/>
          </a:prstGeom>
          <a:noFill/>
        </p:spPr>
        <p:txBody>
          <a:bodyPr wrap="none" rtlCol="0">
            <a:spAutoFit/>
          </a:bodyPr>
          <a:lstStyle/>
          <a:p>
            <a:r>
              <a:rPr kumimoji="1" lang="ja-JP" altLang="en-US" dirty="0" smtClean="0"/>
              <a:t>了解したことの</a:t>
            </a:r>
            <a:r>
              <a:rPr kumimoji="1" lang="en-US" altLang="ja-JP" dirty="0" smtClean="0"/>
              <a:t> 『</a:t>
            </a:r>
            <a:r>
              <a:rPr kumimoji="1" lang="ja-JP" altLang="en-US" dirty="0" smtClean="0"/>
              <a:t>確認</a:t>
            </a:r>
            <a:r>
              <a:rPr kumimoji="1" lang="en-US" altLang="ja-JP" dirty="0" smtClean="0"/>
              <a:t>』</a:t>
            </a:r>
          </a:p>
          <a:p>
            <a:pPr>
              <a:lnSpc>
                <a:spcPct val="140000"/>
              </a:lnSpc>
            </a:pPr>
            <a:r>
              <a:rPr lang="ja-JP" altLang="en-US" dirty="0" smtClean="0"/>
              <a:t>　　・理解した</a:t>
            </a:r>
            <a:endParaRPr lang="en-US" altLang="ja-JP" dirty="0" smtClean="0"/>
          </a:p>
          <a:p>
            <a:r>
              <a:rPr kumimoji="1" lang="ja-JP" altLang="en-US" dirty="0" smtClean="0"/>
              <a:t>　　・自己決定した</a:t>
            </a:r>
            <a:endParaRPr kumimoji="1" lang="en-US" altLang="ja-JP" dirty="0" smtClean="0"/>
          </a:p>
          <a:p>
            <a:endParaRPr lang="en-US" altLang="ja-JP" dirty="0"/>
          </a:p>
        </p:txBody>
      </p:sp>
      <p:sp>
        <p:nvSpPr>
          <p:cNvPr id="14" name="左大かっこ 13"/>
          <p:cNvSpPr/>
          <p:nvPr/>
        </p:nvSpPr>
        <p:spPr>
          <a:xfrm>
            <a:off x="1147338" y="5091102"/>
            <a:ext cx="182481" cy="1448991"/>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0" name="左大かっこ 59"/>
          <p:cNvSpPr/>
          <p:nvPr/>
        </p:nvSpPr>
        <p:spPr>
          <a:xfrm>
            <a:off x="5600417" y="5080609"/>
            <a:ext cx="182481" cy="573816"/>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 name="右矢印 14"/>
          <p:cNvSpPr/>
          <p:nvPr/>
        </p:nvSpPr>
        <p:spPr>
          <a:xfrm>
            <a:off x="4097867" y="4631262"/>
            <a:ext cx="939800" cy="44026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nvGrpSpPr>
          <p:cNvPr id="5" name="図形グループ 4"/>
          <p:cNvGrpSpPr/>
          <p:nvPr/>
        </p:nvGrpSpPr>
        <p:grpSpPr>
          <a:xfrm>
            <a:off x="7387528" y="5082966"/>
            <a:ext cx="1556916" cy="459515"/>
            <a:chOff x="7387528" y="5082966"/>
            <a:chExt cx="1556916" cy="459515"/>
          </a:xfrm>
        </p:grpSpPr>
        <p:sp>
          <p:nvSpPr>
            <p:cNvPr id="12" name="テキスト ボックス 11"/>
            <p:cNvSpPr txBox="1"/>
            <p:nvPr/>
          </p:nvSpPr>
          <p:spPr>
            <a:xfrm>
              <a:off x="7455264" y="5120018"/>
              <a:ext cx="1428095" cy="369332"/>
            </a:xfrm>
            <a:prstGeom prst="rect">
              <a:avLst/>
            </a:prstGeom>
            <a:noFill/>
          </p:spPr>
          <p:txBody>
            <a:bodyPr wrap="none" rtlCol="0">
              <a:spAutoFit/>
            </a:bodyPr>
            <a:lstStyle/>
            <a:p>
              <a:r>
                <a:rPr kumimoji="1" lang="ja-JP" altLang="en-US" dirty="0" smtClean="0"/>
                <a:t>記載すること</a:t>
              </a:r>
              <a:endParaRPr kumimoji="1" lang="ja-JP" altLang="en-US" dirty="0"/>
            </a:p>
          </p:txBody>
        </p:sp>
        <p:sp>
          <p:nvSpPr>
            <p:cNvPr id="16" name="角丸四角形 15"/>
            <p:cNvSpPr/>
            <p:nvPr/>
          </p:nvSpPr>
          <p:spPr>
            <a:xfrm>
              <a:off x="7387528" y="5082966"/>
              <a:ext cx="1556916" cy="459515"/>
            </a:xfrm>
            <a:prstGeom prst="roundRect">
              <a:avLst>
                <a:gd name="adj" fmla="val 24037"/>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cxnSp>
        <p:nvCxnSpPr>
          <p:cNvPr id="6" name="直線矢印コネクタ 5"/>
          <p:cNvCxnSpPr/>
          <p:nvPr/>
        </p:nvCxnSpPr>
        <p:spPr>
          <a:xfrm>
            <a:off x="3877294" y="6383194"/>
            <a:ext cx="902822"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2779661" y="459191"/>
            <a:ext cx="3697340" cy="61555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kumimoji="1" lang="ja-JP" altLang="en-US" sz="2000" dirty="0" smtClean="0">
                <a:solidFill>
                  <a:schemeClr val="tx1"/>
                </a:solidFill>
              </a:rPr>
              <a:t>覚えておきたい</a:t>
            </a:r>
            <a:r>
              <a:rPr kumimoji="1" lang="en-US" altLang="ja-JP" sz="2000" dirty="0" smtClean="0">
                <a:solidFill>
                  <a:schemeClr val="tx1"/>
                </a:solidFill>
              </a:rPr>
              <a:t> ｢</a:t>
            </a:r>
            <a:r>
              <a:rPr kumimoji="1" lang="ja-JP" altLang="en-US" sz="2000" dirty="0" smtClean="0">
                <a:solidFill>
                  <a:schemeClr val="tx1"/>
                </a:solidFill>
              </a:rPr>
              <a:t>医療安全</a:t>
            </a:r>
            <a:r>
              <a:rPr kumimoji="1" lang="en-US" altLang="ja-JP" sz="2000" dirty="0" smtClean="0">
                <a:solidFill>
                  <a:schemeClr val="tx1"/>
                </a:solidFill>
              </a:rPr>
              <a:t>｣ </a:t>
            </a:r>
            <a:r>
              <a:rPr kumimoji="1" lang="ja-JP" altLang="en-US" sz="2000" dirty="0" smtClean="0">
                <a:solidFill>
                  <a:schemeClr val="tx1"/>
                </a:solidFill>
              </a:rPr>
              <a:t>／１</a:t>
            </a:r>
            <a:endParaRPr kumimoji="1" lang="en-US" altLang="ja-JP" sz="2000" dirty="0" smtClean="0">
              <a:solidFill>
                <a:schemeClr val="tx1"/>
              </a:solidFill>
            </a:endParaRPr>
          </a:p>
          <a:p>
            <a:pPr algn="ctr"/>
            <a:r>
              <a:rPr lang="ja-JP" altLang="en-US" sz="1400" dirty="0" smtClean="0">
                <a:solidFill>
                  <a:schemeClr val="tx1"/>
                </a:solidFill>
              </a:rPr>
              <a:t>日本医療安全調査機構の経験から</a:t>
            </a:r>
            <a:endParaRPr kumimoji="1" lang="ja-JP" altLang="en-US" sz="1400" dirty="0">
              <a:solidFill>
                <a:schemeClr val="tx1"/>
              </a:solidFill>
            </a:endParaRPr>
          </a:p>
        </p:txBody>
      </p:sp>
    </p:spTree>
    <p:extLst>
      <p:ext uri="{BB962C8B-B14F-4D97-AF65-F5344CB8AC3E}">
        <p14:creationId xmlns:p14="http://schemas.microsoft.com/office/powerpoint/2010/main" val="3438938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4181" y="759536"/>
            <a:ext cx="3972462" cy="307777"/>
          </a:xfrm>
          <a:prstGeom prst="rect">
            <a:avLst/>
          </a:prstGeom>
          <a:noFill/>
        </p:spPr>
        <p:txBody>
          <a:bodyPr wrap="none" rtlCol="0">
            <a:spAutoFit/>
          </a:bodyPr>
          <a:lstStyle/>
          <a:p>
            <a:pPr algn="ctr"/>
            <a:r>
              <a:rPr lang="ja-JP" altLang="en-US" sz="1400" dirty="0" smtClean="0"/>
              <a:t>「医療者としての第三者」、「社会的第三者」の介入</a:t>
            </a:r>
            <a:endParaRPr kumimoji="1" lang="ja-JP" altLang="en-US" sz="1400" dirty="0"/>
          </a:p>
        </p:txBody>
      </p:sp>
      <p:sp>
        <p:nvSpPr>
          <p:cNvPr id="3" name="テキスト ボックス 2"/>
          <p:cNvSpPr txBox="1"/>
          <p:nvPr/>
        </p:nvSpPr>
        <p:spPr>
          <a:xfrm>
            <a:off x="2904738" y="367592"/>
            <a:ext cx="332344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dirty="0"/>
              <a:t>医療における「第三者」の</a:t>
            </a:r>
            <a:r>
              <a:rPr lang="ja-JP" altLang="en-US" dirty="0" smtClean="0"/>
              <a:t>考え方</a:t>
            </a:r>
            <a:endParaRPr lang="en-US" altLang="ja-JP" dirty="0"/>
          </a:p>
        </p:txBody>
      </p:sp>
      <p:pic>
        <p:nvPicPr>
          <p:cNvPr id="4" name="Picture 535" descr="Tailor-mad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3876" y="1485354"/>
            <a:ext cx="1614108" cy="2087662"/>
          </a:xfrm>
          <a:prstGeom prst="rect">
            <a:avLst/>
          </a:prstGeom>
          <a:noFill/>
          <a:ln w="9525">
            <a:noFill/>
            <a:miter lim="800000"/>
            <a:headEnd/>
            <a:tailEnd/>
          </a:ln>
        </p:spPr>
      </p:pic>
      <p:sp>
        <p:nvSpPr>
          <p:cNvPr id="5" name="テキスト ボックス 4"/>
          <p:cNvSpPr txBox="1"/>
          <p:nvPr/>
        </p:nvSpPr>
        <p:spPr>
          <a:xfrm>
            <a:off x="1331640" y="1916832"/>
            <a:ext cx="1534795" cy="775597"/>
          </a:xfrm>
          <a:prstGeom prst="rect">
            <a:avLst/>
          </a:prstGeom>
          <a:noFill/>
        </p:spPr>
        <p:txBody>
          <a:bodyPr wrap="none" rtlCol="0">
            <a:spAutoFit/>
          </a:bodyPr>
          <a:lstStyle/>
          <a:p>
            <a:r>
              <a:rPr kumimoji="1" lang="ja-JP" altLang="en-US" dirty="0" smtClean="0">
                <a:solidFill>
                  <a:srgbClr val="0000FF"/>
                </a:solidFill>
              </a:rPr>
              <a:t>疑問</a:t>
            </a:r>
            <a:r>
              <a:rPr kumimoji="1" lang="ja-JP" altLang="en-US" dirty="0" smtClean="0"/>
              <a:t>：</a:t>
            </a:r>
            <a:endParaRPr kumimoji="1" lang="en-US" altLang="ja-JP" dirty="0" smtClean="0"/>
          </a:p>
          <a:p>
            <a:pPr>
              <a:lnSpc>
                <a:spcPct val="120000"/>
              </a:lnSpc>
            </a:pPr>
            <a:r>
              <a:rPr lang="ja-JP" altLang="en-US" sz="1200" dirty="0" smtClean="0"/>
              <a:t>　・医療行為に対して</a:t>
            </a:r>
            <a:endParaRPr lang="en-US" altLang="ja-JP" sz="1200" dirty="0" smtClean="0"/>
          </a:p>
          <a:p>
            <a:r>
              <a:rPr kumimoji="1" lang="ja-JP" altLang="en-US" sz="1200" dirty="0" smtClean="0"/>
              <a:t>　・治療効果に対して</a:t>
            </a:r>
            <a:endParaRPr kumimoji="1" lang="ja-JP" altLang="en-US" sz="1200" dirty="0"/>
          </a:p>
        </p:txBody>
      </p:sp>
      <p:sp>
        <p:nvSpPr>
          <p:cNvPr id="6" name="テキスト ボックス 5"/>
          <p:cNvSpPr txBox="1"/>
          <p:nvPr/>
        </p:nvSpPr>
        <p:spPr>
          <a:xfrm>
            <a:off x="4499992" y="1916832"/>
            <a:ext cx="3455393" cy="1212640"/>
          </a:xfrm>
          <a:prstGeom prst="rect">
            <a:avLst/>
          </a:prstGeom>
          <a:noFill/>
        </p:spPr>
        <p:txBody>
          <a:bodyPr wrap="none" rtlCol="0">
            <a:spAutoFit/>
          </a:bodyPr>
          <a:lstStyle/>
          <a:p>
            <a:r>
              <a:rPr kumimoji="1" lang="ja-JP" altLang="en-US" dirty="0" smtClean="0">
                <a:solidFill>
                  <a:srgbClr val="FF0000"/>
                </a:solidFill>
              </a:rPr>
              <a:t>医療事故？</a:t>
            </a:r>
            <a:r>
              <a:rPr kumimoji="1" lang="ja-JP" altLang="en-US" dirty="0" smtClean="0"/>
              <a:t>：</a:t>
            </a:r>
            <a:endParaRPr kumimoji="1" lang="en-US" altLang="ja-JP" dirty="0" smtClean="0"/>
          </a:p>
          <a:p>
            <a:pPr>
              <a:lnSpc>
                <a:spcPct val="120000"/>
              </a:lnSpc>
            </a:pPr>
            <a:r>
              <a:rPr lang="ja-JP" altLang="en-US" sz="1200" dirty="0" smtClean="0"/>
              <a:t>　・明らかに誤った医療行為</a:t>
            </a:r>
            <a:r>
              <a:rPr lang="en-US" altLang="ja-JP" sz="1200" dirty="0" smtClean="0"/>
              <a:t> </a:t>
            </a:r>
            <a:r>
              <a:rPr lang="ja-JP" altLang="en-US" sz="1200" dirty="0" smtClean="0"/>
              <a:t>又は</a:t>
            </a:r>
            <a:r>
              <a:rPr lang="en-US" altLang="ja-JP" sz="1200" dirty="0" smtClean="0"/>
              <a:t> </a:t>
            </a:r>
            <a:r>
              <a:rPr lang="ja-JP" altLang="en-US" sz="1200" dirty="0" smtClean="0"/>
              <a:t>管理に起因</a:t>
            </a:r>
            <a:endParaRPr lang="en-US" altLang="ja-JP" sz="1200" dirty="0" smtClean="0"/>
          </a:p>
          <a:p>
            <a:pPr>
              <a:lnSpc>
                <a:spcPct val="120000"/>
              </a:lnSpc>
            </a:pPr>
            <a:r>
              <a:rPr kumimoji="1" lang="ja-JP" altLang="en-US" sz="1200" dirty="0" smtClean="0"/>
              <a:t>　・誤りは認められないが、医療行為</a:t>
            </a:r>
            <a:r>
              <a:rPr kumimoji="1" lang="en-US" altLang="ja-JP" sz="1200" dirty="0" smtClean="0"/>
              <a:t>･</a:t>
            </a:r>
            <a:r>
              <a:rPr kumimoji="1" lang="ja-JP" altLang="en-US" sz="1200" dirty="0" smtClean="0"/>
              <a:t>管理に起因、</a:t>
            </a:r>
            <a:endParaRPr kumimoji="1" lang="en-US" altLang="ja-JP" sz="1200" dirty="0" smtClean="0"/>
          </a:p>
          <a:p>
            <a:pPr>
              <a:lnSpc>
                <a:spcPct val="90000"/>
              </a:lnSpc>
            </a:pPr>
            <a:r>
              <a:rPr lang="ja-JP" altLang="en-US" sz="1200" dirty="0" smtClean="0"/>
              <a:t>　　その発生を予測しなかったもの</a:t>
            </a:r>
            <a:endParaRPr lang="en-US" altLang="ja-JP" sz="1200" dirty="0" smtClean="0"/>
          </a:p>
          <a:p>
            <a:pPr>
              <a:lnSpc>
                <a:spcPct val="120000"/>
              </a:lnSpc>
            </a:pPr>
            <a:r>
              <a:rPr kumimoji="1" lang="ja-JP" altLang="en-US" sz="1200" dirty="0" smtClean="0"/>
              <a:t>　・医療事故の予防</a:t>
            </a:r>
            <a:r>
              <a:rPr kumimoji="1" lang="en-US" altLang="ja-JP" sz="1200" dirty="0" smtClean="0"/>
              <a:t>･</a:t>
            </a:r>
            <a:r>
              <a:rPr kumimoji="1" lang="ja-JP" altLang="en-US" sz="1200" dirty="0" smtClean="0"/>
              <a:t>再発防止に資する事例</a:t>
            </a:r>
            <a:endParaRPr kumimoji="1" lang="ja-JP" altLang="en-US" sz="1200" dirty="0"/>
          </a:p>
        </p:txBody>
      </p:sp>
      <p:sp>
        <p:nvSpPr>
          <p:cNvPr id="7" name="角丸四角形 6"/>
          <p:cNvSpPr/>
          <p:nvPr/>
        </p:nvSpPr>
        <p:spPr>
          <a:xfrm>
            <a:off x="1259632" y="1412776"/>
            <a:ext cx="1728192" cy="360040"/>
          </a:xfrm>
          <a:prstGeom prst="roundRect">
            <a:avLst/>
          </a:prstGeom>
          <a:solidFill>
            <a:srgbClr val="9CFFA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70042" y="1393073"/>
            <a:ext cx="1722948" cy="369332"/>
          </a:xfrm>
          <a:prstGeom prst="rect">
            <a:avLst/>
          </a:prstGeom>
          <a:noFill/>
        </p:spPr>
        <p:txBody>
          <a:bodyPr wrap="none" rtlCol="0">
            <a:spAutoFit/>
          </a:bodyPr>
          <a:lstStyle/>
          <a:p>
            <a:r>
              <a:rPr lang="ja-JP" altLang="en-US" dirty="0"/>
              <a:t>医療を受ける側</a:t>
            </a:r>
            <a:endParaRPr kumimoji="1" lang="ja-JP" altLang="en-US" dirty="0"/>
          </a:p>
        </p:txBody>
      </p:sp>
      <p:sp>
        <p:nvSpPr>
          <p:cNvPr id="9" name="角丸四角形 8"/>
          <p:cNvSpPr/>
          <p:nvPr/>
        </p:nvSpPr>
        <p:spPr>
          <a:xfrm>
            <a:off x="4211960" y="1412776"/>
            <a:ext cx="1296144" cy="360040"/>
          </a:xfrm>
          <a:prstGeom prst="roundRect">
            <a:avLst/>
          </a:prstGeom>
          <a:solidFill>
            <a:srgbClr val="7CC9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22370" y="1393073"/>
            <a:ext cx="1298252" cy="369332"/>
          </a:xfrm>
          <a:prstGeom prst="rect">
            <a:avLst/>
          </a:prstGeom>
          <a:noFill/>
        </p:spPr>
        <p:txBody>
          <a:bodyPr wrap="none" rtlCol="0">
            <a:spAutoFit/>
          </a:bodyPr>
          <a:lstStyle/>
          <a:p>
            <a:r>
              <a:rPr lang="ja-JP" altLang="en-US" dirty="0"/>
              <a:t>提供する</a:t>
            </a:r>
            <a:r>
              <a:rPr lang="ja-JP" altLang="en-US" dirty="0" smtClean="0"/>
              <a:t>側</a:t>
            </a:r>
            <a:endParaRPr lang="ja-JP" altLang="en-US" dirty="0"/>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rot="20728544">
            <a:off x="1322297" y="2849243"/>
            <a:ext cx="1150487" cy="808450"/>
          </a:xfrm>
          <a:prstGeom prst="rect">
            <a:avLst/>
          </a:prstGeom>
        </p:spPr>
      </p:pic>
      <p:sp>
        <p:nvSpPr>
          <p:cNvPr id="12" name="円弧 11"/>
          <p:cNvSpPr/>
          <p:nvPr/>
        </p:nvSpPr>
        <p:spPr>
          <a:xfrm flipV="1">
            <a:off x="2605295" y="2670416"/>
            <a:ext cx="2187510" cy="1258616"/>
          </a:xfrm>
          <a:prstGeom prst="arc">
            <a:avLst>
              <a:gd name="adj1" fmla="val 11572116"/>
              <a:gd name="adj2" fmla="val 21085957"/>
            </a:avLst>
          </a:prstGeom>
          <a:ln w="114300" cmpd="sng">
            <a:solidFill>
              <a:srgbClr val="80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5582387" y="4254618"/>
            <a:ext cx="954107" cy="400110"/>
          </a:xfrm>
          <a:prstGeom prst="rect">
            <a:avLst/>
          </a:prstGeom>
          <a:noFill/>
        </p:spPr>
        <p:txBody>
          <a:bodyPr wrap="none" rtlCol="0">
            <a:spAutoFit/>
          </a:bodyPr>
          <a:lstStyle/>
          <a:p>
            <a:r>
              <a:rPr kumimoji="1" lang="en-US" altLang="ja-JP" sz="2000" dirty="0" smtClean="0">
                <a:solidFill>
                  <a:srgbClr val="660066"/>
                </a:solidFill>
              </a:rPr>
              <a:t>【</a:t>
            </a:r>
            <a:r>
              <a:rPr kumimoji="1" lang="ja-JP" altLang="en-US" sz="2000" dirty="0" smtClean="0">
                <a:solidFill>
                  <a:srgbClr val="660066"/>
                </a:solidFill>
              </a:rPr>
              <a:t>外部</a:t>
            </a:r>
            <a:r>
              <a:rPr kumimoji="1" lang="en-US" altLang="ja-JP" sz="2000" dirty="0" smtClean="0">
                <a:solidFill>
                  <a:srgbClr val="660066"/>
                </a:solidFill>
              </a:rPr>
              <a:t>】</a:t>
            </a:r>
            <a:endParaRPr kumimoji="1" lang="ja-JP" altLang="en-US" sz="2000" dirty="0">
              <a:solidFill>
                <a:srgbClr val="660066"/>
              </a:solidFill>
            </a:endParaRPr>
          </a:p>
        </p:txBody>
      </p:sp>
      <p:pic>
        <p:nvPicPr>
          <p:cNvPr id="25" name="図 24"/>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975131" y="5035451"/>
            <a:ext cx="693048" cy="915347"/>
          </a:xfrm>
          <a:prstGeom prst="rect">
            <a:avLst/>
          </a:prstGeom>
        </p:spPr>
      </p:pic>
      <p:sp>
        <p:nvSpPr>
          <p:cNvPr id="26" name="正方形/長方形 25"/>
          <p:cNvSpPr/>
          <p:nvPr/>
        </p:nvSpPr>
        <p:spPr>
          <a:xfrm>
            <a:off x="6984521" y="4969905"/>
            <a:ext cx="1249060"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ja-JP" altLang="en-US" sz="1400" dirty="0" smtClean="0"/>
              <a:t>該当</a:t>
            </a:r>
            <a:r>
              <a:rPr lang="ja-JP" altLang="en-US" sz="1400" dirty="0"/>
              <a:t>領域</a:t>
            </a:r>
            <a:r>
              <a:rPr lang="ja-JP" altLang="en-US" sz="1400" dirty="0" smtClean="0"/>
              <a:t>の</a:t>
            </a:r>
            <a:endParaRPr lang="en-US" altLang="ja-JP" sz="1400" dirty="0" smtClean="0"/>
          </a:p>
          <a:p>
            <a:pPr algn="ctr"/>
            <a:r>
              <a:rPr lang="ja-JP" altLang="en-US" sz="1400" dirty="0" smtClean="0"/>
              <a:t>専門医</a:t>
            </a:r>
            <a:r>
              <a:rPr lang="ja-JP" altLang="en-US" sz="1400" dirty="0"/>
              <a:t>で構成</a:t>
            </a:r>
          </a:p>
        </p:txBody>
      </p:sp>
      <p:pic>
        <p:nvPicPr>
          <p:cNvPr id="27" name="図 26"/>
          <p:cNvPicPr>
            <a:picLocks noChangeAspect="1"/>
          </p:cNvPicPr>
          <p:nvPr/>
        </p:nvPicPr>
        <p:blipFill rotWithShape="1">
          <a:blip r:embed="rId7"/>
          <a:srcRect b="8194"/>
          <a:stretch/>
        </p:blipFill>
        <p:spPr>
          <a:xfrm>
            <a:off x="5836640" y="4727384"/>
            <a:ext cx="1069395" cy="1135252"/>
          </a:xfrm>
          <a:prstGeom prst="rect">
            <a:avLst/>
          </a:prstGeom>
        </p:spPr>
      </p:pic>
      <p:sp>
        <p:nvSpPr>
          <p:cNvPr id="29" name="円弧 28"/>
          <p:cNvSpPr/>
          <p:nvPr/>
        </p:nvSpPr>
        <p:spPr>
          <a:xfrm flipH="1">
            <a:off x="3712607" y="2634563"/>
            <a:ext cx="1627543" cy="3453912"/>
          </a:xfrm>
          <a:prstGeom prst="arc">
            <a:avLst>
              <a:gd name="adj1" fmla="val 3709640"/>
              <a:gd name="adj2" fmla="val 5404758"/>
            </a:avLst>
          </a:prstGeom>
          <a:ln w="92075" cmpd="sng">
            <a:solidFill>
              <a:srgbClr val="3D5FC2"/>
            </a:solidFill>
            <a:headEnd type="triangle" w="med" len="med"/>
            <a:tailEnd type="none"/>
          </a:ln>
          <a:effectLst>
            <a:outerShdw blurRad="92075" dist="25400" dir="1800000" rotWithShape="0">
              <a:schemeClr val="tx1">
                <a:lumMod val="65000"/>
                <a:lumOff val="35000"/>
              </a:scheme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35" name="図形グループ 34"/>
          <p:cNvGrpSpPr/>
          <p:nvPr/>
        </p:nvGrpSpPr>
        <p:grpSpPr>
          <a:xfrm>
            <a:off x="3641868" y="5172361"/>
            <a:ext cx="591133" cy="302496"/>
            <a:chOff x="4860636" y="4352636"/>
            <a:chExt cx="591133" cy="302496"/>
          </a:xfrm>
        </p:grpSpPr>
        <p:cxnSp>
          <p:nvCxnSpPr>
            <p:cNvPr id="33" name="直線コネクタ 32"/>
            <p:cNvCxnSpPr/>
            <p:nvPr/>
          </p:nvCxnSpPr>
          <p:spPr>
            <a:xfrm flipV="1">
              <a:off x="4860636" y="4352636"/>
              <a:ext cx="588818" cy="28863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H="1" flipV="1">
              <a:off x="4862951" y="4366496"/>
              <a:ext cx="588818" cy="28863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 name="角丸四角形 29"/>
          <p:cNvSpPr/>
          <p:nvPr/>
        </p:nvSpPr>
        <p:spPr>
          <a:xfrm>
            <a:off x="4547673" y="5891530"/>
            <a:ext cx="2592288" cy="36004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559323" y="5887088"/>
            <a:ext cx="2593078" cy="369332"/>
          </a:xfrm>
          <a:prstGeom prst="rect">
            <a:avLst/>
          </a:prstGeom>
          <a:noFill/>
        </p:spPr>
        <p:txBody>
          <a:bodyPr wrap="square" rtlCol="0">
            <a:spAutoFit/>
          </a:bodyPr>
          <a:lstStyle/>
          <a:p>
            <a:r>
              <a:rPr lang="ja-JP" altLang="en-US" dirty="0" smtClean="0"/>
              <a:t>「医療者としての第三者」</a:t>
            </a:r>
            <a:endParaRPr kumimoji="1" lang="ja-JP" altLang="en-US" dirty="0"/>
          </a:p>
        </p:txBody>
      </p:sp>
      <p:grpSp>
        <p:nvGrpSpPr>
          <p:cNvPr id="41" name="図形グループ 40"/>
          <p:cNvGrpSpPr/>
          <p:nvPr/>
        </p:nvGrpSpPr>
        <p:grpSpPr>
          <a:xfrm>
            <a:off x="696705" y="1089956"/>
            <a:ext cx="7560576" cy="3735321"/>
            <a:chOff x="696705" y="1089956"/>
            <a:chExt cx="7560576" cy="3735321"/>
          </a:xfrm>
        </p:grpSpPr>
        <p:sp>
          <p:nvSpPr>
            <p:cNvPr id="38" name="フリーフォーム 37"/>
            <p:cNvSpPr/>
            <p:nvPr/>
          </p:nvSpPr>
          <p:spPr>
            <a:xfrm>
              <a:off x="696705" y="1089956"/>
              <a:ext cx="7560576" cy="3349061"/>
            </a:xfrm>
            <a:custGeom>
              <a:avLst/>
              <a:gdLst>
                <a:gd name="connsiteX0" fmla="*/ 1101470 w 7560576"/>
                <a:gd name="connsiteY0" fmla="*/ 3315347 h 3349061"/>
                <a:gd name="connsiteX1" fmla="*/ 741835 w 7560576"/>
                <a:gd name="connsiteY1" fmla="*/ 3281633 h 3349061"/>
                <a:gd name="connsiteX2" fmla="*/ 494586 w 7560576"/>
                <a:gd name="connsiteY2" fmla="*/ 3135538 h 3349061"/>
                <a:gd name="connsiteX3" fmla="*/ 258575 w 7560576"/>
                <a:gd name="connsiteY3" fmla="*/ 2730970 h 3349061"/>
                <a:gd name="connsiteX4" fmla="*/ 67519 w 7560576"/>
                <a:gd name="connsiteY4" fmla="*/ 2045451 h 3349061"/>
                <a:gd name="connsiteX5" fmla="*/ 88 w 7560576"/>
                <a:gd name="connsiteY5" fmla="*/ 1416122 h 3349061"/>
                <a:gd name="connsiteX6" fmla="*/ 56281 w 7560576"/>
                <a:gd name="connsiteY6" fmla="*/ 663175 h 3349061"/>
                <a:gd name="connsiteX7" fmla="*/ 179905 w 7560576"/>
                <a:gd name="connsiteY7" fmla="*/ 359748 h 3349061"/>
                <a:gd name="connsiteX8" fmla="*/ 438393 w 7560576"/>
                <a:gd name="connsiteY8" fmla="*/ 123750 h 3349061"/>
                <a:gd name="connsiteX9" fmla="*/ 899175 w 7560576"/>
                <a:gd name="connsiteY9" fmla="*/ 33846 h 3349061"/>
                <a:gd name="connsiteX10" fmla="*/ 1742070 w 7560576"/>
                <a:gd name="connsiteY10" fmla="*/ 101274 h 3349061"/>
                <a:gd name="connsiteX11" fmla="*/ 2495055 w 7560576"/>
                <a:gd name="connsiteY11" fmla="*/ 101274 h 3349061"/>
                <a:gd name="connsiteX12" fmla="*/ 3484051 w 7560576"/>
                <a:gd name="connsiteY12" fmla="*/ 90036 h 3349061"/>
                <a:gd name="connsiteX13" fmla="*/ 4371900 w 7560576"/>
                <a:gd name="connsiteY13" fmla="*/ 132 h 3349061"/>
                <a:gd name="connsiteX14" fmla="*/ 5304704 w 7560576"/>
                <a:gd name="connsiteY14" fmla="*/ 112512 h 3349061"/>
                <a:gd name="connsiteX15" fmla="*/ 6170075 w 7560576"/>
                <a:gd name="connsiteY15" fmla="*/ 415938 h 3349061"/>
                <a:gd name="connsiteX16" fmla="*/ 6788198 w 7560576"/>
                <a:gd name="connsiteY16" fmla="*/ 696889 h 3349061"/>
                <a:gd name="connsiteX17" fmla="*/ 7305173 w 7560576"/>
                <a:gd name="connsiteY17" fmla="*/ 1101457 h 3349061"/>
                <a:gd name="connsiteX18" fmla="*/ 7541183 w 7560576"/>
                <a:gd name="connsiteY18" fmla="*/ 1742024 h 3349061"/>
                <a:gd name="connsiteX19" fmla="*/ 7518706 w 7560576"/>
                <a:gd name="connsiteY19" fmla="*/ 2360115 h 3349061"/>
                <a:gd name="connsiteX20" fmla="*/ 7293934 w 7560576"/>
                <a:gd name="connsiteY20" fmla="*/ 2708494 h 3349061"/>
                <a:gd name="connsiteX21" fmla="*/ 6552187 w 7560576"/>
                <a:gd name="connsiteY21" fmla="*/ 2922016 h 3349061"/>
                <a:gd name="connsiteX22" fmla="*/ 5855395 w 7560576"/>
                <a:gd name="connsiteY22" fmla="*/ 3056872 h 3349061"/>
                <a:gd name="connsiteX23" fmla="*/ 4742774 w 7560576"/>
                <a:gd name="connsiteY23" fmla="*/ 3225443 h 3349061"/>
                <a:gd name="connsiteX24" fmla="*/ 3663869 w 7560576"/>
                <a:gd name="connsiteY24" fmla="*/ 3326585 h 3349061"/>
                <a:gd name="connsiteX25" fmla="*/ 2776020 w 7560576"/>
                <a:gd name="connsiteY25" fmla="*/ 3349061 h 33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60576" h="3349061">
                  <a:moveTo>
                    <a:pt x="1101470" y="3315347"/>
                  </a:moveTo>
                  <a:cubicBezTo>
                    <a:pt x="972226" y="3313474"/>
                    <a:pt x="842982" y="3311601"/>
                    <a:pt x="741835" y="3281633"/>
                  </a:cubicBezTo>
                  <a:cubicBezTo>
                    <a:pt x="640688" y="3251665"/>
                    <a:pt x="575129" y="3227315"/>
                    <a:pt x="494586" y="3135538"/>
                  </a:cubicBezTo>
                  <a:cubicBezTo>
                    <a:pt x="414043" y="3043761"/>
                    <a:pt x="329753" y="2912651"/>
                    <a:pt x="258575" y="2730970"/>
                  </a:cubicBezTo>
                  <a:cubicBezTo>
                    <a:pt x="187397" y="2549289"/>
                    <a:pt x="110600" y="2264592"/>
                    <a:pt x="67519" y="2045451"/>
                  </a:cubicBezTo>
                  <a:cubicBezTo>
                    <a:pt x="24438" y="1826310"/>
                    <a:pt x="1961" y="1646501"/>
                    <a:pt x="88" y="1416122"/>
                  </a:cubicBezTo>
                  <a:cubicBezTo>
                    <a:pt x="-1785" y="1185743"/>
                    <a:pt x="26311" y="839237"/>
                    <a:pt x="56281" y="663175"/>
                  </a:cubicBezTo>
                  <a:cubicBezTo>
                    <a:pt x="86251" y="487113"/>
                    <a:pt x="116220" y="449652"/>
                    <a:pt x="179905" y="359748"/>
                  </a:cubicBezTo>
                  <a:cubicBezTo>
                    <a:pt x="243590" y="269844"/>
                    <a:pt x="318515" y="178067"/>
                    <a:pt x="438393" y="123750"/>
                  </a:cubicBezTo>
                  <a:cubicBezTo>
                    <a:pt x="558271" y="69433"/>
                    <a:pt x="681896" y="37592"/>
                    <a:pt x="899175" y="33846"/>
                  </a:cubicBezTo>
                  <a:cubicBezTo>
                    <a:pt x="1116454" y="30100"/>
                    <a:pt x="1476090" y="90036"/>
                    <a:pt x="1742070" y="101274"/>
                  </a:cubicBezTo>
                  <a:cubicBezTo>
                    <a:pt x="2008050" y="112512"/>
                    <a:pt x="2495055" y="101274"/>
                    <a:pt x="2495055" y="101274"/>
                  </a:cubicBezTo>
                  <a:lnTo>
                    <a:pt x="3484051" y="90036"/>
                  </a:lnTo>
                  <a:cubicBezTo>
                    <a:pt x="3796858" y="73179"/>
                    <a:pt x="4068458" y="-3614"/>
                    <a:pt x="4371900" y="132"/>
                  </a:cubicBezTo>
                  <a:cubicBezTo>
                    <a:pt x="4675342" y="3878"/>
                    <a:pt x="5005008" y="43211"/>
                    <a:pt x="5304704" y="112512"/>
                  </a:cubicBezTo>
                  <a:cubicBezTo>
                    <a:pt x="5604400" y="181813"/>
                    <a:pt x="5922826" y="318542"/>
                    <a:pt x="6170075" y="415938"/>
                  </a:cubicBezTo>
                  <a:cubicBezTo>
                    <a:pt x="6417324" y="513334"/>
                    <a:pt x="6599015" y="582636"/>
                    <a:pt x="6788198" y="696889"/>
                  </a:cubicBezTo>
                  <a:cubicBezTo>
                    <a:pt x="6977381" y="811142"/>
                    <a:pt x="7179676" y="927268"/>
                    <a:pt x="7305173" y="1101457"/>
                  </a:cubicBezTo>
                  <a:cubicBezTo>
                    <a:pt x="7430670" y="1275646"/>
                    <a:pt x="7505594" y="1532248"/>
                    <a:pt x="7541183" y="1742024"/>
                  </a:cubicBezTo>
                  <a:cubicBezTo>
                    <a:pt x="7576772" y="1951800"/>
                    <a:pt x="7559914" y="2199037"/>
                    <a:pt x="7518706" y="2360115"/>
                  </a:cubicBezTo>
                  <a:cubicBezTo>
                    <a:pt x="7477498" y="2521193"/>
                    <a:pt x="7455020" y="2614844"/>
                    <a:pt x="7293934" y="2708494"/>
                  </a:cubicBezTo>
                  <a:cubicBezTo>
                    <a:pt x="7132848" y="2802144"/>
                    <a:pt x="6791943" y="2863953"/>
                    <a:pt x="6552187" y="2922016"/>
                  </a:cubicBezTo>
                  <a:cubicBezTo>
                    <a:pt x="6312431" y="2980079"/>
                    <a:pt x="6156964" y="3006301"/>
                    <a:pt x="5855395" y="3056872"/>
                  </a:cubicBezTo>
                  <a:cubicBezTo>
                    <a:pt x="5553826" y="3107443"/>
                    <a:pt x="5108028" y="3180491"/>
                    <a:pt x="4742774" y="3225443"/>
                  </a:cubicBezTo>
                  <a:cubicBezTo>
                    <a:pt x="4377520" y="3270395"/>
                    <a:pt x="3991661" y="3305982"/>
                    <a:pt x="3663869" y="3326585"/>
                  </a:cubicBezTo>
                  <a:cubicBezTo>
                    <a:pt x="3336077" y="3347188"/>
                    <a:pt x="2776020" y="3349061"/>
                    <a:pt x="2776020" y="334906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正方形/長方形 16"/>
            <p:cNvSpPr/>
            <p:nvPr/>
          </p:nvSpPr>
          <p:spPr>
            <a:xfrm>
              <a:off x="1270043" y="4224321"/>
              <a:ext cx="2747782" cy="600956"/>
            </a:xfrm>
            <a:prstGeom prst="rect">
              <a:avLst/>
            </a:prstGeom>
            <a:ln w="28575" cmpd="sng">
              <a:solidFill>
                <a:srgbClr val="FF66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6" name="正方形/長方形 35"/>
            <p:cNvSpPr/>
            <p:nvPr/>
          </p:nvSpPr>
          <p:spPr>
            <a:xfrm>
              <a:off x="1387285" y="4213547"/>
              <a:ext cx="2467079" cy="369332"/>
            </a:xfrm>
            <a:prstGeom prst="rect">
              <a:avLst/>
            </a:prstGeom>
          </p:spPr>
          <p:txBody>
            <a:bodyPr wrap="none">
              <a:spAutoFit/>
            </a:bodyPr>
            <a:lstStyle/>
            <a:p>
              <a:pPr algn="ctr"/>
              <a:r>
                <a:rPr lang="en-US" altLang="ja-JP" b="1" i="1" dirty="0" smtClean="0">
                  <a:solidFill>
                    <a:srgbClr val="FF0000"/>
                  </a:solidFill>
                </a:rPr>
                <a:t>Professional Autonomy </a:t>
              </a:r>
              <a:endParaRPr lang="en-US" altLang="ja-JP" b="1" i="1" dirty="0">
                <a:solidFill>
                  <a:srgbClr val="FF0000"/>
                </a:solidFill>
              </a:endParaRPr>
            </a:p>
          </p:txBody>
        </p:sp>
        <p:sp>
          <p:nvSpPr>
            <p:cNvPr id="37" name="テキスト ボックス 36"/>
            <p:cNvSpPr txBox="1"/>
            <p:nvPr/>
          </p:nvSpPr>
          <p:spPr>
            <a:xfrm>
              <a:off x="2089752" y="4455945"/>
              <a:ext cx="1223412" cy="369332"/>
            </a:xfrm>
            <a:prstGeom prst="rect">
              <a:avLst/>
            </a:prstGeom>
            <a:noFill/>
          </p:spPr>
          <p:txBody>
            <a:bodyPr wrap="none" rtlCol="0">
              <a:spAutoFit/>
            </a:bodyPr>
            <a:lstStyle/>
            <a:p>
              <a:r>
                <a:rPr kumimoji="1" lang="ja-JP" altLang="en-US" dirty="0" smtClean="0"/>
                <a:t>自主・自律</a:t>
              </a:r>
              <a:endParaRPr kumimoji="1" lang="ja-JP" altLang="en-US" dirty="0"/>
            </a:p>
          </p:txBody>
        </p:sp>
      </p:grpSp>
      <p:sp>
        <p:nvSpPr>
          <p:cNvPr id="15" name="テキスト ボックス 14"/>
          <p:cNvSpPr txBox="1"/>
          <p:nvPr/>
        </p:nvSpPr>
        <p:spPr>
          <a:xfrm>
            <a:off x="5116519" y="3158044"/>
            <a:ext cx="1941557" cy="369332"/>
          </a:xfrm>
          <a:prstGeom prst="rect">
            <a:avLst/>
          </a:prstGeom>
          <a:noFill/>
        </p:spPr>
        <p:txBody>
          <a:bodyPr wrap="none" rtlCol="0">
            <a:spAutoFit/>
          </a:bodyPr>
          <a:lstStyle/>
          <a:p>
            <a:r>
              <a:rPr lang="en-US" altLang="ja-JP" dirty="0" smtClean="0">
                <a:solidFill>
                  <a:srgbClr val="660066"/>
                </a:solidFill>
              </a:rPr>
              <a:t>【</a:t>
            </a:r>
            <a:r>
              <a:rPr lang="ja-JP" altLang="en-US" dirty="0" smtClean="0">
                <a:solidFill>
                  <a:srgbClr val="660066"/>
                </a:solidFill>
              </a:rPr>
              <a:t>委員会；</a:t>
            </a:r>
            <a:r>
              <a:rPr lang="ja-JP" altLang="en-US" sz="1400" dirty="0" smtClean="0">
                <a:solidFill>
                  <a:srgbClr val="660066"/>
                </a:solidFill>
              </a:rPr>
              <a:t>院内主導</a:t>
            </a:r>
            <a:r>
              <a:rPr lang="en-US" altLang="ja-JP" dirty="0" smtClean="0">
                <a:solidFill>
                  <a:srgbClr val="660066"/>
                </a:solidFill>
              </a:rPr>
              <a:t>】</a:t>
            </a:r>
            <a:endParaRPr kumimoji="1" lang="ja-JP" altLang="en-US" dirty="0">
              <a:solidFill>
                <a:srgbClr val="660066"/>
              </a:solidFill>
            </a:endParaRPr>
          </a:p>
        </p:txBody>
      </p:sp>
      <p:sp>
        <p:nvSpPr>
          <p:cNvPr id="19" name="角丸四角形 18"/>
          <p:cNvSpPr/>
          <p:nvPr/>
        </p:nvSpPr>
        <p:spPr>
          <a:xfrm>
            <a:off x="5188104" y="3539974"/>
            <a:ext cx="1895661" cy="313943"/>
          </a:xfrm>
          <a:prstGeom prst="roundRect">
            <a:avLst>
              <a:gd name="adj" fmla="val 3095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外部専門医・弁護士</a:t>
            </a:r>
            <a:endParaRPr kumimoji="1" lang="ja-JP" altLang="en-US" sz="1400" dirty="0"/>
          </a:p>
        </p:txBody>
      </p:sp>
      <p:sp>
        <p:nvSpPr>
          <p:cNvPr id="39" name="フリーフォーム 38"/>
          <p:cNvSpPr/>
          <p:nvPr/>
        </p:nvSpPr>
        <p:spPr>
          <a:xfrm>
            <a:off x="4888788" y="3124169"/>
            <a:ext cx="2472930" cy="887803"/>
          </a:xfrm>
          <a:custGeom>
            <a:avLst/>
            <a:gdLst>
              <a:gd name="connsiteX0" fmla="*/ 0 w 2472930"/>
              <a:gd name="connsiteY0" fmla="*/ 494473 h 887803"/>
              <a:gd name="connsiteX1" fmla="*/ 33716 w 2472930"/>
              <a:gd name="connsiteY1" fmla="*/ 202284 h 887803"/>
              <a:gd name="connsiteX2" fmla="*/ 134863 w 2472930"/>
              <a:gd name="connsiteY2" fmla="*/ 101142 h 887803"/>
              <a:gd name="connsiteX3" fmla="*/ 314680 w 2472930"/>
              <a:gd name="connsiteY3" fmla="*/ 22476 h 887803"/>
              <a:gd name="connsiteX4" fmla="*/ 561929 w 2472930"/>
              <a:gd name="connsiteY4" fmla="*/ 0 h 887803"/>
              <a:gd name="connsiteX5" fmla="*/ 1033950 w 2472930"/>
              <a:gd name="connsiteY5" fmla="*/ 33714 h 887803"/>
              <a:gd name="connsiteX6" fmla="*/ 2090378 w 2472930"/>
              <a:gd name="connsiteY6" fmla="*/ 11238 h 887803"/>
              <a:gd name="connsiteX7" fmla="*/ 2326389 w 2472930"/>
              <a:gd name="connsiteY7" fmla="*/ 33714 h 887803"/>
              <a:gd name="connsiteX8" fmla="*/ 2438774 w 2472930"/>
              <a:gd name="connsiteY8" fmla="*/ 157332 h 887803"/>
              <a:gd name="connsiteX9" fmla="*/ 2472490 w 2472930"/>
              <a:gd name="connsiteY9" fmla="*/ 505711 h 887803"/>
              <a:gd name="connsiteX10" fmla="*/ 2427536 w 2472930"/>
              <a:gd name="connsiteY10" fmla="*/ 730471 h 887803"/>
              <a:gd name="connsiteX11" fmla="*/ 2124094 w 2472930"/>
              <a:gd name="connsiteY11" fmla="*/ 831613 h 887803"/>
              <a:gd name="connsiteX12" fmla="*/ 1505971 w 2472930"/>
              <a:gd name="connsiteY12" fmla="*/ 876565 h 887803"/>
              <a:gd name="connsiteX13" fmla="*/ 842894 w 2472930"/>
              <a:gd name="connsiteY13" fmla="*/ 887803 h 887803"/>
              <a:gd name="connsiteX14" fmla="*/ 359635 w 2472930"/>
              <a:gd name="connsiteY14" fmla="*/ 865327 h 887803"/>
              <a:gd name="connsiteX15" fmla="*/ 101147 w 2472930"/>
              <a:gd name="connsiteY15" fmla="*/ 764185 h 887803"/>
              <a:gd name="connsiteX16" fmla="*/ 33716 w 2472930"/>
              <a:gd name="connsiteY16" fmla="*/ 618091 h 887803"/>
              <a:gd name="connsiteX17" fmla="*/ 22477 w 2472930"/>
              <a:gd name="connsiteY17" fmla="*/ 438282 h 887803"/>
              <a:gd name="connsiteX18" fmla="*/ 22477 w 2472930"/>
              <a:gd name="connsiteY18" fmla="*/ 438282 h 88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2930" h="887803">
                <a:moveTo>
                  <a:pt x="0" y="494473"/>
                </a:moveTo>
                <a:cubicBezTo>
                  <a:pt x="5619" y="381156"/>
                  <a:pt x="11239" y="267839"/>
                  <a:pt x="33716" y="202284"/>
                </a:cubicBezTo>
                <a:cubicBezTo>
                  <a:pt x="56193" y="136729"/>
                  <a:pt x="88036" y="131110"/>
                  <a:pt x="134863" y="101142"/>
                </a:cubicBezTo>
                <a:cubicBezTo>
                  <a:pt x="181690" y="71174"/>
                  <a:pt x="243502" y="39333"/>
                  <a:pt x="314680" y="22476"/>
                </a:cubicBezTo>
                <a:cubicBezTo>
                  <a:pt x="385858" y="5619"/>
                  <a:pt x="442051" y="-1873"/>
                  <a:pt x="561929" y="0"/>
                </a:cubicBezTo>
                <a:cubicBezTo>
                  <a:pt x="681807" y="1873"/>
                  <a:pt x="779209" y="31841"/>
                  <a:pt x="1033950" y="33714"/>
                </a:cubicBezTo>
                <a:cubicBezTo>
                  <a:pt x="1288691" y="35587"/>
                  <a:pt x="1874972" y="11238"/>
                  <a:pt x="2090378" y="11238"/>
                </a:cubicBezTo>
                <a:cubicBezTo>
                  <a:pt x="2305784" y="11238"/>
                  <a:pt x="2268323" y="9365"/>
                  <a:pt x="2326389" y="33714"/>
                </a:cubicBezTo>
                <a:cubicBezTo>
                  <a:pt x="2384455" y="58063"/>
                  <a:pt x="2414424" y="78666"/>
                  <a:pt x="2438774" y="157332"/>
                </a:cubicBezTo>
                <a:cubicBezTo>
                  <a:pt x="2463124" y="235998"/>
                  <a:pt x="2474363" y="410188"/>
                  <a:pt x="2472490" y="505711"/>
                </a:cubicBezTo>
                <a:cubicBezTo>
                  <a:pt x="2470617" y="601234"/>
                  <a:pt x="2485602" y="676154"/>
                  <a:pt x="2427536" y="730471"/>
                </a:cubicBezTo>
                <a:cubicBezTo>
                  <a:pt x="2369470" y="784788"/>
                  <a:pt x="2277688" y="807264"/>
                  <a:pt x="2124094" y="831613"/>
                </a:cubicBezTo>
                <a:cubicBezTo>
                  <a:pt x="1970500" y="855962"/>
                  <a:pt x="1719504" y="867200"/>
                  <a:pt x="1505971" y="876565"/>
                </a:cubicBezTo>
                <a:cubicBezTo>
                  <a:pt x="1292438" y="885930"/>
                  <a:pt x="1033950" y="889676"/>
                  <a:pt x="842894" y="887803"/>
                </a:cubicBezTo>
                <a:cubicBezTo>
                  <a:pt x="651838" y="885930"/>
                  <a:pt x="483260" y="885930"/>
                  <a:pt x="359635" y="865327"/>
                </a:cubicBezTo>
                <a:cubicBezTo>
                  <a:pt x="236011" y="844724"/>
                  <a:pt x="155467" y="805391"/>
                  <a:pt x="101147" y="764185"/>
                </a:cubicBezTo>
                <a:cubicBezTo>
                  <a:pt x="46827" y="722979"/>
                  <a:pt x="46828" y="672408"/>
                  <a:pt x="33716" y="618091"/>
                </a:cubicBezTo>
                <a:cubicBezTo>
                  <a:pt x="20604" y="563774"/>
                  <a:pt x="22477" y="438282"/>
                  <a:pt x="22477" y="438282"/>
                </a:cubicBezTo>
                <a:lnTo>
                  <a:pt x="22477" y="438282"/>
                </a:ln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79548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55378" y="3591185"/>
            <a:ext cx="8420308" cy="15130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7" name="正方形/長方形 16"/>
          <p:cNvSpPr/>
          <p:nvPr/>
        </p:nvSpPr>
        <p:spPr>
          <a:xfrm>
            <a:off x="266095" y="1208425"/>
            <a:ext cx="1108359" cy="4748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rgbClr val="000090"/>
              </a:solidFill>
            </a:endParaRPr>
          </a:p>
        </p:txBody>
      </p:sp>
      <p:sp>
        <p:nvSpPr>
          <p:cNvPr id="3" name="テキスト ボックス 2"/>
          <p:cNvSpPr txBox="1"/>
          <p:nvPr/>
        </p:nvSpPr>
        <p:spPr>
          <a:xfrm>
            <a:off x="3280703" y="833588"/>
            <a:ext cx="55283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ja-JP" sz="1600" dirty="0" smtClean="0"/>
              <a:t>World Medical Association </a:t>
            </a:r>
            <a:r>
              <a:rPr lang="ja-JP" altLang="en-US" sz="1400" dirty="0" smtClean="0"/>
              <a:t>（世界医師会）</a:t>
            </a:r>
            <a:r>
              <a:rPr lang="en-US" altLang="ja-JP" sz="1400" dirty="0" smtClean="0"/>
              <a:t> </a:t>
            </a:r>
            <a:r>
              <a:rPr lang="en-US" altLang="ja-JP" sz="1600" dirty="0" smtClean="0"/>
              <a:t>:  </a:t>
            </a:r>
            <a:r>
              <a:rPr lang="ja-JP" altLang="en-US" sz="1600" dirty="0" smtClean="0"/>
              <a:t>Ｍａｄｒｉｄ宣言</a:t>
            </a:r>
            <a:r>
              <a:rPr lang="en-US" altLang="ja-JP" sz="1600" dirty="0" smtClean="0"/>
              <a:t> </a:t>
            </a:r>
            <a:r>
              <a:rPr lang="ja-JP" altLang="en-US" sz="1600" dirty="0" smtClean="0"/>
              <a:t>／</a:t>
            </a:r>
            <a:r>
              <a:rPr lang="en-US" altLang="ja-JP" sz="1600" dirty="0" smtClean="0"/>
              <a:t>1987</a:t>
            </a:r>
            <a:endParaRPr kumimoji="1" lang="ja-JP" altLang="en-US" sz="1600" dirty="0"/>
          </a:p>
        </p:txBody>
      </p:sp>
      <p:sp>
        <p:nvSpPr>
          <p:cNvPr id="12" name="正方形/長方形 11"/>
          <p:cNvSpPr/>
          <p:nvPr/>
        </p:nvSpPr>
        <p:spPr>
          <a:xfrm>
            <a:off x="1629991" y="402115"/>
            <a:ext cx="5740574"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ja-JP" sz="2400" dirty="0" smtClean="0"/>
              <a:t> Professional  Autonomy and Self-Regulation</a:t>
            </a:r>
            <a:endParaRPr lang="ja-JP" altLang="en-US" sz="2400" dirty="0"/>
          </a:p>
        </p:txBody>
      </p:sp>
      <p:sp>
        <p:nvSpPr>
          <p:cNvPr id="6" name="テキスト ボックス 5"/>
          <p:cNvSpPr txBox="1"/>
          <p:nvPr/>
        </p:nvSpPr>
        <p:spPr>
          <a:xfrm>
            <a:off x="379567" y="1737065"/>
            <a:ext cx="8420308" cy="3349635"/>
          </a:xfrm>
          <a:prstGeom prst="rect">
            <a:avLst/>
          </a:prstGeom>
          <a:noFill/>
        </p:spPr>
        <p:txBody>
          <a:bodyPr wrap="square" rtlCol="0">
            <a:spAutoFit/>
          </a:bodyPr>
          <a:lstStyle/>
          <a:p>
            <a:r>
              <a:rPr lang="en-US" altLang="ja-JP" sz="2000" dirty="0"/>
              <a:t> </a:t>
            </a:r>
            <a:r>
              <a:rPr lang="en-US" altLang="ja-JP" sz="2000" dirty="0" smtClean="0"/>
              <a:t>  The </a:t>
            </a:r>
            <a:r>
              <a:rPr lang="en-US" altLang="ja-JP" sz="2000" dirty="0"/>
              <a:t>World Medical Association, having explored the importance of </a:t>
            </a:r>
            <a:endParaRPr lang="en-US" altLang="ja-JP" sz="2000" dirty="0" smtClean="0"/>
          </a:p>
          <a:p>
            <a:r>
              <a:rPr lang="en-US" altLang="ja-JP" sz="2000" dirty="0" smtClean="0"/>
              <a:t>Professional autonomy </a:t>
            </a:r>
            <a:r>
              <a:rPr lang="en-US" altLang="ja-JP" sz="2000" dirty="0"/>
              <a:t>and self-regulation of the medical profession around the world, </a:t>
            </a:r>
            <a:r>
              <a:rPr lang="en-US" altLang="ja-JP" sz="2000" dirty="0" smtClean="0"/>
              <a:t>and </a:t>
            </a:r>
            <a:r>
              <a:rPr lang="en-US" altLang="ja-JP" sz="2000" dirty="0"/>
              <a:t>recognizing the problems and the current challenges to professional </a:t>
            </a:r>
            <a:r>
              <a:rPr lang="en-US" altLang="ja-JP" sz="2000" dirty="0" smtClean="0"/>
              <a:t>autonomy and </a:t>
            </a:r>
            <a:r>
              <a:rPr lang="en-US" altLang="ja-JP" sz="2000" dirty="0"/>
              <a:t>self-regulation, hereby adopts the following principles</a:t>
            </a:r>
            <a:r>
              <a:rPr lang="en-US" altLang="ja-JP" sz="2000" dirty="0" smtClean="0"/>
              <a:t>:</a:t>
            </a:r>
          </a:p>
          <a:p>
            <a:pPr>
              <a:lnSpc>
                <a:spcPct val="120000"/>
              </a:lnSpc>
            </a:pPr>
            <a:endParaRPr lang="ja-JP" altLang="ja-JP" sz="2000" dirty="0"/>
          </a:p>
          <a:p>
            <a:pPr>
              <a:lnSpc>
                <a:spcPct val="110000"/>
              </a:lnSpc>
            </a:pPr>
            <a:r>
              <a:rPr lang="en-US" altLang="ja-JP" sz="2000" dirty="0" smtClean="0"/>
              <a:t>   WMA</a:t>
            </a:r>
            <a:r>
              <a:rPr lang="ja-JP" altLang="ja-JP" sz="2000" dirty="0"/>
              <a:t>は、医療という職業に</a:t>
            </a:r>
            <a:r>
              <a:rPr lang="ja-JP" altLang="ja-JP" sz="2000" dirty="0" smtClean="0"/>
              <a:t>おける</a:t>
            </a:r>
            <a:r>
              <a:rPr lang="en-US" altLang="ja-JP" sz="2000" dirty="0" smtClean="0"/>
              <a:t> Professional Autonomy  【</a:t>
            </a:r>
            <a:r>
              <a:rPr lang="ja-JP" altLang="ja-JP" sz="2000" dirty="0" smtClean="0"/>
              <a:t>職業的自主性</a:t>
            </a:r>
            <a:r>
              <a:rPr lang="en-US" altLang="ja-JP" sz="2000" dirty="0" smtClean="0"/>
              <a:t>】 </a:t>
            </a:r>
            <a:r>
              <a:rPr lang="ja-JP" altLang="ja-JP" sz="2000" dirty="0" smtClean="0"/>
              <a:t>と</a:t>
            </a:r>
            <a:r>
              <a:rPr lang="en-US" altLang="ja-JP" sz="2000" dirty="0"/>
              <a:t> </a:t>
            </a:r>
            <a:r>
              <a:rPr lang="en-US" altLang="ja-JP" sz="2000" dirty="0" smtClean="0"/>
              <a:t>Self-Regulation  【</a:t>
            </a:r>
            <a:r>
              <a:rPr lang="ja-JP" altLang="ja-JP" sz="2000" dirty="0" smtClean="0"/>
              <a:t>自己規律</a:t>
            </a:r>
            <a:r>
              <a:rPr lang="en-US" altLang="ja-JP" sz="2000" dirty="0" smtClean="0"/>
              <a:t>】 </a:t>
            </a:r>
            <a:r>
              <a:rPr lang="ja-JP" altLang="ja-JP" sz="2000" dirty="0" smtClean="0"/>
              <a:t>の</a:t>
            </a:r>
            <a:r>
              <a:rPr lang="ja-JP" altLang="ja-JP" sz="2000" dirty="0"/>
              <a:t>重要性を広く世界に探究し、</a:t>
            </a:r>
            <a:r>
              <a:rPr lang="en-US" altLang="ja-JP" sz="2000" dirty="0"/>
              <a:t>Professional </a:t>
            </a:r>
            <a:r>
              <a:rPr lang="en-US" altLang="ja-JP" sz="2000" dirty="0" smtClean="0"/>
              <a:t>Autonomy </a:t>
            </a:r>
            <a:r>
              <a:rPr lang="ja-JP" altLang="ja-JP" sz="2000" dirty="0" smtClean="0"/>
              <a:t>と</a:t>
            </a:r>
            <a:r>
              <a:rPr lang="en-US" altLang="ja-JP" sz="2000" dirty="0" smtClean="0"/>
              <a:t> Self</a:t>
            </a:r>
            <a:r>
              <a:rPr lang="en-US" altLang="ja-JP" sz="2000" dirty="0"/>
              <a:t>-Regulation</a:t>
            </a:r>
            <a:r>
              <a:rPr lang="ja-JP" altLang="ja-JP" sz="2000" dirty="0"/>
              <a:t>に係わる問題点及び現在指摘されている点</a:t>
            </a:r>
            <a:r>
              <a:rPr lang="ja-JP" altLang="ja-JP" sz="2000" dirty="0" smtClean="0"/>
              <a:t>を</a:t>
            </a:r>
            <a:endParaRPr lang="en-US" altLang="ja-JP" sz="2000" dirty="0" smtClean="0"/>
          </a:p>
          <a:p>
            <a:pPr>
              <a:lnSpc>
                <a:spcPct val="110000"/>
              </a:lnSpc>
            </a:pPr>
            <a:r>
              <a:rPr lang="ja-JP" altLang="ja-JP" sz="2000" dirty="0" smtClean="0"/>
              <a:t>認識</a:t>
            </a:r>
            <a:r>
              <a:rPr lang="ja-JP" altLang="ja-JP" sz="2000" dirty="0"/>
              <a:t>した上で</a:t>
            </a:r>
            <a:r>
              <a:rPr lang="ja-JP" altLang="ja-JP" sz="2000" dirty="0" smtClean="0"/>
              <a:t>、以下</a:t>
            </a:r>
            <a:r>
              <a:rPr lang="ja-JP" altLang="ja-JP" sz="2000" dirty="0"/>
              <a:t>の基本原則を採択しここに示す</a:t>
            </a:r>
            <a:r>
              <a:rPr lang="ja-JP" altLang="ja-JP" sz="2000" dirty="0" smtClean="0"/>
              <a:t>。</a:t>
            </a:r>
            <a:endParaRPr lang="ja-JP" altLang="ja-JP" sz="2000" dirty="0"/>
          </a:p>
        </p:txBody>
      </p:sp>
      <p:sp>
        <p:nvSpPr>
          <p:cNvPr id="9" name="テキスト ボックス 8"/>
          <p:cNvSpPr txBox="1"/>
          <p:nvPr/>
        </p:nvSpPr>
        <p:spPr>
          <a:xfrm>
            <a:off x="326572" y="1221617"/>
            <a:ext cx="1047883" cy="461665"/>
          </a:xfrm>
          <a:prstGeom prst="rect">
            <a:avLst/>
          </a:prstGeom>
          <a:noFill/>
        </p:spPr>
        <p:txBody>
          <a:bodyPr wrap="none" rtlCol="0">
            <a:spAutoFit/>
          </a:bodyPr>
          <a:lstStyle/>
          <a:p>
            <a:r>
              <a:rPr lang="ja-JP" altLang="en-US" sz="2400" dirty="0" smtClean="0">
                <a:solidFill>
                  <a:srgbClr val="0000FF"/>
                </a:solidFill>
              </a:rPr>
              <a:t>前文</a:t>
            </a:r>
            <a:r>
              <a:rPr lang="en-US" altLang="ja-JP" sz="2400" dirty="0" smtClean="0">
                <a:solidFill>
                  <a:srgbClr val="0000FF"/>
                </a:solidFill>
              </a:rPr>
              <a:t> </a:t>
            </a:r>
            <a:r>
              <a:rPr lang="ja-JP" altLang="en-US" sz="2400" dirty="0" smtClean="0">
                <a:solidFill>
                  <a:srgbClr val="0000FF"/>
                </a:solidFill>
              </a:rPr>
              <a:t>：</a:t>
            </a:r>
            <a:r>
              <a:rPr lang="en-US" altLang="ja-JP" sz="2400" dirty="0" smtClean="0">
                <a:solidFill>
                  <a:srgbClr val="0000FF"/>
                </a:solidFill>
              </a:rPr>
              <a:t> </a:t>
            </a:r>
            <a:endParaRPr kumimoji="1" lang="ja-JP" altLang="en-US" sz="2400" dirty="0"/>
          </a:p>
        </p:txBody>
      </p:sp>
    </p:spTree>
    <p:extLst>
      <p:ext uri="{BB962C8B-B14F-4D97-AF65-F5344CB8AC3E}">
        <p14:creationId xmlns:p14="http://schemas.microsoft.com/office/powerpoint/2010/main" val="12465941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71714" y="2606634"/>
            <a:ext cx="8406191" cy="6711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正方形/長方形 9"/>
          <p:cNvSpPr/>
          <p:nvPr/>
        </p:nvSpPr>
        <p:spPr>
          <a:xfrm>
            <a:off x="471714" y="5103090"/>
            <a:ext cx="8394095" cy="127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正方形/長方形 8"/>
          <p:cNvSpPr/>
          <p:nvPr/>
        </p:nvSpPr>
        <p:spPr>
          <a:xfrm>
            <a:off x="193524" y="1135856"/>
            <a:ext cx="3205237" cy="4059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rgbClr val="000090"/>
              </a:solidFill>
            </a:endParaRPr>
          </a:p>
        </p:txBody>
      </p:sp>
      <p:sp>
        <p:nvSpPr>
          <p:cNvPr id="6" name="テキスト ボックス 5"/>
          <p:cNvSpPr txBox="1"/>
          <p:nvPr/>
        </p:nvSpPr>
        <p:spPr>
          <a:xfrm>
            <a:off x="167041" y="1089240"/>
            <a:ext cx="8868103" cy="5332230"/>
          </a:xfrm>
          <a:prstGeom prst="rect">
            <a:avLst/>
          </a:prstGeom>
          <a:noFill/>
        </p:spPr>
        <p:txBody>
          <a:bodyPr wrap="square" rtlCol="0">
            <a:spAutoFit/>
          </a:bodyPr>
          <a:lstStyle/>
          <a:p>
            <a:r>
              <a:rPr kumimoji="1" lang="en-US" altLang="ja-JP" sz="2400" dirty="0" smtClean="0">
                <a:solidFill>
                  <a:srgbClr val="0000FF"/>
                </a:solidFill>
              </a:rPr>
              <a:t>Professional  Autonomy :</a:t>
            </a:r>
          </a:p>
          <a:p>
            <a:pPr lvl="0">
              <a:lnSpc>
                <a:spcPct val="150000"/>
              </a:lnSpc>
            </a:pPr>
            <a:r>
              <a:rPr lang="ja-JP" altLang="en-US" dirty="0" smtClean="0"/>
              <a:t>１．</a:t>
            </a:r>
            <a:r>
              <a:rPr lang="en-US" altLang="ja-JP" dirty="0" smtClean="0"/>
              <a:t>The </a:t>
            </a:r>
            <a:r>
              <a:rPr lang="en-US" altLang="ja-JP" dirty="0"/>
              <a:t>central element of professional autonomy is the assurance that </a:t>
            </a:r>
            <a:r>
              <a:rPr lang="en-US" altLang="ja-JP" dirty="0" smtClean="0"/>
              <a:t>individual </a:t>
            </a:r>
            <a:r>
              <a:rPr lang="en-US" altLang="ja-JP" dirty="0"/>
              <a:t>physicians </a:t>
            </a:r>
            <a:endParaRPr lang="en-US" altLang="ja-JP" dirty="0" smtClean="0"/>
          </a:p>
          <a:p>
            <a:pPr lvl="0">
              <a:lnSpc>
                <a:spcPct val="90000"/>
              </a:lnSpc>
            </a:pPr>
            <a:r>
              <a:rPr lang="ja-JP" altLang="en-US" dirty="0" smtClean="0"/>
              <a:t>　　</a:t>
            </a:r>
            <a:r>
              <a:rPr lang="en-US" altLang="ja-JP" dirty="0" smtClean="0"/>
              <a:t>have </a:t>
            </a:r>
            <a:r>
              <a:rPr lang="en-US" altLang="ja-JP" dirty="0"/>
              <a:t>the freedom to exercise their professional </a:t>
            </a:r>
            <a:r>
              <a:rPr lang="en-US" altLang="ja-JP" dirty="0" err="1" smtClean="0"/>
              <a:t>judgement</a:t>
            </a:r>
            <a:r>
              <a:rPr lang="en-US" altLang="ja-JP" dirty="0" smtClean="0"/>
              <a:t> </a:t>
            </a:r>
            <a:r>
              <a:rPr lang="en-US" altLang="ja-JP" dirty="0"/>
              <a:t>in the care and treatment </a:t>
            </a:r>
            <a:endParaRPr lang="en-US" altLang="ja-JP" dirty="0" smtClean="0"/>
          </a:p>
          <a:p>
            <a:pPr lvl="0"/>
            <a:r>
              <a:rPr lang="ja-JP" altLang="en-US" dirty="0" smtClean="0"/>
              <a:t>　　</a:t>
            </a:r>
            <a:r>
              <a:rPr lang="en-US" altLang="ja-JP" dirty="0" smtClean="0"/>
              <a:t>of </a:t>
            </a:r>
            <a:r>
              <a:rPr lang="en-US" altLang="ja-JP" dirty="0"/>
              <a:t>their patients.</a:t>
            </a:r>
            <a:endParaRPr lang="ja-JP" altLang="ja-JP" dirty="0"/>
          </a:p>
          <a:p>
            <a:pPr>
              <a:lnSpc>
                <a:spcPct val="80000"/>
              </a:lnSpc>
            </a:pPr>
            <a:r>
              <a:rPr lang="en-US" altLang="ja-JP" dirty="0"/>
              <a:t> </a:t>
            </a:r>
            <a:endParaRPr lang="ja-JP" altLang="ja-JP" dirty="0"/>
          </a:p>
          <a:p>
            <a:r>
              <a:rPr lang="ja-JP" altLang="ja-JP" dirty="0"/>
              <a:t>　</a:t>
            </a:r>
            <a:r>
              <a:rPr lang="ja-JP" altLang="en-US" dirty="0" smtClean="0"/>
              <a:t>　</a:t>
            </a:r>
            <a:r>
              <a:rPr lang="en-US" altLang="ja-JP" dirty="0" smtClean="0"/>
              <a:t>Professional </a:t>
            </a:r>
            <a:r>
              <a:rPr lang="en-US" altLang="ja-JP" dirty="0"/>
              <a:t>Autonomy</a:t>
            </a:r>
            <a:r>
              <a:rPr lang="ja-JP" altLang="ja-JP" dirty="0"/>
              <a:t>の根幹にあるものは、個々の医師が、診療の場における医療者　</a:t>
            </a:r>
          </a:p>
          <a:p>
            <a:pPr>
              <a:lnSpc>
                <a:spcPct val="110000"/>
              </a:lnSpc>
            </a:pPr>
            <a:r>
              <a:rPr lang="ja-JP" altLang="ja-JP" dirty="0"/>
              <a:t>　　としての判断を下す際、なにものからも｢自由｣が保証されていることである。 </a:t>
            </a:r>
            <a:r>
              <a:rPr lang="en-US" altLang="ja-JP" dirty="0" smtClean="0"/>
              <a:t>  </a:t>
            </a:r>
          </a:p>
          <a:p>
            <a:endParaRPr lang="en-US" altLang="ja-JP" dirty="0"/>
          </a:p>
          <a:p>
            <a:pPr lvl="0"/>
            <a:r>
              <a:rPr lang="ja-JP" altLang="en-US" dirty="0" smtClean="0"/>
              <a:t>２．</a:t>
            </a:r>
            <a:r>
              <a:rPr lang="en-US" altLang="ja-JP" dirty="0" smtClean="0"/>
              <a:t>The </a:t>
            </a:r>
            <a:r>
              <a:rPr lang="en-US" altLang="ja-JP" dirty="0"/>
              <a:t>World Medical Association reaffirms the importance of professional autonomy as </a:t>
            </a:r>
            <a:endParaRPr lang="en-US" altLang="ja-JP" dirty="0" smtClean="0"/>
          </a:p>
          <a:p>
            <a:pPr lvl="0"/>
            <a:r>
              <a:rPr lang="ja-JP" altLang="ja-JP" dirty="0"/>
              <a:t>　</a:t>
            </a:r>
            <a:r>
              <a:rPr lang="ja-JP" altLang="en-US" dirty="0" smtClean="0"/>
              <a:t>　</a:t>
            </a:r>
            <a:r>
              <a:rPr lang="en-US" altLang="ja-JP" dirty="0" smtClean="0"/>
              <a:t>an </a:t>
            </a:r>
            <a:r>
              <a:rPr lang="en-US" altLang="ja-JP" dirty="0"/>
              <a:t>essential component of high quality medical care and therefore a benefit to the patient </a:t>
            </a:r>
            <a:r>
              <a:rPr lang="ja-JP" altLang="en-US" dirty="0" smtClean="0"/>
              <a:t>　</a:t>
            </a:r>
            <a:endParaRPr lang="en-US" altLang="ja-JP" dirty="0" smtClean="0"/>
          </a:p>
          <a:p>
            <a:pPr lvl="0"/>
            <a:r>
              <a:rPr lang="ja-JP" altLang="ja-JP" dirty="0"/>
              <a:t>　</a:t>
            </a:r>
            <a:r>
              <a:rPr lang="ja-JP" altLang="en-US" dirty="0" smtClean="0"/>
              <a:t>　</a:t>
            </a:r>
            <a:r>
              <a:rPr lang="en-US" altLang="ja-JP" dirty="0" smtClean="0"/>
              <a:t>that </a:t>
            </a:r>
            <a:r>
              <a:rPr lang="en-US" altLang="ja-JP" dirty="0"/>
              <a:t>must be preserved.  The World Medical Association therefore rededicates itself to </a:t>
            </a:r>
            <a:r>
              <a:rPr lang="ja-JP" altLang="en-US" dirty="0" smtClean="0"/>
              <a:t>　</a:t>
            </a:r>
            <a:endParaRPr lang="en-US" altLang="ja-JP" dirty="0" smtClean="0"/>
          </a:p>
          <a:p>
            <a:pPr lvl="0"/>
            <a:r>
              <a:rPr lang="ja-JP" altLang="ja-JP" dirty="0"/>
              <a:t>　</a:t>
            </a:r>
            <a:r>
              <a:rPr lang="ja-JP" altLang="en-US" dirty="0" smtClean="0"/>
              <a:t>　</a:t>
            </a:r>
            <a:r>
              <a:rPr lang="en-US" altLang="ja-JP" dirty="0" smtClean="0"/>
              <a:t>maintaining </a:t>
            </a:r>
            <a:r>
              <a:rPr lang="en-US" altLang="ja-JP" dirty="0"/>
              <a:t>and assuring the continuation of professional autonomy in the care of </a:t>
            </a:r>
            <a:endParaRPr lang="en-US" altLang="ja-JP" dirty="0" smtClean="0"/>
          </a:p>
          <a:p>
            <a:pPr lvl="0"/>
            <a:r>
              <a:rPr lang="ja-JP" altLang="ja-JP" dirty="0"/>
              <a:t>　</a:t>
            </a:r>
            <a:r>
              <a:rPr lang="ja-JP" altLang="en-US" dirty="0" smtClean="0"/>
              <a:t>　</a:t>
            </a:r>
            <a:r>
              <a:rPr lang="en-US" altLang="ja-JP" dirty="0" smtClean="0"/>
              <a:t>patients</a:t>
            </a:r>
            <a:r>
              <a:rPr lang="en-US" altLang="ja-JP" dirty="0"/>
              <a:t>, which is an essential principle of medical ethics.</a:t>
            </a:r>
            <a:endParaRPr lang="ja-JP" altLang="ja-JP" dirty="0"/>
          </a:p>
          <a:p>
            <a:r>
              <a:rPr lang="en-US" altLang="ja-JP" dirty="0"/>
              <a:t> </a:t>
            </a:r>
            <a:endParaRPr lang="ja-JP" altLang="ja-JP" dirty="0"/>
          </a:p>
          <a:p>
            <a:r>
              <a:rPr lang="ja-JP" altLang="ja-JP" dirty="0"/>
              <a:t>　</a:t>
            </a:r>
            <a:r>
              <a:rPr lang="ja-JP" altLang="en-US" dirty="0" smtClean="0"/>
              <a:t>　</a:t>
            </a:r>
            <a:r>
              <a:rPr lang="ja-JP" altLang="ja-JP" dirty="0" smtClean="0"/>
              <a:t>質</a:t>
            </a:r>
            <a:r>
              <a:rPr lang="ja-JP" altLang="ja-JP" dirty="0"/>
              <a:t>の高い医療、これは患者のためにも確保されるべきであるが、このための基盤とし　</a:t>
            </a:r>
          </a:p>
          <a:p>
            <a:pPr>
              <a:lnSpc>
                <a:spcPct val="110000"/>
              </a:lnSpc>
            </a:pPr>
            <a:r>
              <a:rPr lang="ja-JP" altLang="ja-JP" dirty="0"/>
              <a:t>　　ての</a:t>
            </a:r>
            <a:r>
              <a:rPr lang="en-US" altLang="ja-JP" dirty="0"/>
              <a:t>Professional Autonomy</a:t>
            </a:r>
            <a:r>
              <a:rPr lang="ja-JP" altLang="ja-JP" dirty="0"/>
              <a:t>の重要性を</a:t>
            </a:r>
            <a:r>
              <a:rPr lang="en-US" altLang="ja-JP" dirty="0"/>
              <a:t>WMA</a:t>
            </a:r>
            <a:r>
              <a:rPr lang="ja-JP" altLang="ja-JP" dirty="0"/>
              <a:t>は再度確認する。その上で、</a:t>
            </a:r>
            <a:r>
              <a:rPr lang="en-US" altLang="ja-JP" dirty="0"/>
              <a:t>WMA</a:t>
            </a:r>
            <a:r>
              <a:rPr lang="ja-JP" altLang="ja-JP" dirty="0"/>
              <a:t>は</a:t>
            </a:r>
          </a:p>
          <a:p>
            <a:pPr>
              <a:lnSpc>
                <a:spcPct val="110000"/>
              </a:lnSpc>
            </a:pPr>
            <a:r>
              <a:rPr lang="ja-JP" altLang="ja-JP" dirty="0"/>
              <a:t>　　医療倫理の基本原則である患者の診療における</a:t>
            </a:r>
            <a:r>
              <a:rPr lang="en-US" altLang="ja-JP" dirty="0"/>
              <a:t>Professional Autonomy</a:t>
            </a:r>
            <a:r>
              <a:rPr lang="ja-JP" altLang="ja-JP" dirty="0"/>
              <a:t>の維持</a:t>
            </a:r>
            <a:r>
              <a:rPr lang="ja-JP" altLang="ja-JP" dirty="0" smtClean="0"/>
              <a:t>の</a:t>
            </a:r>
            <a:endParaRPr lang="en-US" altLang="ja-JP" dirty="0" smtClean="0"/>
          </a:p>
          <a:p>
            <a:pPr>
              <a:lnSpc>
                <a:spcPct val="110000"/>
              </a:lnSpc>
            </a:pPr>
            <a:r>
              <a:rPr lang="ja-JP" altLang="en-US" dirty="0" smtClean="0"/>
              <a:t>　　</a:t>
            </a:r>
            <a:r>
              <a:rPr lang="ja-JP" altLang="ja-JP" dirty="0" smtClean="0"/>
              <a:t>ために</a:t>
            </a:r>
            <a:r>
              <a:rPr lang="ja-JP" altLang="ja-JP" dirty="0"/>
              <a:t>、これを支え、検証し続けることに自らを捧げるものである</a:t>
            </a:r>
            <a:r>
              <a:rPr lang="ja-JP" altLang="ja-JP" dirty="0" smtClean="0"/>
              <a:t>。</a:t>
            </a:r>
            <a:endParaRPr lang="ja-JP" altLang="ja-JP" dirty="0"/>
          </a:p>
        </p:txBody>
      </p:sp>
      <p:sp>
        <p:nvSpPr>
          <p:cNvPr id="7" name="テキスト ボックス 6"/>
          <p:cNvSpPr txBox="1"/>
          <p:nvPr/>
        </p:nvSpPr>
        <p:spPr>
          <a:xfrm>
            <a:off x="3280703" y="700542"/>
            <a:ext cx="55283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ja-JP" sz="1600" dirty="0" smtClean="0"/>
              <a:t>World Medical Association </a:t>
            </a:r>
            <a:r>
              <a:rPr lang="ja-JP" altLang="en-US" sz="1400" dirty="0" smtClean="0"/>
              <a:t>（世界医師会）</a:t>
            </a:r>
            <a:r>
              <a:rPr lang="en-US" altLang="ja-JP" sz="1400" dirty="0" smtClean="0"/>
              <a:t> </a:t>
            </a:r>
            <a:r>
              <a:rPr lang="en-US" altLang="ja-JP" sz="1600" dirty="0" smtClean="0"/>
              <a:t>:  </a:t>
            </a:r>
            <a:r>
              <a:rPr lang="ja-JP" altLang="en-US" sz="1600" dirty="0" smtClean="0"/>
              <a:t>Ｍａｄｒｉｄ宣言</a:t>
            </a:r>
            <a:r>
              <a:rPr lang="en-US" altLang="ja-JP" sz="1600" dirty="0" smtClean="0"/>
              <a:t> </a:t>
            </a:r>
            <a:r>
              <a:rPr lang="ja-JP" altLang="en-US" sz="1600" dirty="0" smtClean="0"/>
              <a:t>／</a:t>
            </a:r>
            <a:r>
              <a:rPr lang="en-US" altLang="ja-JP" sz="1600" dirty="0" smtClean="0"/>
              <a:t>1987</a:t>
            </a:r>
            <a:endParaRPr kumimoji="1" lang="ja-JP" altLang="en-US" sz="1600" dirty="0"/>
          </a:p>
        </p:txBody>
      </p:sp>
      <p:sp>
        <p:nvSpPr>
          <p:cNvPr id="8" name="正方形/長方形 7"/>
          <p:cNvSpPr/>
          <p:nvPr/>
        </p:nvSpPr>
        <p:spPr>
          <a:xfrm>
            <a:off x="1980747" y="341639"/>
            <a:ext cx="5188289"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ja-JP" sz="2000" dirty="0" smtClean="0"/>
              <a:t> Professional  Autonomy and Self-Regulation – 1</a:t>
            </a:r>
          </a:p>
        </p:txBody>
      </p:sp>
    </p:spTree>
    <p:extLst>
      <p:ext uri="{BB962C8B-B14F-4D97-AF65-F5344CB8AC3E}">
        <p14:creationId xmlns:p14="http://schemas.microsoft.com/office/powerpoint/2010/main" val="10115259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7257" y="2283676"/>
            <a:ext cx="7876708" cy="1481609"/>
          </a:xfrm>
          <a:prstGeom prst="rect">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2595765" y="473054"/>
            <a:ext cx="3863057" cy="615553"/>
          </a:xfrm>
          <a:prstGeom prst="rect">
            <a:avLst/>
          </a:prstGeom>
          <a:ln/>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kumimoji="1" lang="ja-JP" altLang="en-US" sz="2000" dirty="0" smtClean="0">
                <a:solidFill>
                  <a:schemeClr val="tx1"/>
                </a:solidFill>
              </a:rPr>
              <a:t>日本医療安全調査機構</a:t>
            </a:r>
            <a:endParaRPr kumimoji="1" lang="en-US" altLang="ja-JP" sz="2000" dirty="0" smtClean="0">
              <a:solidFill>
                <a:schemeClr val="tx1"/>
              </a:solidFill>
            </a:endParaRPr>
          </a:p>
          <a:p>
            <a:pPr algn="ctr"/>
            <a:r>
              <a:rPr lang="ja-JP" altLang="en-US" sz="1400" dirty="0" smtClean="0">
                <a:solidFill>
                  <a:schemeClr val="tx1"/>
                </a:solidFill>
              </a:rPr>
              <a:t>診療行為に関連した死亡の調査分析モデル事業</a:t>
            </a:r>
            <a:endParaRPr kumimoji="1" lang="ja-JP" altLang="en-US" sz="1400" dirty="0">
              <a:solidFill>
                <a:schemeClr val="tx1"/>
              </a:solidFill>
            </a:endParaRPr>
          </a:p>
        </p:txBody>
      </p:sp>
      <p:sp>
        <p:nvSpPr>
          <p:cNvPr id="5" name="テキスト ボックス 4"/>
          <p:cNvSpPr txBox="1"/>
          <p:nvPr/>
        </p:nvSpPr>
        <p:spPr>
          <a:xfrm>
            <a:off x="6985200" y="728742"/>
            <a:ext cx="1575547" cy="523220"/>
          </a:xfrm>
          <a:prstGeom prst="rect">
            <a:avLst/>
          </a:prstGeom>
          <a:noFill/>
        </p:spPr>
        <p:txBody>
          <a:bodyPr wrap="none" rtlCol="0">
            <a:spAutoFit/>
          </a:bodyPr>
          <a:lstStyle/>
          <a:p>
            <a:r>
              <a:rPr kumimoji="1" lang="en-US" altLang="ja-JP" sz="1400" dirty="0" smtClean="0"/>
              <a:t>2005.</a:t>
            </a:r>
            <a:r>
              <a:rPr kumimoji="1" lang="ja-JP" altLang="en-US" sz="1400" dirty="0" smtClean="0"/>
              <a:t>　ﾓﾃﾞﾙ事業</a:t>
            </a:r>
            <a:endParaRPr kumimoji="1" lang="en-US" altLang="ja-JP" sz="1400" dirty="0" smtClean="0"/>
          </a:p>
          <a:p>
            <a:r>
              <a:rPr lang="en-US" altLang="ja-JP" sz="1400" dirty="0" smtClean="0"/>
              <a:t>2010.</a:t>
            </a:r>
            <a:r>
              <a:rPr lang="ja-JP" altLang="en-US" sz="1400" dirty="0" smtClean="0"/>
              <a:t>　機構</a:t>
            </a:r>
            <a:r>
              <a:rPr lang="en-US" altLang="ja-JP" sz="1400" dirty="0" smtClean="0"/>
              <a:t>(</a:t>
            </a:r>
            <a:r>
              <a:rPr lang="ja-JP" altLang="en-US" sz="1400" dirty="0" smtClean="0"/>
              <a:t>法人</a:t>
            </a:r>
            <a:r>
              <a:rPr lang="en-US" altLang="ja-JP" sz="1400" dirty="0" smtClean="0"/>
              <a:t>)</a:t>
            </a:r>
            <a:endParaRPr kumimoji="1" lang="ja-JP" altLang="en-US" sz="1400" dirty="0"/>
          </a:p>
        </p:txBody>
      </p:sp>
      <p:cxnSp>
        <p:nvCxnSpPr>
          <p:cNvPr id="6" name="直線コネクタ 5"/>
          <p:cNvCxnSpPr/>
          <p:nvPr/>
        </p:nvCxnSpPr>
        <p:spPr>
          <a:xfrm>
            <a:off x="5396437" y="6005954"/>
            <a:ext cx="278103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995287" y="6314116"/>
            <a:ext cx="233593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左大かっこ 7"/>
          <p:cNvSpPr/>
          <p:nvPr/>
        </p:nvSpPr>
        <p:spPr>
          <a:xfrm>
            <a:off x="2384316" y="4647968"/>
            <a:ext cx="144698" cy="520946"/>
          </a:xfrm>
          <a:prstGeom prst="leftBracket">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9" name="直線コネクタ 8"/>
          <p:cNvCxnSpPr/>
          <p:nvPr/>
        </p:nvCxnSpPr>
        <p:spPr>
          <a:xfrm>
            <a:off x="2781905" y="4879276"/>
            <a:ext cx="517279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2759400" y="5165355"/>
            <a:ext cx="548496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576990" y="1115819"/>
            <a:ext cx="8457964" cy="5289140"/>
          </a:xfrm>
          <a:prstGeom prst="rect">
            <a:avLst/>
          </a:prstGeom>
          <a:noFill/>
        </p:spPr>
        <p:txBody>
          <a:bodyPr wrap="none" rtlCol="0">
            <a:spAutoFit/>
          </a:bodyPr>
          <a:lstStyle/>
          <a:p>
            <a:pPr>
              <a:lnSpc>
                <a:spcPct val="120000"/>
              </a:lnSpc>
            </a:pPr>
            <a:r>
              <a:rPr kumimoji="1" lang="ja-JP" altLang="en-US" dirty="0" smtClean="0"/>
              <a:t>１．成立の経緯・事業規模</a:t>
            </a:r>
            <a:endParaRPr kumimoji="1" lang="en-US" altLang="ja-JP" dirty="0" smtClean="0"/>
          </a:p>
          <a:p>
            <a:pPr>
              <a:spcBef>
                <a:spcPts val="600"/>
              </a:spcBef>
            </a:pPr>
            <a:r>
              <a:rPr lang="en-US" altLang="ja-JP" sz="1400" dirty="0" smtClean="0"/>
              <a:t>	</a:t>
            </a:r>
            <a:r>
              <a:rPr lang="ja-JP" altLang="en-US" sz="1400" dirty="0" smtClean="0"/>
              <a:t>・経緯：</a:t>
            </a:r>
            <a:r>
              <a:rPr lang="en-US" altLang="ja-JP" sz="1400" dirty="0" smtClean="0"/>
              <a:t>	2004</a:t>
            </a:r>
            <a:r>
              <a:rPr lang="ja-JP" altLang="en-US" sz="1400" dirty="0" smtClean="0"/>
              <a:t>年</a:t>
            </a:r>
            <a:r>
              <a:rPr lang="en-US" altLang="ja-JP" sz="1400" dirty="0"/>
              <a:t> </a:t>
            </a:r>
            <a:r>
              <a:rPr lang="ja-JP" altLang="en-US" sz="1400" dirty="0" smtClean="0"/>
              <a:t>日本</a:t>
            </a:r>
            <a:r>
              <a:rPr lang="ja-JP" altLang="en-US" sz="1400" dirty="0"/>
              <a:t>医学会基本領域１９学会の共同声明「中立的専門機関の創設に向けて</a:t>
            </a:r>
            <a:r>
              <a:rPr lang="en-US" altLang="ja-JP" sz="1400" dirty="0"/>
              <a:t>〜</a:t>
            </a:r>
            <a:endParaRPr kumimoji="1" lang="en-US" altLang="ja-JP" sz="1400" dirty="0" smtClean="0"/>
          </a:p>
          <a:p>
            <a:r>
              <a:rPr lang="en-US" altLang="ja-JP" sz="1400" dirty="0"/>
              <a:t>	</a:t>
            </a:r>
            <a:r>
              <a:rPr lang="ja-JP" altLang="en-US" sz="1400" dirty="0" smtClean="0"/>
              <a:t>　　　　　</a:t>
            </a:r>
            <a:r>
              <a:rPr lang="en-US" altLang="ja-JP" sz="1400" dirty="0" smtClean="0"/>
              <a:t> 	2005</a:t>
            </a:r>
            <a:r>
              <a:rPr lang="ja-JP" altLang="en-US" sz="1400" dirty="0" smtClean="0"/>
              <a:t>年</a:t>
            </a:r>
            <a:r>
              <a:rPr lang="en-US" altLang="ja-JP" sz="1400" dirty="0"/>
              <a:t> </a:t>
            </a:r>
            <a:r>
              <a:rPr lang="ja-JP" altLang="en-US" sz="1400" dirty="0" smtClean="0"/>
              <a:t>厚労省補助事業として、「診療関連死の調査分析のモデル事業」として開始</a:t>
            </a:r>
            <a:endParaRPr lang="en-US" altLang="ja-JP" sz="1400" dirty="0" smtClean="0"/>
          </a:p>
          <a:p>
            <a:r>
              <a:rPr lang="ja-JP" altLang="en-US" sz="1400" dirty="0" smtClean="0"/>
              <a:t>　　　　　　　　　</a:t>
            </a:r>
            <a:r>
              <a:rPr lang="en-US" altLang="ja-JP" sz="1400" dirty="0" smtClean="0"/>
              <a:t> 	2010</a:t>
            </a:r>
            <a:r>
              <a:rPr lang="ja-JP" altLang="en-US" sz="1400" dirty="0" smtClean="0"/>
              <a:t>年</a:t>
            </a:r>
            <a:r>
              <a:rPr lang="en-US" altLang="ja-JP" sz="1400" dirty="0"/>
              <a:t> </a:t>
            </a:r>
            <a:r>
              <a:rPr lang="ja-JP" altLang="en-US" sz="1400" dirty="0" smtClean="0"/>
              <a:t>「</a:t>
            </a:r>
            <a:r>
              <a:rPr lang="ja-JP" altLang="en-US" sz="1400" dirty="0"/>
              <a:t>一般社団法人</a:t>
            </a:r>
            <a:r>
              <a:rPr lang="en-US" altLang="ja-JP" sz="1400" dirty="0"/>
              <a:t> </a:t>
            </a:r>
            <a:r>
              <a:rPr lang="ja-JP" altLang="en-US" sz="1400" dirty="0"/>
              <a:t>日本医療安全調査機構」　へ</a:t>
            </a:r>
            <a:r>
              <a:rPr lang="ja-JP" altLang="en-US" sz="1400" dirty="0" smtClean="0"/>
              <a:t>受け継がれる</a:t>
            </a:r>
            <a:endParaRPr lang="en-US" altLang="ja-JP" sz="1400" dirty="0" smtClean="0"/>
          </a:p>
          <a:p>
            <a:pPr>
              <a:lnSpc>
                <a:spcPct val="150000"/>
              </a:lnSpc>
            </a:pPr>
            <a:r>
              <a:rPr lang="ja-JP" altLang="en-US" sz="1400" dirty="0" smtClean="0"/>
              <a:t>　　　　</a:t>
            </a:r>
            <a:r>
              <a:rPr lang="ja-JP" altLang="en-US" sz="1600" dirty="0" smtClean="0"/>
              <a:t>・事業規模：　　</a:t>
            </a:r>
            <a:r>
              <a:rPr lang="en-US" altLang="ja-JP" sz="1600" dirty="0"/>
              <a:t>	</a:t>
            </a:r>
            <a:r>
              <a:rPr lang="en-US" altLang="ja-JP" sz="1600" dirty="0" smtClean="0"/>
              <a:t> </a:t>
            </a:r>
            <a:r>
              <a:rPr lang="ja-JP" altLang="en-US" sz="1600" dirty="0" smtClean="0"/>
              <a:t>・</a:t>
            </a:r>
            <a:r>
              <a:rPr lang="ja-JP" altLang="en-US" sz="1600" dirty="0"/>
              <a:t>地域事務局</a:t>
            </a:r>
            <a:r>
              <a:rPr lang="en-US" altLang="ja-JP" sz="1600" dirty="0"/>
              <a:t> </a:t>
            </a:r>
            <a:r>
              <a:rPr lang="ja-JP" altLang="en-US" sz="1600" dirty="0"/>
              <a:t>（</a:t>
            </a:r>
            <a:r>
              <a:rPr lang="en-US" altLang="ja-JP" sz="1600" dirty="0"/>
              <a:t>9</a:t>
            </a:r>
            <a:r>
              <a:rPr lang="ja-JP" altLang="en-US" sz="1600" dirty="0"/>
              <a:t>ヵ所）</a:t>
            </a:r>
            <a:r>
              <a:rPr lang="ja-JP" altLang="en-US" sz="1600" dirty="0" smtClean="0"/>
              <a:t>：　総合</a:t>
            </a:r>
            <a:r>
              <a:rPr lang="ja-JP" altLang="en-US" sz="1600" dirty="0"/>
              <a:t>調整医師（約</a:t>
            </a:r>
            <a:r>
              <a:rPr lang="en-US" altLang="ja-JP" sz="1600" dirty="0"/>
              <a:t>60</a:t>
            </a:r>
            <a:r>
              <a:rPr lang="ja-JP" altLang="en-US" sz="1600" dirty="0"/>
              <a:t>名）、調整看護師</a:t>
            </a:r>
            <a:r>
              <a:rPr lang="en-US" altLang="ja-JP" sz="1600" dirty="0"/>
              <a:t>(20</a:t>
            </a:r>
            <a:r>
              <a:rPr lang="ja-JP" altLang="en-US" sz="1600" dirty="0"/>
              <a:t>名弱）</a:t>
            </a:r>
            <a:endParaRPr lang="en-US" altLang="ja-JP" sz="1600" dirty="0"/>
          </a:p>
          <a:p>
            <a:pPr>
              <a:lnSpc>
                <a:spcPct val="110000"/>
              </a:lnSpc>
            </a:pPr>
            <a:r>
              <a:rPr lang="en-US" altLang="ja-JP" sz="1600" dirty="0"/>
              <a:t>		</a:t>
            </a:r>
            <a:r>
              <a:rPr lang="en-US" altLang="ja-JP" sz="1600" dirty="0" smtClean="0"/>
              <a:t>		 </a:t>
            </a:r>
            <a:r>
              <a:rPr lang="ja-JP" altLang="en-US" sz="1600" dirty="0" smtClean="0"/>
              <a:t>・</a:t>
            </a:r>
            <a:r>
              <a:rPr lang="ja-JP" altLang="en-US" sz="1600" dirty="0"/>
              <a:t>解剖協力医療機関</a:t>
            </a:r>
            <a:r>
              <a:rPr lang="ja-JP" altLang="en-US" sz="1600" dirty="0" smtClean="0"/>
              <a:t>：　</a:t>
            </a:r>
            <a:r>
              <a:rPr lang="en-US" altLang="ja-JP" sz="1600" dirty="0" smtClean="0"/>
              <a:t>  </a:t>
            </a:r>
            <a:r>
              <a:rPr lang="ja-JP" altLang="en-US" sz="1600" dirty="0" smtClean="0"/>
              <a:t>３８</a:t>
            </a:r>
            <a:r>
              <a:rPr lang="ja-JP" altLang="en-US" sz="1600" dirty="0"/>
              <a:t>施設</a:t>
            </a:r>
            <a:endParaRPr lang="en-US" altLang="ja-JP" sz="1600" dirty="0"/>
          </a:p>
          <a:p>
            <a:pPr>
              <a:lnSpc>
                <a:spcPct val="120000"/>
              </a:lnSpc>
            </a:pPr>
            <a:r>
              <a:rPr lang="en-US" altLang="ja-JP" sz="1600" dirty="0"/>
              <a:t>		</a:t>
            </a:r>
            <a:r>
              <a:rPr lang="en-US" altLang="ja-JP" sz="1600" dirty="0" smtClean="0"/>
              <a:t>		 </a:t>
            </a:r>
            <a:r>
              <a:rPr lang="ja-JP" altLang="en-US" sz="1600" dirty="0" smtClean="0"/>
              <a:t>・</a:t>
            </a:r>
            <a:r>
              <a:rPr lang="ja-JP" altLang="en-US" sz="1600" dirty="0"/>
              <a:t>登録専門評価委員</a:t>
            </a:r>
            <a:r>
              <a:rPr lang="ja-JP" altLang="en-US" sz="1600" dirty="0" smtClean="0"/>
              <a:t>：　</a:t>
            </a:r>
            <a:r>
              <a:rPr lang="en-US" altLang="ja-JP" sz="1600" dirty="0" smtClean="0"/>
              <a:t>  </a:t>
            </a:r>
            <a:r>
              <a:rPr lang="ja-JP" altLang="en-US" sz="1600" dirty="0" smtClean="0"/>
              <a:t>約</a:t>
            </a:r>
            <a:r>
              <a:rPr lang="ja-JP" altLang="en-US" sz="1600" dirty="0"/>
              <a:t>３０００名（関係協力学会から）</a:t>
            </a:r>
            <a:endParaRPr lang="en-US" altLang="ja-JP" sz="1600" dirty="0"/>
          </a:p>
          <a:p>
            <a:pPr>
              <a:lnSpc>
                <a:spcPct val="120000"/>
              </a:lnSpc>
            </a:pPr>
            <a:r>
              <a:rPr lang="en-US" altLang="ja-JP" sz="1600" dirty="0"/>
              <a:t>		</a:t>
            </a:r>
            <a:r>
              <a:rPr lang="en-US" altLang="ja-JP" sz="1600" dirty="0" smtClean="0"/>
              <a:t>		 </a:t>
            </a:r>
            <a:r>
              <a:rPr lang="ja-JP" altLang="en-US" sz="1600" dirty="0" smtClean="0"/>
              <a:t>・</a:t>
            </a:r>
            <a:r>
              <a:rPr lang="ja-JP" altLang="en-US" sz="1600" dirty="0"/>
              <a:t>参加評価委員実数</a:t>
            </a:r>
            <a:r>
              <a:rPr lang="ja-JP" altLang="en-US" sz="1600" dirty="0" smtClean="0"/>
              <a:t>：　</a:t>
            </a:r>
            <a:r>
              <a:rPr lang="en-US" altLang="ja-JP" sz="1600" dirty="0" smtClean="0"/>
              <a:t>  </a:t>
            </a:r>
            <a:r>
              <a:rPr lang="ja-JP" altLang="en-US" sz="1600" dirty="0" smtClean="0"/>
              <a:t>１５０</a:t>
            </a:r>
            <a:r>
              <a:rPr lang="en-US" altLang="ja-JP" sz="1600" dirty="0" smtClean="0"/>
              <a:t>〜</a:t>
            </a:r>
            <a:r>
              <a:rPr lang="ja-JP" altLang="en-US" sz="1600" dirty="0" smtClean="0"/>
              <a:t>２００名／年</a:t>
            </a:r>
            <a:endParaRPr lang="en-US" altLang="ja-JP" sz="1600" dirty="0" smtClean="0"/>
          </a:p>
          <a:p>
            <a:pPr>
              <a:lnSpc>
                <a:spcPct val="120000"/>
              </a:lnSpc>
            </a:pPr>
            <a:r>
              <a:rPr lang="en-US" altLang="ja-JP" sz="1600" dirty="0"/>
              <a:t>	</a:t>
            </a:r>
            <a:r>
              <a:rPr lang="en-US" altLang="ja-JP" sz="1600" dirty="0" smtClean="0"/>
              <a:t>			 </a:t>
            </a:r>
            <a:r>
              <a:rPr lang="ja-JP" altLang="en-US" sz="1600" dirty="0" smtClean="0"/>
              <a:t>・事業額</a:t>
            </a:r>
            <a:r>
              <a:rPr lang="en-US" altLang="ja-JP" sz="1600" dirty="0" smtClean="0"/>
              <a:t>(H25</a:t>
            </a:r>
            <a:r>
              <a:rPr lang="ja-JP" altLang="en-US" sz="1600" dirty="0" smtClean="0"/>
              <a:t>年度</a:t>
            </a:r>
            <a:r>
              <a:rPr lang="en-US" altLang="ja-JP" sz="1600" dirty="0" smtClean="0"/>
              <a:t>)</a:t>
            </a:r>
            <a:r>
              <a:rPr lang="ja-JP" altLang="en-US" sz="1600" dirty="0" smtClean="0"/>
              <a:t>：　　</a:t>
            </a:r>
            <a:r>
              <a:rPr lang="en-US" altLang="ja-JP" sz="1600" dirty="0" smtClean="0"/>
              <a:t>  </a:t>
            </a:r>
            <a:r>
              <a:rPr lang="ja-JP" altLang="en-US" sz="1400" dirty="0" smtClean="0"/>
              <a:t>国庫補助；１億２千万円、学会</a:t>
            </a:r>
            <a:r>
              <a:rPr lang="en-US" altLang="ja-JP" sz="1400" dirty="0" smtClean="0"/>
              <a:t>･</a:t>
            </a:r>
            <a:r>
              <a:rPr lang="ja-JP" altLang="en-US" sz="1400" dirty="0" smtClean="0"/>
              <a:t>団体負担金；５千８百万円</a:t>
            </a:r>
            <a:endParaRPr lang="en-US" altLang="ja-JP" sz="1400" dirty="0" smtClean="0"/>
          </a:p>
          <a:p>
            <a:pPr>
              <a:lnSpc>
                <a:spcPct val="130000"/>
              </a:lnSpc>
            </a:pPr>
            <a:r>
              <a:rPr kumimoji="1" lang="ja-JP" altLang="en-US" dirty="0" smtClean="0"/>
              <a:t>２．</a:t>
            </a:r>
            <a:r>
              <a:rPr lang="ja-JP" altLang="en-US" dirty="0"/>
              <a:t>調査分析</a:t>
            </a:r>
            <a:endParaRPr lang="en-US" altLang="ja-JP" dirty="0"/>
          </a:p>
          <a:p>
            <a:r>
              <a:rPr lang="en-US" altLang="ja-JP" dirty="0"/>
              <a:t>	</a:t>
            </a:r>
            <a:r>
              <a:rPr lang="ja-JP" altLang="en-US" sz="1400" dirty="0"/>
              <a:t>・施行事例数；　</a:t>
            </a:r>
            <a:r>
              <a:rPr lang="en-US" altLang="ja-JP" sz="1400" dirty="0" smtClean="0"/>
              <a:t>	H</a:t>
            </a:r>
            <a:r>
              <a:rPr lang="ja-JP" altLang="en-US" sz="1400" dirty="0"/>
              <a:t>２４年度；３２例、　</a:t>
            </a:r>
            <a:r>
              <a:rPr lang="en-US" altLang="ja-JP" sz="1400" dirty="0" smtClean="0"/>
              <a:t>H</a:t>
            </a:r>
            <a:r>
              <a:rPr lang="ja-JP" altLang="en-US" sz="1400" dirty="0" smtClean="0"/>
              <a:t>２５年度；２４例　　平均</a:t>
            </a:r>
            <a:r>
              <a:rPr lang="ja-JP" altLang="en-US" sz="1400" dirty="0"/>
              <a:t>調査期間；１０ヶ月</a:t>
            </a:r>
            <a:endParaRPr lang="en-US" altLang="ja-JP" sz="1400" dirty="0"/>
          </a:p>
          <a:p>
            <a:pPr>
              <a:lnSpc>
                <a:spcPct val="120000"/>
              </a:lnSpc>
            </a:pPr>
            <a:r>
              <a:rPr lang="en-US" altLang="ja-JP" sz="1400" dirty="0"/>
              <a:t>	</a:t>
            </a:r>
            <a:r>
              <a:rPr lang="ja-JP" altLang="en-US" sz="1400" dirty="0"/>
              <a:t>・対象；</a:t>
            </a:r>
            <a:r>
              <a:rPr lang="en-US" altLang="ja-JP" sz="1400" dirty="0"/>
              <a:t>	</a:t>
            </a:r>
            <a:r>
              <a:rPr lang="en-US" altLang="ja-JP" sz="1400" dirty="0" smtClean="0"/>
              <a:t>	</a:t>
            </a:r>
            <a:r>
              <a:rPr lang="ja-JP" altLang="en-US" sz="1400" dirty="0" smtClean="0"/>
              <a:t>診療</a:t>
            </a:r>
            <a:r>
              <a:rPr lang="ja-JP" altLang="en-US" sz="1400" dirty="0"/>
              <a:t>行為関連死で、死因究明・再発防止を第三者機関での検討が妥当な例</a:t>
            </a:r>
            <a:endParaRPr lang="en-US" altLang="ja-JP" sz="1400" dirty="0"/>
          </a:p>
          <a:p>
            <a:pPr>
              <a:lnSpc>
                <a:spcPct val="130000"/>
              </a:lnSpc>
            </a:pPr>
            <a:r>
              <a:rPr lang="en-US" altLang="ja-JP" sz="1400" dirty="0"/>
              <a:t>	</a:t>
            </a:r>
            <a:r>
              <a:rPr lang="ja-JP" altLang="en-US" sz="1400" dirty="0"/>
              <a:t>・解剖；</a:t>
            </a:r>
            <a:r>
              <a:rPr lang="en-US" altLang="ja-JP" sz="1400" dirty="0"/>
              <a:t>	</a:t>
            </a:r>
            <a:r>
              <a:rPr lang="en-US" altLang="ja-JP" sz="1400" dirty="0" smtClean="0"/>
              <a:t>	① </a:t>
            </a:r>
            <a:r>
              <a:rPr lang="ja-JP" altLang="en-US" sz="1400" dirty="0"/>
              <a:t>機構解剖協力施設で第三者により解剖、評価委員会（第三者</a:t>
            </a:r>
            <a:r>
              <a:rPr lang="en-US" altLang="ja-JP" sz="1400" dirty="0"/>
              <a:t>)</a:t>
            </a:r>
            <a:r>
              <a:rPr lang="ja-JP" altLang="en-US" sz="1400" dirty="0"/>
              <a:t>が評価</a:t>
            </a:r>
            <a:endParaRPr lang="en-US" altLang="ja-JP" sz="1400" dirty="0"/>
          </a:p>
          <a:p>
            <a:pPr>
              <a:lnSpc>
                <a:spcPct val="130000"/>
              </a:lnSpc>
            </a:pPr>
            <a:r>
              <a:rPr lang="en-US" altLang="ja-JP" sz="1400" dirty="0"/>
              <a:t>	</a:t>
            </a:r>
            <a:r>
              <a:rPr lang="ja-JP" altLang="en-US" sz="1400" dirty="0"/>
              <a:t>　　</a:t>
            </a:r>
            <a:r>
              <a:rPr lang="en-US" altLang="ja-JP" sz="1400" dirty="0"/>
              <a:t>	</a:t>
            </a:r>
            <a:r>
              <a:rPr lang="ja-JP" altLang="en-US" sz="1400" dirty="0"/>
              <a:t>　</a:t>
            </a:r>
            <a:r>
              <a:rPr lang="en-US" altLang="ja-JP" sz="1400" dirty="0"/>
              <a:t>	</a:t>
            </a:r>
            <a:r>
              <a:rPr lang="en-US" altLang="ja-JP" sz="1400" dirty="0" smtClean="0"/>
              <a:t>	② </a:t>
            </a:r>
            <a:r>
              <a:rPr lang="ja-JP" altLang="en-US" sz="1400" dirty="0"/>
              <a:t>当該病院で解剖、機構から解剖立ち会い医派遣、合同調査委員会が評価</a:t>
            </a:r>
            <a:endParaRPr lang="en-US" altLang="ja-JP" sz="1400" dirty="0"/>
          </a:p>
          <a:p>
            <a:pPr>
              <a:lnSpc>
                <a:spcPct val="200000"/>
              </a:lnSpc>
            </a:pPr>
            <a:r>
              <a:rPr lang="ja-JP" altLang="en-US" dirty="0" smtClean="0"/>
              <a:t>３．特長</a:t>
            </a:r>
            <a:endParaRPr lang="en-US" altLang="ja-JP" dirty="0"/>
          </a:p>
          <a:p>
            <a:pPr>
              <a:lnSpc>
                <a:spcPct val="110000"/>
              </a:lnSpc>
            </a:pPr>
            <a:r>
              <a:rPr lang="en-US" altLang="ja-JP" dirty="0"/>
              <a:t>	</a:t>
            </a:r>
            <a:r>
              <a:rPr lang="en-US" altLang="ja-JP" dirty="0" smtClean="0">
                <a:solidFill>
                  <a:srgbClr val="3366FF"/>
                </a:solidFill>
              </a:rPr>
              <a:t>●  </a:t>
            </a:r>
            <a:r>
              <a:rPr lang="ja-JP" altLang="en-US" dirty="0" smtClean="0"/>
              <a:t>「</a:t>
            </a:r>
            <a:r>
              <a:rPr lang="ja-JP" altLang="en-US" dirty="0"/>
              <a:t>診療現場の事故の分析・評価」</a:t>
            </a:r>
            <a:r>
              <a:rPr lang="en-US" altLang="ja-JP" dirty="0"/>
              <a:t> </a:t>
            </a:r>
            <a:r>
              <a:rPr lang="ja-JP" altLang="en-US" dirty="0"/>
              <a:t>に加え、「解剖による、病態分析</a:t>
            </a:r>
            <a:r>
              <a:rPr lang="ja-JP" altLang="en-US" dirty="0" smtClean="0"/>
              <a:t>・評価」</a:t>
            </a:r>
            <a:endParaRPr lang="en-US" altLang="ja-JP" dirty="0" smtClean="0"/>
          </a:p>
          <a:p>
            <a:pPr>
              <a:lnSpc>
                <a:spcPct val="110000"/>
              </a:lnSpc>
            </a:pPr>
            <a:r>
              <a:rPr lang="en-US" altLang="ja-JP" dirty="0"/>
              <a:t>	</a:t>
            </a:r>
            <a:r>
              <a:rPr lang="en-US" altLang="ja-JP" dirty="0" smtClean="0">
                <a:solidFill>
                  <a:srgbClr val="3366FF"/>
                </a:solidFill>
              </a:rPr>
              <a:t>●  </a:t>
            </a:r>
            <a:r>
              <a:rPr lang="ja-JP" altLang="en-US" dirty="0" smtClean="0">
                <a:solidFill>
                  <a:srgbClr val="000000"/>
                </a:solidFill>
              </a:rPr>
              <a:t>基本的考え方；</a:t>
            </a:r>
            <a:r>
              <a:rPr lang="en-US" altLang="ja-JP" dirty="0" smtClean="0">
                <a:solidFill>
                  <a:srgbClr val="000000"/>
                </a:solidFill>
              </a:rPr>
              <a:t> </a:t>
            </a:r>
            <a:r>
              <a:rPr lang="ja-JP" altLang="en-US" dirty="0" smtClean="0"/>
              <a:t>「原因究明」と「再発防止」による、医療の質の向上を目指す</a:t>
            </a:r>
            <a:endParaRPr lang="en-US" altLang="ja-JP" dirty="0"/>
          </a:p>
        </p:txBody>
      </p:sp>
    </p:spTree>
    <p:extLst>
      <p:ext uri="{BB962C8B-B14F-4D97-AF65-F5344CB8AC3E}">
        <p14:creationId xmlns:p14="http://schemas.microsoft.com/office/powerpoint/2010/main" val="170177988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77334" y="5317068"/>
            <a:ext cx="8131669" cy="127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正方形/長方形 11"/>
          <p:cNvSpPr/>
          <p:nvPr/>
        </p:nvSpPr>
        <p:spPr>
          <a:xfrm>
            <a:off x="677334" y="2769812"/>
            <a:ext cx="8131669" cy="1270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正方形/長方形 10"/>
          <p:cNvSpPr/>
          <p:nvPr/>
        </p:nvSpPr>
        <p:spPr>
          <a:xfrm>
            <a:off x="338669" y="876121"/>
            <a:ext cx="2431143" cy="4059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rgbClr val="000090"/>
              </a:solidFill>
            </a:endParaRPr>
          </a:p>
        </p:txBody>
      </p:sp>
      <p:sp>
        <p:nvSpPr>
          <p:cNvPr id="8" name="テキスト ボックス 7"/>
          <p:cNvSpPr txBox="1"/>
          <p:nvPr/>
        </p:nvSpPr>
        <p:spPr>
          <a:xfrm>
            <a:off x="362857" y="815645"/>
            <a:ext cx="8627858" cy="5858528"/>
          </a:xfrm>
          <a:prstGeom prst="rect">
            <a:avLst/>
          </a:prstGeom>
          <a:noFill/>
        </p:spPr>
        <p:txBody>
          <a:bodyPr wrap="none" rtlCol="0">
            <a:spAutoFit/>
          </a:bodyPr>
          <a:lstStyle/>
          <a:p>
            <a:r>
              <a:rPr lang="en-US" altLang="ja-JP" sz="2400" dirty="0" smtClean="0">
                <a:solidFill>
                  <a:srgbClr val="0000FF"/>
                </a:solidFill>
              </a:rPr>
              <a:t>Self - Regulation :</a:t>
            </a:r>
          </a:p>
          <a:p>
            <a:pPr>
              <a:lnSpc>
                <a:spcPct val="140000"/>
              </a:lnSpc>
            </a:pPr>
            <a:r>
              <a:rPr lang="ja-JP" altLang="en-US" dirty="0" smtClean="0"/>
              <a:t>３．</a:t>
            </a:r>
            <a:r>
              <a:rPr lang="en-US" altLang="ja-JP" dirty="0" smtClean="0"/>
              <a:t>As </a:t>
            </a:r>
            <a:r>
              <a:rPr lang="en-US" altLang="ja-JP" dirty="0"/>
              <a:t>a corollary to the right of professional autonomy, the medical profession has </a:t>
            </a:r>
            <a:endParaRPr lang="ja-JP" altLang="ja-JP" dirty="0"/>
          </a:p>
          <a:p>
            <a:pPr>
              <a:lnSpc>
                <a:spcPct val="90000"/>
              </a:lnSpc>
            </a:pPr>
            <a:r>
              <a:rPr lang="en-US" altLang="ja-JP" dirty="0"/>
              <a:t>  </a:t>
            </a:r>
            <a:r>
              <a:rPr lang="ja-JP" altLang="ja-JP" dirty="0"/>
              <a:t>　</a:t>
            </a:r>
            <a:r>
              <a:rPr lang="en-US" altLang="ja-JP" dirty="0"/>
              <a:t>a continuing responsibility to be self-regulating. In addition to any other source of </a:t>
            </a:r>
            <a:r>
              <a:rPr lang="ja-JP" altLang="ja-JP" dirty="0"/>
              <a:t>　　　　</a:t>
            </a:r>
          </a:p>
          <a:p>
            <a:r>
              <a:rPr lang="ja-JP" altLang="ja-JP" dirty="0"/>
              <a:t>　　</a:t>
            </a:r>
            <a:r>
              <a:rPr lang="en-US" altLang="ja-JP" dirty="0"/>
              <a:t>regulation that may be applied to individual physicians, the medical profession itself </a:t>
            </a:r>
            <a:r>
              <a:rPr lang="ja-JP" altLang="ja-JP" dirty="0"/>
              <a:t>　</a:t>
            </a:r>
          </a:p>
          <a:p>
            <a:r>
              <a:rPr lang="ja-JP" altLang="ja-JP" dirty="0"/>
              <a:t>　　</a:t>
            </a:r>
            <a:r>
              <a:rPr lang="en-US" altLang="ja-JP" dirty="0"/>
              <a:t>must be responsible for regulating the professional conduct and activities of individual </a:t>
            </a:r>
            <a:endParaRPr lang="ja-JP" altLang="ja-JP" dirty="0"/>
          </a:p>
          <a:p>
            <a:r>
              <a:rPr lang="en-US" altLang="ja-JP" dirty="0"/>
              <a:t>  </a:t>
            </a:r>
            <a:r>
              <a:rPr lang="ja-JP" altLang="ja-JP" dirty="0"/>
              <a:t>　</a:t>
            </a:r>
            <a:r>
              <a:rPr lang="en-US" altLang="ja-JP" dirty="0"/>
              <a:t>physicians. </a:t>
            </a:r>
            <a:endParaRPr lang="ja-JP" altLang="ja-JP" dirty="0"/>
          </a:p>
          <a:p>
            <a:pPr>
              <a:lnSpc>
                <a:spcPct val="50000"/>
              </a:lnSpc>
            </a:pPr>
            <a:r>
              <a:rPr lang="en-US" altLang="ja-JP" dirty="0"/>
              <a:t> </a:t>
            </a:r>
            <a:endParaRPr lang="ja-JP" altLang="ja-JP" dirty="0"/>
          </a:p>
          <a:p>
            <a:r>
              <a:rPr lang="ja-JP" altLang="ja-JP" dirty="0"/>
              <a:t>　</a:t>
            </a:r>
            <a:r>
              <a:rPr lang="ja-JP" altLang="en-US" dirty="0" smtClean="0"/>
              <a:t>　</a:t>
            </a:r>
            <a:r>
              <a:rPr lang="en-US" altLang="ja-JP" dirty="0" smtClean="0"/>
              <a:t>Professional </a:t>
            </a:r>
            <a:r>
              <a:rPr lang="en-US" altLang="ja-JP" dirty="0"/>
              <a:t>Autonomy</a:t>
            </a:r>
            <a:r>
              <a:rPr lang="ja-JP" altLang="ja-JP" dirty="0"/>
              <a:t>に当然に伴うものとして、医療という職業には、弛む</a:t>
            </a:r>
            <a:r>
              <a:rPr lang="en-US" altLang="ja-JP" dirty="0"/>
              <a:t>(</a:t>
            </a:r>
            <a:r>
              <a:rPr lang="ja-JP" altLang="ja-JP" dirty="0"/>
              <a:t>たゆむ</a:t>
            </a:r>
            <a:r>
              <a:rPr lang="en-US" altLang="ja-JP" dirty="0"/>
              <a:t>)</a:t>
            </a:r>
            <a:endParaRPr lang="ja-JP" altLang="ja-JP" dirty="0"/>
          </a:p>
          <a:p>
            <a:pPr>
              <a:lnSpc>
                <a:spcPct val="110000"/>
              </a:lnSpc>
            </a:pPr>
            <a:r>
              <a:rPr lang="ja-JP" altLang="ja-JP" dirty="0"/>
              <a:t>　　ことなく自らを律するという責務が存在する。個々の医師に課せられるかもしれない</a:t>
            </a:r>
          </a:p>
          <a:p>
            <a:pPr>
              <a:lnSpc>
                <a:spcPct val="110000"/>
              </a:lnSpc>
            </a:pPr>
            <a:r>
              <a:rPr lang="ja-JP" altLang="ja-JP" dirty="0"/>
              <a:t>　　他の規制の根拠に加えて、個々の医療者としての行動･活動は、医療という職種</a:t>
            </a:r>
            <a:r>
              <a:rPr lang="ja-JP" altLang="ja-JP" dirty="0" smtClean="0"/>
              <a:t>に</a:t>
            </a:r>
            <a:endParaRPr lang="en-US" altLang="ja-JP" dirty="0" smtClean="0"/>
          </a:p>
          <a:p>
            <a:pPr>
              <a:lnSpc>
                <a:spcPct val="110000"/>
              </a:lnSpc>
            </a:pPr>
            <a:r>
              <a:rPr lang="ja-JP" altLang="ja-JP" dirty="0"/>
              <a:t>　</a:t>
            </a:r>
            <a:r>
              <a:rPr lang="ja-JP" altLang="en-US" dirty="0" smtClean="0"/>
              <a:t>　</a:t>
            </a:r>
            <a:r>
              <a:rPr lang="ja-JP" altLang="ja-JP" dirty="0" smtClean="0"/>
              <a:t>本質的</a:t>
            </a:r>
            <a:r>
              <a:rPr lang="ja-JP" altLang="ja-JP" dirty="0"/>
              <a:t>に付随する規律の下で行われる必要がある。　　　</a:t>
            </a:r>
          </a:p>
          <a:p>
            <a:pPr>
              <a:lnSpc>
                <a:spcPct val="60000"/>
              </a:lnSpc>
            </a:pPr>
            <a:r>
              <a:rPr lang="en-US" altLang="ja-JP" dirty="0"/>
              <a:t> </a:t>
            </a:r>
            <a:endParaRPr lang="ja-JP" altLang="ja-JP" dirty="0"/>
          </a:p>
          <a:p>
            <a:r>
              <a:rPr lang="en-US" altLang="ja-JP" dirty="0"/>
              <a:t> </a:t>
            </a:r>
            <a:r>
              <a:rPr lang="ja-JP" altLang="en-US" dirty="0" smtClean="0"/>
              <a:t>４．</a:t>
            </a:r>
            <a:r>
              <a:rPr lang="en-US" altLang="ja-JP" dirty="0" smtClean="0"/>
              <a:t>The </a:t>
            </a:r>
            <a:r>
              <a:rPr lang="en-US" altLang="ja-JP" dirty="0"/>
              <a:t>World Medical Association urges physicians in each country to establish, </a:t>
            </a:r>
            <a:r>
              <a:rPr lang="en-US" altLang="ja-JP" dirty="0" smtClean="0"/>
              <a:t>maintain</a:t>
            </a:r>
          </a:p>
          <a:p>
            <a:r>
              <a:rPr lang="ja-JP" altLang="ja-JP" dirty="0"/>
              <a:t>　</a:t>
            </a:r>
            <a:r>
              <a:rPr lang="ja-JP" altLang="en-US" dirty="0" smtClean="0"/>
              <a:t>　</a:t>
            </a:r>
            <a:r>
              <a:rPr lang="en-US" altLang="ja-JP" dirty="0" smtClean="0"/>
              <a:t> and </a:t>
            </a:r>
            <a:r>
              <a:rPr lang="en-US" altLang="ja-JP" dirty="0"/>
              <a:t>actively participate in a system of self-regulation. It is this dedication to </a:t>
            </a:r>
            <a:r>
              <a:rPr lang="en-US" altLang="ja-JP" dirty="0" smtClean="0"/>
              <a:t>effective</a:t>
            </a:r>
          </a:p>
          <a:p>
            <a:r>
              <a:rPr lang="en-US" altLang="ja-JP" dirty="0" smtClean="0"/>
              <a:t> </a:t>
            </a:r>
            <a:r>
              <a:rPr lang="ja-JP" altLang="ja-JP" dirty="0"/>
              <a:t>　</a:t>
            </a:r>
            <a:r>
              <a:rPr lang="ja-JP" altLang="en-US" dirty="0" smtClean="0"/>
              <a:t>　</a:t>
            </a:r>
            <a:r>
              <a:rPr lang="en-US" altLang="ja-JP" dirty="0" smtClean="0"/>
              <a:t>self</a:t>
            </a:r>
            <a:r>
              <a:rPr lang="en-US" altLang="ja-JP" dirty="0"/>
              <a:t>-regulation that will ultimately assure professional autonomy in patient </a:t>
            </a:r>
            <a:r>
              <a:rPr lang="en-US" altLang="ja-JP" dirty="0" smtClean="0"/>
              <a:t>care</a:t>
            </a:r>
          </a:p>
          <a:p>
            <a:r>
              <a:rPr lang="en-US" altLang="ja-JP" dirty="0" smtClean="0"/>
              <a:t> </a:t>
            </a:r>
            <a:r>
              <a:rPr lang="ja-JP" altLang="en-US" dirty="0" smtClean="0"/>
              <a:t>　　</a:t>
            </a:r>
            <a:r>
              <a:rPr lang="en-US" altLang="ja-JP" dirty="0" smtClean="0"/>
              <a:t>decisions</a:t>
            </a:r>
            <a:r>
              <a:rPr lang="en-US" altLang="ja-JP" dirty="0"/>
              <a:t>.</a:t>
            </a:r>
            <a:endParaRPr lang="ja-JP" altLang="ja-JP" dirty="0"/>
          </a:p>
          <a:p>
            <a:pPr>
              <a:lnSpc>
                <a:spcPct val="50000"/>
              </a:lnSpc>
            </a:pPr>
            <a:r>
              <a:rPr lang="en-US" altLang="ja-JP" dirty="0"/>
              <a:t> </a:t>
            </a:r>
            <a:endParaRPr lang="ja-JP" altLang="ja-JP" dirty="0"/>
          </a:p>
          <a:p>
            <a:r>
              <a:rPr lang="ja-JP" altLang="ja-JP" dirty="0"/>
              <a:t>　</a:t>
            </a:r>
            <a:r>
              <a:rPr lang="ja-JP" altLang="en-US" dirty="0" smtClean="0"/>
              <a:t>　</a:t>
            </a:r>
            <a:r>
              <a:rPr lang="en-US" altLang="ja-JP" dirty="0" smtClean="0"/>
              <a:t>WMA</a:t>
            </a:r>
            <a:r>
              <a:rPr lang="ja-JP" altLang="ja-JP" dirty="0"/>
              <a:t>は、各国の医師</a:t>
            </a:r>
            <a:r>
              <a:rPr lang="ja-JP" altLang="ja-JP" dirty="0" smtClean="0"/>
              <a:t>達が</a:t>
            </a:r>
            <a:r>
              <a:rPr lang="en-US" altLang="ja-JP" dirty="0"/>
              <a:t>(</a:t>
            </a:r>
            <a:r>
              <a:rPr lang="ja-JP" altLang="ja-JP" dirty="0"/>
              <a:t>職業団体として</a:t>
            </a:r>
            <a:r>
              <a:rPr lang="en-US" altLang="ja-JP" dirty="0"/>
              <a:t>)</a:t>
            </a:r>
            <a:r>
              <a:rPr lang="ja-JP" altLang="en-US" dirty="0" smtClean="0"/>
              <a:t>自らを律する</a:t>
            </a:r>
            <a:r>
              <a:rPr lang="ja-JP" altLang="ja-JP" dirty="0" smtClean="0"/>
              <a:t>制度を</a:t>
            </a:r>
            <a:r>
              <a:rPr lang="ja-JP" altLang="ja-JP" dirty="0"/>
              <a:t>確立し、それを</a:t>
            </a:r>
          </a:p>
          <a:p>
            <a:pPr>
              <a:lnSpc>
                <a:spcPct val="110000"/>
              </a:lnSpc>
            </a:pPr>
            <a:r>
              <a:rPr lang="ja-JP" altLang="ja-JP" dirty="0"/>
              <a:t>　　維持し、積極的に参画することを勧告する。この実効性の有る自分たちを</a:t>
            </a:r>
            <a:r>
              <a:rPr lang="ja-JP" altLang="ja-JP" dirty="0" smtClean="0"/>
              <a:t>律すること</a:t>
            </a:r>
            <a:endParaRPr lang="en-US" altLang="ja-JP" dirty="0" smtClean="0"/>
          </a:p>
          <a:p>
            <a:pPr>
              <a:lnSpc>
                <a:spcPct val="110000"/>
              </a:lnSpc>
            </a:pPr>
            <a:r>
              <a:rPr lang="ja-JP" altLang="en-US" dirty="0" smtClean="0"/>
              <a:t>　　</a:t>
            </a:r>
            <a:r>
              <a:rPr lang="ja-JP" altLang="ja-JP" dirty="0" smtClean="0"/>
              <a:t>へ</a:t>
            </a:r>
            <a:r>
              <a:rPr lang="ja-JP" altLang="ja-JP" dirty="0"/>
              <a:t>の献身的な努力があってこそ、診療現場での決断の際、</a:t>
            </a:r>
            <a:r>
              <a:rPr lang="en-US" altLang="ja-JP" dirty="0"/>
              <a:t>Professional Autonomy</a:t>
            </a:r>
            <a:endParaRPr lang="ja-JP" altLang="ja-JP" dirty="0"/>
          </a:p>
          <a:p>
            <a:pPr>
              <a:lnSpc>
                <a:spcPct val="110000"/>
              </a:lnSpc>
            </a:pPr>
            <a:r>
              <a:rPr lang="ja-JP" altLang="ja-JP" dirty="0"/>
              <a:t>　　が本質において意味のあるものとなりうる</a:t>
            </a:r>
            <a:r>
              <a:rPr lang="ja-JP" altLang="ja-JP" dirty="0" smtClean="0"/>
              <a:t>。</a:t>
            </a:r>
            <a:endParaRPr lang="ja-JP" altLang="ja-JP" dirty="0"/>
          </a:p>
        </p:txBody>
      </p:sp>
      <p:sp>
        <p:nvSpPr>
          <p:cNvPr id="9" name="テキスト ボックス 8"/>
          <p:cNvSpPr txBox="1"/>
          <p:nvPr/>
        </p:nvSpPr>
        <p:spPr>
          <a:xfrm>
            <a:off x="3280703" y="700542"/>
            <a:ext cx="55283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ja-JP" sz="1600" dirty="0" smtClean="0"/>
              <a:t>World Medical Association </a:t>
            </a:r>
            <a:r>
              <a:rPr lang="ja-JP" altLang="en-US" sz="1400" dirty="0" smtClean="0"/>
              <a:t>（世界医師会）</a:t>
            </a:r>
            <a:r>
              <a:rPr lang="en-US" altLang="ja-JP" sz="1400" dirty="0" smtClean="0"/>
              <a:t> </a:t>
            </a:r>
            <a:r>
              <a:rPr lang="en-US" altLang="ja-JP" sz="1600" dirty="0" smtClean="0"/>
              <a:t>:  </a:t>
            </a:r>
            <a:r>
              <a:rPr lang="ja-JP" altLang="en-US" sz="1600" dirty="0" smtClean="0"/>
              <a:t>Ｍａｄｒｉｄ宣言</a:t>
            </a:r>
            <a:r>
              <a:rPr lang="en-US" altLang="ja-JP" sz="1600" dirty="0" smtClean="0"/>
              <a:t> </a:t>
            </a:r>
            <a:r>
              <a:rPr lang="ja-JP" altLang="en-US" sz="1600" dirty="0" smtClean="0"/>
              <a:t>／</a:t>
            </a:r>
            <a:r>
              <a:rPr lang="en-US" altLang="ja-JP" sz="1600" dirty="0" smtClean="0"/>
              <a:t>1987</a:t>
            </a:r>
            <a:endParaRPr kumimoji="1" lang="ja-JP" altLang="en-US" sz="1600" dirty="0"/>
          </a:p>
        </p:txBody>
      </p:sp>
      <p:sp>
        <p:nvSpPr>
          <p:cNvPr id="10" name="正方形/長方形 9"/>
          <p:cNvSpPr/>
          <p:nvPr/>
        </p:nvSpPr>
        <p:spPr>
          <a:xfrm>
            <a:off x="1980747" y="341639"/>
            <a:ext cx="5188289"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ja-JP" sz="2000" dirty="0" smtClean="0"/>
              <a:t> Professional  Autonomy and Self-Regulation – 2</a:t>
            </a:r>
          </a:p>
        </p:txBody>
      </p:sp>
      <p:cxnSp>
        <p:nvCxnSpPr>
          <p:cNvPr id="3" name="直線コネクタ 2"/>
          <p:cNvCxnSpPr/>
          <p:nvPr/>
        </p:nvCxnSpPr>
        <p:spPr>
          <a:xfrm>
            <a:off x="1641309" y="5679305"/>
            <a:ext cx="657721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a:off x="677334" y="5978846"/>
            <a:ext cx="29886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3378459" y="3678368"/>
            <a:ext cx="522343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a:off x="754763" y="3991884"/>
            <a:ext cx="48520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643997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弧 2"/>
          <p:cNvSpPr/>
          <p:nvPr/>
        </p:nvSpPr>
        <p:spPr>
          <a:xfrm rot="5400000">
            <a:off x="2261404" y="3548796"/>
            <a:ext cx="1969208" cy="1649844"/>
          </a:xfrm>
          <a:prstGeom prst="arc">
            <a:avLst>
              <a:gd name="adj1" fmla="val 16358383"/>
              <a:gd name="adj2" fmla="val 21072023"/>
            </a:avLst>
          </a:prstGeom>
          <a:ln w="92075">
            <a:solidFill>
              <a:srgbClr val="660066"/>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13" name="図 1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t="22321" b="25336"/>
          <a:stretch/>
        </p:blipFill>
        <p:spPr>
          <a:xfrm>
            <a:off x="1102837" y="4071700"/>
            <a:ext cx="2148089" cy="1124391"/>
          </a:xfrm>
          <a:prstGeom prst="rect">
            <a:avLst/>
          </a:prstGeom>
        </p:spPr>
      </p:pic>
      <p:sp>
        <p:nvSpPr>
          <p:cNvPr id="14" name="角丸四角形 13"/>
          <p:cNvSpPr/>
          <p:nvPr/>
        </p:nvSpPr>
        <p:spPr>
          <a:xfrm>
            <a:off x="886719" y="5183542"/>
            <a:ext cx="2619967" cy="334781"/>
          </a:xfrm>
          <a:prstGeom prst="round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91705" y="5179202"/>
            <a:ext cx="2790292" cy="322302"/>
          </a:xfrm>
          <a:prstGeom prst="rect">
            <a:avLst/>
          </a:prstGeom>
          <a:noFill/>
        </p:spPr>
        <p:txBody>
          <a:bodyPr wrap="square" rtlCol="0">
            <a:spAutoFit/>
          </a:bodyPr>
          <a:lstStyle/>
          <a:p>
            <a:r>
              <a:rPr lang="ja-JP" altLang="en-US" sz="1600" dirty="0" smtClean="0"/>
              <a:t>「社会的視点からの第三者」</a:t>
            </a:r>
            <a:endParaRPr kumimoji="1" lang="ja-JP" altLang="en-US" sz="1600" dirty="0"/>
          </a:p>
        </p:txBody>
      </p:sp>
      <p:sp>
        <p:nvSpPr>
          <p:cNvPr id="29" name="テキスト ボックス 28"/>
          <p:cNvSpPr txBox="1"/>
          <p:nvPr/>
        </p:nvSpPr>
        <p:spPr>
          <a:xfrm>
            <a:off x="1018224" y="5476656"/>
            <a:ext cx="2392402" cy="307777"/>
          </a:xfrm>
          <a:prstGeom prst="rect">
            <a:avLst/>
          </a:prstGeom>
          <a:noFill/>
        </p:spPr>
        <p:txBody>
          <a:bodyPr wrap="none" rtlCol="0">
            <a:spAutoFit/>
          </a:bodyPr>
          <a:lstStyle/>
          <a:p>
            <a:r>
              <a:rPr lang="ja-JP" altLang="en-US" sz="1400" dirty="0" smtClean="0"/>
              <a:t>審査の客観性</a:t>
            </a:r>
            <a:r>
              <a:rPr lang="en-US" altLang="ja-JP" sz="1400" dirty="0"/>
              <a:t>･</a:t>
            </a:r>
            <a:r>
              <a:rPr lang="ja-JP" altLang="en-US" sz="1400" dirty="0"/>
              <a:t>公平性</a:t>
            </a:r>
            <a:r>
              <a:rPr lang="ja-JP" altLang="en-US" sz="1400" dirty="0" smtClean="0"/>
              <a:t>を監査</a:t>
            </a:r>
            <a:endParaRPr lang="ja-JP" altLang="en-US" sz="1400" dirty="0"/>
          </a:p>
        </p:txBody>
      </p:sp>
      <p:sp>
        <p:nvSpPr>
          <p:cNvPr id="2" name="テキスト ボックス 1"/>
          <p:cNvSpPr txBox="1"/>
          <p:nvPr/>
        </p:nvSpPr>
        <p:spPr>
          <a:xfrm>
            <a:off x="2299608" y="315154"/>
            <a:ext cx="4544784"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ja-JP" altLang="en-US" dirty="0" smtClean="0"/>
              <a:t>職業団体として</a:t>
            </a:r>
            <a:r>
              <a:rPr lang="en-US" altLang="en-US" dirty="0" smtClean="0"/>
              <a:t>の</a:t>
            </a:r>
          </a:p>
          <a:p>
            <a:pPr algn="ctr"/>
            <a:r>
              <a:rPr lang="en-US" altLang="en-US" dirty="0" smtClean="0"/>
              <a:t> “Professional Autonomy</a:t>
            </a:r>
            <a:r>
              <a:rPr lang="en-US" altLang="en-US" dirty="0"/>
              <a:t> </a:t>
            </a:r>
            <a:r>
              <a:rPr lang="en-US" altLang="ja-JP" dirty="0" smtClean="0"/>
              <a:t>and Self-Regulation </a:t>
            </a:r>
            <a:r>
              <a:rPr lang="en-US" altLang="en-US" dirty="0" smtClean="0"/>
              <a:t>”</a:t>
            </a:r>
            <a:endParaRPr lang="en-US" altLang="ja-JP" dirty="0"/>
          </a:p>
        </p:txBody>
      </p:sp>
      <p:pic>
        <p:nvPicPr>
          <p:cNvPr id="6" name="Picture 535" descr="Tailor-mad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0748" y="1591184"/>
            <a:ext cx="1500870" cy="1941202"/>
          </a:xfrm>
          <a:prstGeom prst="rect">
            <a:avLst/>
          </a:prstGeom>
          <a:noFill/>
          <a:ln w="9525">
            <a:noFill/>
            <a:miter lim="800000"/>
            <a:headEnd/>
            <a:tailEnd/>
          </a:ln>
        </p:spPr>
      </p:pic>
      <p:sp>
        <p:nvSpPr>
          <p:cNvPr id="7" name="テキスト ボックス 6"/>
          <p:cNvSpPr txBox="1"/>
          <p:nvPr/>
        </p:nvSpPr>
        <p:spPr>
          <a:xfrm>
            <a:off x="1592499" y="2039872"/>
            <a:ext cx="725181" cy="351603"/>
          </a:xfrm>
          <a:prstGeom prst="rect">
            <a:avLst/>
          </a:prstGeom>
          <a:noFill/>
        </p:spPr>
        <p:txBody>
          <a:bodyPr wrap="none" rtlCol="0">
            <a:spAutoFit/>
          </a:bodyPr>
          <a:lstStyle/>
          <a:p>
            <a:r>
              <a:rPr kumimoji="1" lang="ja-JP" altLang="en-US" dirty="0" smtClean="0">
                <a:solidFill>
                  <a:srgbClr val="0000FF"/>
                </a:solidFill>
              </a:rPr>
              <a:t>疑問</a:t>
            </a:r>
            <a:r>
              <a:rPr kumimoji="1" lang="ja-JP" altLang="en-US" dirty="0" smtClean="0"/>
              <a:t>：</a:t>
            </a:r>
            <a:endParaRPr kumimoji="1" lang="en-US" altLang="ja-JP" dirty="0" smtClean="0"/>
          </a:p>
        </p:txBody>
      </p:sp>
      <p:sp>
        <p:nvSpPr>
          <p:cNvPr id="8" name="テキスト ボックス 7"/>
          <p:cNvSpPr txBox="1"/>
          <p:nvPr/>
        </p:nvSpPr>
        <p:spPr>
          <a:xfrm>
            <a:off x="4692884" y="2051742"/>
            <a:ext cx="1454244" cy="369332"/>
          </a:xfrm>
          <a:prstGeom prst="rect">
            <a:avLst/>
          </a:prstGeom>
          <a:noFill/>
        </p:spPr>
        <p:txBody>
          <a:bodyPr wrap="none" rtlCol="0">
            <a:spAutoFit/>
          </a:bodyPr>
          <a:lstStyle/>
          <a:p>
            <a:r>
              <a:rPr kumimoji="1" lang="ja-JP" altLang="en-US" dirty="0" smtClean="0">
                <a:solidFill>
                  <a:srgbClr val="FF0000"/>
                </a:solidFill>
              </a:rPr>
              <a:t>医療事故</a:t>
            </a:r>
            <a:r>
              <a:rPr lang="ja-JP" altLang="en-US" dirty="0" smtClean="0">
                <a:solidFill>
                  <a:srgbClr val="FF0000"/>
                </a:solidFill>
              </a:rPr>
              <a:t>？：</a:t>
            </a:r>
            <a:endParaRPr kumimoji="1" lang="en-US" altLang="ja-JP" dirty="0" smtClean="0">
              <a:solidFill>
                <a:srgbClr val="FF0000"/>
              </a:solidFill>
            </a:endParaRPr>
          </a:p>
        </p:txBody>
      </p:sp>
      <p:sp>
        <p:nvSpPr>
          <p:cNvPr id="9" name="角丸四角形 8"/>
          <p:cNvSpPr/>
          <p:nvPr/>
        </p:nvSpPr>
        <p:spPr>
          <a:xfrm>
            <a:off x="1525543" y="1523698"/>
            <a:ext cx="1606950" cy="334781"/>
          </a:xfrm>
          <a:prstGeom prst="roundRect">
            <a:avLst/>
          </a:prstGeom>
          <a:solidFill>
            <a:srgbClr val="9CFFA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35222" y="1505377"/>
            <a:ext cx="1477525" cy="322302"/>
          </a:xfrm>
          <a:prstGeom prst="rect">
            <a:avLst/>
          </a:prstGeom>
          <a:noFill/>
        </p:spPr>
        <p:txBody>
          <a:bodyPr wrap="none" rtlCol="0">
            <a:spAutoFit/>
          </a:bodyPr>
          <a:lstStyle/>
          <a:p>
            <a:r>
              <a:rPr lang="ja-JP" altLang="en-US" sz="1600" dirty="0"/>
              <a:t>医療を受ける側</a:t>
            </a:r>
            <a:endParaRPr kumimoji="1" lang="ja-JP" altLang="en-US" sz="1600" dirty="0"/>
          </a:p>
        </p:txBody>
      </p:sp>
      <p:sp>
        <p:nvSpPr>
          <p:cNvPr id="11" name="角丸四角形 10"/>
          <p:cNvSpPr/>
          <p:nvPr/>
        </p:nvSpPr>
        <p:spPr>
          <a:xfrm>
            <a:off x="4270749" y="1523698"/>
            <a:ext cx="1205213" cy="334781"/>
          </a:xfrm>
          <a:prstGeom prst="roundRect">
            <a:avLst/>
          </a:prstGeom>
          <a:solidFill>
            <a:srgbClr val="7CC9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280428" y="1505377"/>
            <a:ext cx="1118139" cy="322302"/>
          </a:xfrm>
          <a:prstGeom prst="rect">
            <a:avLst/>
          </a:prstGeom>
          <a:noFill/>
        </p:spPr>
        <p:txBody>
          <a:bodyPr wrap="none" rtlCol="0">
            <a:spAutoFit/>
          </a:bodyPr>
          <a:lstStyle/>
          <a:p>
            <a:r>
              <a:rPr lang="ja-JP" altLang="en-US" sz="1600" dirty="0"/>
              <a:t>提供する</a:t>
            </a:r>
            <a:r>
              <a:rPr lang="ja-JP" altLang="en-US" sz="1600" dirty="0" smtClean="0"/>
              <a:t>側</a:t>
            </a:r>
            <a:endParaRPr lang="ja-JP" altLang="en-US" sz="1600" dirty="0"/>
          </a:p>
        </p:txBody>
      </p:sp>
      <p:pic>
        <p:nvPicPr>
          <p:cNvPr id="16" name="図 15"/>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rot="20728544">
            <a:off x="1583812" y="2859389"/>
            <a:ext cx="1069774" cy="751733"/>
          </a:xfrm>
          <a:prstGeom prst="rect">
            <a:avLst/>
          </a:prstGeom>
          <a:solidFill>
            <a:srgbClr val="DADADA"/>
          </a:solidFill>
          <a:ln>
            <a:noFill/>
          </a:ln>
        </p:spPr>
      </p:pic>
      <p:sp>
        <p:nvSpPr>
          <p:cNvPr id="17" name="円弧 16"/>
          <p:cNvSpPr/>
          <p:nvPr/>
        </p:nvSpPr>
        <p:spPr>
          <a:xfrm flipV="1">
            <a:off x="2776800" y="2644071"/>
            <a:ext cx="2034044" cy="1040148"/>
          </a:xfrm>
          <a:prstGeom prst="arc">
            <a:avLst>
              <a:gd name="adj1" fmla="val 12211298"/>
              <a:gd name="adj2" fmla="val 20580450"/>
            </a:avLst>
          </a:prstGeom>
          <a:ln w="69850" cmpd="sng">
            <a:solidFill>
              <a:srgbClr val="800000"/>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4" name="図形グループ 3"/>
          <p:cNvGrpSpPr/>
          <p:nvPr/>
        </p:nvGrpSpPr>
        <p:grpSpPr>
          <a:xfrm>
            <a:off x="1118316" y="1263265"/>
            <a:ext cx="6623763" cy="2796535"/>
            <a:chOff x="1118316" y="1263265"/>
            <a:chExt cx="6623763" cy="2960576"/>
          </a:xfrm>
        </p:grpSpPr>
        <p:sp>
          <p:nvSpPr>
            <p:cNvPr id="18" name="フリーフォーム 17"/>
            <p:cNvSpPr/>
            <p:nvPr/>
          </p:nvSpPr>
          <p:spPr>
            <a:xfrm>
              <a:off x="1118316" y="1263265"/>
              <a:ext cx="6623763" cy="2960576"/>
            </a:xfrm>
            <a:custGeom>
              <a:avLst/>
              <a:gdLst>
                <a:gd name="connsiteX0" fmla="*/ 1627075 w 7327474"/>
                <a:gd name="connsiteY0" fmla="*/ 73309 h 2772479"/>
                <a:gd name="connsiteX1" fmla="*/ 2166167 w 7327474"/>
                <a:gd name="connsiteY1" fmla="*/ 118991 h 2772479"/>
                <a:gd name="connsiteX2" fmla="*/ 2760082 w 7327474"/>
                <a:gd name="connsiteY2" fmla="*/ 109855 h 2772479"/>
                <a:gd name="connsiteX3" fmla="*/ 3481916 w 7327474"/>
                <a:gd name="connsiteY3" fmla="*/ 82445 h 2772479"/>
                <a:gd name="connsiteX4" fmla="*/ 4395631 w 7327474"/>
                <a:gd name="connsiteY4" fmla="*/ 218 h 2772479"/>
                <a:gd name="connsiteX5" fmla="*/ 5090054 w 7327474"/>
                <a:gd name="connsiteY5" fmla="*/ 109855 h 2772479"/>
                <a:gd name="connsiteX6" fmla="*/ 5958083 w 7327474"/>
                <a:gd name="connsiteY6" fmla="*/ 356537 h 2772479"/>
                <a:gd name="connsiteX7" fmla="*/ 6926621 w 7327474"/>
                <a:gd name="connsiteY7" fmla="*/ 813356 h 2772479"/>
                <a:gd name="connsiteX8" fmla="*/ 7282970 w 7327474"/>
                <a:gd name="connsiteY8" fmla="*/ 1379812 h 2772479"/>
                <a:gd name="connsiteX9" fmla="*/ 7173324 w 7327474"/>
                <a:gd name="connsiteY9" fmla="*/ 2028496 h 2772479"/>
                <a:gd name="connsiteX10" fmla="*/ 5948946 w 7327474"/>
                <a:gd name="connsiteY10" fmla="*/ 2339133 h 2772479"/>
                <a:gd name="connsiteX11" fmla="*/ 4605785 w 7327474"/>
                <a:gd name="connsiteY11" fmla="*/ 2649770 h 2772479"/>
                <a:gd name="connsiteX12" fmla="*/ 3957048 w 7327474"/>
                <a:gd name="connsiteY12" fmla="*/ 2731997 h 2772479"/>
                <a:gd name="connsiteX13" fmla="*/ 3280899 w 7327474"/>
                <a:gd name="connsiteY13" fmla="*/ 2759407 h 2772479"/>
                <a:gd name="connsiteX14" fmla="*/ 2193579 w 7327474"/>
                <a:gd name="connsiteY14" fmla="*/ 2768543 h 2772479"/>
                <a:gd name="connsiteX15" fmla="*/ 813869 w 7327474"/>
                <a:gd name="connsiteY15" fmla="*/ 2695452 h 2772479"/>
                <a:gd name="connsiteX16" fmla="*/ 430109 w 7327474"/>
                <a:gd name="connsiteY16" fmla="*/ 2530997 h 2772479"/>
                <a:gd name="connsiteX17" fmla="*/ 146858 w 7327474"/>
                <a:gd name="connsiteY17" fmla="*/ 1854904 h 2772479"/>
                <a:gd name="connsiteX18" fmla="*/ 663 w 7327474"/>
                <a:gd name="connsiteY18" fmla="*/ 1160539 h 2772479"/>
                <a:gd name="connsiteX19" fmla="*/ 101172 w 7327474"/>
                <a:gd name="connsiteY19" fmla="*/ 658038 h 2772479"/>
                <a:gd name="connsiteX20" fmla="*/ 293052 w 7327474"/>
                <a:gd name="connsiteY20" fmla="*/ 246900 h 2772479"/>
                <a:gd name="connsiteX21" fmla="*/ 704224 w 7327474"/>
                <a:gd name="connsiteY21" fmla="*/ 91582 h 2772479"/>
                <a:gd name="connsiteX22" fmla="*/ 1142807 w 7327474"/>
                <a:gd name="connsiteY22" fmla="*/ 27627 h 2772479"/>
                <a:gd name="connsiteX23" fmla="*/ 1462607 w 7327474"/>
                <a:gd name="connsiteY23" fmla="*/ 36763 h 2772479"/>
                <a:gd name="connsiteX24" fmla="*/ 1627075 w 7327474"/>
                <a:gd name="connsiteY24" fmla="*/ 73309 h 27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7474" h="2772479">
                  <a:moveTo>
                    <a:pt x="1627075" y="73309"/>
                  </a:moveTo>
                  <a:cubicBezTo>
                    <a:pt x="1744335" y="87014"/>
                    <a:pt x="1977333" y="112900"/>
                    <a:pt x="2166167" y="118991"/>
                  </a:cubicBezTo>
                  <a:cubicBezTo>
                    <a:pt x="2355001" y="125082"/>
                    <a:pt x="2540791" y="115946"/>
                    <a:pt x="2760082" y="109855"/>
                  </a:cubicBezTo>
                  <a:cubicBezTo>
                    <a:pt x="2979373" y="103764"/>
                    <a:pt x="3209325" y="100718"/>
                    <a:pt x="3481916" y="82445"/>
                  </a:cubicBezTo>
                  <a:cubicBezTo>
                    <a:pt x="3754508" y="64172"/>
                    <a:pt x="4127608" y="-4350"/>
                    <a:pt x="4395631" y="218"/>
                  </a:cubicBezTo>
                  <a:cubicBezTo>
                    <a:pt x="4663654" y="4786"/>
                    <a:pt x="4829645" y="50468"/>
                    <a:pt x="5090054" y="109855"/>
                  </a:cubicBezTo>
                  <a:cubicBezTo>
                    <a:pt x="5350463" y="169242"/>
                    <a:pt x="5651989" y="239287"/>
                    <a:pt x="5958083" y="356537"/>
                  </a:cubicBezTo>
                  <a:cubicBezTo>
                    <a:pt x="6264177" y="473787"/>
                    <a:pt x="6705806" y="642810"/>
                    <a:pt x="6926621" y="813356"/>
                  </a:cubicBezTo>
                  <a:cubicBezTo>
                    <a:pt x="7147436" y="983902"/>
                    <a:pt x="7241853" y="1177289"/>
                    <a:pt x="7282970" y="1379812"/>
                  </a:cubicBezTo>
                  <a:cubicBezTo>
                    <a:pt x="7324087" y="1582335"/>
                    <a:pt x="7395661" y="1868609"/>
                    <a:pt x="7173324" y="2028496"/>
                  </a:cubicBezTo>
                  <a:cubicBezTo>
                    <a:pt x="6950987" y="2188383"/>
                    <a:pt x="6376869" y="2235587"/>
                    <a:pt x="5948946" y="2339133"/>
                  </a:cubicBezTo>
                  <a:cubicBezTo>
                    <a:pt x="5521023" y="2442679"/>
                    <a:pt x="4937768" y="2584293"/>
                    <a:pt x="4605785" y="2649770"/>
                  </a:cubicBezTo>
                  <a:cubicBezTo>
                    <a:pt x="4273802" y="2715247"/>
                    <a:pt x="4177862" y="2713724"/>
                    <a:pt x="3957048" y="2731997"/>
                  </a:cubicBezTo>
                  <a:cubicBezTo>
                    <a:pt x="3736234" y="2750270"/>
                    <a:pt x="3574810" y="2753316"/>
                    <a:pt x="3280899" y="2759407"/>
                  </a:cubicBezTo>
                  <a:cubicBezTo>
                    <a:pt x="2986988" y="2765498"/>
                    <a:pt x="2604750" y="2779202"/>
                    <a:pt x="2193579" y="2768543"/>
                  </a:cubicBezTo>
                  <a:cubicBezTo>
                    <a:pt x="1782408" y="2757884"/>
                    <a:pt x="1107781" y="2735043"/>
                    <a:pt x="813869" y="2695452"/>
                  </a:cubicBezTo>
                  <a:cubicBezTo>
                    <a:pt x="519957" y="2655861"/>
                    <a:pt x="541277" y="2671088"/>
                    <a:pt x="430109" y="2530997"/>
                  </a:cubicBezTo>
                  <a:cubicBezTo>
                    <a:pt x="318941" y="2390906"/>
                    <a:pt x="218432" y="2083314"/>
                    <a:pt x="146858" y="1854904"/>
                  </a:cubicBezTo>
                  <a:cubicBezTo>
                    <a:pt x="75284" y="1626494"/>
                    <a:pt x="8277" y="1360017"/>
                    <a:pt x="663" y="1160539"/>
                  </a:cubicBezTo>
                  <a:cubicBezTo>
                    <a:pt x="-6951" y="961061"/>
                    <a:pt x="52441" y="810311"/>
                    <a:pt x="101172" y="658038"/>
                  </a:cubicBezTo>
                  <a:cubicBezTo>
                    <a:pt x="149903" y="505765"/>
                    <a:pt x="192543" y="341309"/>
                    <a:pt x="293052" y="246900"/>
                  </a:cubicBezTo>
                  <a:cubicBezTo>
                    <a:pt x="393561" y="152491"/>
                    <a:pt x="562598" y="128127"/>
                    <a:pt x="704224" y="91582"/>
                  </a:cubicBezTo>
                  <a:cubicBezTo>
                    <a:pt x="845850" y="55037"/>
                    <a:pt x="1016410" y="36763"/>
                    <a:pt x="1142807" y="27627"/>
                  </a:cubicBezTo>
                  <a:cubicBezTo>
                    <a:pt x="1269204" y="18491"/>
                    <a:pt x="1377327" y="29149"/>
                    <a:pt x="1462607" y="36763"/>
                  </a:cubicBezTo>
                  <a:cubicBezTo>
                    <a:pt x="1547887" y="44377"/>
                    <a:pt x="1509815" y="59604"/>
                    <a:pt x="1627075" y="73309"/>
                  </a:cubicBezTo>
                  <a:close/>
                </a:path>
              </a:pathLst>
            </a:custGeom>
            <a:noFill/>
            <a:ln w="1905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rot="20678574">
              <a:off x="6304218" y="3247576"/>
              <a:ext cx="954107" cy="400110"/>
            </a:xfrm>
            <a:prstGeom prst="rect">
              <a:avLst/>
            </a:prstGeom>
            <a:noFill/>
            <a:ln w="28575" cmpd="sng">
              <a:noFill/>
              <a:prstDash val="dash"/>
            </a:ln>
          </p:spPr>
          <p:txBody>
            <a:bodyPr wrap="none" rtlCol="0">
              <a:spAutoFit/>
            </a:bodyPr>
            <a:lstStyle/>
            <a:p>
              <a:r>
                <a:rPr lang="en-US" altLang="ja-JP" sz="2000" dirty="0" smtClean="0"/>
                <a:t>【</a:t>
              </a:r>
              <a:r>
                <a:rPr lang="ja-JP" altLang="en-US" sz="2000" dirty="0" smtClean="0"/>
                <a:t>院内</a:t>
              </a:r>
              <a:r>
                <a:rPr lang="en-US" altLang="ja-JP" sz="2000" dirty="0" smtClean="0"/>
                <a:t>】</a:t>
              </a:r>
              <a:endParaRPr kumimoji="1" lang="ja-JP" altLang="en-US" sz="2000" dirty="0"/>
            </a:p>
          </p:txBody>
        </p:sp>
        <p:sp>
          <p:nvSpPr>
            <p:cNvPr id="23" name="テキスト ボックス 22"/>
            <p:cNvSpPr txBox="1"/>
            <p:nvPr/>
          </p:nvSpPr>
          <p:spPr>
            <a:xfrm rot="20678574">
              <a:off x="6613441" y="3665719"/>
              <a:ext cx="954107" cy="400110"/>
            </a:xfrm>
            <a:prstGeom prst="rect">
              <a:avLst/>
            </a:prstGeom>
            <a:noFill/>
          </p:spPr>
          <p:txBody>
            <a:bodyPr wrap="none" rtlCol="0">
              <a:spAutoFit/>
            </a:bodyPr>
            <a:lstStyle/>
            <a:p>
              <a:r>
                <a:rPr kumimoji="1" lang="en-US" altLang="ja-JP" sz="2000" dirty="0" smtClean="0"/>
                <a:t>【</a:t>
              </a:r>
              <a:r>
                <a:rPr kumimoji="1" lang="ja-JP" altLang="en-US" sz="2000" dirty="0" smtClean="0"/>
                <a:t>外部</a:t>
              </a:r>
              <a:r>
                <a:rPr kumimoji="1" lang="en-US" altLang="ja-JP" sz="2000" dirty="0" smtClean="0"/>
                <a:t>】</a:t>
              </a:r>
              <a:endParaRPr kumimoji="1" lang="ja-JP" altLang="en-US" sz="2000" dirty="0"/>
            </a:p>
          </p:txBody>
        </p:sp>
      </p:grpSp>
      <p:grpSp>
        <p:nvGrpSpPr>
          <p:cNvPr id="32" name="図形グループ 31"/>
          <p:cNvGrpSpPr/>
          <p:nvPr/>
        </p:nvGrpSpPr>
        <p:grpSpPr>
          <a:xfrm>
            <a:off x="614235" y="1117686"/>
            <a:ext cx="7692098" cy="5562085"/>
            <a:chOff x="614235" y="1117686"/>
            <a:chExt cx="7692098" cy="5562085"/>
          </a:xfrm>
        </p:grpSpPr>
        <p:sp>
          <p:nvSpPr>
            <p:cNvPr id="30" name="フリーフォーム 29"/>
            <p:cNvSpPr/>
            <p:nvPr/>
          </p:nvSpPr>
          <p:spPr>
            <a:xfrm>
              <a:off x="614235" y="1117686"/>
              <a:ext cx="7692098" cy="5031538"/>
            </a:xfrm>
            <a:custGeom>
              <a:avLst/>
              <a:gdLst>
                <a:gd name="connsiteX0" fmla="*/ 2137599 w 7692098"/>
                <a:gd name="connsiteY0" fmla="*/ 5031538 h 5031538"/>
                <a:gd name="connsiteX1" fmla="*/ 1446855 w 7692098"/>
                <a:gd name="connsiteY1" fmla="*/ 5009258 h 5031538"/>
                <a:gd name="connsiteX2" fmla="*/ 711548 w 7692098"/>
                <a:gd name="connsiteY2" fmla="*/ 4964699 h 5031538"/>
                <a:gd name="connsiteX3" fmla="*/ 210201 w 7692098"/>
                <a:gd name="connsiteY3" fmla="*/ 4842160 h 5031538"/>
                <a:gd name="connsiteX4" fmla="*/ 9663 w 7692098"/>
                <a:gd name="connsiteY4" fmla="*/ 4474543 h 5031538"/>
                <a:gd name="connsiteX5" fmla="*/ 43086 w 7692098"/>
                <a:gd name="connsiteY5" fmla="*/ 3995527 h 5031538"/>
                <a:gd name="connsiteX6" fmla="*/ 143355 w 7692098"/>
                <a:gd name="connsiteY6" fmla="*/ 3059776 h 5031538"/>
                <a:gd name="connsiteX7" fmla="*/ 243624 w 7692098"/>
                <a:gd name="connsiteY7" fmla="*/ 1789828 h 5031538"/>
                <a:gd name="connsiteX8" fmla="*/ 332753 w 7692098"/>
                <a:gd name="connsiteY8" fmla="*/ 920915 h 5031538"/>
                <a:gd name="connsiteX9" fmla="*/ 544432 w 7692098"/>
                <a:gd name="connsiteY9" fmla="*/ 352781 h 5031538"/>
                <a:gd name="connsiteX10" fmla="*/ 1001214 w 7692098"/>
                <a:gd name="connsiteY10" fmla="*/ 129983 h 5031538"/>
                <a:gd name="connsiteX11" fmla="*/ 1736522 w 7692098"/>
                <a:gd name="connsiteY11" fmla="*/ 18584 h 5031538"/>
                <a:gd name="connsiteX12" fmla="*/ 2761497 w 7692098"/>
                <a:gd name="connsiteY12" fmla="*/ 107703 h 5031538"/>
                <a:gd name="connsiteX13" fmla="*/ 3708484 w 7692098"/>
                <a:gd name="connsiteY13" fmla="*/ 40863 h 5031538"/>
                <a:gd name="connsiteX14" fmla="*/ 4711177 w 7692098"/>
                <a:gd name="connsiteY14" fmla="*/ 7444 h 5031538"/>
                <a:gd name="connsiteX15" fmla="*/ 5936690 w 7692098"/>
                <a:gd name="connsiteY15" fmla="*/ 185682 h 5031538"/>
                <a:gd name="connsiteX16" fmla="*/ 6839114 w 7692098"/>
                <a:gd name="connsiteY16" fmla="*/ 553299 h 5031538"/>
                <a:gd name="connsiteX17" fmla="*/ 7329319 w 7692098"/>
                <a:gd name="connsiteY17" fmla="*/ 1088014 h 5031538"/>
                <a:gd name="connsiteX18" fmla="*/ 7574422 w 7692098"/>
                <a:gd name="connsiteY18" fmla="*/ 2034905 h 5031538"/>
                <a:gd name="connsiteX19" fmla="*/ 7674691 w 7692098"/>
                <a:gd name="connsiteY19" fmla="*/ 3104336 h 5031538"/>
                <a:gd name="connsiteX20" fmla="*/ 7685832 w 7692098"/>
                <a:gd name="connsiteY20" fmla="*/ 4051227 h 5031538"/>
                <a:gd name="connsiteX21" fmla="*/ 7607845 w 7692098"/>
                <a:gd name="connsiteY21" fmla="*/ 4675061 h 5031538"/>
                <a:gd name="connsiteX22" fmla="*/ 7217909 w 7692098"/>
                <a:gd name="connsiteY22" fmla="*/ 4942419 h 5031538"/>
                <a:gd name="connsiteX23" fmla="*/ 6404614 w 7692098"/>
                <a:gd name="connsiteY23" fmla="*/ 5009258 h 5031538"/>
                <a:gd name="connsiteX24" fmla="*/ 5647024 w 7692098"/>
                <a:gd name="connsiteY24" fmla="*/ 5031538 h 5031538"/>
                <a:gd name="connsiteX25" fmla="*/ 5234806 w 7692098"/>
                <a:gd name="connsiteY25" fmla="*/ 5009258 h 503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92098" h="5031538">
                  <a:moveTo>
                    <a:pt x="2137599" y="5031538"/>
                  </a:moveTo>
                  <a:lnTo>
                    <a:pt x="1446855" y="5009258"/>
                  </a:lnTo>
                  <a:cubicBezTo>
                    <a:pt x="1209180" y="4998118"/>
                    <a:pt x="917657" y="4992549"/>
                    <a:pt x="711548" y="4964699"/>
                  </a:cubicBezTo>
                  <a:cubicBezTo>
                    <a:pt x="505439" y="4936849"/>
                    <a:pt x="327182" y="4923853"/>
                    <a:pt x="210201" y="4842160"/>
                  </a:cubicBezTo>
                  <a:cubicBezTo>
                    <a:pt x="93220" y="4760467"/>
                    <a:pt x="37515" y="4615648"/>
                    <a:pt x="9663" y="4474543"/>
                  </a:cubicBezTo>
                  <a:cubicBezTo>
                    <a:pt x="-18189" y="4333438"/>
                    <a:pt x="20804" y="4231321"/>
                    <a:pt x="43086" y="3995527"/>
                  </a:cubicBezTo>
                  <a:cubicBezTo>
                    <a:pt x="65368" y="3759733"/>
                    <a:pt x="109932" y="3427393"/>
                    <a:pt x="143355" y="3059776"/>
                  </a:cubicBezTo>
                  <a:cubicBezTo>
                    <a:pt x="176778" y="2692159"/>
                    <a:pt x="212058" y="2146305"/>
                    <a:pt x="243624" y="1789828"/>
                  </a:cubicBezTo>
                  <a:cubicBezTo>
                    <a:pt x="275190" y="1433351"/>
                    <a:pt x="282618" y="1160423"/>
                    <a:pt x="332753" y="920915"/>
                  </a:cubicBezTo>
                  <a:cubicBezTo>
                    <a:pt x="382888" y="681407"/>
                    <a:pt x="433022" y="484603"/>
                    <a:pt x="544432" y="352781"/>
                  </a:cubicBezTo>
                  <a:cubicBezTo>
                    <a:pt x="655842" y="220959"/>
                    <a:pt x="802532" y="185682"/>
                    <a:pt x="1001214" y="129983"/>
                  </a:cubicBezTo>
                  <a:cubicBezTo>
                    <a:pt x="1199896" y="74284"/>
                    <a:pt x="1443142" y="22297"/>
                    <a:pt x="1736522" y="18584"/>
                  </a:cubicBezTo>
                  <a:cubicBezTo>
                    <a:pt x="2029902" y="14871"/>
                    <a:pt x="2432837" y="103990"/>
                    <a:pt x="2761497" y="107703"/>
                  </a:cubicBezTo>
                  <a:cubicBezTo>
                    <a:pt x="3090157" y="111416"/>
                    <a:pt x="3383537" y="57573"/>
                    <a:pt x="3708484" y="40863"/>
                  </a:cubicBezTo>
                  <a:cubicBezTo>
                    <a:pt x="4033431" y="24153"/>
                    <a:pt x="4339809" y="-16693"/>
                    <a:pt x="4711177" y="7444"/>
                  </a:cubicBezTo>
                  <a:cubicBezTo>
                    <a:pt x="5082545" y="31580"/>
                    <a:pt x="5582034" y="94706"/>
                    <a:pt x="5936690" y="185682"/>
                  </a:cubicBezTo>
                  <a:cubicBezTo>
                    <a:pt x="6291346" y="276658"/>
                    <a:pt x="6607009" y="402910"/>
                    <a:pt x="6839114" y="553299"/>
                  </a:cubicBezTo>
                  <a:cubicBezTo>
                    <a:pt x="7071219" y="703688"/>
                    <a:pt x="7206768" y="841080"/>
                    <a:pt x="7329319" y="1088014"/>
                  </a:cubicBezTo>
                  <a:cubicBezTo>
                    <a:pt x="7451870" y="1334948"/>
                    <a:pt x="7516860" y="1698851"/>
                    <a:pt x="7574422" y="2034905"/>
                  </a:cubicBezTo>
                  <a:cubicBezTo>
                    <a:pt x="7631984" y="2370959"/>
                    <a:pt x="7656123" y="2768282"/>
                    <a:pt x="7674691" y="3104336"/>
                  </a:cubicBezTo>
                  <a:cubicBezTo>
                    <a:pt x="7693259" y="3440390"/>
                    <a:pt x="7696973" y="3789440"/>
                    <a:pt x="7685832" y="4051227"/>
                  </a:cubicBezTo>
                  <a:cubicBezTo>
                    <a:pt x="7674691" y="4313014"/>
                    <a:pt x="7685832" y="4526529"/>
                    <a:pt x="7607845" y="4675061"/>
                  </a:cubicBezTo>
                  <a:cubicBezTo>
                    <a:pt x="7529858" y="4823593"/>
                    <a:pt x="7418448" y="4886719"/>
                    <a:pt x="7217909" y="4942419"/>
                  </a:cubicBezTo>
                  <a:cubicBezTo>
                    <a:pt x="7017371" y="4998118"/>
                    <a:pt x="6666428" y="4994405"/>
                    <a:pt x="6404614" y="5009258"/>
                  </a:cubicBezTo>
                  <a:cubicBezTo>
                    <a:pt x="6142800" y="5024111"/>
                    <a:pt x="5841992" y="5031538"/>
                    <a:pt x="5647024" y="5031538"/>
                  </a:cubicBezTo>
                  <a:cubicBezTo>
                    <a:pt x="5452056" y="5031538"/>
                    <a:pt x="5299795" y="5012971"/>
                    <a:pt x="5234806" y="5009258"/>
                  </a:cubicBezTo>
                </a:path>
              </a:pathLst>
            </a:custGeom>
            <a:ln w="38100" cmpd="sng">
              <a:solidFill>
                <a:srgbClr val="00CC00"/>
              </a:solidFill>
            </a:ln>
            <a:effectLst>
              <a:outerShdw blurRad="40000" dist="20000" dir="2880000" rotWithShape="0">
                <a:srgbClr val="000000">
                  <a:alpha val="89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2474983" y="5848774"/>
              <a:ext cx="3801041" cy="830997"/>
            </a:xfrm>
            <a:prstGeom prst="rect">
              <a:avLst/>
            </a:prstGeom>
            <a:ln w="19050" cmpd="sng">
              <a:solidFill>
                <a:schemeClr val="tx1">
                  <a:lumMod val="65000"/>
                  <a:lumOff val="35000"/>
                </a:schemeClr>
              </a:solidFill>
            </a:ln>
            <a:effectLst>
              <a:outerShdw blurRad="40000" dist="20000" dir="2880000" rotWithShape="0">
                <a:srgbClr val="000000">
                  <a:alpha val="80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en-US" altLang="ja-JP" sz="2000" b="1" i="1" dirty="0" smtClean="0">
                  <a:solidFill>
                    <a:srgbClr val="FF0000"/>
                  </a:solidFill>
                </a:rPr>
                <a:t>System of Self-Regulation </a:t>
              </a:r>
            </a:p>
            <a:p>
              <a:pPr algn="ctr"/>
              <a:r>
                <a:rPr lang="ja-JP" altLang="en-US" sz="1200" b="1" dirty="0" smtClean="0">
                  <a:solidFill>
                    <a:schemeClr val="tx1"/>
                  </a:solidFill>
                </a:rPr>
                <a:t>個人ではなく</a:t>
              </a:r>
              <a:endParaRPr lang="en-US" altLang="ja-JP" sz="1200" b="1" dirty="0" smtClean="0">
                <a:solidFill>
                  <a:schemeClr val="tx1"/>
                </a:solidFill>
              </a:endParaRPr>
            </a:p>
            <a:p>
              <a:pPr algn="ctr"/>
              <a:r>
                <a:rPr lang="ja-JP" altLang="en-US" sz="1600" b="1" dirty="0" smtClean="0">
                  <a:solidFill>
                    <a:schemeClr val="tx1"/>
                  </a:solidFill>
                </a:rPr>
                <a:t>職業団体が有する、システムとしての自律</a:t>
              </a:r>
              <a:endParaRPr kumimoji="1" lang="ja-JP" altLang="en-US" sz="1600" b="1" dirty="0">
                <a:solidFill>
                  <a:schemeClr val="tx1"/>
                </a:solidFill>
              </a:endParaRPr>
            </a:p>
          </p:txBody>
        </p:sp>
      </p:grpSp>
      <p:sp>
        <p:nvSpPr>
          <p:cNvPr id="22" name="円弧 21"/>
          <p:cNvSpPr/>
          <p:nvPr/>
        </p:nvSpPr>
        <p:spPr>
          <a:xfrm flipH="1">
            <a:off x="4177885" y="2190491"/>
            <a:ext cx="3425609" cy="3389552"/>
          </a:xfrm>
          <a:prstGeom prst="arc">
            <a:avLst>
              <a:gd name="adj1" fmla="val 21270716"/>
              <a:gd name="adj2" fmla="val 4737205"/>
            </a:avLst>
          </a:prstGeom>
          <a:ln w="88900" cmpd="sng">
            <a:solidFill>
              <a:srgbClr val="3D5FC2"/>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pic>
        <p:nvPicPr>
          <p:cNvPr id="20" name="図 19"/>
          <p:cNvPicPr>
            <a:picLocks noChangeAspect="1"/>
          </p:cNvPicPr>
          <p:nvPr/>
        </p:nvPicPr>
        <p:blipFill>
          <a:blip r:embed="rId7">
            <a:extLst>
              <a:ext uri="{BEBA8EAE-BF5A-486C-A8C5-ECC9F3942E4B}">
                <a14:imgProps xmlns:a14="http://schemas.microsoft.com/office/drawing/2010/main">
                  <a14:imgLayer r:embed="rId8">
                    <a14:imgEffect>
                      <a14:colorTemperature colorTemp="6564"/>
                    </a14:imgEffect>
                    <a14:imgEffect>
                      <a14:saturation sat="235000"/>
                    </a14:imgEffect>
                    <a14:imgEffect>
                      <a14:brightnessContrast contrast="-40000"/>
                    </a14:imgEffect>
                  </a14:imgLayer>
                </a14:imgProps>
              </a:ext>
            </a:extLst>
          </a:blip>
          <a:stretch>
            <a:fillRect/>
          </a:stretch>
        </p:blipFill>
        <p:spPr>
          <a:xfrm>
            <a:off x="5931522" y="4539919"/>
            <a:ext cx="644427" cy="851131"/>
          </a:xfrm>
          <a:prstGeom prst="rect">
            <a:avLst/>
          </a:prstGeom>
        </p:spPr>
      </p:pic>
      <p:pic>
        <p:nvPicPr>
          <p:cNvPr id="21" name="図 20"/>
          <p:cNvPicPr>
            <a:picLocks noChangeAspect="1"/>
          </p:cNvPicPr>
          <p:nvPr/>
        </p:nvPicPr>
        <p:blipFill rotWithShape="1">
          <a:blip r:embed="rId9"/>
          <a:srcRect b="8194"/>
          <a:stretch/>
        </p:blipFill>
        <p:spPr>
          <a:xfrm>
            <a:off x="6747708" y="4309087"/>
            <a:ext cx="994371" cy="1055608"/>
          </a:xfrm>
          <a:prstGeom prst="rect">
            <a:avLst/>
          </a:prstGeom>
        </p:spPr>
      </p:pic>
      <p:sp>
        <p:nvSpPr>
          <p:cNvPr id="27" name="角丸四角形 26"/>
          <p:cNvSpPr/>
          <p:nvPr/>
        </p:nvSpPr>
        <p:spPr>
          <a:xfrm>
            <a:off x="5549169" y="5369282"/>
            <a:ext cx="2410424" cy="334781"/>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593425" y="5365842"/>
            <a:ext cx="2411159" cy="322302"/>
          </a:xfrm>
          <a:prstGeom prst="rect">
            <a:avLst/>
          </a:prstGeom>
          <a:noFill/>
        </p:spPr>
        <p:txBody>
          <a:bodyPr wrap="square" rtlCol="0">
            <a:spAutoFit/>
          </a:bodyPr>
          <a:lstStyle/>
          <a:p>
            <a:r>
              <a:rPr lang="ja-JP" altLang="en-US" sz="1600" dirty="0" smtClean="0"/>
              <a:t>「医療者としての第三者」</a:t>
            </a:r>
            <a:endParaRPr kumimoji="1" lang="ja-JP" altLang="en-US" sz="1600" dirty="0"/>
          </a:p>
        </p:txBody>
      </p:sp>
      <p:sp>
        <p:nvSpPr>
          <p:cNvPr id="24" name="テキスト ボックス 23"/>
          <p:cNvSpPr txBox="1"/>
          <p:nvPr/>
        </p:nvSpPr>
        <p:spPr>
          <a:xfrm>
            <a:off x="6326722" y="5648909"/>
            <a:ext cx="1620957" cy="307777"/>
          </a:xfrm>
          <a:prstGeom prst="rect">
            <a:avLst/>
          </a:prstGeom>
          <a:noFill/>
        </p:spPr>
        <p:txBody>
          <a:bodyPr wrap="none" rtlCol="0">
            <a:spAutoFit/>
          </a:bodyPr>
          <a:lstStyle/>
          <a:p>
            <a:r>
              <a:rPr kumimoji="1" lang="ja-JP" altLang="en-US" sz="1400" dirty="0" smtClean="0"/>
              <a:t>担当領域の専門医</a:t>
            </a:r>
            <a:endParaRPr kumimoji="1" lang="ja-JP" altLang="en-US" sz="1400" dirty="0"/>
          </a:p>
        </p:txBody>
      </p:sp>
      <p:sp>
        <p:nvSpPr>
          <p:cNvPr id="36" name="テキスト ボックス 35"/>
          <p:cNvSpPr txBox="1"/>
          <p:nvPr/>
        </p:nvSpPr>
        <p:spPr>
          <a:xfrm>
            <a:off x="4779248" y="2737256"/>
            <a:ext cx="1238638" cy="369332"/>
          </a:xfrm>
          <a:prstGeom prst="rect">
            <a:avLst/>
          </a:prstGeom>
          <a:noFill/>
        </p:spPr>
        <p:txBody>
          <a:bodyPr wrap="square" rtlCol="0">
            <a:spAutoFit/>
          </a:bodyPr>
          <a:lstStyle/>
          <a:p>
            <a:r>
              <a:rPr lang="en-US" altLang="ja-JP" dirty="0" smtClean="0">
                <a:solidFill>
                  <a:srgbClr val="660066"/>
                </a:solidFill>
              </a:rPr>
              <a:t>【</a:t>
            </a:r>
            <a:r>
              <a:rPr lang="ja-JP" altLang="en-US" dirty="0" smtClean="0">
                <a:solidFill>
                  <a:srgbClr val="660066"/>
                </a:solidFill>
              </a:rPr>
              <a:t>委員会</a:t>
            </a:r>
            <a:r>
              <a:rPr lang="en-US" altLang="ja-JP" dirty="0" smtClean="0">
                <a:solidFill>
                  <a:srgbClr val="660066"/>
                </a:solidFill>
              </a:rPr>
              <a:t>】</a:t>
            </a:r>
            <a:endParaRPr kumimoji="1" lang="ja-JP" altLang="en-US" dirty="0">
              <a:solidFill>
                <a:srgbClr val="660066"/>
              </a:solidFill>
            </a:endParaRPr>
          </a:p>
        </p:txBody>
      </p:sp>
    </p:spTree>
    <p:extLst>
      <p:ext uri="{BB962C8B-B14F-4D97-AF65-F5344CB8AC3E}">
        <p14:creationId xmlns:p14="http://schemas.microsoft.com/office/powerpoint/2010/main" val="811978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62164" y="1258658"/>
            <a:ext cx="6160160" cy="4708983"/>
          </a:xfrm>
          <a:prstGeom prst="rect">
            <a:avLst/>
          </a:prstGeom>
          <a:noFill/>
        </p:spPr>
        <p:txBody>
          <a:bodyPr wrap="none" rtlCol="0">
            <a:spAutoFit/>
          </a:bodyPr>
          <a:lstStyle/>
          <a:p>
            <a:r>
              <a:rPr kumimoji="1" lang="ja-JP" altLang="en-US" dirty="0" smtClean="0"/>
              <a:t>今年１０月</a:t>
            </a:r>
            <a:r>
              <a:rPr kumimoji="1" lang="en-US" altLang="ja-JP" dirty="0" smtClean="0"/>
              <a:t> </a:t>
            </a:r>
            <a:r>
              <a:rPr kumimoji="1" lang="ja-JP" altLang="en-US" dirty="0" smtClean="0"/>
              <a:t>（ｈ</a:t>
            </a:r>
            <a:r>
              <a:rPr kumimoji="1" lang="en-US" altLang="ja-JP" dirty="0" smtClean="0"/>
              <a:t>27.10.</a:t>
            </a:r>
            <a:r>
              <a:rPr kumimoji="1" lang="ja-JP" altLang="en-US" dirty="0" smtClean="0"/>
              <a:t>）</a:t>
            </a:r>
            <a:endParaRPr kumimoji="1" lang="en-US" altLang="ja-JP" dirty="0" smtClean="0"/>
          </a:p>
          <a:p>
            <a:pPr>
              <a:lnSpc>
                <a:spcPct val="120000"/>
              </a:lnSpc>
            </a:pPr>
            <a:r>
              <a:rPr lang="ja-JP" altLang="en-US" dirty="0" smtClean="0"/>
              <a:t>「新・医療事故調査制度」</a:t>
            </a:r>
            <a:r>
              <a:rPr lang="en-US" altLang="ja-JP" dirty="0" smtClean="0"/>
              <a:t> </a:t>
            </a:r>
            <a:r>
              <a:rPr lang="ja-JP" altLang="en-US" dirty="0" smtClean="0"/>
              <a:t>が、医療法の下に施行されます。</a:t>
            </a:r>
            <a:endParaRPr lang="en-US" altLang="ja-JP" dirty="0" smtClean="0"/>
          </a:p>
          <a:p>
            <a:pPr>
              <a:lnSpc>
                <a:spcPct val="150000"/>
              </a:lnSpc>
            </a:pPr>
            <a:endParaRPr kumimoji="1" lang="en-US" altLang="ja-JP" dirty="0"/>
          </a:p>
          <a:p>
            <a:pPr>
              <a:lnSpc>
                <a:spcPct val="120000"/>
              </a:lnSpc>
            </a:pPr>
            <a:r>
              <a:rPr lang="ja-JP" altLang="en-US" dirty="0" smtClean="0"/>
              <a:t>この、医療事故の原因究明・再発防止のため</a:t>
            </a:r>
            <a:r>
              <a:rPr lang="ja-JP" altLang="en-US" dirty="0"/>
              <a:t>の</a:t>
            </a:r>
            <a:r>
              <a:rPr lang="ja-JP" altLang="en-US" dirty="0" smtClean="0"/>
              <a:t>制度は</a:t>
            </a:r>
            <a:endParaRPr lang="en-US" altLang="ja-JP" dirty="0" smtClean="0"/>
          </a:p>
          <a:p>
            <a:pPr>
              <a:lnSpc>
                <a:spcPct val="120000"/>
              </a:lnSpc>
            </a:pPr>
            <a:r>
              <a:rPr lang="ja-JP" altLang="en-US" dirty="0" smtClean="0"/>
              <a:t>現場で医療を行う当事者・管理者だけでなく、</a:t>
            </a:r>
            <a:endParaRPr lang="en-US" altLang="ja-JP" dirty="0" smtClean="0"/>
          </a:p>
          <a:p>
            <a:pPr>
              <a:lnSpc>
                <a:spcPct val="50000"/>
              </a:lnSpc>
            </a:pPr>
            <a:endParaRPr lang="en-US" altLang="ja-JP" dirty="0" smtClean="0"/>
          </a:p>
          <a:p>
            <a:pPr>
              <a:lnSpc>
                <a:spcPct val="120000"/>
              </a:lnSpc>
            </a:pPr>
            <a:r>
              <a:rPr lang="ja-JP" altLang="en-US" dirty="0" smtClean="0"/>
              <a:t>支援団体として、</a:t>
            </a:r>
            <a:r>
              <a:rPr lang="ja-JP" altLang="en-US" dirty="0"/>
              <a:t>地域</a:t>
            </a:r>
            <a:r>
              <a:rPr lang="ja-JP" altLang="en-US" dirty="0" smtClean="0"/>
              <a:t>の大学、基幹病院、医師会、</a:t>
            </a:r>
            <a:endParaRPr lang="en-US" altLang="ja-JP" dirty="0" smtClean="0"/>
          </a:p>
          <a:p>
            <a:pPr>
              <a:lnSpc>
                <a:spcPct val="120000"/>
              </a:lnSpc>
            </a:pPr>
            <a:r>
              <a:rPr lang="ja-JP" altLang="en-US" dirty="0" smtClean="0"/>
              <a:t>広く学会、専門医の、相互の連携、</a:t>
            </a:r>
            <a:endParaRPr lang="en-US" altLang="ja-JP" dirty="0" smtClean="0"/>
          </a:p>
          <a:p>
            <a:pPr>
              <a:lnSpc>
                <a:spcPct val="50000"/>
              </a:lnSpc>
            </a:pPr>
            <a:endParaRPr lang="en-US" altLang="ja-JP" dirty="0"/>
          </a:p>
          <a:p>
            <a:pPr>
              <a:lnSpc>
                <a:spcPct val="120000"/>
              </a:lnSpc>
            </a:pPr>
            <a:r>
              <a:rPr lang="ja-JP" altLang="en-US" dirty="0" smtClean="0"/>
              <a:t>そして医療を受ける側の理解、及び社会からの支えなしには</a:t>
            </a:r>
            <a:endParaRPr lang="en-US" altLang="ja-JP" dirty="0" smtClean="0"/>
          </a:p>
          <a:p>
            <a:pPr>
              <a:lnSpc>
                <a:spcPct val="120000"/>
              </a:lnSpc>
            </a:pPr>
            <a:r>
              <a:rPr lang="ja-JP" altLang="en-US" dirty="0" smtClean="0"/>
              <a:t>良い形で動き出し、その後発展することができません。</a:t>
            </a:r>
            <a:endParaRPr lang="en-US" altLang="ja-JP" dirty="0" smtClean="0"/>
          </a:p>
          <a:p>
            <a:pPr>
              <a:lnSpc>
                <a:spcPct val="120000"/>
              </a:lnSpc>
            </a:pPr>
            <a:endParaRPr kumimoji="1" lang="en-US" altLang="ja-JP" dirty="0"/>
          </a:p>
          <a:p>
            <a:pPr>
              <a:lnSpc>
                <a:spcPct val="120000"/>
              </a:lnSpc>
            </a:pPr>
            <a:r>
              <a:rPr kumimoji="1" lang="ja-JP" altLang="en-US" dirty="0" smtClean="0"/>
              <a:t>是非、皆様のご協力をお願いします。</a:t>
            </a:r>
            <a:endParaRPr kumimoji="1" lang="en-US" altLang="ja-JP" dirty="0" smtClean="0"/>
          </a:p>
          <a:p>
            <a:pPr>
              <a:lnSpc>
                <a:spcPct val="120000"/>
              </a:lnSpc>
            </a:pPr>
            <a:endParaRPr lang="en-US" altLang="ja-JP" dirty="0"/>
          </a:p>
          <a:p>
            <a:pPr>
              <a:lnSpc>
                <a:spcPct val="120000"/>
              </a:lnSpc>
            </a:pPr>
            <a:r>
              <a:rPr kumimoji="1" lang="ja-JP" altLang="en-US" dirty="0" smtClean="0"/>
              <a:t>　　　　　　　　　　　　ご清聴を感謝いたします。</a:t>
            </a:r>
            <a:endParaRPr kumimoji="1" lang="ja-JP" altLang="en-US" dirty="0"/>
          </a:p>
        </p:txBody>
      </p:sp>
      <p:sp>
        <p:nvSpPr>
          <p:cNvPr id="2" name="テキスト ボックス 1"/>
          <p:cNvSpPr txBox="1"/>
          <p:nvPr/>
        </p:nvSpPr>
        <p:spPr>
          <a:xfrm>
            <a:off x="2953250" y="5462777"/>
            <a:ext cx="184666"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7178200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2676" y="1469803"/>
            <a:ext cx="7756400" cy="369332"/>
          </a:xfrm>
          <a:prstGeom prst="rect">
            <a:avLst/>
          </a:prstGeom>
          <a:noFill/>
          <a:ln w="19050" cmpd="sng">
            <a:noFill/>
            <a:prstDash val="solid"/>
          </a:ln>
        </p:spPr>
        <p:txBody>
          <a:bodyPr wrap="square" rtlCol="0">
            <a:spAutoFit/>
          </a:bodyPr>
          <a:lstStyle/>
          <a:p>
            <a:r>
              <a:rPr lang="ja-JP" altLang="ja-JP" dirty="0"/>
              <a:t>日本内科</a:t>
            </a:r>
            <a:r>
              <a:rPr lang="ja-JP" altLang="ja-JP" dirty="0" smtClean="0"/>
              <a:t>学会</a:t>
            </a:r>
            <a:r>
              <a:rPr lang="ja-JP" altLang="en-US" dirty="0" smtClean="0"/>
              <a:t>　　</a:t>
            </a:r>
            <a:r>
              <a:rPr lang="ja-JP" altLang="ja-JP" dirty="0" smtClean="0"/>
              <a:t>日本</a:t>
            </a:r>
            <a:r>
              <a:rPr lang="ja-JP" altLang="ja-JP" dirty="0"/>
              <a:t>外科</a:t>
            </a:r>
            <a:r>
              <a:rPr lang="ja-JP" altLang="ja-JP" dirty="0" smtClean="0"/>
              <a:t>学会</a:t>
            </a:r>
            <a:r>
              <a:rPr lang="ja-JP" altLang="en-US" dirty="0" smtClean="0"/>
              <a:t>　</a:t>
            </a:r>
            <a:r>
              <a:rPr lang="ja-JP" altLang="ja-JP" dirty="0" smtClean="0"/>
              <a:t>日本</a:t>
            </a:r>
            <a:r>
              <a:rPr lang="ja-JP" altLang="ja-JP" dirty="0"/>
              <a:t>病理学会　日本法医学会　</a:t>
            </a:r>
          </a:p>
        </p:txBody>
      </p:sp>
      <p:sp>
        <p:nvSpPr>
          <p:cNvPr id="3" name="正方形/長方形 2"/>
          <p:cNvSpPr/>
          <p:nvPr/>
        </p:nvSpPr>
        <p:spPr>
          <a:xfrm>
            <a:off x="431540" y="6002266"/>
            <a:ext cx="8480741" cy="369332"/>
          </a:xfrm>
          <a:prstGeom prst="rect">
            <a:avLst/>
          </a:prstGeom>
          <a:ln w="25400">
            <a:solidFill>
              <a:schemeClr val="accent4"/>
            </a:solidFill>
          </a:ln>
        </p:spPr>
        <p:txBody>
          <a:bodyPr wrap="square">
            <a:spAutoFit/>
          </a:bodyPr>
          <a:lstStyle/>
          <a:p>
            <a:r>
              <a:rPr lang="ja-JP" altLang="ja-JP" dirty="0"/>
              <a:t>日本歯科</a:t>
            </a:r>
            <a:r>
              <a:rPr lang="ja-JP" altLang="ja-JP" dirty="0" smtClean="0"/>
              <a:t>医学会</a:t>
            </a:r>
            <a:r>
              <a:rPr lang="ja-JP" altLang="en-US" dirty="0" smtClean="0"/>
              <a:t>　</a:t>
            </a:r>
            <a:r>
              <a:rPr lang="ja-JP" altLang="ja-JP" dirty="0" smtClean="0"/>
              <a:t>日本</a:t>
            </a:r>
            <a:r>
              <a:rPr lang="ja-JP" altLang="ja-JP" dirty="0"/>
              <a:t>医療</a:t>
            </a:r>
            <a:r>
              <a:rPr lang="ja-JP" altLang="ja-JP" dirty="0" smtClean="0"/>
              <a:t>薬学会</a:t>
            </a:r>
            <a:r>
              <a:rPr lang="ja-JP" altLang="en-US" dirty="0" smtClean="0"/>
              <a:t>　</a:t>
            </a:r>
            <a:r>
              <a:rPr lang="ja-JP" altLang="ja-JP" dirty="0" smtClean="0"/>
              <a:t>日本</a:t>
            </a:r>
            <a:r>
              <a:rPr lang="ja-JP" altLang="ja-JP" dirty="0"/>
              <a:t>看護系学会協</a:t>
            </a:r>
            <a:r>
              <a:rPr lang="ja-JP" altLang="ja-JP" dirty="0" smtClean="0"/>
              <a:t>議会</a:t>
            </a:r>
            <a:endParaRPr lang="ja-JP" altLang="ja-JP" dirty="0"/>
          </a:p>
        </p:txBody>
      </p:sp>
      <p:sp>
        <p:nvSpPr>
          <p:cNvPr id="5" name="テキスト ボックス 4"/>
          <p:cNvSpPr txBox="1"/>
          <p:nvPr/>
        </p:nvSpPr>
        <p:spPr>
          <a:xfrm>
            <a:off x="559580" y="1890944"/>
            <a:ext cx="8233069" cy="1200329"/>
          </a:xfrm>
          <a:prstGeom prst="rect">
            <a:avLst/>
          </a:prstGeom>
          <a:noFill/>
          <a:ln>
            <a:noFill/>
            <a:prstDash val="sysDot"/>
          </a:ln>
        </p:spPr>
        <p:txBody>
          <a:bodyPr wrap="square" rtlCol="0">
            <a:spAutoFit/>
          </a:bodyPr>
          <a:lstStyle/>
          <a:p>
            <a:r>
              <a:rPr lang="ja-JP" altLang="ja-JP" dirty="0" smtClean="0"/>
              <a:t>日本</a:t>
            </a:r>
            <a:r>
              <a:rPr lang="ja-JP" altLang="ja-JP" dirty="0"/>
              <a:t>医学放射線</a:t>
            </a:r>
            <a:r>
              <a:rPr lang="ja-JP" altLang="ja-JP" dirty="0" smtClean="0"/>
              <a:t>学会</a:t>
            </a:r>
            <a:r>
              <a:rPr lang="ja-JP" altLang="en-US" dirty="0" smtClean="0"/>
              <a:t>　</a:t>
            </a:r>
            <a:r>
              <a:rPr lang="ja-JP" altLang="ja-JP" dirty="0" smtClean="0"/>
              <a:t>日本</a:t>
            </a:r>
            <a:r>
              <a:rPr lang="ja-JP" altLang="ja-JP" dirty="0"/>
              <a:t>眼科学会　日本救急医学会　日本形成外科学会　</a:t>
            </a:r>
            <a:endParaRPr lang="en-US" altLang="ja-JP" dirty="0" smtClean="0"/>
          </a:p>
          <a:p>
            <a:r>
              <a:rPr lang="ja-JP" altLang="ja-JP" dirty="0" smtClean="0"/>
              <a:t>日本</a:t>
            </a:r>
            <a:r>
              <a:rPr lang="ja-JP" altLang="ja-JP" dirty="0"/>
              <a:t>産科婦人</a:t>
            </a:r>
            <a:r>
              <a:rPr lang="ja-JP" altLang="ja-JP" dirty="0" smtClean="0"/>
              <a:t>科学会</a:t>
            </a:r>
            <a:r>
              <a:rPr lang="ja-JP" altLang="en-US" dirty="0" smtClean="0"/>
              <a:t>　</a:t>
            </a:r>
            <a:r>
              <a:rPr lang="ja-JP" altLang="ja-JP" dirty="0" smtClean="0"/>
              <a:t>日本</a:t>
            </a:r>
            <a:r>
              <a:rPr lang="ja-JP" altLang="ja-JP" dirty="0"/>
              <a:t>耳鼻咽喉科学会　日本小児科学会　</a:t>
            </a:r>
            <a:r>
              <a:rPr lang="ja-JP" altLang="ja-JP" dirty="0" smtClean="0"/>
              <a:t>日本</a:t>
            </a:r>
            <a:r>
              <a:rPr lang="ja-JP" altLang="ja-JP" dirty="0"/>
              <a:t>整形外科学会　日本精神神経</a:t>
            </a:r>
            <a:r>
              <a:rPr lang="ja-JP" altLang="ja-JP" dirty="0" smtClean="0"/>
              <a:t>学会</a:t>
            </a:r>
            <a:r>
              <a:rPr lang="ja-JP" altLang="en-US" dirty="0" smtClean="0"/>
              <a:t>　　</a:t>
            </a:r>
            <a:r>
              <a:rPr lang="ja-JP" altLang="ja-JP" dirty="0" smtClean="0"/>
              <a:t>日本</a:t>
            </a:r>
            <a:r>
              <a:rPr lang="ja-JP" altLang="ja-JP" dirty="0"/>
              <a:t>脳神経外科学会　</a:t>
            </a:r>
            <a:r>
              <a:rPr lang="ja-JP" altLang="ja-JP" dirty="0" smtClean="0"/>
              <a:t>日本泌</a:t>
            </a:r>
            <a:r>
              <a:rPr lang="ja-JP" altLang="ja-JP" dirty="0"/>
              <a:t>尿器科学会　日本皮膚科学会　日本麻酔</a:t>
            </a:r>
            <a:r>
              <a:rPr lang="ja-JP" altLang="ja-JP" dirty="0" smtClean="0"/>
              <a:t>科学会</a:t>
            </a:r>
            <a:r>
              <a:rPr lang="ja-JP" altLang="en-US" dirty="0" smtClean="0"/>
              <a:t>　</a:t>
            </a:r>
            <a:r>
              <a:rPr lang="ja-JP" altLang="ja-JP" dirty="0" smtClean="0"/>
              <a:t>日本</a:t>
            </a:r>
            <a:r>
              <a:rPr lang="ja-JP" altLang="ja-JP" dirty="0"/>
              <a:t>リハビリテーション医学会　日本臨床検査医学会　　</a:t>
            </a:r>
          </a:p>
        </p:txBody>
      </p:sp>
      <p:sp>
        <p:nvSpPr>
          <p:cNvPr id="7" name="テキスト ボックス 6"/>
          <p:cNvSpPr txBox="1"/>
          <p:nvPr/>
        </p:nvSpPr>
        <p:spPr>
          <a:xfrm>
            <a:off x="630427" y="4686156"/>
            <a:ext cx="8124437" cy="646331"/>
          </a:xfrm>
          <a:prstGeom prst="rect">
            <a:avLst/>
          </a:prstGeom>
          <a:noFill/>
          <a:ln w="19050" cmpd="sng">
            <a:solidFill>
              <a:srgbClr val="0000FF"/>
            </a:solidFill>
            <a:prstDash val="solid"/>
          </a:ln>
        </p:spPr>
        <p:txBody>
          <a:bodyPr wrap="square" rtlCol="0">
            <a:spAutoFit/>
          </a:bodyPr>
          <a:lstStyle/>
          <a:p>
            <a:r>
              <a:rPr lang="ja-JP" altLang="ja-JP" dirty="0"/>
              <a:t>日本胸部外科学会　日本呼吸器外科学会</a:t>
            </a:r>
          </a:p>
          <a:p>
            <a:r>
              <a:rPr lang="ja-JP" altLang="ja-JP" dirty="0"/>
              <a:t>日本消化器外科学会　日本小児外科学会　日本心臓血管外科学会</a:t>
            </a:r>
          </a:p>
        </p:txBody>
      </p:sp>
      <p:sp>
        <p:nvSpPr>
          <p:cNvPr id="8" name="テキスト ボックス 7"/>
          <p:cNvSpPr txBox="1"/>
          <p:nvPr/>
        </p:nvSpPr>
        <p:spPr>
          <a:xfrm>
            <a:off x="630427" y="3717874"/>
            <a:ext cx="8113198" cy="923330"/>
          </a:xfrm>
          <a:prstGeom prst="rect">
            <a:avLst/>
          </a:prstGeom>
          <a:noFill/>
          <a:ln w="19050" cmpd="sng">
            <a:solidFill>
              <a:srgbClr val="FF0000"/>
            </a:solidFill>
            <a:prstDash val="solid"/>
          </a:ln>
        </p:spPr>
        <p:txBody>
          <a:bodyPr wrap="square" rtlCol="0">
            <a:spAutoFit/>
          </a:bodyPr>
          <a:lstStyle/>
          <a:p>
            <a:r>
              <a:rPr lang="ja-JP" altLang="ja-JP" dirty="0"/>
              <a:t>日本消化器病学会　日本肝臓学会　日本循環器学会　日本内分泌学会</a:t>
            </a:r>
          </a:p>
          <a:p>
            <a:r>
              <a:rPr lang="ja-JP" altLang="ja-JP" dirty="0"/>
              <a:t>日本糖尿病学会　日本腎臓学会　日本呼吸器学会　日本血液</a:t>
            </a:r>
            <a:r>
              <a:rPr lang="ja-JP" altLang="ja-JP" dirty="0" smtClean="0"/>
              <a:t>学会</a:t>
            </a:r>
            <a:r>
              <a:rPr lang="ja-JP" altLang="en-US" dirty="0" smtClean="0"/>
              <a:t>　</a:t>
            </a:r>
            <a:r>
              <a:rPr lang="ja-JP" altLang="ja-JP" dirty="0" smtClean="0"/>
              <a:t>日本</a:t>
            </a:r>
            <a:r>
              <a:rPr lang="ja-JP" altLang="ja-JP" dirty="0"/>
              <a:t>神経学会　日本感染症学会　日本老年医学会　日本アレルギー</a:t>
            </a:r>
            <a:r>
              <a:rPr lang="ja-JP" altLang="ja-JP" dirty="0" smtClean="0"/>
              <a:t>学会</a:t>
            </a:r>
            <a:r>
              <a:rPr lang="ja-JP" altLang="en-US" dirty="0" smtClean="0"/>
              <a:t>　</a:t>
            </a:r>
            <a:r>
              <a:rPr lang="ja-JP" altLang="ja-JP" dirty="0" smtClean="0"/>
              <a:t>日本</a:t>
            </a:r>
            <a:r>
              <a:rPr lang="ja-JP" altLang="ja-JP" dirty="0"/>
              <a:t>リウマチ学会</a:t>
            </a:r>
            <a:endParaRPr kumimoji="1" lang="ja-JP" altLang="en-US" dirty="0"/>
          </a:p>
        </p:txBody>
      </p:sp>
      <p:sp>
        <p:nvSpPr>
          <p:cNvPr id="9" name="正方形/長方形 8"/>
          <p:cNvSpPr/>
          <p:nvPr/>
        </p:nvSpPr>
        <p:spPr>
          <a:xfrm>
            <a:off x="397823" y="887803"/>
            <a:ext cx="8532947" cy="4629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42716" y="614684"/>
            <a:ext cx="223224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日本医学会</a:t>
            </a:r>
            <a:endParaRPr kumimoji="1" lang="ja-JP" altLang="en-US" dirty="0"/>
          </a:p>
        </p:txBody>
      </p:sp>
      <p:sp>
        <p:nvSpPr>
          <p:cNvPr id="12" name="正方形/長方形 11"/>
          <p:cNvSpPr/>
          <p:nvPr/>
        </p:nvSpPr>
        <p:spPr>
          <a:xfrm>
            <a:off x="516975" y="1326086"/>
            <a:ext cx="8249128" cy="1786845"/>
          </a:xfrm>
          <a:prstGeom prst="rect">
            <a:avLst/>
          </a:prstGeom>
          <a:noFill/>
          <a:ln w="28575" cmpd="sng">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765539" y="1087104"/>
            <a:ext cx="1613647"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基本領域</a:t>
            </a:r>
            <a:endParaRPr kumimoji="1" lang="ja-JP" altLang="en-US" dirty="0"/>
          </a:p>
        </p:txBody>
      </p:sp>
      <p:sp>
        <p:nvSpPr>
          <p:cNvPr id="15" name="正方形/長方形 14"/>
          <p:cNvSpPr/>
          <p:nvPr/>
        </p:nvSpPr>
        <p:spPr>
          <a:xfrm>
            <a:off x="516975" y="3573689"/>
            <a:ext cx="8305320" cy="1822499"/>
          </a:xfrm>
          <a:prstGeom prst="rect">
            <a:avLst/>
          </a:prstGeom>
          <a:noFill/>
          <a:ln w="28575" cmpd="sng">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463697" y="3322449"/>
            <a:ext cx="2217331"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サブスペシャリティ</a:t>
            </a:r>
            <a:endParaRPr kumimoji="1" lang="ja-JP" altLang="en-US" dirty="0"/>
          </a:p>
        </p:txBody>
      </p:sp>
      <p:sp>
        <p:nvSpPr>
          <p:cNvPr id="16" name="角丸四角形 15"/>
          <p:cNvSpPr/>
          <p:nvPr/>
        </p:nvSpPr>
        <p:spPr>
          <a:xfrm>
            <a:off x="583483" y="5670310"/>
            <a:ext cx="2232248" cy="3600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医療系学会</a:t>
            </a:r>
            <a:endParaRPr kumimoji="1" lang="ja-JP" altLang="en-US" dirty="0"/>
          </a:p>
        </p:txBody>
      </p:sp>
      <p:sp>
        <p:nvSpPr>
          <p:cNvPr id="4" name="テキスト ボックス 3"/>
          <p:cNvSpPr txBox="1"/>
          <p:nvPr/>
        </p:nvSpPr>
        <p:spPr>
          <a:xfrm>
            <a:off x="3731220" y="235998"/>
            <a:ext cx="1584641"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kumimoji="1" lang="ja-JP" altLang="en-US" sz="2400" dirty="0" smtClean="0">
                <a:solidFill>
                  <a:schemeClr val="tx1"/>
                </a:solidFill>
              </a:rPr>
              <a:t>協力学会</a:t>
            </a:r>
            <a:endParaRPr kumimoji="1" lang="ja-JP" altLang="en-US" sz="2400" dirty="0">
              <a:solidFill>
                <a:schemeClr val="tx1"/>
              </a:solidFill>
            </a:endParaRPr>
          </a:p>
        </p:txBody>
      </p:sp>
      <p:sp>
        <p:nvSpPr>
          <p:cNvPr id="6" name="正方形/長方形 5"/>
          <p:cNvSpPr/>
          <p:nvPr/>
        </p:nvSpPr>
        <p:spPr>
          <a:xfrm>
            <a:off x="618122" y="1517132"/>
            <a:ext cx="1505971" cy="2809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287755" y="1523438"/>
            <a:ext cx="1505971" cy="280951"/>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115288" y="1205028"/>
            <a:ext cx="813930" cy="242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１９学会</a:t>
            </a:r>
            <a:endParaRPr kumimoji="1" lang="ja-JP" altLang="en-US" sz="1400" dirty="0"/>
          </a:p>
        </p:txBody>
      </p:sp>
      <p:sp>
        <p:nvSpPr>
          <p:cNvPr id="20" name="角丸四角形 19"/>
          <p:cNvSpPr/>
          <p:nvPr/>
        </p:nvSpPr>
        <p:spPr>
          <a:xfrm>
            <a:off x="7115288" y="3440373"/>
            <a:ext cx="813930" cy="2421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１８学会</a:t>
            </a:r>
            <a:endParaRPr kumimoji="1" lang="ja-JP" altLang="en-US" sz="1400" dirty="0"/>
          </a:p>
        </p:txBody>
      </p:sp>
    </p:spTree>
    <p:extLst>
      <p:ext uri="{BB962C8B-B14F-4D97-AF65-F5344CB8AC3E}">
        <p14:creationId xmlns:p14="http://schemas.microsoft.com/office/powerpoint/2010/main" val="15636736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040920" y="1073577"/>
            <a:ext cx="3010906" cy="527728"/>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400" smtClean="0">
                <a:latin typeface="HG丸ｺﾞｼｯｸM-PRO" pitchFamily="50" charset="-128"/>
              </a:rPr>
              <a:t>モデル事業の対象</a:t>
            </a:r>
            <a:endParaRPr lang="ja-JP" altLang="en-US" sz="2400" dirty="0">
              <a:latin typeface="HG丸ｺﾞｼｯｸM-PRO" pitchFamily="50" charset="-128"/>
            </a:endParaRPr>
          </a:p>
        </p:txBody>
      </p:sp>
      <p:sp>
        <p:nvSpPr>
          <p:cNvPr id="3" name="正方形/長方形 2"/>
          <p:cNvSpPr/>
          <p:nvPr/>
        </p:nvSpPr>
        <p:spPr>
          <a:xfrm>
            <a:off x="1367363" y="1989667"/>
            <a:ext cx="6860030" cy="3570208"/>
          </a:xfrm>
          <a:prstGeom prst="rect">
            <a:avLst/>
          </a:prstGeom>
        </p:spPr>
        <p:txBody>
          <a:bodyPr wrap="square">
            <a:spAutoFit/>
          </a:bodyPr>
          <a:lstStyle/>
          <a:p>
            <a:pPr>
              <a:lnSpc>
                <a:spcPct val="150000"/>
              </a:lnSpc>
              <a:buFont typeface="Wingdings" pitchFamily="2" charset="2"/>
              <a:buChar char="l"/>
            </a:pPr>
            <a:r>
              <a:rPr lang="ja-JP" altLang="en-US" sz="2400" dirty="0" smtClean="0"/>
              <a:t>　診療行為に関連した死亡について、</a:t>
            </a:r>
            <a:endParaRPr lang="en-US" altLang="ja-JP" sz="2400" dirty="0" smtClean="0"/>
          </a:p>
          <a:p>
            <a:pPr>
              <a:lnSpc>
                <a:spcPct val="150000"/>
              </a:lnSpc>
            </a:pPr>
            <a:r>
              <a:rPr lang="en-US" altLang="ja-JP" sz="2400" dirty="0"/>
              <a:t>	</a:t>
            </a:r>
            <a:r>
              <a:rPr lang="ja-JP" altLang="en-US" sz="2400" dirty="0" smtClean="0"/>
              <a:t>死因究明と再発防止策を</a:t>
            </a:r>
            <a:endParaRPr lang="en-US" altLang="ja-JP" sz="2400" dirty="0" smtClean="0"/>
          </a:p>
          <a:p>
            <a:pPr>
              <a:lnSpc>
                <a:spcPct val="200000"/>
              </a:lnSpc>
            </a:pPr>
            <a:r>
              <a:rPr lang="en-US" altLang="ja-JP" sz="2400" dirty="0"/>
              <a:t>	</a:t>
            </a:r>
            <a:r>
              <a:rPr lang="ja-JP" altLang="en-US" sz="2400" dirty="0" smtClean="0"/>
              <a:t>中立な第三者機関において検討するのが</a:t>
            </a:r>
            <a:endParaRPr lang="en-US" altLang="ja-JP" sz="2400" dirty="0" smtClean="0"/>
          </a:p>
          <a:p>
            <a:pPr>
              <a:lnSpc>
                <a:spcPct val="150000"/>
              </a:lnSpc>
            </a:pPr>
            <a:r>
              <a:rPr lang="en-US" altLang="ja-JP" sz="2400" dirty="0"/>
              <a:t>	</a:t>
            </a:r>
            <a:r>
              <a:rPr lang="ja-JP" altLang="en-US" sz="2400" dirty="0" smtClean="0"/>
              <a:t>適当と考えられる場合。</a:t>
            </a:r>
            <a:endParaRPr lang="en-US" altLang="ja-JP" sz="2400" dirty="0" smtClean="0"/>
          </a:p>
          <a:p>
            <a:pPr>
              <a:lnSpc>
                <a:spcPct val="150000"/>
              </a:lnSpc>
            </a:pPr>
            <a:r>
              <a:rPr lang="ja-JP" altLang="en-US" sz="2400" dirty="0" smtClean="0"/>
              <a:t>　</a:t>
            </a:r>
            <a:r>
              <a:rPr lang="en-US" altLang="ja-JP" sz="2400" dirty="0" smtClean="0"/>
              <a:t>	</a:t>
            </a:r>
          </a:p>
          <a:p>
            <a:pPr>
              <a:lnSpc>
                <a:spcPct val="150000"/>
              </a:lnSpc>
            </a:pPr>
            <a:r>
              <a:rPr lang="ja-JP" altLang="en-US" sz="2400" dirty="0" smtClean="0"/>
              <a:t>　　（死因が一義的に明らかでない死亡事例等）</a:t>
            </a:r>
            <a:endParaRPr lang="en-US" altLang="ja-JP" sz="2400" dirty="0" smtClean="0"/>
          </a:p>
        </p:txBody>
      </p:sp>
    </p:spTree>
    <p:extLst>
      <p:ext uri="{BB962C8B-B14F-4D97-AF65-F5344CB8AC3E}">
        <p14:creationId xmlns:p14="http://schemas.microsoft.com/office/powerpoint/2010/main" val="19703084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129600" y="2019856"/>
            <a:ext cx="4912286" cy="889720"/>
          </a:xfrm>
          <a:prstGeom prst="rect">
            <a:avLst/>
          </a:prstGeom>
        </p:spPr>
        <p:style>
          <a:lnRef idx="1">
            <a:schemeClr val="accent3"/>
          </a:lnRef>
          <a:fillRef idx="2">
            <a:schemeClr val="accent3"/>
          </a:fillRef>
          <a:effectRef idx="1">
            <a:schemeClr val="accent3"/>
          </a:effectRef>
          <a:fontRef idx="minor">
            <a:schemeClr val="dk1"/>
          </a:fontRef>
        </p:style>
        <p:txBody>
          <a:bodyPr/>
          <a:lstStyle>
            <a:lvl1pPr algn="ctr" defTabSz="4572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000" dirty="0" smtClean="0"/>
              <a:t>モデル事業</a:t>
            </a:r>
            <a:endParaRPr lang="en-US" altLang="ja-JP" sz="2000" dirty="0" smtClean="0"/>
          </a:p>
          <a:p>
            <a:r>
              <a:rPr lang="ja-JP" altLang="en-US" sz="2800" dirty="0" smtClean="0"/>
              <a:t>調査分析事業の実務について</a:t>
            </a:r>
          </a:p>
        </p:txBody>
      </p:sp>
    </p:spTree>
    <p:extLst>
      <p:ext uri="{BB962C8B-B14F-4D97-AF65-F5344CB8AC3E}">
        <p14:creationId xmlns:p14="http://schemas.microsoft.com/office/powerpoint/2010/main" val="34634593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15507</TotalTime>
  <Words>3405</Words>
  <Application>Microsoft Macintosh PowerPoint</Application>
  <PresentationFormat>画面に合わせる (4:3)</PresentationFormat>
  <Paragraphs>1407</Paragraphs>
  <Slides>62</Slides>
  <Notes>2</Notes>
  <HiddenSlides>0</HiddenSlides>
  <MMClips>0</MMClips>
  <ScaleCrop>false</ScaleCrop>
  <HeadingPairs>
    <vt:vector size="4" baseType="variant">
      <vt:variant>
        <vt:lpstr>テーマ</vt:lpstr>
      </vt:variant>
      <vt:variant>
        <vt:i4>1</vt:i4>
      </vt:variant>
      <vt:variant>
        <vt:lpstr>スライド タイトル</vt:lpstr>
      </vt:variant>
      <vt:variant>
        <vt:i4>62</vt:i4>
      </vt:variant>
    </vt:vector>
  </HeadingPairs>
  <TitlesOfParts>
    <vt:vector size="63"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ncgm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木村 壮介</dc:creator>
  <cp:lastModifiedBy>木村 壮介</cp:lastModifiedBy>
  <cp:revision>717</cp:revision>
  <cp:lastPrinted>2014-11-25T04:24:22Z</cp:lastPrinted>
  <dcterms:created xsi:type="dcterms:W3CDTF">2013-05-06T02:00:42Z</dcterms:created>
  <dcterms:modified xsi:type="dcterms:W3CDTF">2015-05-18T11:31:32Z</dcterms:modified>
</cp:coreProperties>
</file>